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avi" ContentType="video/x-msvide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8" r:id="rId3"/>
    <p:sldId id="272" r:id="rId4"/>
    <p:sldId id="257" r:id="rId5"/>
    <p:sldId id="259" r:id="rId6"/>
    <p:sldId id="261" r:id="rId7"/>
    <p:sldId id="267" r:id="rId8"/>
    <p:sldId id="263" r:id="rId9"/>
    <p:sldId id="273" r:id="rId10"/>
    <p:sldId id="266" r:id="rId11"/>
    <p:sldId id="265" r:id="rId12"/>
    <p:sldId id="269" r:id="rId13"/>
    <p:sldId id="268" r:id="rId14"/>
    <p:sldId id="260" r:id="rId15"/>
    <p:sldId id="27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856A"/>
    <a:srgbClr val="FC8068"/>
    <a:srgbClr val="090908"/>
    <a:srgbClr val="090907"/>
    <a:srgbClr val="FFFFFF"/>
    <a:srgbClr val="002A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59419" autoAdjust="0"/>
  </p:normalViewPr>
  <p:slideViewPr>
    <p:cSldViewPr snapToGrid="0">
      <p:cViewPr varScale="1">
        <p:scale>
          <a:sx n="65" d="100"/>
          <a:sy n="65" d="100"/>
        </p:scale>
        <p:origin x="221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GB" sz="1600" b="1" dirty="0">
                <a:solidFill>
                  <a:sysClr val="windowText" lastClr="000000"/>
                </a:solidFill>
              </a:rPr>
              <a:t>Per faculty:</a:t>
            </a:r>
            <a:r>
              <a:rPr lang="en-GB" sz="1600" b="1" baseline="0" dirty="0">
                <a:solidFill>
                  <a:sysClr val="windowText" lastClr="000000"/>
                </a:solidFill>
              </a:rPr>
              <a:t> </a:t>
            </a:r>
            <a:r>
              <a:rPr lang="en-GB" sz="1600" b="1" dirty="0">
                <a:solidFill>
                  <a:sysClr val="windowText" lastClr="000000"/>
                </a:solidFill>
              </a:rPr>
              <a:t>A.</a:t>
            </a:r>
            <a:r>
              <a:rPr lang="en-GB" sz="1600" b="1" baseline="0" dirty="0">
                <a:solidFill>
                  <a:sysClr val="windowText" lastClr="000000"/>
                </a:solidFill>
              </a:rPr>
              <a:t> B. C. versus beyond A. B. C. deposits to repository with percentage of full time equivalent researchers  </a:t>
            </a:r>
            <a:endParaRPr lang="en-GB" sz="1600" b="1" dirty="0">
              <a:solidFill>
                <a:sysClr val="windowText" lastClr="00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Articles, Books, Conference Papers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accen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146E-481B-B86C-169024E5ABE5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accen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146E-481B-B86C-169024E5ABE5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accent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146E-481B-B86C-169024E5ABE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Humanitites</c:v>
                </c:pt>
                <c:pt idx="1">
                  <c:v>Sciences</c:v>
                </c:pt>
                <c:pt idx="2">
                  <c:v>Social Sciences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7305</c:v>
                </c:pt>
                <c:pt idx="1">
                  <c:v>17177</c:v>
                </c:pt>
                <c:pt idx="2">
                  <c:v>20921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46E-481B-B86C-169024E5ABE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Beyond A. B. C.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Humanitites</c:v>
                </c:pt>
                <c:pt idx="1">
                  <c:v>Sciences</c:v>
                </c:pt>
                <c:pt idx="2">
                  <c:v>Social Sciences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2798</c:v>
                </c:pt>
                <c:pt idx="1">
                  <c:v>942</c:v>
                </c:pt>
                <c:pt idx="2">
                  <c:v>2552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46E-481B-B86C-169024E5ABE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59511504"/>
        <c:axId val="459510192"/>
      </c:barChart>
      <c:lineChart>
        <c:grouping val="standar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% of FTE researchers per faculty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layout>
                <c:manualLayout>
                  <c:x val="2.635046113306983E-3"/>
                  <c:y val="-2.92792792792792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46E-481B-B86C-169024E5ABE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Humanitites</c:v>
                </c:pt>
                <c:pt idx="1">
                  <c:v>Sciences</c:v>
                </c:pt>
                <c:pt idx="2">
                  <c:v>Social Sciences</c:v>
                </c:pt>
              </c:strCache>
            </c:strRef>
          </c:cat>
          <c:val>
            <c:numRef>
              <c:f>Sheet1!$D$2:$D$4</c:f>
              <c:numCache>
                <c:formatCode>0.0%</c:formatCode>
                <c:ptCount val="3"/>
                <c:pt idx="0">
                  <c:v>0.20849999999999999</c:v>
                </c:pt>
                <c:pt idx="1">
                  <c:v>0.43359999999999999</c:v>
                </c:pt>
                <c:pt idx="2">
                  <c:v>0.3579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146E-481B-B86C-169024E5ABE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459516752"/>
        <c:axId val="459509208"/>
      </c:lineChart>
      <c:catAx>
        <c:axId val="459511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9510192"/>
        <c:crosses val="autoZero"/>
        <c:auto val="1"/>
        <c:lblAlgn val="ctr"/>
        <c:lblOffset val="100"/>
        <c:noMultiLvlLbl val="0"/>
      </c:catAx>
      <c:valAx>
        <c:axId val="459510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9511504"/>
        <c:crosses val="autoZero"/>
        <c:crossBetween val="between"/>
      </c:valAx>
      <c:valAx>
        <c:axId val="459509208"/>
        <c:scaling>
          <c:orientation val="minMax"/>
        </c:scaling>
        <c:delete val="0"/>
        <c:axPos val="r"/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9516752"/>
        <c:crosses val="max"/>
        <c:crossBetween val="between"/>
      </c:valAx>
      <c:catAx>
        <c:axId val="45951675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5950920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10B17D-ECEB-49A7-847F-637805C558A0}" type="datetimeFigureOut">
              <a:rPr lang="en-GB" smtClean="0"/>
              <a:t>06/06/2019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140EE3-B86C-451B-B52C-0A83D238B7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31789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40EE3-B86C-451B-B52C-0A83D238B708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41238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40EE3-B86C-451B-B52C-0A83D238B708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780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40EE3-B86C-451B-B52C-0A83D238B708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77717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40EE3-B86C-451B-B52C-0A83D238B708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09953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40EE3-B86C-451B-B52C-0A83D238B708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05119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40EE3-B86C-451B-B52C-0A83D238B708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62031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40EE3-B86C-451B-B52C-0A83D238B708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40217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40EE3-B86C-451B-B52C-0A83D238B708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81288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40EE3-B86C-451B-B52C-0A83D238B708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46914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40EE3-B86C-451B-B52C-0A83D238B708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99874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40EE3-B86C-451B-B52C-0A83D238B708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15593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GB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b="1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40EE3-B86C-451B-B52C-0A83D238B708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27655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40EE3-B86C-451B-B52C-0A83D238B708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18963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40EE3-B86C-451B-B52C-0A83D238B708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5969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FFF55-6AD2-4EEF-AE5B-227A8156583F}" type="datetimeFigureOut">
              <a:rPr lang="en-GB" smtClean="0"/>
              <a:t>06/06/2019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DC703-515D-4FEC-8188-94DCE50D75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8850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FFF55-6AD2-4EEF-AE5B-227A8156583F}" type="datetimeFigureOut">
              <a:rPr lang="en-GB" smtClean="0"/>
              <a:t>06/06/2019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DC703-515D-4FEC-8188-94DCE50D75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1943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FFF55-6AD2-4EEF-AE5B-227A8156583F}" type="datetimeFigureOut">
              <a:rPr lang="en-GB" smtClean="0"/>
              <a:t>06/06/2019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DC703-515D-4FEC-8188-94DCE50D75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536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FFF55-6AD2-4EEF-AE5B-227A8156583F}" type="datetimeFigureOut">
              <a:rPr lang="en-GB" smtClean="0"/>
              <a:t>06/06/2019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DC703-515D-4FEC-8188-94DCE50D75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0971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FFF55-6AD2-4EEF-AE5B-227A8156583F}" type="datetimeFigureOut">
              <a:rPr lang="en-GB" smtClean="0"/>
              <a:t>06/06/2019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DC703-515D-4FEC-8188-94DCE50D75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72888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FFF55-6AD2-4EEF-AE5B-227A8156583F}" type="datetimeFigureOut">
              <a:rPr lang="en-GB" smtClean="0"/>
              <a:t>06/06/2019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DC703-515D-4FEC-8188-94DCE50D75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85821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FFF55-6AD2-4EEF-AE5B-227A8156583F}" type="datetimeFigureOut">
              <a:rPr lang="en-GB" smtClean="0"/>
              <a:t>06/06/2019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DC703-515D-4FEC-8188-94DCE50D75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6072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FFF55-6AD2-4EEF-AE5B-227A8156583F}" type="datetimeFigureOut">
              <a:rPr lang="en-GB" smtClean="0"/>
              <a:t>06/06/2019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DC703-515D-4FEC-8188-94DCE50D75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5044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FFF55-6AD2-4EEF-AE5B-227A8156583F}" type="datetimeFigureOut">
              <a:rPr lang="en-GB" smtClean="0"/>
              <a:t>06/06/2019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DC703-515D-4FEC-8188-94DCE50D75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6629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FFF55-6AD2-4EEF-AE5B-227A8156583F}" type="datetimeFigureOut">
              <a:rPr lang="en-GB" smtClean="0"/>
              <a:t>06/06/2019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DC703-515D-4FEC-8188-94DCE50D75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7796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FFF55-6AD2-4EEF-AE5B-227A8156583F}" type="datetimeFigureOut">
              <a:rPr lang="en-GB" smtClean="0"/>
              <a:t>06/06/2019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DC703-515D-4FEC-8188-94DCE50D75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1622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0FFF55-6AD2-4EEF-AE5B-227A8156583F}" type="datetimeFigureOut">
              <a:rPr lang="en-GB" smtClean="0"/>
              <a:t>06/06/2019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5DC703-515D-4FEC-8188-94DCE50D75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8417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ref.ac.uk/publications/guidance-on-submissions-201901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sydney.edu.au/research_support/performance/documents/ntro-guidelines-sydney.pdf" TargetMode="Externa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6" Type="http://schemas.openxmlformats.org/officeDocument/2006/relationships/image" Target="../media/image4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hyperlink" Target="https://www.kent.ac.uk/library/research/practice-research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image" Target="../media/image20.jpeg"/><Relationship Id="rId18" Type="http://schemas.openxmlformats.org/officeDocument/2006/relationships/image" Target="../media/image25.jpeg"/><Relationship Id="rId3" Type="http://schemas.openxmlformats.org/officeDocument/2006/relationships/image" Target="../media/image4.png"/><Relationship Id="rId21" Type="http://schemas.openxmlformats.org/officeDocument/2006/relationships/image" Target="../media/image28.jpeg"/><Relationship Id="rId7" Type="http://schemas.openxmlformats.org/officeDocument/2006/relationships/image" Target="../media/image16.jpeg"/><Relationship Id="rId12" Type="http://schemas.microsoft.com/office/2007/relationships/hdphoto" Target="../media/hdphoto3.wdp"/><Relationship Id="rId17" Type="http://schemas.openxmlformats.org/officeDocument/2006/relationships/image" Target="../media/image24.jpe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23.png"/><Relationship Id="rId20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11" Type="http://schemas.openxmlformats.org/officeDocument/2006/relationships/image" Target="../media/image19.png"/><Relationship Id="rId5" Type="http://schemas.openxmlformats.org/officeDocument/2006/relationships/image" Target="../media/image14.png"/><Relationship Id="rId15" Type="http://schemas.openxmlformats.org/officeDocument/2006/relationships/image" Target="../media/image22.jpeg"/><Relationship Id="rId10" Type="http://schemas.microsoft.com/office/2007/relationships/hdphoto" Target="../media/hdphoto2.wdp"/><Relationship Id="rId19" Type="http://schemas.openxmlformats.org/officeDocument/2006/relationships/image" Target="../media/image26.jpeg"/><Relationship Id="rId4" Type="http://schemas.openxmlformats.org/officeDocument/2006/relationships/hyperlink" Target="mailto:researchsupport@kent.ac.uk" TargetMode="External"/><Relationship Id="rId9" Type="http://schemas.openxmlformats.org/officeDocument/2006/relationships/image" Target="../media/image18.png"/><Relationship Id="rId14" Type="http://schemas.openxmlformats.org/officeDocument/2006/relationships/image" Target="../media/image21.jpeg"/><Relationship Id="rId22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240431"/>
            <a:ext cx="12192000" cy="6617569"/>
            <a:chOff x="0" y="240431"/>
            <a:chExt cx="12192000" cy="6617569"/>
          </a:xfrm>
        </p:grpSpPr>
        <p:pic>
          <p:nvPicPr>
            <p:cNvPr id="4" name="Picture Placeholder 10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478" b="24583"/>
            <a:stretch/>
          </p:blipFill>
          <p:spPr>
            <a:xfrm>
              <a:off x="0" y="2798690"/>
              <a:ext cx="12192000" cy="4059310"/>
            </a:xfrm>
            <a:prstGeom prst="rect">
              <a:avLst/>
            </a:prstGeom>
          </p:spPr>
        </p:pic>
        <p:grpSp>
          <p:nvGrpSpPr>
            <p:cNvPr id="5" name="Group 4"/>
            <p:cNvGrpSpPr/>
            <p:nvPr/>
          </p:nvGrpSpPr>
          <p:grpSpPr>
            <a:xfrm>
              <a:off x="542958" y="955750"/>
              <a:ext cx="5667620" cy="2940841"/>
              <a:chOff x="467543" y="1095865"/>
              <a:chExt cx="6339987" cy="1607982"/>
            </a:xfrm>
          </p:grpSpPr>
          <p:sp>
            <p:nvSpPr>
              <p:cNvPr id="6" name="Text Placeholder 2"/>
              <p:cNvSpPr txBox="1">
                <a:spLocks/>
              </p:cNvSpPr>
              <p:nvPr/>
            </p:nvSpPr>
            <p:spPr>
              <a:xfrm>
                <a:off x="467543" y="1095865"/>
                <a:ext cx="6339987" cy="1213945"/>
              </a:xfrm>
              <a:prstGeom prst="rect">
                <a:avLst/>
              </a:prstGeom>
              <a:solidFill>
                <a:srgbClr val="002A62"/>
              </a:solidFill>
            </p:spPr>
            <p:txBody>
              <a:bodyPr vert="horz" lIns="91440" tIns="45720" rIns="91440" bIns="45720" rtlCol="0" anchor="ctr"/>
              <a:lstStyle>
                <a:defPPr>
                  <a:defRPr lang="en-US"/>
                </a:defPPr>
                <a:lvl1pPr marL="0" algn="r" defTabSz="914400" rtl="0" eaLnBrk="1" latinLnBrk="0" hangingPunct="1">
                  <a:defRPr sz="1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" name="Text Placeholder 3"/>
              <p:cNvSpPr txBox="1">
                <a:spLocks/>
              </p:cNvSpPr>
              <p:nvPr/>
            </p:nvSpPr>
            <p:spPr>
              <a:xfrm>
                <a:off x="467544" y="2112799"/>
                <a:ext cx="6339986" cy="591048"/>
              </a:xfrm>
              <a:prstGeom prst="rect">
                <a:avLst/>
              </a:prstGeom>
              <a:solidFill>
                <a:srgbClr val="002A62"/>
              </a:solidFill>
            </p:spPr>
            <p:txBody>
              <a:bodyPr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24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US" sz="2400" dirty="0" smtClean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US" sz="24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617580" y="1221134"/>
                <a:ext cx="520359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>
                    <a:solidFill>
                      <a:schemeClr val="bg1"/>
                    </a:solidFill>
                  </a:rPr>
                  <a:t>Engaging practice researchers in open repositories: Beyond A. B. C. </a:t>
                </a:r>
                <a:endParaRPr lang="en-GB" sz="2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617581" y="1752892"/>
                <a:ext cx="5544082" cy="7749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b="1" dirty="0" smtClean="0">
                    <a:solidFill>
                      <a:srgbClr val="D6A300"/>
                    </a:solidFill>
                  </a:rPr>
                  <a:t>Helen Cooper, Research Support Librarian </a:t>
                </a:r>
              </a:p>
              <a:p>
                <a:r>
                  <a:rPr lang="en-GB" b="1" dirty="0" smtClean="0">
                    <a:solidFill>
                      <a:srgbClr val="D6A300"/>
                    </a:solidFill>
                  </a:rPr>
                  <a:t>@</a:t>
                </a:r>
                <a:r>
                  <a:rPr lang="en-GB" b="1" dirty="0" err="1">
                    <a:solidFill>
                      <a:srgbClr val="D6A300"/>
                    </a:solidFill>
                  </a:rPr>
                  <a:t>UniKentResSupp</a:t>
                </a:r>
                <a:endParaRPr lang="en-GB" b="1" dirty="0">
                  <a:solidFill>
                    <a:srgbClr val="D6A300"/>
                  </a:solidFill>
                </a:endParaRPr>
              </a:p>
              <a:p>
                <a:endParaRPr lang="en-GB" b="1" dirty="0" smtClean="0">
                  <a:solidFill>
                    <a:srgbClr val="D6A300"/>
                  </a:solidFill>
                </a:endParaRPr>
              </a:p>
              <a:p>
                <a:r>
                  <a:rPr lang="en-GB" b="1" dirty="0" smtClean="0">
                    <a:solidFill>
                      <a:srgbClr val="D6A300"/>
                    </a:solidFill>
                  </a:rPr>
                  <a:t>Josie Caplehorne, Scholarly Communication Coordinator</a:t>
                </a:r>
              </a:p>
              <a:p>
                <a:r>
                  <a:rPr lang="en-GB" b="1" dirty="0" smtClean="0">
                    <a:solidFill>
                      <a:srgbClr val="D6A300"/>
                    </a:solidFill>
                  </a:rPr>
                  <a:t>@</a:t>
                </a:r>
                <a:r>
                  <a:rPr lang="en-GB" b="1" dirty="0" err="1" smtClean="0">
                    <a:solidFill>
                      <a:srgbClr val="D6A300"/>
                    </a:solidFill>
                  </a:rPr>
                  <a:t>JosieCaplehorne</a:t>
                </a:r>
                <a:endParaRPr lang="en-GB" b="1" dirty="0">
                  <a:solidFill>
                    <a:srgbClr val="D6A300"/>
                  </a:solidFill>
                </a:endParaRPr>
              </a:p>
            </p:txBody>
          </p:sp>
        </p:grpSp>
        <p:sp>
          <p:nvSpPr>
            <p:cNvPr id="10" name="TextBox 9"/>
            <p:cNvSpPr txBox="1"/>
            <p:nvPr/>
          </p:nvSpPr>
          <p:spPr>
            <a:xfrm>
              <a:off x="542958" y="240431"/>
              <a:ext cx="19977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 smtClean="0">
                  <a:solidFill>
                    <a:srgbClr val="002A62"/>
                  </a:solidFill>
                </a:rPr>
                <a:t>The UK’s European university</a:t>
              </a:r>
              <a:endParaRPr lang="en-GB" sz="1200" dirty="0">
                <a:solidFill>
                  <a:srgbClr val="002A62"/>
                </a:solidFill>
              </a:endParaRPr>
            </a:p>
          </p:txBody>
        </p:sp>
        <p:pic>
          <p:nvPicPr>
            <p:cNvPr id="11" name="Picture 2" descr="University of Kent logo blue on white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54325" y="240431"/>
              <a:ext cx="1384549" cy="9341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06764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3000"/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432148"/>
          </a:xfrm>
          <a:prstGeom prst="rect">
            <a:avLst/>
          </a:prstGeom>
          <a:solidFill>
            <a:srgbClr val="002A62"/>
          </a:solidFill>
          <a:ln>
            <a:solidFill>
              <a:srgbClr val="002A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-8607" y="6495408"/>
            <a:ext cx="12209214" cy="3625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@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2209" y="6495408"/>
            <a:ext cx="2829791" cy="36259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89223" y="6488668"/>
            <a:ext cx="17331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rgbClr val="09357C"/>
                </a:solidFill>
              </a:rPr>
              <a:t>@</a:t>
            </a:r>
            <a:r>
              <a:rPr lang="en-GB" sz="1600" dirty="0" err="1" smtClean="0">
                <a:solidFill>
                  <a:srgbClr val="09357C"/>
                </a:solidFill>
              </a:rPr>
              <a:t>JosieCaplehorne</a:t>
            </a:r>
            <a:endParaRPr lang="en-GB" sz="1600" dirty="0">
              <a:solidFill>
                <a:srgbClr val="09357C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488668"/>
            <a:ext cx="17806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>
                <a:solidFill>
                  <a:srgbClr val="023079"/>
                </a:solidFill>
              </a:rPr>
              <a:t>@</a:t>
            </a:r>
            <a:r>
              <a:rPr lang="en-GB" sz="1600" dirty="0" err="1">
                <a:solidFill>
                  <a:srgbClr val="023079"/>
                </a:solidFill>
              </a:rPr>
              <a:t>UniKentResSupp</a:t>
            </a:r>
            <a:endParaRPr lang="en-GB" sz="1600" dirty="0">
              <a:solidFill>
                <a:srgbClr val="023079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16759" y="786734"/>
            <a:ext cx="11758480" cy="109702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b="1" dirty="0" smtClean="0">
                <a:solidFill>
                  <a:srgbClr val="002A62"/>
                </a:solidFill>
                <a:latin typeface="+mn-lt"/>
              </a:rPr>
              <a:t>“Where people of various disciplines mix up”</a:t>
            </a:r>
            <a:br>
              <a:rPr lang="en-GB" b="1" dirty="0" smtClean="0">
                <a:solidFill>
                  <a:srgbClr val="002A62"/>
                </a:solidFill>
                <a:latin typeface="+mn-lt"/>
              </a:rPr>
            </a:br>
            <a:r>
              <a:rPr lang="en-GB" sz="1800" dirty="0" smtClean="0">
                <a:latin typeface="+mn-lt"/>
              </a:rPr>
              <a:t>Geoffrey Templeman, University of Kent’s first Vice-Chancellor, 1963-1980</a:t>
            </a:r>
            <a:endParaRPr lang="en-GB" sz="1800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84061" y="2139501"/>
            <a:ext cx="10023877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b="1" dirty="0" smtClean="0">
                <a:solidFill>
                  <a:srgbClr val="002A62"/>
                </a:solidFill>
              </a:rPr>
              <a:t>Granted Royal Charter and founded in 1965 – first 500 students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b="1" dirty="0" smtClean="0">
                <a:solidFill>
                  <a:srgbClr val="002A62"/>
                </a:solidFill>
              </a:rPr>
              <a:t>Geoffrey Templeman, first Vice-Chancellor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b="1" dirty="0" smtClean="0">
                <a:solidFill>
                  <a:srgbClr val="002A62"/>
                </a:solidFill>
              </a:rPr>
              <a:t>Interdisciplinary</a:t>
            </a:r>
            <a:r>
              <a:rPr lang="en-GB" sz="2200" b="1" dirty="0">
                <a:solidFill>
                  <a:srgbClr val="002A62"/>
                </a:solidFill>
              </a:rPr>
              <a:t>: Humanities, Sciences and Social </a:t>
            </a:r>
            <a:r>
              <a:rPr lang="en-GB" sz="2200" b="1" dirty="0" smtClean="0">
                <a:solidFill>
                  <a:srgbClr val="002A62"/>
                </a:solidFill>
              </a:rPr>
              <a:t>Sciences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b="1" dirty="0" smtClean="0">
                <a:solidFill>
                  <a:srgbClr val="002A62"/>
                </a:solidFill>
              </a:rPr>
              <a:t>Over 15,000 undergraduates and over 4,500 postgraduates across 22 schools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b="1" dirty="0" smtClean="0">
                <a:solidFill>
                  <a:srgbClr val="002A62"/>
                </a:solidFill>
              </a:rPr>
              <a:t>Templeman Library, Canterbury: </a:t>
            </a:r>
            <a:r>
              <a:rPr lang="en-GB" sz="2200" dirty="0" smtClean="0">
                <a:solidFill>
                  <a:srgbClr val="002A62"/>
                </a:solidFill>
              </a:rPr>
              <a:t>Athens, Brussels, Paris, Rome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b="1" dirty="0" smtClean="0">
                <a:solidFill>
                  <a:srgbClr val="002A62"/>
                </a:solidFill>
              </a:rPr>
              <a:t>Kent Academic Repository (KAR)</a:t>
            </a:r>
          </a:p>
          <a:p>
            <a:pPr marL="1714500" lvl="3" indent="-342900">
              <a:buFont typeface="Courier New" panose="02070309020205020404" pitchFamily="49" charset="0"/>
              <a:buChar char="o"/>
            </a:pPr>
            <a:r>
              <a:rPr lang="en-GB" sz="2200" dirty="0" smtClean="0">
                <a:solidFill>
                  <a:srgbClr val="002A62"/>
                </a:solidFill>
              </a:rPr>
              <a:t>Standard Eprints set-up</a:t>
            </a:r>
          </a:p>
          <a:p>
            <a:pPr marL="1714500" lvl="3" indent="-342900">
              <a:buFont typeface="Courier New" panose="02070309020205020404" pitchFamily="49" charset="0"/>
              <a:buChar char="o"/>
            </a:pPr>
            <a:r>
              <a:rPr lang="en-GB" sz="2200" dirty="0" smtClean="0">
                <a:solidFill>
                  <a:srgbClr val="002A62"/>
                </a:solidFill>
              </a:rPr>
              <a:t>Dublin Core and DataCite compliant metadata</a:t>
            </a:r>
          </a:p>
          <a:p>
            <a:pPr marL="1714500" lvl="3" indent="-342900">
              <a:buFont typeface="Courier New" panose="02070309020205020404" pitchFamily="49" charset="0"/>
              <a:buChar char="o"/>
            </a:pPr>
            <a:r>
              <a:rPr lang="en-GB" sz="2200" dirty="0" smtClean="0">
                <a:solidFill>
                  <a:srgbClr val="002A62"/>
                </a:solidFill>
              </a:rPr>
              <a:t>Research Excellence Framework Compliance Checker and 2021 plugins</a:t>
            </a:r>
          </a:p>
          <a:p>
            <a:pPr marL="1714500" lvl="3" indent="-342900">
              <a:buFont typeface="Courier New" panose="02070309020205020404" pitchFamily="49" charset="0"/>
              <a:buChar char="o"/>
            </a:pPr>
            <a:r>
              <a:rPr lang="en-GB" sz="2200" dirty="0" smtClean="0">
                <a:solidFill>
                  <a:srgbClr val="002A62"/>
                </a:solidFill>
              </a:rPr>
              <a:t>Supports staff profiles on web pages and promotion reports</a:t>
            </a:r>
          </a:p>
          <a:p>
            <a:pPr marL="1714500" lvl="3" indent="-342900">
              <a:buFont typeface="Courier New" panose="02070309020205020404" pitchFamily="49" charset="0"/>
              <a:buChar char="o"/>
            </a:pPr>
            <a:r>
              <a:rPr lang="en-GB" sz="2200" dirty="0" smtClean="0">
                <a:solidFill>
                  <a:srgbClr val="002A62"/>
                </a:solidFill>
              </a:rPr>
              <a:t>Formal reporting contexts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5243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432148"/>
          </a:xfrm>
          <a:prstGeom prst="rect">
            <a:avLst/>
          </a:prstGeom>
          <a:solidFill>
            <a:srgbClr val="002A62"/>
          </a:solidFill>
          <a:ln>
            <a:solidFill>
              <a:srgbClr val="002A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-8607" y="6495408"/>
            <a:ext cx="12209214" cy="3625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@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2209" y="6495408"/>
            <a:ext cx="2829791" cy="36259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89223" y="6488668"/>
            <a:ext cx="17331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rgbClr val="09357C"/>
                </a:solidFill>
              </a:rPr>
              <a:t>@</a:t>
            </a:r>
            <a:r>
              <a:rPr lang="en-GB" sz="1600" dirty="0" err="1" smtClean="0">
                <a:solidFill>
                  <a:srgbClr val="09357C"/>
                </a:solidFill>
              </a:rPr>
              <a:t>JosieCaplehorne</a:t>
            </a:r>
            <a:endParaRPr lang="en-GB" sz="1600" dirty="0">
              <a:solidFill>
                <a:srgbClr val="09357C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488668"/>
            <a:ext cx="17806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>
                <a:solidFill>
                  <a:srgbClr val="023079"/>
                </a:solidFill>
              </a:rPr>
              <a:t>@</a:t>
            </a:r>
            <a:r>
              <a:rPr lang="en-GB" sz="1600" dirty="0" err="1">
                <a:solidFill>
                  <a:srgbClr val="023079"/>
                </a:solidFill>
              </a:rPr>
              <a:t>UniKentResSupp</a:t>
            </a:r>
            <a:endParaRPr lang="en-GB" sz="1600" dirty="0">
              <a:solidFill>
                <a:srgbClr val="023079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4251" y="772968"/>
            <a:ext cx="11883498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i="1" dirty="0" smtClean="0">
                <a:solidFill>
                  <a:srgbClr val="002A62"/>
                </a:solidFill>
              </a:rPr>
              <a:t>“True creativity needs remarkably flexible administration</a:t>
            </a:r>
            <a:r>
              <a:rPr lang="en-GB" sz="4400" b="1" dirty="0" smtClean="0">
                <a:solidFill>
                  <a:srgbClr val="002A62"/>
                </a:solidFill>
              </a:rPr>
              <a:t>”</a:t>
            </a:r>
          </a:p>
          <a:p>
            <a:pPr algn="ctr"/>
            <a:r>
              <a:rPr lang="en-GB" dirty="0" smtClean="0"/>
              <a:t>Professor Mark Connelly, University of Kent</a:t>
            </a:r>
            <a:endParaRPr lang="en-GB" dirty="0"/>
          </a:p>
        </p:txBody>
      </p:sp>
      <p:grpSp>
        <p:nvGrpSpPr>
          <p:cNvPr id="9" name="Group 8"/>
          <p:cNvGrpSpPr/>
          <p:nvPr/>
        </p:nvGrpSpPr>
        <p:grpSpPr>
          <a:xfrm>
            <a:off x="694196" y="3014546"/>
            <a:ext cx="10803607" cy="2769989"/>
            <a:chOff x="939051" y="2720344"/>
            <a:chExt cx="10803607" cy="2769989"/>
          </a:xfrm>
        </p:grpSpPr>
        <p:sp>
          <p:nvSpPr>
            <p:cNvPr id="10" name="TextBox 9"/>
            <p:cNvSpPr txBox="1"/>
            <p:nvPr/>
          </p:nvSpPr>
          <p:spPr>
            <a:xfrm>
              <a:off x="939051" y="2795268"/>
              <a:ext cx="5299477" cy="23698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 smtClean="0">
                  <a:solidFill>
                    <a:srgbClr val="002A62"/>
                  </a:solidFill>
                </a:rPr>
                <a:t>What our researchers said</a:t>
              </a:r>
            </a:p>
            <a:p>
              <a:endParaRPr lang="en-GB" sz="1200" b="1" dirty="0" smtClean="0"/>
            </a:p>
            <a:p>
              <a:r>
                <a:rPr lang="en-GB" sz="2000" dirty="0"/>
                <a:t>“our current research systems are acting as barriers rather than facilitators … systems that support open access also foster interdisciplinary collaboration in individualistic cultures”</a:t>
              </a:r>
              <a:r>
                <a:rPr lang="en-GB" dirty="0"/>
                <a:t> </a:t>
              </a:r>
              <a:endParaRPr lang="en-GB" dirty="0" smtClean="0"/>
            </a:p>
            <a:p>
              <a:r>
                <a:rPr lang="en-GB" sz="1400" dirty="0" smtClean="0"/>
                <a:t>Dr. Benjamin Vis, Classical and Archaeological Studies</a:t>
              </a:r>
              <a:endParaRPr lang="en-GB" sz="1400" dirty="0"/>
            </a:p>
            <a:p>
              <a:endParaRPr lang="en-GB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443181" y="2720344"/>
              <a:ext cx="5299477" cy="27699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 smtClean="0">
                  <a:solidFill>
                    <a:srgbClr val="002A62"/>
                  </a:solidFill>
                </a:rPr>
                <a:t>What this means</a:t>
              </a:r>
            </a:p>
            <a:p>
              <a:endParaRPr lang="en-GB" sz="1200" b="1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000" dirty="0" smtClean="0"/>
                <a:t>Academics do not feel represented by the repository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000" dirty="0" smtClean="0"/>
                <a:t>Gives impression that their research is not of interest or important to institution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000" dirty="0" smtClean="0"/>
                <a:t>View shared by researchers from across Arts and Humanities, Sciences and Social Sciences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2438267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432148"/>
          </a:xfrm>
          <a:prstGeom prst="rect">
            <a:avLst/>
          </a:prstGeom>
          <a:solidFill>
            <a:srgbClr val="002A62"/>
          </a:solidFill>
          <a:ln>
            <a:solidFill>
              <a:srgbClr val="002A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-8607" y="6495408"/>
            <a:ext cx="12209214" cy="3625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@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2209" y="6495408"/>
            <a:ext cx="2829791" cy="36259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89223" y="6488668"/>
            <a:ext cx="17331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rgbClr val="09357C"/>
                </a:solidFill>
              </a:rPr>
              <a:t>@</a:t>
            </a:r>
            <a:r>
              <a:rPr lang="en-GB" sz="1600" dirty="0" err="1" smtClean="0">
                <a:solidFill>
                  <a:srgbClr val="09357C"/>
                </a:solidFill>
              </a:rPr>
              <a:t>JosieCaplehorne</a:t>
            </a:r>
            <a:endParaRPr lang="en-GB" sz="1600" dirty="0">
              <a:solidFill>
                <a:srgbClr val="09357C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488668"/>
            <a:ext cx="17806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>
                <a:solidFill>
                  <a:srgbClr val="023079"/>
                </a:solidFill>
              </a:rPr>
              <a:t>@</a:t>
            </a:r>
            <a:r>
              <a:rPr lang="en-GB" sz="1600" dirty="0" err="1">
                <a:solidFill>
                  <a:srgbClr val="023079"/>
                </a:solidFill>
              </a:rPr>
              <a:t>UniKentResSupp</a:t>
            </a:r>
            <a:endParaRPr lang="en-GB" sz="1600" dirty="0">
              <a:solidFill>
                <a:srgbClr val="023079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8607" y="668931"/>
            <a:ext cx="121920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900" b="1" dirty="0" smtClean="0">
                <a:solidFill>
                  <a:srgbClr val="002A62"/>
                </a:solidFill>
                <a:latin typeface="+mn-lt"/>
              </a:rPr>
              <a:t>“Supporting non-textual and non-digital research outputs”</a:t>
            </a:r>
            <a:endParaRPr lang="en-GB" sz="3900" b="1" dirty="0">
              <a:solidFill>
                <a:srgbClr val="002A62"/>
              </a:solidFill>
              <a:latin typeface="+mn-lt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693201" y="1609424"/>
            <a:ext cx="10822811" cy="3708708"/>
            <a:chOff x="732914" y="2552350"/>
            <a:chExt cx="10822811" cy="3708708"/>
          </a:xfrm>
        </p:grpSpPr>
        <p:sp>
          <p:nvSpPr>
            <p:cNvPr id="9" name="Rectangle 8"/>
            <p:cNvSpPr/>
            <p:nvPr/>
          </p:nvSpPr>
          <p:spPr>
            <a:xfrm>
              <a:off x="732914" y="2552350"/>
              <a:ext cx="5143905" cy="331321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en-GB" sz="2400" b="1" dirty="0" smtClean="0">
                  <a:latin typeface="Calibri" panose="020F0502020204030204" pitchFamily="34" charset="0"/>
                  <a:ea typeface="PMingLiU"/>
                  <a:cs typeface="Arial" panose="020B0604020202020204" pitchFamily="34" charset="0"/>
                </a:rPr>
                <a:t>Project Objectives</a:t>
              </a:r>
            </a:p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endParaRPr lang="en-GB" sz="1200" b="1" dirty="0" smtClean="0">
                <a:latin typeface="Calibri" panose="020F0502020204030204" pitchFamily="34" charset="0"/>
                <a:ea typeface="PMingLiU"/>
                <a:cs typeface="Arial" panose="020B0604020202020204" pitchFamily="34" charset="0"/>
              </a:endParaRPr>
            </a:p>
            <a:p>
              <a:pPr marL="457200" indent="-457200">
                <a:lnSpc>
                  <a:spcPct val="115000"/>
                </a:lnSpc>
                <a:spcAft>
                  <a:spcPts val="0"/>
                </a:spcAft>
                <a:buFont typeface="+mj-lt"/>
                <a:buAutoNum type="arabicPeriod"/>
              </a:pPr>
              <a:r>
                <a:rPr lang="en-GB" sz="2000" dirty="0" smtClean="0">
                  <a:latin typeface="Calibri" panose="020F0502020204030204" pitchFamily="34" charset="0"/>
                  <a:ea typeface="PMingLiU"/>
                  <a:cs typeface="Arial" panose="020B0604020202020204" pitchFamily="34" charset="0"/>
                </a:rPr>
                <a:t>Investigate how well we are supporting all our researchers at Kent and what other Higher Education Institutions are doing</a:t>
              </a:r>
            </a:p>
            <a:p>
              <a:pPr marL="342900" indent="-342900">
                <a:lnSpc>
                  <a:spcPct val="115000"/>
                </a:lnSpc>
                <a:spcAft>
                  <a:spcPts val="0"/>
                </a:spcAft>
                <a:buFont typeface="+mj-lt"/>
                <a:buAutoNum type="arabicPeriod"/>
              </a:pPr>
              <a:endParaRPr lang="en-GB" dirty="0" smtClean="0">
                <a:latin typeface="Calibri" panose="020F0502020204030204" pitchFamily="34" charset="0"/>
                <a:ea typeface="PMingLiU"/>
                <a:cs typeface="Arial" panose="020B0604020202020204" pitchFamily="34" charset="0"/>
              </a:endParaRPr>
            </a:p>
            <a:p>
              <a:pPr marL="457200" indent="-457200">
                <a:lnSpc>
                  <a:spcPct val="115000"/>
                </a:lnSpc>
                <a:spcAft>
                  <a:spcPts val="0"/>
                </a:spcAft>
                <a:buFont typeface="+mj-lt"/>
                <a:buAutoNum type="arabicPeriod"/>
              </a:pPr>
              <a:r>
                <a:rPr lang="en-GB" sz="2000" dirty="0" smtClean="0">
                  <a:latin typeface="Calibri" panose="020F0502020204030204" pitchFamily="34" charset="0"/>
                  <a:ea typeface="PMingLiU"/>
                  <a:cs typeface="Arial" panose="020B0604020202020204" pitchFamily="34" charset="0"/>
                </a:rPr>
                <a:t>Define specific changes in policies and practice to better support practice-based research (PbR) and creative research</a:t>
              </a:r>
            </a:p>
            <a:p>
              <a:pPr marL="285750" indent="-285750">
                <a:lnSpc>
                  <a:spcPct val="115000"/>
                </a:lnSpc>
                <a:spcAft>
                  <a:spcPts val="0"/>
                </a:spcAft>
                <a:buFont typeface="Arial" panose="020B0604020202020204" pitchFamily="34" charset="0"/>
                <a:buChar char="•"/>
              </a:pPr>
              <a:endParaRPr lang="en-GB" sz="800" dirty="0">
                <a:latin typeface="Calibri" panose="020F0502020204030204" pitchFamily="34" charset="0"/>
                <a:ea typeface="PMingLiU"/>
                <a:cs typeface="Arial" panose="020B0604020202020204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411820" y="2552350"/>
              <a:ext cx="5143905" cy="3708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b="1" dirty="0" smtClean="0"/>
                <a:t>Project Drivers</a:t>
              </a:r>
            </a:p>
            <a:p>
              <a:endParaRPr lang="en-GB" sz="1200" b="1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000" dirty="0" smtClean="0"/>
                <a:t>Maximise dissemination/preservation opportunities for all researchers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130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000" dirty="0"/>
                <a:t>Nurturing and inclusive research </a:t>
              </a:r>
              <a:r>
                <a:rPr lang="en-GB" sz="2000" dirty="0" smtClean="0"/>
                <a:t>environment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130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000" dirty="0"/>
                <a:t>Research Excellence Framework 2021 </a:t>
              </a:r>
              <a:r>
                <a:rPr lang="en-GB" sz="2000" dirty="0" smtClean="0"/>
                <a:t>guidelines*</a:t>
              </a:r>
              <a:endParaRPr lang="en-GB" sz="20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GB" sz="1300" dirty="0" smtClean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2000" dirty="0" smtClean="0"/>
                <a:t>Leiden Manifesto and </a:t>
              </a:r>
              <a:r>
                <a:rPr lang="en-GB" dirty="0"/>
                <a:t>San Francisco Declaration on Research Assessment </a:t>
              </a:r>
              <a:r>
                <a:rPr lang="en-GB" dirty="0" smtClean="0"/>
                <a:t>(</a:t>
              </a:r>
              <a:r>
                <a:rPr lang="en-GB" sz="2000" dirty="0" smtClean="0"/>
                <a:t>DORA)</a:t>
              </a:r>
              <a:endParaRPr lang="en-GB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684594" y="5675086"/>
            <a:ext cx="10822811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1600" b="1" dirty="0" smtClean="0"/>
              <a:t>* “All </a:t>
            </a:r>
            <a:r>
              <a:rPr lang="en-US" sz="1600" b="1" dirty="0"/>
              <a:t>types of research and all forms of research output across all disciplines shall be assessed on a fair and equal </a:t>
            </a:r>
            <a:r>
              <a:rPr lang="en-US" sz="1600" b="1" dirty="0" smtClean="0"/>
              <a:t>basis</a:t>
            </a:r>
            <a:r>
              <a:rPr lang="en-US" sz="1600" b="1" dirty="0"/>
              <a:t> </a:t>
            </a:r>
            <a:r>
              <a:rPr lang="en-US" sz="1600" b="1" dirty="0" smtClean="0"/>
              <a:t>… </a:t>
            </a:r>
            <a:r>
              <a:rPr lang="en-US" sz="1600" b="1" dirty="0"/>
              <a:t>while attaching no greater weight to one form over </a:t>
            </a:r>
            <a:r>
              <a:rPr lang="en-US" sz="1600" b="1" dirty="0" smtClean="0"/>
              <a:t>another” </a:t>
            </a:r>
            <a:r>
              <a:rPr lang="en-GB" sz="1100" dirty="0">
                <a:hlinkClick r:id="rId4"/>
              </a:rPr>
              <a:t>https://www.ref.ac.uk/publications/guidance-on-submissions-201901/</a:t>
            </a:r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180925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432148"/>
          </a:xfrm>
          <a:prstGeom prst="rect">
            <a:avLst/>
          </a:prstGeom>
          <a:solidFill>
            <a:srgbClr val="002A62"/>
          </a:solidFill>
          <a:ln>
            <a:solidFill>
              <a:srgbClr val="002A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-8607" y="6495408"/>
            <a:ext cx="12209214" cy="3625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@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2209" y="6495408"/>
            <a:ext cx="2829791" cy="36259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89223" y="6488668"/>
            <a:ext cx="17331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rgbClr val="09357C"/>
                </a:solidFill>
              </a:rPr>
              <a:t>@</a:t>
            </a:r>
            <a:r>
              <a:rPr lang="en-GB" sz="1600" dirty="0" err="1" smtClean="0">
                <a:solidFill>
                  <a:srgbClr val="09357C"/>
                </a:solidFill>
              </a:rPr>
              <a:t>JosieCaplehorne</a:t>
            </a:r>
            <a:endParaRPr lang="en-GB" sz="1600" dirty="0">
              <a:solidFill>
                <a:srgbClr val="09357C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488668"/>
            <a:ext cx="17806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>
                <a:solidFill>
                  <a:srgbClr val="023079"/>
                </a:solidFill>
              </a:rPr>
              <a:t>@</a:t>
            </a:r>
            <a:r>
              <a:rPr lang="en-GB" sz="1600" dirty="0" err="1">
                <a:solidFill>
                  <a:srgbClr val="023079"/>
                </a:solidFill>
              </a:rPr>
              <a:t>UniKentResSupp</a:t>
            </a:r>
            <a:endParaRPr lang="en-GB" sz="1600" dirty="0">
              <a:solidFill>
                <a:srgbClr val="023079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515373" y="682205"/>
            <a:ext cx="9161253" cy="107185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b="1" dirty="0" smtClean="0">
                <a:solidFill>
                  <a:srgbClr val="002A62"/>
                </a:solidFill>
                <a:latin typeface="+mn-lt"/>
              </a:rPr>
              <a:t>The numbers tell the story</a:t>
            </a:r>
            <a:endParaRPr lang="en-GB" b="1" dirty="0">
              <a:solidFill>
                <a:srgbClr val="002A62"/>
              </a:solidFill>
              <a:latin typeface="+mn-lt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353300" y="1657630"/>
            <a:ext cx="11485398" cy="4488250"/>
            <a:chOff x="366632" y="1657630"/>
            <a:chExt cx="11485398" cy="4488250"/>
          </a:xfrm>
        </p:grpSpPr>
        <p:sp>
          <p:nvSpPr>
            <p:cNvPr id="9" name="TextBox 8"/>
            <p:cNvSpPr txBox="1"/>
            <p:nvPr/>
          </p:nvSpPr>
          <p:spPr>
            <a:xfrm>
              <a:off x="366632" y="1776990"/>
              <a:ext cx="32368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b="1" dirty="0" smtClean="0"/>
                <a:t>Proportion of all item types</a:t>
              </a:r>
              <a:endParaRPr lang="en-GB" sz="1600" b="1" dirty="0"/>
            </a:p>
          </p:txBody>
        </p:sp>
        <p:pic>
          <p:nvPicPr>
            <p:cNvPr id="10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004" t="5284" r="18114" b="5020"/>
            <a:stretch>
              <a:fillRect/>
            </a:stretch>
          </p:blipFill>
          <p:spPr bwMode="auto">
            <a:xfrm>
              <a:off x="490888" y="2161406"/>
              <a:ext cx="2902135" cy="28070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5B9BD5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</p:pic>
        <p:grpSp>
          <p:nvGrpSpPr>
            <p:cNvPr id="11" name="Group 10"/>
            <p:cNvGrpSpPr/>
            <p:nvPr/>
          </p:nvGrpSpPr>
          <p:grpSpPr>
            <a:xfrm>
              <a:off x="3974124" y="1657630"/>
              <a:ext cx="7877906" cy="4488250"/>
              <a:chOff x="4103078" y="1789935"/>
              <a:chExt cx="7877906" cy="4488250"/>
            </a:xfrm>
          </p:grpSpPr>
          <p:sp>
            <p:nvSpPr>
              <p:cNvPr id="13" name="Rectangle 12"/>
              <p:cNvSpPr/>
              <p:nvPr/>
            </p:nvSpPr>
            <p:spPr>
              <a:xfrm>
                <a:off x="4103078" y="1789935"/>
                <a:ext cx="7877906" cy="4488250"/>
              </a:xfrm>
              <a:prstGeom prst="rect">
                <a:avLst/>
              </a:prstGeom>
              <a:solidFill>
                <a:srgbClr val="EDEDED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graphicFrame>
            <p:nvGraphicFramePr>
              <p:cNvPr id="14" name="Chart 13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87874556"/>
                  </p:ext>
                </p:extLst>
              </p:nvPr>
            </p:nvGraphicFramePr>
            <p:xfrm>
              <a:off x="4103078" y="1832182"/>
              <a:ext cx="7877906" cy="4398087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</p:grpSp>
        <p:sp>
          <p:nvSpPr>
            <p:cNvPr id="12" name="TextBox 11"/>
            <p:cNvSpPr txBox="1"/>
            <p:nvPr/>
          </p:nvSpPr>
          <p:spPr>
            <a:xfrm>
              <a:off x="663143" y="5068662"/>
              <a:ext cx="2643865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b="1" dirty="0" smtClean="0"/>
                <a:t>Articles: 57%</a:t>
              </a:r>
            </a:p>
            <a:p>
              <a:r>
                <a:rPr lang="en-GB" sz="1600" b="1" dirty="0" smtClean="0"/>
                <a:t>Books and monographs: 22%</a:t>
              </a:r>
            </a:p>
            <a:p>
              <a:r>
                <a:rPr lang="en-GB" sz="1600" b="1" dirty="0" smtClean="0"/>
                <a:t>Conferences: 18%</a:t>
              </a:r>
            </a:p>
            <a:p>
              <a:r>
                <a:rPr lang="en-GB" sz="1600" b="1" dirty="0" smtClean="0"/>
                <a:t>Other: 3%</a:t>
              </a:r>
              <a:endParaRPr lang="en-GB" sz="1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869625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28" r="26985"/>
          <a:stretch/>
        </p:blipFill>
        <p:spPr>
          <a:xfrm flipH="1">
            <a:off x="0" y="397621"/>
            <a:ext cx="4495799" cy="642960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12192000" cy="432148"/>
          </a:xfrm>
          <a:prstGeom prst="rect">
            <a:avLst/>
          </a:prstGeom>
          <a:solidFill>
            <a:srgbClr val="002A62"/>
          </a:solidFill>
          <a:ln>
            <a:solidFill>
              <a:srgbClr val="002A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-8607" y="6495408"/>
            <a:ext cx="12209214" cy="3625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@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2209" y="6495408"/>
            <a:ext cx="2829791" cy="36259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89223" y="6488668"/>
            <a:ext cx="17331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rgbClr val="09357C"/>
                </a:solidFill>
              </a:rPr>
              <a:t>@</a:t>
            </a:r>
            <a:r>
              <a:rPr lang="en-GB" sz="1600" dirty="0" err="1" smtClean="0">
                <a:solidFill>
                  <a:srgbClr val="09357C"/>
                </a:solidFill>
              </a:rPr>
              <a:t>JosieCaplehorne</a:t>
            </a:r>
            <a:endParaRPr lang="en-GB" sz="1600" dirty="0">
              <a:solidFill>
                <a:srgbClr val="09357C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488668"/>
            <a:ext cx="17806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>
                <a:solidFill>
                  <a:srgbClr val="023079"/>
                </a:solidFill>
              </a:rPr>
              <a:t>@</a:t>
            </a:r>
            <a:r>
              <a:rPr lang="en-GB" sz="1600" dirty="0" err="1">
                <a:solidFill>
                  <a:srgbClr val="023079"/>
                </a:solidFill>
              </a:rPr>
              <a:t>UniKentResSupp</a:t>
            </a:r>
            <a:endParaRPr lang="en-GB" sz="1600" dirty="0">
              <a:solidFill>
                <a:srgbClr val="023079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875838" y="710050"/>
            <a:ext cx="5108758" cy="61881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 smtClean="0">
                <a:solidFill>
                  <a:srgbClr val="002A62"/>
                </a:solidFill>
                <a:latin typeface="+mn-lt"/>
              </a:rPr>
              <a:t>We Are Not Alone!</a:t>
            </a:r>
            <a:endParaRPr lang="en-GB" b="1" dirty="0">
              <a:solidFill>
                <a:srgbClr val="002A62"/>
              </a:solidFill>
              <a:latin typeface="+mn-lt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4681255" y="1558762"/>
            <a:ext cx="7032370" cy="4662742"/>
            <a:chOff x="4681255" y="1558762"/>
            <a:chExt cx="7032370" cy="4662742"/>
          </a:xfrm>
        </p:grpSpPr>
        <p:sp>
          <p:nvSpPr>
            <p:cNvPr id="13" name="TextBox 12"/>
            <p:cNvSpPr txBox="1"/>
            <p:nvPr/>
          </p:nvSpPr>
          <p:spPr>
            <a:xfrm>
              <a:off x="4681255" y="2820621"/>
              <a:ext cx="703237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smtClean="0"/>
                <a:t>Art is Research …</a:t>
              </a:r>
              <a:endParaRPr lang="en-GB" sz="800" b="1" dirty="0"/>
            </a:p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en-GB" dirty="0"/>
                <a:t>“deeply-embedded prejudice against any form of creative arts research that does not conform to the humanities and Social Science research models and methodologies.” </a:t>
              </a:r>
              <a:r>
                <a:rPr lang="en-GB" sz="1000" dirty="0"/>
                <a:t>(Woodrow, 2019</a:t>
              </a:r>
              <a:r>
                <a:rPr lang="en-GB" sz="1000" dirty="0" smtClean="0"/>
                <a:t>)</a:t>
              </a:r>
              <a:endParaRPr lang="en-GB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681255" y="5575173"/>
              <a:ext cx="70323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‘Open Science</a:t>
              </a:r>
              <a:r>
                <a:rPr lang="en-US" b="1" dirty="0" smtClean="0"/>
                <a:t>’ </a:t>
              </a:r>
            </a:p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en-US" dirty="0" smtClean="0"/>
                <a:t>Terminology shapes the approach and image of open repositories</a:t>
              </a:r>
              <a:endParaRPr lang="en-US" b="1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681255" y="1558762"/>
              <a:ext cx="7032370" cy="1084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en-GB" dirty="0" smtClean="0"/>
                <a:t>Research is “the creation of new knowledge and/or the use of existing knowledge in a new and creative way, so as to generate new concepts methodologies, and understandings in the relevant discipline areas” </a:t>
              </a:r>
              <a:r>
                <a:rPr lang="en-GB" sz="1050" dirty="0" smtClean="0"/>
                <a:t>(</a:t>
              </a:r>
              <a:r>
                <a:rPr lang="en-GB" sz="1050" dirty="0">
                  <a:hlinkClick r:id="rId5"/>
                </a:rPr>
                <a:t>https://</a:t>
              </a:r>
              <a:r>
                <a:rPr lang="en-GB" sz="1050" dirty="0" smtClean="0">
                  <a:hlinkClick r:id="rId5"/>
                </a:rPr>
                <a:t>sydney.edu.au/research_support/performance/documents/ntro-guidelines-sydney.pdf</a:t>
              </a:r>
              <a:r>
                <a:rPr lang="en-GB" sz="1050" dirty="0" smtClean="0"/>
                <a:t>)</a:t>
              </a:r>
              <a:endParaRPr lang="en-GB" sz="105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681255" y="4197897"/>
              <a:ext cx="703237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smtClean="0"/>
                <a:t>… but not as we know it</a:t>
              </a:r>
            </a:p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en-GB" dirty="0" smtClean="0"/>
                <a:t> “Practice-based Research has particular characteristics that do not conform to traditional norms about research, new knowledge and how it is generated” </a:t>
              </a:r>
              <a:r>
                <a:rPr lang="en-GB" sz="1050" dirty="0" smtClean="0"/>
                <a:t>(</a:t>
              </a:r>
              <a:r>
                <a:rPr lang="en-GB" sz="1050" dirty="0" err="1" smtClean="0"/>
                <a:t>Rikou</a:t>
              </a:r>
              <a:r>
                <a:rPr lang="en-GB" sz="1050" dirty="0" smtClean="0"/>
                <a:t> and </a:t>
              </a:r>
              <a:r>
                <a:rPr lang="en-GB" sz="1050" dirty="0" err="1" smtClean="0"/>
                <a:t>Yolari</a:t>
              </a:r>
              <a:r>
                <a:rPr lang="en-GB" sz="1050" dirty="0" smtClean="0"/>
                <a:t>, 2018)</a:t>
              </a:r>
              <a:endParaRPr lang="en-GB" sz="1050" dirty="0"/>
            </a:p>
          </p:txBody>
        </p:sp>
      </p:grpSp>
    </p:spTree>
    <p:extLst>
      <p:ext uri="{BB962C8B-B14F-4D97-AF65-F5344CB8AC3E}">
        <p14:creationId xmlns:p14="http://schemas.microsoft.com/office/powerpoint/2010/main" val="3226187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91000"/>
            <a:lum/>
          </a:blip>
          <a:srcRect/>
          <a:stretch>
            <a:fillRect l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432148"/>
          </a:xfrm>
          <a:prstGeom prst="rect">
            <a:avLst/>
          </a:prstGeom>
          <a:solidFill>
            <a:srgbClr val="002A62"/>
          </a:solidFill>
          <a:ln>
            <a:solidFill>
              <a:srgbClr val="002A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-8607" y="6495408"/>
            <a:ext cx="12209214" cy="3625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@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2209" y="6495408"/>
            <a:ext cx="2829791" cy="36259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89223" y="6488668"/>
            <a:ext cx="17331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rgbClr val="09357C"/>
                </a:solidFill>
              </a:rPr>
              <a:t>@</a:t>
            </a:r>
            <a:r>
              <a:rPr lang="en-GB" sz="1600" dirty="0" err="1" smtClean="0">
                <a:solidFill>
                  <a:srgbClr val="09357C"/>
                </a:solidFill>
              </a:rPr>
              <a:t>JosieCaplehorne</a:t>
            </a:r>
            <a:endParaRPr lang="en-GB" sz="1600" dirty="0">
              <a:solidFill>
                <a:srgbClr val="09357C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488668"/>
            <a:ext cx="17806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>
                <a:solidFill>
                  <a:srgbClr val="023079"/>
                </a:solidFill>
              </a:rPr>
              <a:t>@</a:t>
            </a:r>
            <a:r>
              <a:rPr lang="en-GB" sz="1600" dirty="0" err="1">
                <a:solidFill>
                  <a:srgbClr val="023079"/>
                </a:solidFill>
              </a:rPr>
              <a:t>UniKentResSupp</a:t>
            </a:r>
            <a:endParaRPr lang="en-GB" sz="1600" dirty="0">
              <a:solidFill>
                <a:srgbClr val="023079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90402" y="775348"/>
            <a:ext cx="2873284" cy="70473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5400" b="1" dirty="0" smtClean="0">
                <a:solidFill>
                  <a:schemeClr val="bg1"/>
                </a:solidFill>
                <a:latin typeface="+mn-lt"/>
              </a:rPr>
              <a:t>Solutions</a:t>
            </a:r>
            <a:endParaRPr lang="en-GB" sz="54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94781"/>
            <a:ext cx="237765" cy="5590517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638570" y="867450"/>
            <a:ext cx="69475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“a transferable and sustainable IR model for research output in the arts”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08498" y="542077"/>
            <a:ext cx="68364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GB" sz="2000" b="1" dirty="0">
                <a:solidFill>
                  <a:schemeClr val="bg1"/>
                </a:solidFill>
              </a:rPr>
              <a:t>KULTUR and KAPTUR </a:t>
            </a:r>
            <a:r>
              <a:rPr lang="en-GB" sz="2000" b="1" dirty="0" smtClean="0">
                <a:solidFill>
                  <a:schemeClr val="bg1"/>
                </a:solidFill>
              </a:rPr>
              <a:t> </a:t>
            </a:r>
            <a:r>
              <a:rPr lang="en-GB" sz="2000" b="1" dirty="0" err="1" smtClean="0">
                <a:solidFill>
                  <a:schemeClr val="bg1"/>
                </a:solidFill>
              </a:rPr>
              <a:t>Eprint</a:t>
            </a:r>
            <a:r>
              <a:rPr lang="en-GB" sz="2000" b="1" dirty="0" smtClean="0">
                <a:solidFill>
                  <a:schemeClr val="bg1"/>
                </a:solidFill>
              </a:rPr>
              <a:t> developments  2009 and 2013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545056" y="2394002"/>
            <a:ext cx="15159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bg1"/>
                </a:solidFill>
              </a:rPr>
              <a:t>Vocabulary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12369" y="1872360"/>
            <a:ext cx="3836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Changes to the end user experience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891425" y="1393099"/>
            <a:ext cx="38856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Metadata and workflow adaptations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89943" y="4616476"/>
            <a:ext cx="3274201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000" b="1" dirty="0" smtClean="0">
                <a:solidFill>
                  <a:schemeClr val="bg1"/>
                </a:solidFill>
              </a:rPr>
              <a:t>Research </a:t>
            </a:r>
          </a:p>
          <a:p>
            <a:pPr lvl="0"/>
            <a:r>
              <a:rPr lang="en-GB" sz="2000" b="1" dirty="0" smtClean="0">
                <a:solidFill>
                  <a:schemeClr val="bg1"/>
                </a:solidFill>
              </a:rPr>
              <a:t>assessment since 2014:</a:t>
            </a:r>
          </a:p>
          <a:p>
            <a:pPr lvl="0"/>
            <a:endParaRPr lang="en-GB" sz="1100" b="1" dirty="0" smtClean="0">
              <a:solidFill>
                <a:schemeClr val="bg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Australia </a:t>
            </a:r>
            <a:r>
              <a:rPr lang="en-GB" sz="2000" dirty="0">
                <a:solidFill>
                  <a:schemeClr val="bg1"/>
                </a:solidFill>
              </a:rPr>
              <a:t>ERA </a:t>
            </a:r>
            <a:r>
              <a:rPr lang="en-GB" sz="2000" dirty="0" smtClean="0">
                <a:solidFill>
                  <a:schemeClr val="bg1"/>
                </a:solidFill>
              </a:rPr>
              <a:t>– NTROs</a:t>
            </a:r>
          </a:p>
          <a:p>
            <a:pPr lvl="1"/>
            <a:endParaRPr lang="en-GB" sz="1100" dirty="0" smtClean="0">
              <a:solidFill>
                <a:schemeClr val="bg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schemeClr val="bg1"/>
                </a:solidFill>
              </a:rPr>
              <a:t>UK </a:t>
            </a:r>
            <a:r>
              <a:rPr lang="en-GB" sz="2000" dirty="0">
                <a:solidFill>
                  <a:schemeClr val="bg1"/>
                </a:solidFill>
              </a:rPr>
              <a:t>REF 2021 guidance</a:t>
            </a:r>
          </a:p>
        </p:txBody>
      </p:sp>
    </p:spTree>
    <p:extLst>
      <p:ext uri="{BB962C8B-B14F-4D97-AF65-F5344CB8AC3E}">
        <p14:creationId xmlns:p14="http://schemas.microsoft.com/office/powerpoint/2010/main" val="2552356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432148"/>
          </a:xfrm>
          <a:prstGeom prst="rect">
            <a:avLst/>
          </a:prstGeom>
          <a:solidFill>
            <a:srgbClr val="002A62"/>
          </a:solidFill>
          <a:ln>
            <a:solidFill>
              <a:srgbClr val="002A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-8607" y="6495408"/>
            <a:ext cx="12209214" cy="3625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@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2209" y="6495408"/>
            <a:ext cx="2829791" cy="36259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89223" y="6488668"/>
            <a:ext cx="17331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rgbClr val="09357C"/>
                </a:solidFill>
              </a:rPr>
              <a:t>@</a:t>
            </a:r>
            <a:r>
              <a:rPr lang="en-GB" sz="1600" dirty="0" err="1" smtClean="0">
                <a:solidFill>
                  <a:srgbClr val="09357C"/>
                </a:solidFill>
              </a:rPr>
              <a:t>JosieCaplehorne</a:t>
            </a:r>
            <a:endParaRPr lang="en-GB" sz="1600" dirty="0">
              <a:solidFill>
                <a:srgbClr val="09357C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488668"/>
            <a:ext cx="17806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>
                <a:solidFill>
                  <a:srgbClr val="023079"/>
                </a:solidFill>
              </a:rPr>
              <a:t>@</a:t>
            </a:r>
            <a:r>
              <a:rPr lang="en-GB" sz="1600" dirty="0" err="1">
                <a:solidFill>
                  <a:srgbClr val="023079"/>
                </a:solidFill>
              </a:rPr>
              <a:t>UniKentResSupp</a:t>
            </a:r>
            <a:endParaRPr lang="en-GB" sz="1600" dirty="0">
              <a:solidFill>
                <a:srgbClr val="023079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32148"/>
            <a:ext cx="6063260" cy="606326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 rot="16200000">
            <a:off x="-1448004" y="4971068"/>
            <a:ext cx="309424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800" dirty="0" smtClean="0">
                <a:solidFill>
                  <a:schemeClr val="bg1"/>
                </a:solidFill>
              </a:rPr>
              <a:t>https://blogs.kent.ac.uk/templeman-exhibitions/tag/sarah-craske/</a:t>
            </a:r>
            <a:endParaRPr lang="en-GB" sz="8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322104" y="911651"/>
            <a:ext cx="4345952" cy="66990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 smtClean="0">
                <a:solidFill>
                  <a:srgbClr val="002A62"/>
                </a:solidFill>
                <a:latin typeface="+mn-lt"/>
              </a:rPr>
              <a:t>What we did</a:t>
            </a:r>
            <a:endParaRPr lang="en-GB" b="1" dirty="0">
              <a:solidFill>
                <a:srgbClr val="002A62"/>
              </a:solidFill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22104" y="1919881"/>
            <a:ext cx="5611052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Asked academics to tell us about their research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Informal conversations introduced by mutual friends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1000" dirty="0"/>
          </a:p>
          <a:p>
            <a:r>
              <a:rPr lang="en-GB" b="1" dirty="0" smtClean="0"/>
              <a:t>Talked to other LIS professionals at  creative Universities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KULTUR/KAPTUR – where are they now?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Other Creative/Arts specialist HEIs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1000" dirty="0" smtClean="0"/>
          </a:p>
          <a:p>
            <a:r>
              <a:rPr lang="en-GB" b="1" dirty="0" smtClean="0"/>
              <a:t>Desk research – UK and international approaches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Excellence in Research Australia (ERA) experience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Wider research context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1000" dirty="0"/>
          </a:p>
          <a:p>
            <a:r>
              <a:rPr lang="en-GB" b="1" dirty="0"/>
              <a:t>S</a:t>
            </a:r>
            <a:r>
              <a:rPr lang="en-GB" b="1" dirty="0" smtClean="0"/>
              <a:t>cope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Policies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Repository systems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Guidance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smtClean="0"/>
              <a:t>Language</a:t>
            </a:r>
          </a:p>
        </p:txBody>
      </p:sp>
    </p:spTree>
    <p:extLst>
      <p:ext uri="{BB962C8B-B14F-4D97-AF65-F5344CB8AC3E}">
        <p14:creationId xmlns:p14="http://schemas.microsoft.com/office/powerpoint/2010/main" val="2751041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160518 100x Lifeact elegans- SRR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433780"/>
            <a:ext cx="5388114" cy="606162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12192000" cy="432148"/>
          </a:xfrm>
          <a:prstGeom prst="rect">
            <a:avLst/>
          </a:prstGeom>
          <a:solidFill>
            <a:srgbClr val="002A62"/>
          </a:solidFill>
          <a:ln>
            <a:solidFill>
              <a:srgbClr val="002A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-8607" y="6495408"/>
            <a:ext cx="12209214" cy="3625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@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62209" y="6495408"/>
            <a:ext cx="2829791" cy="36259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89223" y="6488668"/>
            <a:ext cx="17331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rgbClr val="09357C"/>
                </a:solidFill>
              </a:rPr>
              <a:t>@</a:t>
            </a:r>
            <a:r>
              <a:rPr lang="en-GB" sz="1600" dirty="0" err="1" smtClean="0">
                <a:solidFill>
                  <a:srgbClr val="09357C"/>
                </a:solidFill>
              </a:rPr>
              <a:t>JosieCaplehorne</a:t>
            </a:r>
            <a:endParaRPr lang="en-GB" sz="1600" dirty="0">
              <a:solidFill>
                <a:srgbClr val="09357C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488668"/>
            <a:ext cx="17806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>
                <a:solidFill>
                  <a:srgbClr val="023079"/>
                </a:solidFill>
              </a:rPr>
              <a:t>@</a:t>
            </a:r>
            <a:r>
              <a:rPr lang="en-GB" sz="1600" dirty="0" err="1">
                <a:solidFill>
                  <a:srgbClr val="023079"/>
                </a:solidFill>
              </a:rPr>
              <a:t>UniKentResSupp</a:t>
            </a:r>
            <a:endParaRPr lang="en-GB" sz="1600" dirty="0">
              <a:solidFill>
                <a:srgbClr val="023079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rot="16200000">
            <a:off x="-2113322" y="4131789"/>
            <a:ext cx="44805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dirty="0" smtClean="0">
                <a:solidFill>
                  <a:schemeClr val="bg1"/>
                </a:solidFill>
              </a:rPr>
              <a:t>Images obtained using this lab’s Spinning disk confocal microscope</a:t>
            </a:r>
            <a:endParaRPr lang="en-GB" sz="105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80616" y="452328"/>
            <a:ext cx="357544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50" dirty="0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Time lapse film of </a:t>
            </a:r>
            <a:r>
              <a:rPr lang="en-GB" sz="1050" dirty="0" err="1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LifeAct-mRFP</a:t>
            </a:r>
            <a:r>
              <a:rPr lang="en-GB" sz="1050" dirty="0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050" i="1" dirty="0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C. elegans</a:t>
            </a:r>
            <a:r>
              <a:rPr lang="en-GB" sz="1050" dirty="0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early embryo development. Images were taken at 10 frames per second.</a:t>
            </a:r>
            <a:endParaRPr lang="en-GB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5613602" y="688838"/>
            <a:ext cx="4345952" cy="69118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 smtClean="0">
                <a:solidFill>
                  <a:srgbClr val="002A62"/>
                </a:solidFill>
                <a:latin typeface="+mn-lt"/>
              </a:rPr>
              <a:t>Decisions at Kent</a:t>
            </a:r>
            <a:endParaRPr lang="en-GB" b="1" dirty="0">
              <a:solidFill>
                <a:srgbClr val="002A62"/>
              </a:solidFill>
              <a:latin typeface="+mn-lt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5613602" y="1613340"/>
            <a:ext cx="6168018" cy="4518667"/>
            <a:chOff x="5832677" y="1469120"/>
            <a:chExt cx="6168018" cy="4518667"/>
          </a:xfrm>
        </p:grpSpPr>
        <p:sp>
          <p:nvSpPr>
            <p:cNvPr id="18" name="Rectangle 17"/>
            <p:cNvSpPr/>
            <p:nvPr/>
          </p:nvSpPr>
          <p:spPr>
            <a:xfrm>
              <a:off x="5832678" y="1469120"/>
              <a:ext cx="6168017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dirty="0" smtClean="0"/>
                <a:t>Not just Art </a:t>
              </a:r>
              <a:endParaRPr lang="en-US" b="1" dirty="0"/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US" dirty="0" smtClean="0"/>
                <a:t>Under represented research came from all faculties</a:t>
              </a:r>
              <a:endParaRPr lang="en-US" dirty="0"/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US" dirty="0" err="1" smtClean="0"/>
                <a:t>Interdisciplinarity</a:t>
              </a:r>
              <a:r>
                <a:rPr lang="en-US" dirty="0" smtClean="0"/>
                <a:t> is key to shaping the solution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US" dirty="0" smtClean="0"/>
                <a:t>Not so much </a:t>
              </a:r>
              <a:r>
                <a:rPr lang="en-US" dirty="0" err="1" smtClean="0"/>
                <a:t>Kultur-ization</a:t>
              </a:r>
              <a:r>
                <a:rPr lang="en-US" dirty="0" smtClean="0"/>
                <a:t> as Un-publication-</a:t>
              </a:r>
              <a:r>
                <a:rPr lang="en-US" dirty="0" err="1" smtClean="0"/>
                <a:t>ization</a:t>
              </a:r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832677" y="4510459"/>
              <a:ext cx="6168017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smtClean="0"/>
                <a:t>How to record the unrecorded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GB" dirty="0"/>
                <a:t>D</a:t>
              </a:r>
              <a:r>
                <a:rPr lang="en-GB" dirty="0" smtClean="0"/>
                <a:t>igital surrogates?</a:t>
              </a:r>
              <a:endParaRPr lang="en-GB" dirty="0"/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US" dirty="0" smtClean="0"/>
                <a:t>Accompanying text?</a:t>
              </a:r>
              <a:r>
                <a:rPr lang="en-GB" dirty="0"/>
                <a:t> </a:t>
              </a:r>
              <a:endParaRPr lang="en-GB" dirty="0" smtClean="0"/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GB" dirty="0"/>
                <a:t>P</a:t>
              </a:r>
              <a:r>
                <a:rPr lang="en-GB" dirty="0" smtClean="0"/>
                <a:t>ortfolios?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GB" dirty="0" smtClean="0"/>
                <a:t>Flexibility within a framework for interoperability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832677" y="2851290"/>
              <a:ext cx="6168017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smtClean="0"/>
                <a:t>Mind the gap – defining the absent</a:t>
              </a:r>
              <a:endParaRPr lang="en-GB" b="1" dirty="0"/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GB" dirty="0" smtClean="0"/>
                <a:t>“Defiant objects”?  Non-traditional research works?</a:t>
              </a:r>
              <a:endParaRPr lang="en-GB" dirty="0"/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GB" dirty="0" smtClean="0"/>
                <a:t>Practice-based Research (</a:t>
              </a:r>
              <a:r>
                <a:rPr lang="en-GB" dirty="0" err="1" smtClean="0"/>
                <a:t>PbR</a:t>
              </a:r>
              <a:r>
                <a:rPr lang="en-GB" dirty="0" smtClean="0"/>
                <a:t>) works?</a:t>
              </a:r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GB" dirty="0" smtClean="0"/>
                <a:t>Epistemic Objects – ‘knowledge’ objects</a:t>
              </a:r>
              <a:r>
                <a:rPr lang="en-GB" dirty="0"/>
                <a:t>? </a:t>
              </a:r>
              <a:endParaRPr lang="en-GB" dirty="0" smtClean="0"/>
            </a:p>
            <a:p>
              <a:pPr marL="742950" lvl="1" indent="-285750">
                <a:buFont typeface="Arial" panose="020B0604020202020204" pitchFamily="34" charset="0"/>
                <a:buChar char="•"/>
              </a:pPr>
              <a:r>
                <a:rPr lang="en-GB" dirty="0" smtClean="0"/>
                <a:t>Plain </a:t>
              </a:r>
              <a:r>
                <a:rPr lang="en-GB" dirty="0"/>
                <a:t>English across all systems for a level </a:t>
              </a:r>
              <a:r>
                <a:rPr lang="en-GB" dirty="0" smtClean="0"/>
                <a:t>playing-field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2601063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432148"/>
          </a:xfrm>
          <a:prstGeom prst="rect">
            <a:avLst/>
          </a:prstGeom>
          <a:solidFill>
            <a:srgbClr val="002A62"/>
          </a:solidFill>
          <a:ln>
            <a:solidFill>
              <a:srgbClr val="002A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-8607" y="6495408"/>
            <a:ext cx="12209214" cy="3625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@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2209" y="6495408"/>
            <a:ext cx="2829791" cy="36259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89223" y="6488668"/>
            <a:ext cx="17331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rgbClr val="09357C"/>
                </a:solidFill>
              </a:rPr>
              <a:t>@</a:t>
            </a:r>
            <a:r>
              <a:rPr lang="en-GB" sz="1600" dirty="0" err="1" smtClean="0">
                <a:solidFill>
                  <a:srgbClr val="09357C"/>
                </a:solidFill>
              </a:rPr>
              <a:t>JosieCaplehorne</a:t>
            </a:r>
            <a:endParaRPr lang="en-GB" sz="1600" dirty="0">
              <a:solidFill>
                <a:srgbClr val="09357C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488668"/>
            <a:ext cx="17806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>
                <a:solidFill>
                  <a:srgbClr val="023079"/>
                </a:solidFill>
              </a:rPr>
              <a:t>@</a:t>
            </a:r>
            <a:r>
              <a:rPr lang="en-GB" sz="1600" dirty="0" err="1">
                <a:solidFill>
                  <a:srgbClr val="023079"/>
                </a:solidFill>
              </a:rPr>
              <a:t>UniKentResSupp</a:t>
            </a:r>
            <a:endParaRPr lang="en-GB" sz="1600" dirty="0">
              <a:solidFill>
                <a:srgbClr val="023079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546471" y="1804234"/>
            <a:ext cx="11099058" cy="4468367"/>
            <a:chOff x="541664" y="1482537"/>
            <a:chExt cx="11099058" cy="4468367"/>
          </a:xfrm>
        </p:grpSpPr>
        <p:sp>
          <p:nvSpPr>
            <p:cNvPr id="8" name="Rectangle 7"/>
            <p:cNvSpPr/>
            <p:nvPr/>
          </p:nvSpPr>
          <p:spPr>
            <a:xfrm>
              <a:off x="908428" y="1482537"/>
              <a:ext cx="1116313" cy="830997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en-GB" sz="1600" dirty="0"/>
                <a:t>Academic Liaison </a:t>
              </a:r>
              <a:r>
                <a:rPr lang="en-GB" sz="1600" dirty="0" smtClean="0"/>
                <a:t>interviews</a:t>
              </a:r>
              <a:endParaRPr lang="en-GB" sz="160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41664" y="2873829"/>
              <a:ext cx="1849843" cy="472272"/>
            </a:xfrm>
            <a:prstGeom prst="rect">
              <a:avLst/>
            </a:prstGeom>
            <a:solidFill>
              <a:srgbClr val="CC6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>
                  <a:solidFill>
                    <a:schemeClr val="tx1"/>
                  </a:solidFill>
                </a:rPr>
                <a:t>April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2391507" y="2873829"/>
              <a:ext cx="1849843" cy="47227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>
                  <a:solidFill>
                    <a:schemeClr val="tx1"/>
                  </a:solidFill>
                </a:rPr>
                <a:t>May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241350" y="2873829"/>
              <a:ext cx="1849843" cy="472272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>
                  <a:solidFill>
                    <a:schemeClr val="tx1"/>
                  </a:solidFill>
                </a:rPr>
                <a:t>June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091193" y="2873829"/>
              <a:ext cx="1849843" cy="47227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>
                  <a:solidFill>
                    <a:schemeClr val="tx1"/>
                  </a:solidFill>
                </a:rPr>
                <a:t>July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941036" y="2873829"/>
              <a:ext cx="1849843" cy="472272"/>
            </a:xfrm>
            <a:prstGeom prst="rect">
              <a:avLst/>
            </a:prstGeom>
            <a:solidFill>
              <a:srgbClr val="FF66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>
                  <a:solidFill>
                    <a:schemeClr val="tx1"/>
                  </a:solidFill>
                </a:rPr>
                <a:t>August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45964" y="3728907"/>
              <a:ext cx="3282214" cy="830997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marL="285750" lvl="0" indent="-285750">
                <a:buFont typeface="Arial" panose="020B0604020202020204" pitchFamily="34" charset="0"/>
                <a:buChar char="•"/>
                <a:defRPr/>
              </a:pPr>
              <a:r>
                <a:rPr lang="en-GB" sz="1600" dirty="0"/>
                <a:t>Liaison – external to </a:t>
              </a:r>
              <a:r>
                <a:rPr lang="en-GB" sz="1600" dirty="0" smtClean="0"/>
                <a:t>Kent</a:t>
              </a:r>
            </a:p>
            <a:p>
              <a:pPr marL="285750" lvl="0" indent="-285750">
                <a:buFont typeface="Arial" panose="020B0604020202020204" pitchFamily="34" charset="0"/>
                <a:buChar char="•"/>
                <a:defRPr/>
              </a:pPr>
              <a:r>
                <a:rPr lang="en-GB" sz="1600" dirty="0" smtClean="0"/>
                <a:t>KULTUR partners and other HEIs</a:t>
              </a:r>
              <a:endParaRPr lang="en-GB" sz="16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1600" dirty="0" smtClean="0"/>
                <a:t>Desk </a:t>
              </a:r>
              <a:r>
                <a:rPr lang="en-GB" sz="1600" dirty="0"/>
                <a:t>research/literature review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391506" y="5366129"/>
              <a:ext cx="3699686" cy="584775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marL="285750" lvl="0" indent="-285750">
                <a:buFont typeface="Arial" panose="020B0604020202020204" pitchFamily="34" charset="0"/>
                <a:buChar char="•"/>
                <a:defRPr/>
              </a:pPr>
              <a:r>
                <a:rPr lang="en-GB" sz="1600" dirty="0"/>
                <a:t>Conferences and events</a:t>
              </a:r>
            </a:p>
            <a:p>
              <a:pPr marL="285750" lvl="0" indent="-285750">
                <a:buFont typeface="Arial" panose="020B0604020202020204" pitchFamily="34" charset="0"/>
                <a:buChar char="•"/>
                <a:defRPr/>
              </a:pPr>
              <a:r>
                <a:rPr lang="en-GB" sz="1600" dirty="0"/>
                <a:t>Best practice report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9790879" y="2873829"/>
              <a:ext cx="1849843" cy="47227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>
                  <a:solidFill>
                    <a:schemeClr val="tx1"/>
                  </a:solidFill>
                </a:rPr>
                <a:t>September</a:t>
              </a:r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564315" y="1488941"/>
              <a:ext cx="3053754" cy="1077218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1600" dirty="0"/>
                <a:t>Gap analysis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1600" dirty="0" smtClean="0"/>
                <a:t>Digitisation service </a:t>
              </a:r>
              <a:r>
                <a:rPr lang="en-GB" sz="1600" dirty="0"/>
                <a:t>review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1600" dirty="0" smtClean="0"/>
                <a:t>Agree </a:t>
              </a:r>
              <a:r>
                <a:rPr lang="en-GB" sz="1600" dirty="0"/>
                <a:t>offering/draft </a:t>
              </a:r>
              <a:r>
                <a:rPr lang="en-GB" sz="1600" dirty="0" smtClean="0"/>
                <a:t>statement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1600" dirty="0" smtClean="0"/>
                <a:t>Communications strategy</a:t>
              </a:r>
              <a:endParaRPr lang="en-GB" sz="1600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6091192" y="3734942"/>
              <a:ext cx="1935104" cy="1077218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1600" dirty="0"/>
                <a:t>Glossary of terms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sz="1600" dirty="0" smtClean="0"/>
                <a:t>Data Management Planning </a:t>
              </a:r>
              <a:endParaRPr lang="en-GB" sz="1600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9790878" y="3728907"/>
              <a:ext cx="1849844" cy="338554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GB" sz="1600" dirty="0" smtClean="0"/>
                <a:t>Web guidance</a:t>
              </a:r>
            </a:p>
          </p:txBody>
        </p:sp>
        <p:cxnSp>
          <p:nvCxnSpPr>
            <p:cNvPr id="20" name="Straight Connector 19"/>
            <p:cNvCxnSpPr>
              <a:stCxn id="8" idx="2"/>
              <a:endCxn id="9" idx="0"/>
            </p:cNvCxnSpPr>
            <p:nvPr/>
          </p:nvCxnSpPr>
          <p:spPr>
            <a:xfrm>
              <a:off x="1466585" y="2313534"/>
              <a:ext cx="1" cy="560295"/>
            </a:xfrm>
            <a:prstGeom prst="line">
              <a:avLst/>
            </a:prstGeom>
            <a:ln w="508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>
              <a:endCxn id="14" idx="0"/>
            </p:cNvCxnSpPr>
            <p:nvPr/>
          </p:nvCxnSpPr>
          <p:spPr>
            <a:xfrm flipH="1">
              <a:off x="2387071" y="3346101"/>
              <a:ext cx="4436" cy="382806"/>
            </a:xfrm>
            <a:prstGeom prst="line">
              <a:avLst/>
            </a:prstGeom>
            <a:ln w="508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6091192" y="2566495"/>
              <a:ext cx="0" cy="307334"/>
            </a:xfrm>
            <a:prstGeom prst="line">
              <a:avLst/>
            </a:prstGeom>
            <a:ln w="508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8859474" y="2559755"/>
              <a:ext cx="0" cy="307334"/>
            </a:xfrm>
            <a:prstGeom prst="line">
              <a:avLst/>
            </a:prstGeom>
            <a:ln w="508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10768729" y="3346101"/>
              <a:ext cx="0" cy="382806"/>
            </a:xfrm>
            <a:prstGeom prst="line">
              <a:avLst/>
            </a:prstGeom>
            <a:ln w="508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6994588" y="3346101"/>
              <a:ext cx="0" cy="382806"/>
            </a:xfrm>
            <a:prstGeom prst="line">
              <a:avLst/>
            </a:prstGeom>
            <a:ln w="508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4241349" y="3346101"/>
              <a:ext cx="10807" cy="2004528"/>
            </a:xfrm>
            <a:prstGeom prst="line">
              <a:avLst/>
            </a:prstGeom>
            <a:ln w="508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itle 1"/>
          <p:cNvSpPr txBox="1">
            <a:spLocks/>
          </p:cNvSpPr>
          <p:nvPr/>
        </p:nvSpPr>
        <p:spPr>
          <a:xfrm>
            <a:off x="546471" y="762652"/>
            <a:ext cx="8039155" cy="8187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 smtClean="0">
                <a:solidFill>
                  <a:srgbClr val="002A62"/>
                </a:solidFill>
                <a:latin typeface="+mn-lt"/>
              </a:rPr>
              <a:t>Project timeline: 2018</a:t>
            </a:r>
            <a:endParaRPr lang="en-GB" b="1" dirty="0">
              <a:solidFill>
                <a:srgbClr val="002A62"/>
              </a:solidFill>
              <a:latin typeface="+mn-lt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7939359" y="2043715"/>
            <a:ext cx="1849843" cy="830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GB" sz="1600" dirty="0" smtClean="0"/>
              <a:t>Repository review</a:t>
            </a:r>
          </a:p>
          <a:p>
            <a:pPr marL="285750" lvl="0" indent="-285750" algn="ctr">
              <a:buFont typeface="Arial" panose="020B0604020202020204" pitchFamily="34" charset="0"/>
              <a:buChar char="•"/>
              <a:defRPr/>
            </a:pPr>
            <a:r>
              <a:rPr lang="en-GB" sz="1600" dirty="0" smtClean="0"/>
              <a:t>Metadata</a:t>
            </a:r>
          </a:p>
          <a:p>
            <a:pPr marL="285750" lvl="0" indent="-285750" algn="ctr">
              <a:buFont typeface="Arial" panose="020B0604020202020204" pitchFamily="34" charset="0"/>
              <a:buChar char="•"/>
              <a:defRPr/>
            </a:pPr>
            <a:r>
              <a:rPr lang="en-GB" sz="1600" dirty="0" smtClean="0"/>
              <a:t>Language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148676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432148"/>
          </a:xfrm>
          <a:prstGeom prst="rect">
            <a:avLst/>
          </a:prstGeom>
          <a:solidFill>
            <a:srgbClr val="002A62"/>
          </a:solidFill>
          <a:ln>
            <a:solidFill>
              <a:srgbClr val="002A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-8607" y="6495408"/>
            <a:ext cx="12209214" cy="3625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@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2209" y="6495408"/>
            <a:ext cx="2829791" cy="36259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89223" y="6488668"/>
            <a:ext cx="17331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rgbClr val="09357C"/>
                </a:solidFill>
              </a:rPr>
              <a:t>@</a:t>
            </a:r>
            <a:r>
              <a:rPr lang="en-GB" sz="1600" dirty="0" err="1" smtClean="0">
                <a:solidFill>
                  <a:srgbClr val="09357C"/>
                </a:solidFill>
              </a:rPr>
              <a:t>JosieCaplehorne</a:t>
            </a:r>
            <a:endParaRPr lang="en-GB" sz="1600" dirty="0">
              <a:solidFill>
                <a:srgbClr val="09357C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488668"/>
            <a:ext cx="17806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>
                <a:solidFill>
                  <a:srgbClr val="023079"/>
                </a:solidFill>
              </a:rPr>
              <a:t>@</a:t>
            </a:r>
            <a:r>
              <a:rPr lang="en-GB" sz="1600" dirty="0" err="1">
                <a:solidFill>
                  <a:srgbClr val="023079"/>
                </a:solidFill>
              </a:rPr>
              <a:t>UniKentResSupp</a:t>
            </a:r>
            <a:endParaRPr lang="en-GB" sz="1600" dirty="0">
              <a:solidFill>
                <a:srgbClr val="023079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 rot="16200000">
            <a:off x="-1727165" y="3331728"/>
            <a:ext cx="395185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>
                <a:hlinkClick r:id="rId4"/>
              </a:rPr>
              <a:t>https://www.kent.ac.uk/library/research/practice-research</a:t>
            </a:r>
            <a:r>
              <a:rPr lang="en-GB" sz="1200" dirty="0" smtClean="0">
                <a:hlinkClick r:id="rId4"/>
              </a:rPr>
              <a:t>/</a:t>
            </a:r>
            <a:r>
              <a:rPr lang="en-GB" sz="1200" dirty="0" smtClean="0"/>
              <a:t> </a:t>
            </a:r>
            <a:endParaRPr lang="en-GB" sz="12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/>
          <a:srcRect t="1587" r="-188" b="25074"/>
          <a:stretch/>
        </p:blipFill>
        <p:spPr>
          <a:xfrm>
            <a:off x="1648585" y="478971"/>
            <a:ext cx="9295340" cy="6030686"/>
          </a:xfrm>
          <a:prstGeom prst="rect">
            <a:avLst/>
          </a:prstGeom>
          <a:effectLst>
            <a:softEdge rad="342900"/>
          </a:effectLst>
        </p:spPr>
      </p:pic>
    </p:spTree>
    <p:extLst>
      <p:ext uri="{BB962C8B-B14F-4D97-AF65-F5344CB8AC3E}">
        <p14:creationId xmlns:p14="http://schemas.microsoft.com/office/powerpoint/2010/main" val="81942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090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432148"/>
          </a:xfrm>
          <a:prstGeom prst="rect">
            <a:avLst/>
          </a:prstGeom>
          <a:solidFill>
            <a:srgbClr val="002A62"/>
          </a:solidFill>
          <a:ln>
            <a:solidFill>
              <a:srgbClr val="002A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-8607" y="6495408"/>
            <a:ext cx="12209214" cy="3625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@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2209" y="6495408"/>
            <a:ext cx="2829791" cy="36259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89223" y="6488668"/>
            <a:ext cx="17331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rgbClr val="09357C"/>
                </a:solidFill>
              </a:rPr>
              <a:t>@</a:t>
            </a:r>
            <a:r>
              <a:rPr lang="en-GB" sz="1600" dirty="0" err="1" smtClean="0">
                <a:solidFill>
                  <a:srgbClr val="09357C"/>
                </a:solidFill>
              </a:rPr>
              <a:t>JosieCaplehorne</a:t>
            </a:r>
            <a:endParaRPr lang="en-GB" sz="1600" dirty="0">
              <a:solidFill>
                <a:srgbClr val="09357C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488668"/>
            <a:ext cx="17806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>
                <a:solidFill>
                  <a:srgbClr val="023079"/>
                </a:solidFill>
              </a:rPr>
              <a:t>@</a:t>
            </a:r>
            <a:r>
              <a:rPr lang="en-GB" sz="1600" dirty="0" err="1">
                <a:solidFill>
                  <a:srgbClr val="023079"/>
                </a:solidFill>
              </a:rPr>
              <a:t>UniKentResSupp</a:t>
            </a:r>
            <a:endParaRPr lang="en-GB" sz="1600" dirty="0">
              <a:solidFill>
                <a:srgbClr val="023079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806" t="14334" r="38759" b="6012"/>
          <a:stretch/>
        </p:blipFill>
        <p:spPr>
          <a:xfrm>
            <a:off x="0" y="443732"/>
            <a:ext cx="4239693" cy="6014158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4642120" y="642838"/>
            <a:ext cx="6782652" cy="77230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 smtClean="0">
                <a:solidFill>
                  <a:schemeClr val="bg1"/>
                </a:solidFill>
                <a:latin typeface="+mn-lt"/>
              </a:rPr>
              <a:t>Supporting our Researchers</a:t>
            </a:r>
            <a:endParaRPr lang="en-GB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70355" y="1503951"/>
            <a:ext cx="7126531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dirty="0" smtClean="0">
                <a:solidFill>
                  <a:schemeClr val="bg1"/>
                </a:solidFill>
              </a:rPr>
              <a:t>User focused – future focussed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dirty="0" smtClean="0">
                <a:solidFill>
                  <a:schemeClr val="bg1"/>
                </a:solidFill>
              </a:rPr>
              <a:t>Inclusive language – </a:t>
            </a:r>
            <a:r>
              <a:rPr lang="en-GB" sz="2200" dirty="0">
                <a:solidFill>
                  <a:schemeClr val="bg1"/>
                </a:solidFill>
              </a:rPr>
              <a:t>P</a:t>
            </a:r>
            <a:r>
              <a:rPr lang="en-GB" sz="2200" dirty="0" smtClean="0">
                <a:solidFill>
                  <a:schemeClr val="bg1"/>
                </a:solidFill>
              </a:rPr>
              <a:t>lain English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dirty="0" smtClean="0">
                <a:solidFill>
                  <a:schemeClr val="bg1"/>
                </a:solidFill>
              </a:rPr>
              <a:t>Inclusive practices and services</a:t>
            </a:r>
          </a:p>
          <a:p>
            <a:endParaRPr lang="en-GB" sz="1400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dirty="0" smtClean="0">
                <a:solidFill>
                  <a:schemeClr val="bg1"/>
                </a:solidFill>
              </a:rPr>
              <a:t>Lines are blurred between data and output</a:t>
            </a:r>
          </a:p>
          <a:p>
            <a:pPr lvl="2"/>
            <a:r>
              <a:rPr lang="en-GB" sz="2200" dirty="0" smtClean="0">
                <a:solidFill>
                  <a:schemeClr val="bg1"/>
                </a:solidFill>
              </a:rPr>
              <a:t>…old binaries between inside-outside, and academia and the world, become inter-permeable” </a:t>
            </a:r>
            <a:r>
              <a:rPr lang="en-GB" sz="1400" dirty="0" smtClean="0">
                <a:solidFill>
                  <a:schemeClr val="bg1"/>
                </a:solidFill>
              </a:rPr>
              <a:t>(Mani, 2019)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dirty="0" smtClean="0">
                <a:solidFill>
                  <a:schemeClr val="bg1"/>
                </a:solidFill>
              </a:rPr>
              <a:t>We can contribute </a:t>
            </a:r>
          </a:p>
          <a:p>
            <a:r>
              <a:rPr lang="en-GB" sz="2200" dirty="0" smtClean="0">
                <a:solidFill>
                  <a:schemeClr val="bg1"/>
                </a:solidFill>
              </a:rPr>
              <a:t>	- “Interdisciplinary </a:t>
            </a:r>
            <a:r>
              <a:rPr lang="en-GB" sz="2200" dirty="0">
                <a:solidFill>
                  <a:schemeClr val="bg1"/>
                </a:solidFill>
              </a:rPr>
              <a:t>cross-fertilisation”</a:t>
            </a:r>
          </a:p>
          <a:p>
            <a:pPr lvl="2"/>
            <a:r>
              <a:rPr lang="en-GB" sz="2200" dirty="0" smtClean="0">
                <a:solidFill>
                  <a:schemeClr val="bg1"/>
                </a:solidFill>
              </a:rPr>
              <a:t>– by recording the unrecorded</a:t>
            </a:r>
          </a:p>
          <a:p>
            <a:pPr lvl="2"/>
            <a:r>
              <a:rPr lang="en-GB" sz="2200" dirty="0">
                <a:solidFill>
                  <a:schemeClr val="bg1"/>
                </a:solidFill>
              </a:rPr>
              <a:t>– </a:t>
            </a:r>
            <a:r>
              <a:rPr lang="en-GB" sz="2200" dirty="0" smtClean="0">
                <a:solidFill>
                  <a:schemeClr val="bg1"/>
                </a:solidFill>
              </a:rPr>
              <a:t>by providing an appropriate framework</a:t>
            </a:r>
          </a:p>
          <a:p>
            <a:pPr lvl="2"/>
            <a:r>
              <a:rPr lang="en-GB" sz="2200" dirty="0" smtClean="0">
                <a:solidFill>
                  <a:schemeClr val="bg1"/>
                </a:solidFill>
              </a:rPr>
              <a:t>– </a:t>
            </a:r>
            <a:r>
              <a:rPr lang="en-GB" sz="2200" dirty="0">
                <a:solidFill>
                  <a:schemeClr val="bg1"/>
                </a:solidFill>
              </a:rPr>
              <a:t>by </a:t>
            </a:r>
            <a:r>
              <a:rPr lang="en-GB" sz="2200" dirty="0" smtClean="0">
                <a:solidFill>
                  <a:schemeClr val="bg1"/>
                </a:solidFill>
              </a:rPr>
              <a:t>providing a persistent platform</a:t>
            </a:r>
          </a:p>
          <a:p>
            <a:endParaRPr lang="en-GB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989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43000">
              <a:schemeClr val="accent2">
                <a:lumMod val="45000"/>
                <a:lumOff val="55000"/>
              </a:schemeClr>
            </a:gs>
            <a:gs pos="46000">
              <a:schemeClr val="accent2">
                <a:lumMod val="45000"/>
                <a:lumOff val="55000"/>
              </a:schemeClr>
            </a:gs>
            <a:gs pos="65000">
              <a:srgbClr val="FD856A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girl wearing VR goggl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14"/>
          <a:stretch/>
        </p:blipFill>
        <p:spPr bwMode="auto">
          <a:xfrm>
            <a:off x="7620000" y="426182"/>
            <a:ext cx="4572000" cy="6431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0"/>
            <a:ext cx="12192000" cy="432148"/>
          </a:xfrm>
          <a:prstGeom prst="rect">
            <a:avLst/>
          </a:prstGeom>
          <a:solidFill>
            <a:srgbClr val="002A62"/>
          </a:solidFill>
          <a:ln>
            <a:solidFill>
              <a:srgbClr val="002A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-8607" y="6495408"/>
            <a:ext cx="12209214" cy="3625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@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2209" y="6495408"/>
            <a:ext cx="2829791" cy="36259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89223" y="6488668"/>
            <a:ext cx="17331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solidFill>
                  <a:srgbClr val="09357C"/>
                </a:solidFill>
              </a:rPr>
              <a:t>@</a:t>
            </a:r>
            <a:r>
              <a:rPr lang="en-GB" sz="1600" dirty="0" err="1" smtClean="0">
                <a:solidFill>
                  <a:srgbClr val="09357C"/>
                </a:solidFill>
              </a:rPr>
              <a:t>JosieCaplehorne</a:t>
            </a:r>
            <a:endParaRPr lang="en-GB" sz="1600" dirty="0">
              <a:solidFill>
                <a:srgbClr val="09357C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488668"/>
            <a:ext cx="17806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>
                <a:solidFill>
                  <a:srgbClr val="023079"/>
                </a:solidFill>
              </a:rPr>
              <a:t>@</a:t>
            </a:r>
            <a:r>
              <a:rPr lang="en-GB" sz="1600" dirty="0" err="1">
                <a:solidFill>
                  <a:srgbClr val="023079"/>
                </a:solidFill>
              </a:rPr>
              <a:t>UniKentResSupp</a:t>
            </a:r>
            <a:endParaRPr lang="en-GB" sz="1600" dirty="0">
              <a:solidFill>
                <a:srgbClr val="023079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29072" y="649687"/>
            <a:ext cx="6953250" cy="71914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 smtClean="0">
                <a:latin typeface="+mn-lt"/>
              </a:rPr>
              <a:t>What’s next? Beyond A. B. C. </a:t>
            </a:r>
            <a:endParaRPr lang="en-GB" b="1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8064" y="1586372"/>
            <a:ext cx="661425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Implement repository changes within project framework: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500" dirty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GB" sz="1600" dirty="0"/>
              <a:t>Reconfigure ‘item types’: Crosswalk with </a:t>
            </a:r>
            <a:r>
              <a:rPr lang="en-GB" sz="1600" i="1" dirty="0"/>
              <a:t>CDWA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GB" sz="1600" dirty="0"/>
              <a:t>Freestanding item type for portfolios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GB" sz="1600" dirty="0"/>
              <a:t>Rename ‘Upload document</a:t>
            </a:r>
            <a:r>
              <a:rPr lang="en-GB" sz="1600" dirty="0" smtClean="0"/>
              <a:t>’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GB" sz="1600" dirty="0"/>
              <a:t>Image based look and feel (Kultur influenced</a:t>
            </a:r>
            <a:r>
              <a:rPr lang="en-GB" sz="1600" dirty="0" smtClean="0"/>
              <a:t>)</a:t>
            </a:r>
            <a:endParaRPr lang="en-GB" sz="1600" dirty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GB" sz="1600" dirty="0" smtClean="0"/>
              <a:t>Metadata</a:t>
            </a:r>
            <a:r>
              <a:rPr lang="en-GB" sz="1600" dirty="0"/>
              <a:t>: Dates, status,  CRediT framework and creative researcher taxonomies (Kultur influenced</a:t>
            </a:r>
            <a:r>
              <a:rPr lang="en-GB" sz="1600" dirty="0" smtClean="0"/>
              <a:t>)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GB" sz="1600" dirty="0" smtClean="0"/>
              <a:t>Digital </a:t>
            </a:r>
            <a:r>
              <a:rPr lang="en-GB" sz="1600" dirty="0"/>
              <a:t>Object Identifiers (DOIs</a:t>
            </a:r>
            <a:r>
              <a:rPr lang="en-GB" sz="1600" dirty="0" smtClean="0"/>
              <a:t>)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endParaRPr lang="en-GB" sz="5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Digitization service including 3D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5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Include </a:t>
            </a:r>
            <a:r>
              <a:rPr lang="en-GB" dirty="0"/>
              <a:t>PbR sensitivity in research and repository </a:t>
            </a:r>
            <a:r>
              <a:rPr lang="en-GB" dirty="0" smtClean="0"/>
              <a:t>policies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5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Include accessibility and inclusivity in procurement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Open accessibility</a:t>
            </a:r>
          </a:p>
          <a:p>
            <a:endParaRPr lang="en-GB" sz="5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Research led teaching vertical project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500" dirty="0" smtClean="0"/>
          </a:p>
          <a:p>
            <a:pPr marL="742950" lvl="1" indent="-285750">
              <a:buFont typeface="Courier New" panose="02070309020205020404" pitchFamily="49" charset="0"/>
              <a:buChar char="o"/>
            </a:pPr>
            <a:endParaRPr lang="en-GB" sz="5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Non-publication options in academic promotion reports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5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How </a:t>
            </a:r>
            <a:r>
              <a:rPr lang="en-GB" dirty="0"/>
              <a:t>are we doing? </a:t>
            </a:r>
            <a:r>
              <a:rPr lang="en-GB" dirty="0" smtClean="0"/>
              <a:t>Sense check with academics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5943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432148"/>
          </a:xfrm>
          <a:prstGeom prst="rect">
            <a:avLst/>
          </a:prstGeom>
          <a:solidFill>
            <a:srgbClr val="002A62"/>
          </a:solidFill>
          <a:ln>
            <a:solidFill>
              <a:srgbClr val="002A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-8607" y="6495408"/>
            <a:ext cx="12209214" cy="3625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@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2209" y="6495408"/>
            <a:ext cx="2829791" cy="362592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7114141" y="780978"/>
            <a:ext cx="3967018" cy="67909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 smtClean="0">
                <a:solidFill>
                  <a:srgbClr val="002A62"/>
                </a:solidFill>
                <a:latin typeface="+mn-lt"/>
              </a:rPr>
              <a:t>Contact us</a:t>
            </a:r>
            <a:endParaRPr lang="en-GB" b="1" dirty="0">
              <a:solidFill>
                <a:srgbClr val="002A62"/>
              </a:solidFill>
              <a:latin typeface="+mn-lt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7154639" y="1656576"/>
            <a:ext cx="4796042" cy="4555093"/>
            <a:chOff x="609600" y="2132423"/>
            <a:chExt cx="4796042" cy="4555093"/>
          </a:xfrm>
        </p:grpSpPr>
        <p:sp>
          <p:nvSpPr>
            <p:cNvPr id="9" name="TextBox 8"/>
            <p:cNvSpPr txBox="1"/>
            <p:nvPr/>
          </p:nvSpPr>
          <p:spPr>
            <a:xfrm>
              <a:off x="609600" y="2132423"/>
              <a:ext cx="4796042" cy="45550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 smtClean="0">
                  <a:solidFill>
                    <a:srgbClr val="002A62"/>
                  </a:solidFill>
                </a:rPr>
                <a:t>Helen Cooper</a:t>
              </a:r>
              <a:r>
                <a:rPr lang="en-GB" b="1" dirty="0" smtClean="0">
                  <a:solidFill>
                    <a:srgbClr val="002A62"/>
                  </a:solidFill>
                </a:rPr>
                <a:t>	</a:t>
              </a:r>
              <a:r>
                <a:rPr lang="en-GB" b="1" dirty="0" smtClean="0"/>
                <a:t>	</a:t>
              </a:r>
            </a:p>
            <a:p>
              <a:r>
                <a:rPr lang="en-GB" sz="2200" dirty="0" smtClean="0">
                  <a:solidFill>
                    <a:srgbClr val="002A62"/>
                  </a:solidFill>
                  <a:latin typeface="+mj-lt"/>
                </a:rPr>
                <a:t>Research Support Librarian</a:t>
              </a:r>
            </a:p>
            <a:p>
              <a:r>
                <a:rPr lang="en-GB" sz="2400" b="1" dirty="0">
                  <a:solidFill>
                    <a:srgbClr val="002A62"/>
                  </a:solidFill>
                  <a:latin typeface="+mj-lt"/>
                </a:rPr>
                <a:t> </a:t>
              </a:r>
              <a:r>
                <a:rPr lang="en-GB" sz="2400" b="1" dirty="0" smtClean="0">
                  <a:solidFill>
                    <a:srgbClr val="002A62"/>
                  </a:solidFill>
                  <a:latin typeface="+mj-lt"/>
                </a:rPr>
                <a:t>      @UniKentResSupp</a:t>
              </a:r>
            </a:p>
            <a:p>
              <a:r>
                <a:rPr lang="en-GB" b="1" dirty="0" smtClean="0"/>
                <a:t>			</a:t>
              </a:r>
            </a:p>
            <a:p>
              <a:r>
                <a:rPr lang="en-GB" sz="2400" b="1" dirty="0">
                  <a:solidFill>
                    <a:srgbClr val="002A62"/>
                  </a:solidFill>
                </a:rPr>
                <a:t>Josie </a:t>
              </a:r>
              <a:r>
                <a:rPr lang="en-GB" sz="2400" b="1" dirty="0" smtClean="0">
                  <a:solidFill>
                    <a:srgbClr val="002A62"/>
                  </a:solidFill>
                </a:rPr>
                <a:t>Caplehorne</a:t>
              </a:r>
              <a:endParaRPr lang="en-GB" sz="2400" b="1" dirty="0">
                <a:solidFill>
                  <a:srgbClr val="002A62"/>
                </a:solidFill>
              </a:endParaRPr>
            </a:p>
            <a:p>
              <a:r>
                <a:rPr lang="en-GB" sz="2200" dirty="0" smtClean="0">
                  <a:solidFill>
                    <a:srgbClr val="002A62"/>
                  </a:solidFill>
                  <a:latin typeface="+mj-lt"/>
                </a:rPr>
                <a:t>Scholarly Communications Coordinator</a:t>
              </a:r>
            </a:p>
            <a:p>
              <a:r>
                <a:rPr lang="en-GB" sz="2400" b="1" dirty="0">
                  <a:solidFill>
                    <a:srgbClr val="002A62"/>
                  </a:solidFill>
                  <a:latin typeface="+mj-lt"/>
                </a:rPr>
                <a:t> </a:t>
              </a:r>
              <a:r>
                <a:rPr lang="en-GB" sz="2400" b="1" dirty="0" smtClean="0">
                  <a:solidFill>
                    <a:srgbClr val="002A62"/>
                  </a:solidFill>
                  <a:latin typeface="+mj-lt"/>
                </a:rPr>
                <a:t>      @JosieCaplehorne</a:t>
              </a:r>
            </a:p>
            <a:p>
              <a:endParaRPr lang="en-GB" sz="2400" b="1" dirty="0" smtClean="0">
                <a:solidFill>
                  <a:srgbClr val="002A62"/>
                </a:solidFill>
                <a:latin typeface="+mj-lt"/>
              </a:endParaRPr>
            </a:p>
            <a:p>
              <a:r>
                <a:rPr lang="en-GB" sz="2400" b="1" dirty="0" smtClean="0">
                  <a:solidFill>
                    <a:srgbClr val="002A62"/>
                  </a:solidFill>
                  <a:latin typeface="+mj-lt"/>
                </a:rPr>
                <a:t>Email us:  </a:t>
              </a:r>
            </a:p>
            <a:p>
              <a:r>
                <a:rPr lang="en-GB" sz="2400" b="1" dirty="0" smtClean="0">
                  <a:solidFill>
                    <a:srgbClr val="002A62"/>
                  </a:solidFill>
                  <a:latin typeface="+mj-lt"/>
                  <a:hlinkClick r:id="rId4"/>
                </a:rPr>
                <a:t>researchsupport@kent.ac.uk</a:t>
              </a:r>
              <a:endParaRPr lang="en-GB" sz="2400" b="1" dirty="0" smtClean="0">
                <a:solidFill>
                  <a:srgbClr val="002A62"/>
                </a:solidFill>
                <a:latin typeface="+mj-lt"/>
              </a:endParaRPr>
            </a:p>
            <a:p>
              <a:endParaRPr lang="en-GB" sz="2400" b="1" dirty="0">
                <a:solidFill>
                  <a:srgbClr val="002A62"/>
                </a:solidFill>
                <a:latin typeface="+mj-lt"/>
              </a:endParaRPr>
            </a:p>
            <a:p>
              <a:endParaRPr lang="en-GB" dirty="0"/>
            </a:p>
            <a:p>
              <a:endParaRPr lang="en-GB" dirty="0"/>
            </a:p>
          </p:txBody>
        </p:sp>
        <p:pic>
          <p:nvPicPr>
            <p:cNvPr id="10" name="Picture 2" descr="Image result for twitter logo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756" y="2899110"/>
              <a:ext cx="370898" cy="3708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Image result for twitter logo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756" y="4307656"/>
              <a:ext cx="370898" cy="3708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2" name="Group 11"/>
          <p:cNvGrpSpPr/>
          <p:nvPr/>
        </p:nvGrpSpPr>
        <p:grpSpPr>
          <a:xfrm>
            <a:off x="453421" y="744866"/>
            <a:ext cx="6128339" cy="6017483"/>
            <a:chOff x="418252" y="840517"/>
            <a:chExt cx="6128339" cy="6017483"/>
          </a:xfrm>
        </p:grpSpPr>
        <p:grpSp>
          <p:nvGrpSpPr>
            <p:cNvPr id="13" name="Group 12"/>
            <p:cNvGrpSpPr/>
            <p:nvPr/>
          </p:nvGrpSpPr>
          <p:grpSpPr>
            <a:xfrm>
              <a:off x="420997" y="840517"/>
              <a:ext cx="6076977" cy="1951732"/>
              <a:chOff x="420997" y="840517"/>
              <a:chExt cx="6076977" cy="1951732"/>
            </a:xfrm>
          </p:grpSpPr>
          <p:grpSp>
            <p:nvGrpSpPr>
              <p:cNvPr id="38" name="Group 37"/>
              <p:cNvGrpSpPr/>
              <p:nvPr/>
            </p:nvGrpSpPr>
            <p:grpSpPr>
              <a:xfrm>
                <a:off x="420997" y="840517"/>
                <a:ext cx="6041832" cy="1250434"/>
                <a:chOff x="420997" y="840517"/>
                <a:chExt cx="6041832" cy="1250434"/>
              </a:xfrm>
            </p:grpSpPr>
            <p:pic>
              <p:nvPicPr>
                <p:cNvPr id="44" name="Picture 8" descr="https://www.kent.ac.uk/osc/images/team/josie-caplehorne.jpg"/>
                <p:cNvPicPr>
                  <a:picLocks noChangeAspect="1" noChangeArrowheads="1"/>
                </p:cNvPicPr>
                <p:nvPr/>
              </p:nvPicPr>
              <p:blipFill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1870" t="-1" r="6193" b="8280"/>
                <a:stretch/>
              </p:blipFill>
              <p:spPr bwMode="auto">
                <a:xfrm>
                  <a:off x="3001588" y="854122"/>
                  <a:ext cx="1024932" cy="123682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45" name="Picture 44"/>
                <p:cNvPicPr>
                  <a:picLocks noChangeAspect="1"/>
                </p:cNvPicPr>
                <p:nvPr/>
              </p:nvPicPr>
              <p:blipFill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4720" t="7802" r="8863" b="-226"/>
                <a:stretch/>
              </p:blipFill>
              <p:spPr>
                <a:xfrm>
                  <a:off x="5417800" y="840517"/>
                  <a:ext cx="1045029" cy="1216973"/>
                </a:xfrm>
                <a:prstGeom prst="rect">
                  <a:avLst/>
                </a:prstGeom>
              </p:spPr>
            </p:pic>
            <p:pic>
              <p:nvPicPr>
                <p:cNvPr id="46" name="Picture 45"/>
                <p:cNvPicPr>
                  <a:picLocks noChangeAspect="1"/>
                </p:cNvPicPr>
                <p:nvPr/>
              </p:nvPicPr>
              <p:blipFill rotWithShape="1"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2540" t="1535" r="9142" b="36696"/>
                <a:stretch/>
              </p:blipFill>
              <p:spPr>
                <a:xfrm>
                  <a:off x="420997" y="854122"/>
                  <a:ext cx="1045029" cy="1236829"/>
                </a:xfrm>
                <a:prstGeom prst="rect">
                  <a:avLst/>
                </a:prstGeom>
              </p:spPr>
            </p:pic>
            <p:pic>
              <p:nvPicPr>
                <p:cNvPr id="47" name="Picture 46"/>
                <p:cNvPicPr>
                  <a:picLocks noChangeAspect="1"/>
                </p:cNvPicPr>
                <p:nvPr/>
              </p:nvPicPr>
              <p:blipFill rotWithShape="1">
                <a:blip r:embed="rId9" cstate="print">
                  <a:extLst>
                    <a:ext uri="{BEBA8EAE-BF5A-486C-A8C5-ECC9F3942E4B}">
                      <a14:imgProps xmlns:a14="http://schemas.microsoft.com/office/drawing/2010/main">
                        <a14:imgLayer r:embed="rId10">
                          <a14:imgEffect>
                            <a14:sharpenSoften amount="37000"/>
                          </a14:imgEffect>
                          <a14:imgEffect>
                            <a14:brightnessContrast contrast="2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474" t="3330" r="17085" b="23902"/>
                <a:stretch/>
              </p:blipFill>
              <p:spPr>
                <a:xfrm>
                  <a:off x="4209437" y="847534"/>
                  <a:ext cx="1025446" cy="1236829"/>
                </a:xfrm>
                <a:prstGeom prst="rect">
                  <a:avLst/>
                </a:prstGeom>
              </p:spPr>
            </p:pic>
            <p:pic>
              <p:nvPicPr>
                <p:cNvPr id="48" name="Picture 47"/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BEBA8EAE-BF5A-486C-A8C5-ECC9F3942E4B}">
                      <a14:imgProps xmlns:a14="http://schemas.microsoft.com/office/drawing/2010/main">
                        <a14:imgLayer r:embed="rId12">
                          <a14:imgEffect>
                            <a14:sharpenSoften amount="28000"/>
                          </a14:imgEffect>
                          <a14:imgEffect>
                            <a14:brightnessContrast contrast="2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733364" y="849183"/>
                  <a:ext cx="1084784" cy="1199643"/>
                </a:xfrm>
                <a:prstGeom prst="rect">
                  <a:avLst/>
                </a:prstGeom>
              </p:spPr>
            </p:pic>
          </p:grpSp>
          <p:sp>
            <p:nvSpPr>
              <p:cNvPr id="39" name="TextBox 38"/>
              <p:cNvSpPr txBox="1"/>
              <p:nvPr/>
            </p:nvSpPr>
            <p:spPr>
              <a:xfrm>
                <a:off x="425830" y="2080106"/>
                <a:ext cx="1035361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600" b="1" dirty="0" smtClean="0">
                    <a:solidFill>
                      <a:srgbClr val="002A62"/>
                    </a:solidFill>
                  </a:rPr>
                  <a:t>Katie</a:t>
                </a:r>
                <a:r>
                  <a:rPr lang="en-GB" sz="1200" dirty="0" smtClean="0">
                    <a:solidFill>
                      <a:srgbClr val="002A62"/>
                    </a:solidFill>
                  </a:rPr>
                  <a:t> </a:t>
                </a:r>
              </a:p>
              <a:p>
                <a:pPr algn="ctr"/>
                <a:r>
                  <a:rPr lang="en-GB" sz="1200" dirty="0" smtClean="0">
                    <a:solidFill>
                      <a:srgbClr val="002A62"/>
                    </a:solidFill>
                  </a:rPr>
                  <a:t>Arts</a:t>
                </a:r>
              </a:p>
              <a:p>
                <a:pPr algn="ctr"/>
                <a:r>
                  <a:rPr lang="en-GB" sz="1200" dirty="0" smtClean="0">
                    <a:solidFill>
                      <a:srgbClr val="002A62"/>
                    </a:solidFill>
                  </a:rPr>
                  <a:t>Librarian</a:t>
                </a:r>
                <a:endParaRPr lang="en-GB" sz="1200" dirty="0">
                  <a:solidFill>
                    <a:srgbClr val="002A62"/>
                  </a:solidFill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1691302" y="2080106"/>
                <a:ext cx="108017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600" b="1" dirty="0" smtClean="0">
                    <a:solidFill>
                      <a:srgbClr val="002A62"/>
                    </a:solidFill>
                  </a:rPr>
                  <a:t>Helen</a:t>
                </a:r>
              </a:p>
              <a:p>
                <a:pPr algn="ctr"/>
                <a:r>
                  <a:rPr lang="en-GB" sz="1200" dirty="0" smtClean="0">
                    <a:solidFill>
                      <a:srgbClr val="002A62"/>
                    </a:solidFill>
                  </a:rPr>
                  <a:t>Research Librarian</a:t>
                </a:r>
                <a:endParaRPr lang="en-GB" sz="1200" dirty="0">
                  <a:solidFill>
                    <a:srgbClr val="002A62"/>
                  </a:solidFill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2946345" y="2074971"/>
                <a:ext cx="108017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600" b="1" dirty="0" smtClean="0">
                    <a:solidFill>
                      <a:srgbClr val="002A62"/>
                    </a:solidFill>
                  </a:rPr>
                  <a:t>Josie</a:t>
                </a:r>
              </a:p>
              <a:p>
                <a:pPr algn="ctr"/>
                <a:r>
                  <a:rPr lang="en-GB" sz="1200" dirty="0" smtClean="0">
                    <a:solidFill>
                      <a:srgbClr val="002A62"/>
                    </a:solidFill>
                  </a:rPr>
                  <a:t>Scholarly</a:t>
                </a:r>
              </a:p>
              <a:p>
                <a:pPr algn="ctr"/>
                <a:r>
                  <a:rPr lang="en-GB" sz="1200" dirty="0" smtClean="0">
                    <a:solidFill>
                      <a:srgbClr val="002A62"/>
                    </a:solidFill>
                  </a:rPr>
                  <a:t>Comms.</a:t>
                </a:r>
                <a:endParaRPr lang="en-GB" sz="1200" dirty="0">
                  <a:solidFill>
                    <a:srgbClr val="002A62"/>
                  </a:solidFill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5417800" y="2084363"/>
                <a:ext cx="108017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600" b="1" dirty="0" smtClean="0">
                    <a:solidFill>
                      <a:srgbClr val="002A62"/>
                    </a:solidFill>
                  </a:rPr>
                  <a:t>Sarah</a:t>
                </a:r>
              </a:p>
              <a:p>
                <a:pPr algn="ctr"/>
                <a:r>
                  <a:rPr lang="en-GB" sz="1200" dirty="0" smtClean="0">
                    <a:solidFill>
                      <a:srgbClr val="002A62"/>
                    </a:solidFill>
                  </a:rPr>
                  <a:t>Scholarly</a:t>
                </a:r>
              </a:p>
              <a:p>
                <a:pPr algn="ctr"/>
                <a:r>
                  <a:rPr lang="en-GB" sz="1200" dirty="0" smtClean="0">
                    <a:solidFill>
                      <a:srgbClr val="002A62"/>
                    </a:solidFill>
                  </a:rPr>
                  <a:t>Comms.</a:t>
                </a:r>
                <a:endParaRPr lang="en-GB" sz="1200" dirty="0">
                  <a:solidFill>
                    <a:srgbClr val="002A62"/>
                  </a:solidFill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4154709" y="2074971"/>
                <a:ext cx="108017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600" b="1" dirty="0" smtClean="0">
                    <a:solidFill>
                      <a:srgbClr val="002A62"/>
                    </a:solidFill>
                  </a:rPr>
                  <a:t>Rosalyn</a:t>
                </a:r>
              </a:p>
              <a:p>
                <a:pPr algn="ctr"/>
                <a:r>
                  <a:rPr lang="en-GB" sz="1200" dirty="0" smtClean="0">
                    <a:solidFill>
                      <a:srgbClr val="002A62"/>
                    </a:solidFill>
                  </a:rPr>
                  <a:t>Faculty Librarian</a:t>
                </a:r>
                <a:endParaRPr lang="en-GB" sz="1200" dirty="0">
                  <a:solidFill>
                    <a:srgbClr val="002A62"/>
                  </a:solidFill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420997" y="2851994"/>
              <a:ext cx="6067710" cy="1932063"/>
              <a:chOff x="420997" y="2851994"/>
              <a:chExt cx="6067710" cy="1932063"/>
            </a:xfrm>
          </p:grpSpPr>
          <p:grpSp>
            <p:nvGrpSpPr>
              <p:cNvPr id="27" name="Group 26"/>
              <p:cNvGrpSpPr/>
              <p:nvPr/>
            </p:nvGrpSpPr>
            <p:grpSpPr>
              <a:xfrm>
                <a:off x="420997" y="2851994"/>
                <a:ext cx="6044576" cy="1242535"/>
                <a:chOff x="418253" y="2261142"/>
                <a:chExt cx="6044576" cy="1242535"/>
              </a:xfrm>
            </p:grpSpPr>
            <p:pic>
              <p:nvPicPr>
                <p:cNvPr id="33" name="Picture 32"/>
                <p:cNvPicPr>
                  <a:picLocks noChangeAspect="1"/>
                </p:cNvPicPr>
                <p:nvPr/>
              </p:nvPicPr>
              <p:blipFill rotWithShape="1"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2454" t="13253" r="28645" b="21667"/>
                <a:stretch/>
              </p:blipFill>
              <p:spPr>
                <a:xfrm rot="5400000">
                  <a:off x="2895639" y="2372797"/>
                  <a:ext cx="1236829" cy="1024932"/>
                </a:xfrm>
                <a:prstGeom prst="rect">
                  <a:avLst/>
                </a:prstGeom>
              </p:spPr>
            </p:pic>
            <p:pic>
              <p:nvPicPr>
                <p:cNvPr id="34" name="Picture 33"/>
                <p:cNvPicPr>
                  <a:picLocks noChangeAspect="1"/>
                </p:cNvPicPr>
                <p:nvPr/>
              </p:nvPicPr>
              <p:blipFill rotWithShape="1">
                <a:blip r:embed="rId1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715" r="4768"/>
                <a:stretch/>
              </p:blipFill>
              <p:spPr>
                <a:xfrm>
                  <a:off x="5421698" y="2261142"/>
                  <a:ext cx="1041131" cy="1239566"/>
                </a:xfrm>
                <a:prstGeom prst="rect">
                  <a:avLst/>
                </a:prstGeom>
              </p:spPr>
            </p:pic>
            <p:pic>
              <p:nvPicPr>
                <p:cNvPr id="35" name="Picture 34"/>
                <p:cNvPicPr>
                  <a:picLocks noChangeAspect="1"/>
                </p:cNvPicPr>
                <p:nvPr/>
              </p:nvPicPr>
              <p:blipFill rotWithShape="1">
                <a:blip r:embed="rId1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9417" r="8527"/>
                <a:stretch/>
              </p:blipFill>
              <p:spPr>
                <a:xfrm>
                  <a:off x="4209437" y="2263879"/>
                  <a:ext cx="1055299" cy="1236829"/>
                </a:xfrm>
                <a:prstGeom prst="rect">
                  <a:avLst/>
                </a:prstGeom>
              </p:spPr>
            </p:pic>
            <p:pic>
              <p:nvPicPr>
                <p:cNvPr id="36" name="Picture 35"/>
                <p:cNvPicPr>
                  <a:picLocks noChangeAspect="1"/>
                </p:cNvPicPr>
                <p:nvPr/>
              </p:nvPicPr>
              <p:blipFill rotWithShape="1">
                <a:blip r:embed="rId16"/>
                <a:srcRect l="6621" r="3996"/>
                <a:stretch/>
              </p:blipFill>
              <p:spPr>
                <a:xfrm>
                  <a:off x="1739794" y="2263879"/>
                  <a:ext cx="1073744" cy="1239798"/>
                </a:xfrm>
                <a:prstGeom prst="rect">
                  <a:avLst/>
                </a:prstGeom>
              </p:spPr>
            </p:pic>
            <p:pic>
              <p:nvPicPr>
                <p:cNvPr id="37" name="Picture 4" descr="Jonathan Cates"/>
                <p:cNvPicPr>
                  <a:picLocks noChangeAspect="1" noChangeArrowheads="1"/>
                </p:cNvPicPr>
                <p:nvPr/>
              </p:nvPicPr>
              <p:blipFill rotWithShape="1"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438"/>
                <a:stretch/>
              </p:blipFill>
              <p:spPr bwMode="auto">
                <a:xfrm>
                  <a:off x="418253" y="2299544"/>
                  <a:ext cx="1047773" cy="120413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28" name="TextBox 27"/>
              <p:cNvSpPr txBox="1"/>
              <p:nvPr/>
            </p:nvSpPr>
            <p:spPr>
              <a:xfrm>
                <a:off x="420997" y="4091560"/>
                <a:ext cx="1047773" cy="692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500" b="1" dirty="0" smtClean="0">
                    <a:solidFill>
                      <a:srgbClr val="002A62"/>
                    </a:solidFill>
                  </a:rPr>
                  <a:t>Johnathan</a:t>
                </a:r>
              </a:p>
              <a:p>
                <a:pPr algn="ctr"/>
                <a:r>
                  <a:rPr lang="en-GB" sz="1200" dirty="0" smtClean="0">
                    <a:solidFill>
                      <a:srgbClr val="002A62"/>
                    </a:solidFill>
                  </a:rPr>
                  <a:t>Curation Manager</a:t>
                </a:r>
                <a:endParaRPr lang="en-GB" sz="1200" dirty="0">
                  <a:solidFill>
                    <a:srgbClr val="002A62"/>
                  </a:solidFill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1730263" y="4091560"/>
                <a:ext cx="1054974" cy="692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500" b="1" dirty="0" smtClean="0">
                    <a:solidFill>
                      <a:srgbClr val="002A62"/>
                    </a:solidFill>
                  </a:rPr>
                  <a:t>Elspeth</a:t>
                </a:r>
              </a:p>
              <a:p>
                <a:pPr algn="ctr"/>
                <a:r>
                  <a:rPr lang="en-GB" sz="1200" dirty="0" smtClean="0">
                    <a:solidFill>
                      <a:srgbClr val="002A62"/>
                    </a:solidFill>
                  </a:rPr>
                  <a:t>Digital Archivist</a:t>
                </a: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2978823" y="4091560"/>
                <a:ext cx="1035361" cy="692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500" b="1" dirty="0" smtClean="0">
                    <a:solidFill>
                      <a:srgbClr val="002A62"/>
                    </a:solidFill>
                  </a:rPr>
                  <a:t>Clair</a:t>
                </a:r>
              </a:p>
              <a:p>
                <a:pPr algn="ctr"/>
                <a:r>
                  <a:rPr lang="en-GB" sz="1200" dirty="0" smtClean="0">
                    <a:solidFill>
                      <a:srgbClr val="002A62"/>
                    </a:solidFill>
                  </a:rPr>
                  <a:t>Digital Curation</a:t>
                </a: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4188633" y="4091560"/>
                <a:ext cx="1096786" cy="6771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500" b="1" dirty="0" smtClean="0">
                    <a:solidFill>
                      <a:srgbClr val="002A62"/>
                    </a:solidFill>
                  </a:rPr>
                  <a:t>Angela</a:t>
                </a:r>
              </a:p>
              <a:p>
                <a:pPr algn="ctr"/>
                <a:r>
                  <a:rPr lang="en-GB" sz="1150" dirty="0" smtClean="0">
                    <a:solidFill>
                      <a:srgbClr val="002A62"/>
                    </a:solidFill>
                  </a:rPr>
                  <a:t>UX &amp; Digital Content </a:t>
                </a: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5391921" y="4094025"/>
                <a:ext cx="1096786" cy="6771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500" b="1" dirty="0" smtClean="0">
                    <a:solidFill>
                      <a:srgbClr val="002A62"/>
                    </a:solidFill>
                  </a:rPr>
                  <a:t>Andy</a:t>
                </a:r>
              </a:p>
              <a:p>
                <a:pPr algn="ctr"/>
                <a:r>
                  <a:rPr lang="en-GB" sz="1150" dirty="0" smtClean="0">
                    <a:solidFill>
                      <a:srgbClr val="002A62"/>
                    </a:solidFill>
                  </a:rPr>
                  <a:t>Social Sciences Librarian</a:t>
                </a:r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418252" y="4897465"/>
              <a:ext cx="6128339" cy="1960535"/>
              <a:chOff x="418252" y="4897465"/>
              <a:chExt cx="6128339" cy="1960535"/>
            </a:xfrm>
          </p:grpSpPr>
          <p:grpSp>
            <p:nvGrpSpPr>
              <p:cNvPr id="16" name="Group 15"/>
              <p:cNvGrpSpPr/>
              <p:nvPr/>
            </p:nvGrpSpPr>
            <p:grpSpPr>
              <a:xfrm>
                <a:off x="418253" y="4897465"/>
                <a:ext cx="6044576" cy="1247271"/>
                <a:chOff x="418253" y="3708288"/>
                <a:chExt cx="6044576" cy="1247271"/>
              </a:xfrm>
            </p:grpSpPr>
            <p:pic>
              <p:nvPicPr>
                <p:cNvPr id="22" name="Picture 11" descr="Photo of Karen Goodwin"/>
                <p:cNvPicPr>
                  <a:picLocks noChangeAspect="1" noChangeArrowheads="1"/>
                </p:cNvPicPr>
                <p:nvPr/>
              </p:nvPicPr>
              <p:blipFill rotWithShape="1"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2430" r="6327"/>
                <a:stretch/>
              </p:blipFill>
              <p:spPr bwMode="auto">
                <a:xfrm>
                  <a:off x="4209438" y="3708288"/>
                  <a:ext cx="1030066" cy="123682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" name="Picture 22"/>
                <p:cNvPicPr>
                  <a:picLocks noChangeAspect="1"/>
                </p:cNvPicPr>
                <p:nvPr/>
              </p:nvPicPr>
              <p:blipFill rotWithShape="1">
                <a:blip r:embed="rId1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2908" r="25144" b="5618"/>
                <a:stretch/>
              </p:blipFill>
              <p:spPr>
                <a:xfrm>
                  <a:off x="5441732" y="3714477"/>
                  <a:ext cx="1021097" cy="1236829"/>
                </a:xfrm>
                <a:prstGeom prst="rect">
                  <a:avLst/>
                </a:prstGeom>
              </p:spPr>
            </p:pic>
            <p:pic>
              <p:nvPicPr>
                <p:cNvPr id="24" name="Picture 23"/>
                <p:cNvPicPr>
                  <a:picLocks noChangeAspect="1"/>
                </p:cNvPicPr>
                <p:nvPr/>
              </p:nvPicPr>
              <p:blipFill rotWithShape="1">
                <a:blip r:embed="rId2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10403"/>
                <a:stretch/>
              </p:blipFill>
              <p:spPr>
                <a:xfrm>
                  <a:off x="1739794" y="3718730"/>
                  <a:ext cx="1059564" cy="1236829"/>
                </a:xfrm>
                <a:prstGeom prst="rect">
                  <a:avLst/>
                </a:prstGeom>
              </p:spPr>
            </p:pic>
            <p:pic>
              <p:nvPicPr>
                <p:cNvPr id="25" name="Picture 24"/>
                <p:cNvPicPr>
                  <a:picLocks noChangeAspect="1"/>
                </p:cNvPicPr>
                <p:nvPr/>
              </p:nvPicPr>
              <p:blipFill rotWithShape="1">
                <a:blip r:embed="rId2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7099" t="17235" r="13595" b="34295"/>
                <a:stretch/>
              </p:blipFill>
              <p:spPr>
                <a:xfrm>
                  <a:off x="3001586" y="3712356"/>
                  <a:ext cx="1024933" cy="1236829"/>
                </a:xfrm>
                <a:prstGeom prst="rect">
                  <a:avLst/>
                </a:prstGeom>
              </p:spPr>
            </p:pic>
            <p:pic>
              <p:nvPicPr>
                <p:cNvPr id="26" name="Picture 25"/>
                <p:cNvPicPr>
                  <a:picLocks noChangeAspect="1"/>
                </p:cNvPicPr>
                <p:nvPr/>
              </p:nvPicPr>
              <p:blipFill rotWithShape="1">
                <a:blip r:embed="rId2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2117" t="12088" r="21108" b="37209"/>
                <a:stretch/>
              </p:blipFill>
              <p:spPr>
                <a:xfrm>
                  <a:off x="418253" y="3712270"/>
                  <a:ext cx="1035361" cy="1232847"/>
                </a:xfrm>
                <a:prstGeom prst="rect">
                  <a:avLst/>
                </a:prstGeom>
              </p:spPr>
            </p:pic>
          </p:grpSp>
          <p:sp>
            <p:nvSpPr>
              <p:cNvPr id="17" name="TextBox 16"/>
              <p:cNvSpPr txBox="1"/>
              <p:nvPr/>
            </p:nvSpPr>
            <p:spPr>
              <a:xfrm>
                <a:off x="418252" y="6144736"/>
                <a:ext cx="1035361" cy="692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500" b="1" dirty="0" smtClean="0">
                    <a:solidFill>
                      <a:srgbClr val="002A62"/>
                    </a:solidFill>
                  </a:rPr>
                  <a:t>Theresa</a:t>
                </a:r>
              </a:p>
              <a:p>
                <a:pPr algn="ctr"/>
                <a:r>
                  <a:rPr lang="en-GB" sz="1200" dirty="0" smtClean="0">
                    <a:solidFill>
                      <a:srgbClr val="002A62"/>
                    </a:solidFill>
                  </a:rPr>
                  <a:t>Faculty Librarian</a:t>
                </a:r>
                <a:endParaRPr lang="en-GB" sz="1200" dirty="0">
                  <a:solidFill>
                    <a:srgbClr val="002A62"/>
                  </a:solidFill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1691302" y="6144735"/>
                <a:ext cx="1093935" cy="692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500" b="1" dirty="0" smtClean="0">
                    <a:solidFill>
                      <a:srgbClr val="002A62"/>
                    </a:solidFill>
                  </a:rPr>
                  <a:t>Emma</a:t>
                </a:r>
              </a:p>
              <a:p>
                <a:pPr algn="ctr"/>
                <a:r>
                  <a:rPr lang="en-GB" sz="1200" dirty="0" smtClean="0">
                    <a:solidFill>
                      <a:srgbClr val="002A62"/>
                    </a:solidFill>
                  </a:rPr>
                  <a:t>Humanities Librarian</a:t>
                </a:r>
                <a:endParaRPr lang="en-GB" sz="1200" dirty="0">
                  <a:solidFill>
                    <a:srgbClr val="002A62"/>
                  </a:solidFill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3001586" y="6165503"/>
                <a:ext cx="1012598" cy="692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500" b="1" dirty="0" smtClean="0">
                    <a:solidFill>
                      <a:srgbClr val="002A62"/>
                    </a:solidFill>
                  </a:rPr>
                  <a:t>Sarah</a:t>
                </a:r>
              </a:p>
              <a:p>
                <a:pPr algn="ctr"/>
                <a:r>
                  <a:rPr lang="en-GB" sz="1200" dirty="0" smtClean="0">
                    <a:solidFill>
                      <a:srgbClr val="002A62"/>
                    </a:solidFill>
                  </a:rPr>
                  <a:t>Sciences Librarian</a:t>
                </a:r>
                <a:endParaRPr lang="en-GB" sz="1200" dirty="0">
                  <a:solidFill>
                    <a:srgbClr val="002A62"/>
                  </a:solidFill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4154709" y="6144735"/>
                <a:ext cx="1112771" cy="692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500" b="1" dirty="0" smtClean="0">
                    <a:solidFill>
                      <a:srgbClr val="002A62"/>
                    </a:solidFill>
                  </a:rPr>
                  <a:t>Karen</a:t>
                </a:r>
                <a:endParaRPr lang="en-GB" sz="1500" b="1" dirty="0">
                  <a:solidFill>
                    <a:srgbClr val="002A62"/>
                  </a:solidFill>
                </a:endParaRPr>
              </a:p>
              <a:p>
                <a:pPr algn="ctr"/>
                <a:r>
                  <a:rPr lang="en-GB" sz="1200" dirty="0" smtClean="0">
                    <a:solidFill>
                      <a:srgbClr val="002A62"/>
                    </a:solidFill>
                  </a:rPr>
                  <a:t>Faculty Librarian</a:t>
                </a:r>
                <a:endParaRPr lang="en-GB" sz="1200" dirty="0">
                  <a:solidFill>
                    <a:srgbClr val="002A62"/>
                  </a:solidFill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5334036" y="6165503"/>
                <a:ext cx="1212555" cy="692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500" b="1" dirty="0" smtClean="0">
                    <a:solidFill>
                      <a:srgbClr val="002A62"/>
                    </a:solidFill>
                  </a:rPr>
                  <a:t>Abigail</a:t>
                </a:r>
                <a:endParaRPr lang="en-GB" sz="1500" b="1" dirty="0">
                  <a:solidFill>
                    <a:srgbClr val="002A62"/>
                  </a:solidFill>
                </a:endParaRPr>
              </a:p>
              <a:p>
                <a:pPr algn="ctr"/>
                <a:r>
                  <a:rPr lang="en-GB" sz="1200" dirty="0" smtClean="0">
                    <a:solidFill>
                      <a:srgbClr val="002A62"/>
                    </a:solidFill>
                  </a:rPr>
                  <a:t>Social Sciences Librarian</a:t>
                </a:r>
                <a:endParaRPr lang="en-GB" sz="1200" dirty="0">
                  <a:solidFill>
                    <a:srgbClr val="002A62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86462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A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r="22033" b="51953"/>
          <a:stretch/>
        </p:blipFill>
        <p:spPr>
          <a:xfrm>
            <a:off x="519259" y="2242559"/>
            <a:ext cx="6934488" cy="315241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74875" t="75862"/>
          <a:stretch/>
        </p:blipFill>
        <p:spPr>
          <a:xfrm>
            <a:off x="9587345" y="5104411"/>
            <a:ext cx="2242415" cy="158921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71099" r="60400"/>
          <a:stretch/>
        </p:blipFill>
        <p:spPr>
          <a:xfrm>
            <a:off x="288347" y="4855029"/>
            <a:ext cx="3246083" cy="174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093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</TotalTime>
  <Words>1088</Words>
  <Application>Microsoft Office PowerPoint</Application>
  <PresentationFormat>Widescreen</PresentationFormat>
  <Paragraphs>269</Paragraphs>
  <Slides>15</Slides>
  <Notes>14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Courier New</vt:lpstr>
      <vt:lpstr>PMingLiU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Kent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Josie Caplehorne</dc:creator>
  <cp:lastModifiedBy>Josie Caplehorne</cp:lastModifiedBy>
  <cp:revision>29</cp:revision>
  <dcterms:created xsi:type="dcterms:W3CDTF">2019-06-05T14:15:06Z</dcterms:created>
  <dcterms:modified xsi:type="dcterms:W3CDTF">2019-06-06T13:45:13Z</dcterms:modified>
</cp:coreProperties>
</file>