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4" r:id="rId4"/>
  </p:sldMasterIdLst>
  <p:notesMasterIdLst>
    <p:notesMasterId r:id="rId6"/>
  </p:notesMasterIdLst>
  <p:handoutMasterIdLst>
    <p:handoutMasterId r:id="rId7"/>
  </p:handoutMasterIdLst>
  <p:sldIdLst>
    <p:sldId id="259" r:id="rId5"/>
  </p:sldIdLst>
  <p:sldSz cx="12192000" cy="16256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3666"/>
    <a:srgbClr val="ADC3EE"/>
    <a:srgbClr val="98B5EC"/>
    <a:srgbClr val="D9E3F6"/>
    <a:srgbClr val="B5B7C3"/>
    <a:srgbClr val="B0ACC1"/>
    <a:srgbClr val="E6DDFF"/>
    <a:srgbClr val="BDCEF0"/>
    <a:srgbClr val="A0BAED"/>
    <a:srgbClr val="6C73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5BE263C-DBD7-4A20-BB59-AAB30ACAA65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97" autoAdjust="0"/>
    <p:restoredTop sz="96144" autoAdjust="0"/>
  </p:normalViewPr>
  <p:slideViewPr>
    <p:cSldViewPr snapToGrid="0">
      <p:cViewPr>
        <p:scale>
          <a:sx n="75" d="100"/>
          <a:sy n="75" d="100"/>
        </p:scale>
        <p:origin x="1602" y="-294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spc="0" baseline="0">
                <a:solidFill>
                  <a:srgbClr val="3A3666"/>
                </a:solidFill>
                <a:latin typeface="+mn-lt"/>
                <a:ea typeface="+mn-ea"/>
                <a:cs typeface="+mn-cs"/>
              </a:defRPr>
            </a:pPr>
            <a:r>
              <a:rPr lang="en-GB" dirty="0"/>
              <a:t>6MWT</a:t>
            </a:r>
          </a:p>
        </c:rich>
      </c:tx>
      <c:layout>
        <c:manualLayout>
          <c:xMode val="edge"/>
          <c:yMode val="edge"/>
          <c:x val="0.5132993234395461"/>
          <c:y val="4.9560001591284958E-2"/>
        </c:manualLayout>
      </c:layout>
      <c:overlay val="0"/>
      <c:spPr>
        <a:noFill/>
        <a:ln>
          <a:noFill/>
        </a:ln>
        <a:effectLst/>
      </c:spPr>
      <c:txPr>
        <a:bodyPr rot="0" spcFirstLastPara="1" vertOverflow="ellipsis" vert="horz" wrap="square" anchor="ctr" anchorCtr="1"/>
        <a:lstStyle/>
        <a:p>
          <a:pPr>
            <a:defRPr sz="1320" b="1" i="0" u="none" strike="noStrike" kern="1200" spc="0" baseline="0">
              <a:solidFill>
                <a:srgbClr val="3A3666"/>
              </a:solidFill>
              <a:latin typeface="+mn-lt"/>
              <a:ea typeface="+mn-ea"/>
              <a:cs typeface="+mn-cs"/>
            </a:defRPr>
          </a:pPr>
          <a:endParaRPr lang="en-US"/>
        </a:p>
      </c:txPr>
    </c:title>
    <c:autoTitleDeleted val="0"/>
    <c:plotArea>
      <c:layout>
        <c:manualLayout>
          <c:layoutTarget val="inner"/>
          <c:xMode val="edge"/>
          <c:yMode val="edge"/>
          <c:x val="0.26662073086488225"/>
          <c:y val="0.20891770981372801"/>
          <c:w val="0.68421763857368634"/>
          <c:h val="0.68058916458210394"/>
        </c:manualLayout>
      </c:layout>
      <c:barChart>
        <c:barDir val="col"/>
        <c:grouping val="clustered"/>
        <c:varyColors val="0"/>
        <c:ser>
          <c:idx val="4"/>
          <c:order val="4"/>
          <c:tx>
            <c:v>Distance</c:v>
          </c:tx>
          <c:spPr>
            <a:solidFill>
              <a:srgbClr val="3A3666"/>
            </a:solidFill>
            <a:ln w="12700" cap="rnd">
              <a:solidFill>
                <a:srgbClr val="3A3666"/>
              </a:solidFill>
            </a:ln>
            <a:effectLst>
              <a:outerShdw blurRad="50800" dist="38100" dir="2700000" algn="tl" rotWithShape="0">
                <a:prstClr val="black">
                  <a:alpha val="40000"/>
                </a:prstClr>
              </a:outerShdw>
            </a:effectLst>
            <a:scene3d>
              <a:camera prst="orthographicFront"/>
              <a:lightRig rig="balanced" dir="t"/>
            </a:scene3d>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f>Sheet1!$B$3:$E$3</c:f>
                <c:numCache>
                  <c:formatCode>General</c:formatCode>
                  <c:ptCount val="4"/>
                  <c:pt idx="0">
                    <c:v>67</c:v>
                  </c:pt>
                  <c:pt idx="1">
                    <c:v>88</c:v>
                  </c:pt>
                  <c:pt idx="2">
                    <c:v>77</c:v>
                  </c:pt>
                  <c:pt idx="3">
                    <c:v>89</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f>Sheet1!$B$1:$E$1</c:f>
              <c:strCache>
                <c:ptCount val="4"/>
                <c:pt idx="0">
                  <c:v>Baseline</c:v>
                </c:pt>
                <c:pt idx="1">
                  <c:v>2nd visit</c:v>
                </c:pt>
                <c:pt idx="2">
                  <c:v>3rd visit</c:v>
                </c:pt>
                <c:pt idx="3">
                  <c:v>4th visit</c:v>
                </c:pt>
              </c:strCache>
            </c:strRef>
          </c:cat>
          <c:val>
            <c:numRef>
              <c:f>Sheet1!$B$2:$E$2</c:f>
              <c:numCache>
                <c:formatCode>General</c:formatCode>
                <c:ptCount val="4"/>
                <c:pt idx="0">
                  <c:v>415</c:v>
                </c:pt>
                <c:pt idx="1">
                  <c:v>412</c:v>
                </c:pt>
                <c:pt idx="2">
                  <c:v>431</c:v>
                </c:pt>
                <c:pt idx="3">
                  <c:v>411</c:v>
                </c:pt>
              </c:numCache>
            </c:numRef>
          </c:val>
          <c:extLst>
            <c:ext xmlns:c16="http://schemas.microsoft.com/office/drawing/2014/chart" uri="{C3380CC4-5D6E-409C-BE32-E72D297353CC}">
              <c16:uniqueId val="{00000003-CFA3-4C48-BA3A-1520ED0760A8}"/>
            </c:ext>
          </c:extLst>
        </c:ser>
        <c:dLbls>
          <c:dLblPos val="inEnd"/>
          <c:showLegendKey val="0"/>
          <c:showVal val="1"/>
          <c:showCatName val="0"/>
          <c:showSerName val="0"/>
          <c:showPercent val="0"/>
          <c:showBubbleSize val="0"/>
        </c:dLbls>
        <c:gapWidth val="37"/>
        <c:overlap val="-23"/>
        <c:axId val="675027024"/>
        <c:axId val="675020792"/>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Baseline</c:v>
                      </c:pt>
                    </c:strCache>
                  </c:strRef>
                </c:tx>
                <c:spPr>
                  <a:solidFill>
                    <a:srgbClr val="7030A0"/>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extLst>
                        <c:ext uri="{02D57815-91ED-43cb-92C2-25804820EDAC}">
                          <c15:formulaRef>
                            <c15:sqref>Sheet1!$B$3</c15:sqref>
                          </c15:formulaRef>
                        </c:ext>
                      </c:extLst>
                      <c:numCache>
                        <c:formatCode>General</c:formatCode>
                        <c:ptCount val="1"/>
                        <c:pt idx="0">
                          <c:v>67</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extLst>
                      <c:ext uri="{02D57815-91ED-43cb-92C2-25804820EDAC}">
                        <c15:formulaRef>
                          <c15:sqref>Sheet1!$A$2</c15:sqref>
                        </c15:formulaRef>
                      </c:ext>
                    </c:extLst>
                    <c:strCache>
                      <c:ptCount val="1"/>
                      <c:pt idx="0">
                        <c:v>mean</c:v>
                      </c:pt>
                    </c:strCache>
                  </c:strRef>
                </c:cat>
                <c:val>
                  <c:numRef>
                    <c:extLst>
                      <c:ext uri="{02D57815-91ED-43cb-92C2-25804820EDAC}">
                        <c15:formulaRef>
                          <c15:sqref>Sheet1!$B$2</c15:sqref>
                        </c15:formulaRef>
                      </c:ext>
                    </c:extLst>
                    <c:numCache>
                      <c:formatCode>General</c:formatCode>
                      <c:ptCount val="1"/>
                      <c:pt idx="0">
                        <c:v>415</c:v>
                      </c:pt>
                    </c:numCache>
                  </c:numRef>
                </c:val>
                <c:extLst>
                  <c:ext xmlns:c16="http://schemas.microsoft.com/office/drawing/2014/chart" uri="{C3380CC4-5D6E-409C-BE32-E72D297353CC}">
                    <c16:uniqueId val="{00000000-5630-40E1-9A01-83B4F4BCFB08}"/>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Sheet1!$F$1</c15:sqref>
                        </c15:formulaRef>
                      </c:ext>
                    </c:extLst>
                    <c:strCache>
                      <c:ptCount val="1"/>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extLst xmlns:c15="http://schemas.microsoft.com/office/drawing/2012/chart">
                        <c:ext xmlns:c15="http://schemas.microsoft.com/office/drawing/2012/chart" uri="{02D57815-91ED-43cb-92C2-25804820EDAC}">
                          <c15:formulaRef>
                            <c15:sqref>Sheet1!$C$3</c15:sqref>
                          </c15:formulaRef>
                        </c:ext>
                      </c:extLst>
                      <c:numCache>
                        <c:formatCode>General</c:formatCode>
                        <c:ptCount val="1"/>
                        <c:pt idx="0">
                          <c:v>88</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Sheet1!$A$2</c15:sqref>
                        </c15:formulaRef>
                      </c:ext>
                    </c:extLst>
                    <c:strCache>
                      <c:ptCount val="1"/>
                      <c:pt idx="0">
                        <c:v>mean</c:v>
                      </c:pt>
                    </c:strCache>
                  </c:strRef>
                </c:cat>
                <c:val>
                  <c:numRef>
                    <c:extLst xmlns:c15="http://schemas.microsoft.com/office/drawing/2012/chart">
                      <c:ext xmlns:c15="http://schemas.microsoft.com/office/drawing/2012/chart" uri="{02D57815-91ED-43cb-92C2-25804820EDAC}">
                        <c15:formulaRef>
                          <c15:sqref>Sheet1!$F$2</c15:sqref>
                        </c15:formulaRef>
                      </c:ext>
                    </c:extLst>
                    <c:numCache>
                      <c:formatCode>General</c:formatCode>
                      <c:ptCount val="1"/>
                    </c:numCache>
                  </c:numRef>
                </c:val>
                <c:extLst xmlns:c15="http://schemas.microsoft.com/office/drawing/2012/chart">
                  <c:ext xmlns:c16="http://schemas.microsoft.com/office/drawing/2014/chart" uri="{C3380CC4-5D6E-409C-BE32-E72D297353CC}">
                    <c16:uniqueId val="{00000001-5630-40E1-9A01-83B4F4BCFB08}"/>
                  </c:ext>
                </c:extLst>
              </c15:ser>
            </c15:filteredBarSeries>
            <c15:filteredBarSeries>
              <c15:ser>
                <c:idx val="2"/>
                <c:order val="2"/>
                <c:tx>
                  <c:v>3rd visit</c:v>
                </c:tx>
                <c:spPr>
                  <a:solidFill>
                    <a:srgbClr val="3A366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extLst xmlns:c15="http://schemas.microsoft.com/office/drawing/2012/chart">
                        <c:ext xmlns:c15="http://schemas.microsoft.com/office/drawing/2012/chart" uri="{02D57815-91ED-43cb-92C2-25804820EDAC}">
                          <c15:formulaRef>
                            <c15:sqref>Sheet1!$D$3</c15:sqref>
                          </c15:formulaRef>
                        </c:ext>
                      </c:extLst>
                      <c:numCache>
                        <c:formatCode>General</c:formatCode>
                        <c:ptCount val="1"/>
                        <c:pt idx="0">
                          <c:v>77</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Sheet1!$B$1:$E$1</c15:sqref>
                        </c15:formulaRef>
                      </c:ext>
                    </c:extLst>
                    <c:strCache>
                      <c:ptCount val="4"/>
                      <c:pt idx="0">
                        <c:v>Baseline</c:v>
                      </c:pt>
                      <c:pt idx="1">
                        <c:v>2nd visit</c:v>
                      </c:pt>
                      <c:pt idx="2">
                        <c:v>3rd visit</c:v>
                      </c:pt>
                      <c:pt idx="3">
                        <c:v>4th visit</c:v>
                      </c:pt>
                    </c:strCache>
                  </c:strRef>
                </c:cat>
                <c:val>
                  <c:numRef>
                    <c:extLst xmlns:c15="http://schemas.microsoft.com/office/drawing/2012/chart">
                      <c:ext xmlns:c15="http://schemas.microsoft.com/office/drawing/2012/chart" uri="{02D57815-91ED-43cb-92C2-25804820EDAC}">
                        <c15:formulaRef>
                          <c15:sqref>Sheet1!$D$2</c15:sqref>
                        </c15:formulaRef>
                      </c:ext>
                    </c:extLst>
                    <c:numCache>
                      <c:formatCode>General</c:formatCode>
                      <c:ptCount val="1"/>
                      <c:pt idx="0">
                        <c:v>431</c:v>
                      </c:pt>
                    </c:numCache>
                  </c:numRef>
                </c:val>
                <c:extLst xmlns:c15="http://schemas.microsoft.com/office/drawing/2012/chart">
                  <c:ext xmlns:c16="http://schemas.microsoft.com/office/drawing/2014/chart" uri="{C3380CC4-5D6E-409C-BE32-E72D297353CC}">
                    <c16:uniqueId val="{00000001-CFA3-4C48-BA3A-1520ED0760A8}"/>
                  </c:ext>
                </c:extLst>
              </c15:ser>
            </c15:filteredBarSeries>
            <c15:filteredBarSeries>
              <c15:ser>
                <c:idx val="3"/>
                <c:order val="3"/>
                <c:tx>
                  <c:v>4th visit</c:v>
                </c:tx>
                <c:spPr>
                  <a:solidFill>
                    <a:srgbClr val="3A366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extLst xmlns:c15="http://schemas.microsoft.com/office/drawing/2012/chart">
                        <c:ext xmlns:c15="http://schemas.microsoft.com/office/drawing/2012/chart" uri="{02D57815-91ED-43cb-92C2-25804820EDAC}">
                          <c15:formulaRef>
                            <c15:sqref>Sheet1!$E$3</c15:sqref>
                          </c15:formulaRef>
                        </c:ext>
                      </c:extLst>
                      <c:numCache>
                        <c:formatCode>General</c:formatCode>
                        <c:ptCount val="1"/>
                        <c:pt idx="0">
                          <c:v>89</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Sheet1!$B$1:$E$1</c15:sqref>
                        </c15:formulaRef>
                      </c:ext>
                    </c:extLst>
                    <c:strCache>
                      <c:ptCount val="4"/>
                      <c:pt idx="0">
                        <c:v>Baseline</c:v>
                      </c:pt>
                      <c:pt idx="1">
                        <c:v>2nd visit</c:v>
                      </c:pt>
                      <c:pt idx="2">
                        <c:v>3rd visit</c:v>
                      </c:pt>
                      <c:pt idx="3">
                        <c:v>4th visit</c:v>
                      </c:pt>
                    </c:strCache>
                  </c:strRef>
                </c:cat>
                <c:val>
                  <c:numRef>
                    <c:extLst xmlns:c15="http://schemas.microsoft.com/office/drawing/2012/chart">
                      <c:ext xmlns:c15="http://schemas.microsoft.com/office/drawing/2012/chart" uri="{02D57815-91ED-43cb-92C2-25804820EDAC}">
                        <c15:formulaRef>
                          <c15:sqref>Sheet1!$E$2</c15:sqref>
                        </c15:formulaRef>
                      </c:ext>
                    </c:extLst>
                    <c:numCache>
                      <c:formatCode>General</c:formatCode>
                      <c:ptCount val="1"/>
                      <c:pt idx="0">
                        <c:v>411</c:v>
                      </c:pt>
                    </c:numCache>
                  </c:numRef>
                </c:val>
                <c:extLst xmlns:c15="http://schemas.microsoft.com/office/drawing/2012/chart">
                  <c:ext xmlns:c16="http://schemas.microsoft.com/office/drawing/2014/chart" uri="{C3380CC4-5D6E-409C-BE32-E72D297353CC}">
                    <c16:uniqueId val="{00000002-CFA3-4C48-BA3A-1520ED0760A8}"/>
                  </c:ext>
                </c:extLst>
              </c15:ser>
            </c15:filteredBarSeries>
          </c:ext>
        </c:extLst>
      </c:barChart>
      <c:catAx>
        <c:axId val="6750270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1" i="0" u="none" strike="noStrike" kern="1200" baseline="0">
                <a:solidFill>
                  <a:srgbClr val="3A3666"/>
                </a:solidFill>
                <a:effectLst/>
                <a:latin typeface="+mn-lt"/>
                <a:ea typeface="+mn-ea"/>
                <a:cs typeface="+mn-cs"/>
              </a:defRPr>
            </a:pPr>
            <a:endParaRPr lang="en-US"/>
          </a:p>
        </c:txPr>
        <c:crossAx val="675020792"/>
        <c:crosses val="autoZero"/>
        <c:auto val="1"/>
        <c:lblAlgn val="ctr"/>
        <c:lblOffset val="100"/>
        <c:noMultiLvlLbl val="0"/>
      </c:catAx>
      <c:valAx>
        <c:axId val="675020792"/>
        <c:scaling>
          <c:orientation val="minMax"/>
          <c:max val="600"/>
          <c:min val="0"/>
        </c:scaling>
        <c:delete val="0"/>
        <c:axPos val="l"/>
        <c:majorGridlines>
          <c:spPr>
            <a:ln w="9525" cap="flat" cmpd="sng" algn="ctr">
              <a:solidFill>
                <a:schemeClr val="bg1">
                  <a:lumMod val="95000"/>
                </a:schemeClr>
              </a:solidFill>
              <a:round/>
            </a:ln>
            <a:effectLst/>
          </c:spPr>
        </c:majorGridlines>
        <c:title>
          <c:tx>
            <c:rich>
              <a:bodyPr rot="-5400000" spcFirstLastPara="1" vertOverflow="ellipsis" vert="horz" wrap="square" anchor="ctr" anchorCtr="1"/>
              <a:lstStyle/>
              <a:p>
                <a:pPr>
                  <a:defRPr sz="1100" b="1" i="0" u="none" strike="noStrike" kern="1200" baseline="0">
                    <a:solidFill>
                      <a:srgbClr val="3A3666"/>
                    </a:solidFill>
                    <a:latin typeface="+mn-lt"/>
                    <a:ea typeface="+mn-ea"/>
                    <a:cs typeface="+mn-cs"/>
                  </a:defRPr>
                </a:pPr>
                <a:r>
                  <a:rPr lang="en-GB"/>
                  <a:t>Distance (m)</a:t>
                </a:r>
              </a:p>
            </c:rich>
          </c:tx>
          <c:layout>
            <c:manualLayout>
              <c:xMode val="edge"/>
              <c:yMode val="edge"/>
              <c:x val="5.025877657916069E-2"/>
              <c:y val="0.35766199646182661"/>
            </c:manualLayout>
          </c:layout>
          <c:overlay val="0"/>
          <c:spPr>
            <a:noFill/>
            <a:ln>
              <a:noFill/>
            </a:ln>
            <a:effectLst/>
          </c:spPr>
          <c:txPr>
            <a:bodyPr rot="-540000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title>
        <c:numFmt formatCode="General" sourceLinked="1"/>
        <c:majorTickMark val="none"/>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crossAx val="675027024"/>
        <c:crosses val="autoZero"/>
        <c:crossBetween val="between"/>
        <c:majorUnit val="100"/>
      </c:valAx>
      <c:spPr>
        <a:noFill/>
        <a:ln>
          <a:noFill/>
        </a:ln>
        <a:effectLst/>
      </c:spPr>
    </c:plotArea>
    <c:plotVisOnly val="1"/>
    <c:dispBlanksAs val="gap"/>
    <c:showDLblsOverMax val="0"/>
  </c:chart>
  <c:spPr>
    <a:noFill/>
    <a:ln>
      <a:noFill/>
    </a:ln>
    <a:effectLst/>
  </c:spPr>
  <c:txPr>
    <a:bodyPr/>
    <a:lstStyle/>
    <a:p>
      <a:pPr>
        <a:defRPr sz="1100" b="1">
          <a:solidFill>
            <a:srgbClr val="3A3666"/>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spc="0" baseline="0">
                <a:solidFill>
                  <a:srgbClr val="3A3666"/>
                </a:solidFill>
                <a:latin typeface="+mn-lt"/>
                <a:ea typeface="+mn-ea"/>
                <a:cs typeface="+mn-cs"/>
              </a:defRPr>
            </a:pPr>
            <a:r>
              <a:rPr lang="en-GB" dirty="0" smtClean="0"/>
              <a:t>1-STS</a:t>
            </a:r>
            <a:endParaRPr lang="en-GB" dirty="0"/>
          </a:p>
        </c:rich>
      </c:tx>
      <c:layout>
        <c:manualLayout>
          <c:xMode val="edge"/>
          <c:yMode val="edge"/>
          <c:x val="0.52037002601127746"/>
          <c:y val="4.9560001591284958E-2"/>
        </c:manualLayout>
      </c:layout>
      <c:overlay val="0"/>
      <c:spPr>
        <a:noFill/>
        <a:ln>
          <a:noFill/>
        </a:ln>
        <a:effectLst/>
      </c:spPr>
      <c:txPr>
        <a:bodyPr rot="0" spcFirstLastPara="1" vertOverflow="ellipsis" vert="horz" wrap="square" anchor="ctr" anchorCtr="1"/>
        <a:lstStyle/>
        <a:p>
          <a:pPr>
            <a:defRPr sz="1320" b="1" i="0" u="none" strike="noStrike" kern="1200" spc="0" baseline="0">
              <a:solidFill>
                <a:srgbClr val="3A3666"/>
              </a:solidFill>
              <a:latin typeface="+mn-lt"/>
              <a:ea typeface="+mn-ea"/>
              <a:cs typeface="+mn-cs"/>
            </a:defRPr>
          </a:pPr>
          <a:endParaRPr lang="en-US"/>
        </a:p>
      </c:txPr>
    </c:title>
    <c:autoTitleDeleted val="0"/>
    <c:plotArea>
      <c:layout>
        <c:manualLayout>
          <c:layoutTarget val="inner"/>
          <c:xMode val="edge"/>
          <c:yMode val="edge"/>
          <c:x val="0.26662073086488225"/>
          <c:y val="0.20891770981372801"/>
          <c:w val="0.68421763857368634"/>
          <c:h val="0.68058916458210394"/>
        </c:manualLayout>
      </c:layout>
      <c:barChart>
        <c:barDir val="col"/>
        <c:grouping val="clustered"/>
        <c:varyColors val="0"/>
        <c:ser>
          <c:idx val="4"/>
          <c:order val="4"/>
          <c:spPr>
            <a:solidFill>
              <a:srgbClr val="3A3666"/>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f>Sheet1!$B$7:$E$7</c:f>
                <c:numCache>
                  <c:formatCode>General</c:formatCode>
                  <c:ptCount val="4"/>
                  <c:pt idx="0">
                    <c:v>4.0175480881618162</c:v>
                  </c:pt>
                  <c:pt idx="1">
                    <c:v>5.4837422050483529</c:v>
                  </c:pt>
                  <c:pt idx="2">
                    <c:v>6.9052022549537382</c:v>
                  </c:pt>
                  <c:pt idx="3">
                    <c:v>7.0588129190990614</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f>Sheet1!$B$1:$E$1</c:f>
              <c:strCache>
                <c:ptCount val="4"/>
                <c:pt idx="0">
                  <c:v>Baseline</c:v>
                </c:pt>
                <c:pt idx="1">
                  <c:v>2nd visit</c:v>
                </c:pt>
                <c:pt idx="2">
                  <c:v>3rd visit</c:v>
                </c:pt>
                <c:pt idx="3">
                  <c:v>4th visit</c:v>
                </c:pt>
              </c:strCache>
            </c:strRef>
          </c:cat>
          <c:val>
            <c:numRef>
              <c:f>Sheet1!$B$6:$E$6</c:f>
              <c:numCache>
                <c:formatCode>0</c:formatCode>
                <c:ptCount val="4"/>
                <c:pt idx="0">
                  <c:v>19.954545454545453</c:v>
                </c:pt>
                <c:pt idx="1">
                  <c:v>22.5</c:v>
                </c:pt>
                <c:pt idx="2">
                  <c:v>22.40909090909091</c:v>
                </c:pt>
                <c:pt idx="3">
                  <c:v>21.272727272727273</c:v>
                </c:pt>
              </c:numCache>
            </c:numRef>
          </c:val>
          <c:extLst>
            <c:ext xmlns:c16="http://schemas.microsoft.com/office/drawing/2014/chart" uri="{C3380CC4-5D6E-409C-BE32-E72D297353CC}">
              <c16:uniqueId val="{00000000-B812-4FEA-93B6-6F205E5E3C9E}"/>
            </c:ext>
          </c:extLst>
        </c:ser>
        <c:dLbls>
          <c:dLblPos val="inEnd"/>
          <c:showLegendKey val="0"/>
          <c:showVal val="1"/>
          <c:showCatName val="0"/>
          <c:showSerName val="0"/>
          <c:showPercent val="0"/>
          <c:showBubbleSize val="0"/>
        </c:dLbls>
        <c:gapWidth val="37"/>
        <c:overlap val="-23"/>
        <c:axId val="675027024"/>
        <c:axId val="675020792"/>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Baseline</c:v>
                      </c:pt>
                    </c:strCache>
                  </c:strRef>
                </c:tx>
                <c:spPr>
                  <a:solidFill>
                    <a:srgbClr val="7030A0"/>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extLst>
                        <c:ext uri="{02D57815-91ED-43cb-92C2-25804820EDAC}">
                          <c15:formulaRef>
                            <c15:sqref>Sheet1!$B$3</c15:sqref>
                          </c15:formulaRef>
                        </c:ext>
                      </c:extLst>
                      <c:numCache>
                        <c:formatCode>General</c:formatCode>
                        <c:ptCount val="1"/>
                        <c:pt idx="0">
                          <c:v>67</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extLst>
                      <c:ext uri="{02D57815-91ED-43cb-92C2-25804820EDAC}">
                        <c15:formulaRef>
                          <c15:sqref>Sheet1!$A$2</c15:sqref>
                        </c15:formulaRef>
                      </c:ext>
                    </c:extLst>
                    <c:strCache>
                      <c:ptCount val="1"/>
                      <c:pt idx="0">
                        <c:v>mean</c:v>
                      </c:pt>
                    </c:strCache>
                  </c:strRef>
                </c:cat>
                <c:val>
                  <c:numRef>
                    <c:extLst>
                      <c:ext uri="{02D57815-91ED-43cb-92C2-25804820EDAC}">
                        <c15:formulaRef>
                          <c15:sqref>Sheet1!$B$2</c15:sqref>
                        </c15:formulaRef>
                      </c:ext>
                    </c:extLst>
                    <c:numCache>
                      <c:formatCode>General</c:formatCode>
                      <c:ptCount val="1"/>
                      <c:pt idx="0">
                        <c:v>415</c:v>
                      </c:pt>
                    </c:numCache>
                  </c:numRef>
                </c:val>
                <c:extLst>
                  <c:ext xmlns:c16="http://schemas.microsoft.com/office/drawing/2014/chart" uri="{C3380CC4-5D6E-409C-BE32-E72D297353CC}">
                    <c16:uniqueId val="{00000001-B812-4FEA-93B6-6F205E5E3C9E}"/>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Sheet1!$F$1</c15:sqref>
                        </c15:formulaRef>
                      </c:ext>
                    </c:extLst>
                    <c:strCache>
                      <c:ptCount val="1"/>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extLst xmlns:c15="http://schemas.microsoft.com/office/drawing/2012/chart">
                        <c:ext xmlns:c15="http://schemas.microsoft.com/office/drawing/2012/chart" uri="{02D57815-91ED-43cb-92C2-25804820EDAC}">
                          <c15:formulaRef>
                            <c15:sqref>Sheet1!$C$3</c15:sqref>
                          </c15:formulaRef>
                        </c:ext>
                      </c:extLst>
                      <c:numCache>
                        <c:formatCode>General</c:formatCode>
                        <c:ptCount val="1"/>
                        <c:pt idx="0">
                          <c:v>88</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Sheet1!$A$2</c15:sqref>
                        </c15:formulaRef>
                      </c:ext>
                    </c:extLst>
                    <c:strCache>
                      <c:ptCount val="1"/>
                      <c:pt idx="0">
                        <c:v>mean</c:v>
                      </c:pt>
                    </c:strCache>
                  </c:strRef>
                </c:cat>
                <c:val>
                  <c:numRef>
                    <c:extLst xmlns:c15="http://schemas.microsoft.com/office/drawing/2012/chart">
                      <c:ext xmlns:c15="http://schemas.microsoft.com/office/drawing/2012/chart" uri="{02D57815-91ED-43cb-92C2-25804820EDAC}">
                        <c15:formulaRef>
                          <c15:sqref>Sheet1!$F$2</c15:sqref>
                        </c15:formulaRef>
                      </c:ext>
                    </c:extLst>
                    <c:numCache>
                      <c:formatCode>General</c:formatCode>
                      <c:ptCount val="1"/>
                    </c:numCache>
                  </c:numRef>
                </c:val>
                <c:extLst xmlns:c15="http://schemas.microsoft.com/office/drawing/2012/chart">
                  <c:ext xmlns:c16="http://schemas.microsoft.com/office/drawing/2014/chart" uri="{C3380CC4-5D6E-409C-BE32-E72D297353CC}">
                    <c16:uniqueId val="{00000002-B812-4FEA-93B6-6F205E5E3C9E}"/>
                  </c:ext>
                </c:extLst>
              </c15:ser>
            </c15:filteredBarSeries>
            <c15:filteredBarSeries>
              <c15:ser>
                <c:idx val="2"/>
                <c:order val="2"/>
                <c:tx>
                  <c:v>3rd visit</c:v>
                </c:tx>
                <c:spPr>
                  <a:solidFill>
                    <a:srgbClr val="3A366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extLst xmlns:c15="http://schemas.microsoft.com/office/drawing/2012/chart">
                        <c:ext xmlns:c15="http://schemas.microsoft.com/office/drawing/2012/chart" uri="{02D57815-91ED-43cb-92C2-25804820EDAC}">
                          <c15:formulaRef>
                            <c15:sqref>Sheet1!$D$3</c15:sqref>
                          </c15:formulaRef>
                        </c:ext>
                      </c:extLst>
                      <c:numCache>
                        <c:formatCode>General</c:formatCode>
                        <c:ptCount val="1"/>
                        <c:pt idx="0">
                          <c:v>77</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Sheet1!$B$1:$E$1</c15:sqref>
                        </c15:formulaRef>
                      </c:ext>
                    </c:extLst>
                    <c:strCache>
                      <c:ptCount val="4"/>
                      <c:pt idx="0">
                        <c:v>Baseline</c:v>
                      </c:pt>
                      <c:pt idx="1">
                        <c:v>2nd visit</c:v>
                      </c:pt>
                      <c:pt idx="2">
                        <c:v>3rd visit</c:v>
                      </c:pt>
                      <c:pt idx="3">
                        <c:v>4th visit</c:v>
                      </c:pt>
                    </c:strCache>
                  </c:strRef>
                </c:cat>
                <c:val>
                  <c:numRef>
                    <c:extLst xmlns:c15="http://schemas.microsoft.com/office/drawing/2012/chart">
                      <c:ext xmlns:c15="http://schemas.microsoft.com/office/drawing/2012/chart" uri="{02D57815-91ED-43cb-92C2-25804820EDAC}">
                        <c15:formulaRef>
                          <c15:sqref>Sheet1!$D$2</c15:sqref>
                        </c15:formulaRef>
                      </c:ext>
                    </c:extLst>
                    <c:numCache>
                      <c:formatCode>General</c:formatCode>
                      <c:ptCount val="1"/>
                      <c:pt idx="0">
                        <c:v>431</c:v>
                      </c:pt>
                    </c:numCache>
                  </c:numRef>
                </c:val>
                <c:extLst xmlns:c15="http://schemas.microsoft.com/office/drawing/2012/chart">
                  <c:ext xmlns:c16="http://schemas.microsoft.com/office/drawing/2014/chart" uri="{C3380CC4-5D6E-409C-BE32-E72D297353CC}">
                    <c16:uniqueId val="{00000003-B812-4FEA-93B6-6F205E5E3C9E}"/>
                  </c:ext>
                </c:extLst>
              </c15:ser>
            </c15:filteredBarSeries>
            <c15:filteredBarSeries>
              <c15:ser>
                <c:idx val="3"/>
                <c:order val="3"/>
                <c:tx>
                  <c:v>4th visit</c:v>
                </c:tx>
                <c:spPr>
                  <a:solidFill>
                    <a:srgbClr val="3A366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extLst xmlns:c15="http://schemas.microsoft.com/office/drawing/2012/chart">
                        <c:ext xmlns:c15="http://schemas.microsoft.com/office/drawing/2012/chart" uri="{02D57815-91ED-43cb-92C2-25804820EDAC}">
                          <c15:formulaRef>
                            <c15:sqref>Sheet1!$E$3</c15:sqref>
                          </c15:formulaRef>
                        </c:ext>
                      </c:extLst>
                      <c:numCache>
                        <c:formatCode>General</c:formatCode>
                        <c:ptCount val="1"/>
                        <c:pt idx="0">
                          <c:v>89</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Sheet1!$B$1:$E$1</c15:sqref>
                        </c15:formulaRef>
                      </c:ext>
                    </c:extLst>
                    <c:strCache>
                      <c:ptCount val="4"/>
                      <c:pt idx="0">
                        <c:v>Baseline</c:v>
                      </c:pt>
                      <c:pt idx="1">
                        <c:v>2nd visit</c:v>
                      </c:pt>
                      <c:pt idx="2">
                        <c:v>3rd visit</c:v>
                      </c:pt>
                      <c:pt idx="3">
                        <c:v>4th visit</c:v>
                      </c:pt>
                    </c:strCache>
                  </c:strRef>
                </c:cat>
                <c:val>
                  <c:numRef>
                    <c:extLst xmlns:c15="http://schemas.microsoft.com/office/drawing/2012/chart">
                      <c:ext xmlns:c15="http://schemas.microsoft.com/office/drawing/2012/chart" uri="{02D57815-91ED-43cb-92C2-25804820EDAC}">
                        <c15:formulaRef>
                          <c15:sqref>Sheet1!$E$2</c15:sqref>
                        </c15:formulaRef>
                      </c:ext>
                    </c:extLst>
                    <c:numCache>
                      <c:formatCode>General</c:formatCode>
                      <c:ptCount val="1"/>
                      <c:pt idx="0">
                        <c:v>411</c:v>
                      </c:pt>
                    </c:numCache>
                  </c:numRef>
                </c:val>
                <c:extLst xmlns:c15="http://schemas.microsoft.com/office/drawing/2012/chart">
                  <c:ext xmlns:c16="http://schemas.microsoft.com/office/drawing/2014/chart" uri="{C3380CC4-5D6E-409C-BE32-E72D297353CC}">
                    <c16:uniqueId val="{00000004-B812-4FEA-93B6-6F205E5E3C9E}"/>
                  </c:ext>
                </c:extLst>
              </c15:ser>
            </c15:filteredBarSeries>
          </c:ext>
        </c:extLst>
      </c:barChart>
      <c:catAx>
        <c:axId val="6750270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1" i="0" u="none" strike="noStrike" kern="1200" baseline="0">
                <a:solidFill>
                  <a:srgbClr val="3A3666"/>
                </a:solidFill>
                <a:effectLst/>
                <a:latin typeface="+mn-lt"/>
                <a:ea typeface="+mn-ea"/>
                <a:cs typeface="+mn-cs"/>
              </a:defRPr>
            </a:pPr>
            <a:endParaRPr lang="en-US"/>
          </a:p>
        </c:txPr>
        <c:crossAx val="675020792"/>
        <c:crosses val="autoZero"/>
        <c:auto val="1"/>
        <c:lblAlgn val="ctr"/>
        <c:lblOffset val="100"/>
        <c:noMultiLvlLbl val="0"/>
      </c:catAx>
      <c:valAx>
        <c:axId val="675020792"/>
        <c:scaling>
          <c:orientation val="minMax"/>
          <c:max val="30"/>
          <c:min val="0"/>
        </c:scaling>
        <c:delete val="0"/>
        <c:axPos val="l"/>
        <c:majorGridlines>
          <c:spPr>
            <a:ln w="9525" cap="flat" cmpd="sng" algn="ctr">
              <a:solidFill>
                <a:schemeClr val="bg1">
                  <a:lumMod val="95000"/>
                </a:schemeClr>
              </a:solidFill>
              <a:round/>
            </a:ln>
            <a:effectLst/>
          </c:spPr>
        </c:majorGridlines>
        <c:title>
          <c:tx>
            <c:rich>
              <a:bodyPr rot="-5400000" spcFirstLastPara="1" vertOverflow="ellipsis" vert="horz" wrap="square" anchor="ctr" anchorCtr="1"/>
              <a:lstStyle/>
              <a:p>
                <a:pPr>
                  <a:defRPr sz="1100" b="1" i="0" u="none" strike="noStrike" kern="1200" baseline="0">
                    <a:solidFill>
                      <a:srgbClr val="3A3666"/>
                    </a:solidFill>
                    <a:latin typeface="+mn-lt"/>
                    <a:ea typeface="+mn-ea"/>
                    <a:cs typeface="+mn-cs"/>
                  </a:defRPr>
                </a:pPr>
                <a:r>
                  <a:rPr lang="en-GB" dirty="0" smtClean="0"/>
                  <a:t>Repetitions</a:t>
                </a:r>
                <a:r>
                  <a:rPr lang="en-GB" baseline="0" dirty="0" smtClean="0"/>
                  <a:t> in 1 min</a:t>
                </a:r>
                <a:endParaRPr lang="en-GB" dirty="0"/>
              </a:p>
            </c:rich>
          </c:tx>
          <c:layout>
            <c:manualLayout>
              <c:xMode val="edge"/>
              <c:yMode val="edge"/>
              <c:x val="7.9741100936227813E-2"/>
              <c:y val="0.21947716546684323"/>
            </c:manualLayout>
          </c:layout>
          <c:overlay val="0"/>
          <c:spPr>
            <a:noFill/>
            <a:ln>
              <a:noFill/>
            </a:ln>
            <a:effectLst/>
          </c:spPr>
          <c:txPr>
            <a:bodyPr rot="-540000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title>
        <c:numFmt formatCode="0" sourceLinked="1"/>
        <c:majorTickMark val="none"/>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crossAx val="675027024"/>
        <c:crosses val="autoZero"/>
        <c:crossBetween val="between"/>
        <c:majorUnit val="5"/>
      </c:valAx>
      <c:spPr>
        <a:noFill/>
        <a:ln>
          <a:noFill/>
        </a:ln>
        <a:effectLst/>
      </c:spPr>
    </c:plotArea>
    <c:plotVisOnly val="1"/>
    <c:dispBlanksAs val="gap"/>
    <c:showDLblsOverMax val="0"/>
  </c:chart>
  <c:spPr>
    <a:noFill/>
    <a:ln>
      <a:noFill/>
    </a:ln>
    <a:effectLst/>
  </c:spPr>
  <c:txPr>
    <a:bodyPr/>
    <a:lstStyle/>
    <a:p>
      <a:pPr>
        <a:defRPr sz="1100" b="1">
          <a:solidFill>
            <a:srgbClr val="3A3666"/>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20" b="1" i="0" u="none" strike="noStrike" kern="1200" spc="0" baseline="0">
                <a:solidFill>
                  <a:srgbClr val="3A3666"/>
                </a:solidFill>
                <a:latin typeface="+mn-lt"/>
                <a:ea typeface="+mn-ea"/>
                <a:cs typeface="+mn-cs"/>
              </a:defRPr>
            </a:pPr>
            <a:r>
              <a:rPr lang="en-GB" dirty="0" smtClean="0"/>
              <a:t>TUG</a:t>
            </a:r>
            <a:endParaRPr lang="en-GB" dirty="0"/>
          </a:p>
        </c:rich>
      </c:tx>
      <c:layout>
        <c:manualLayout>
          <c:xMode val="edge"/>
          <c:yMode val="edge"/>
          <c:x val="0.53451143115474042"/>
          <c:y val="5.4715440091774925E-2"/>
        </c:manualLayout>
      </c:layout>
      <c:overlay val="0"/>
      <c:spPr>
        <a:noFill/>
        <a:ln>
          <a:noFill/>
        </a:ln>
        <a:effectLst/>
      </c:spPr>
      <c:txPr>
        <a:bodyPr rot="0" spcFirstLastPara="1" vertOverflow="ellipsis" vert="horz" wrap="square" anchor="ctr" anchorCtr="1"/>
        <a:lstStyle/>
        <a:p>
          <a:pPr>
            <a:defRPr sz="1320" b="1" i="0" u="none" strike="noStrike" kern="1200" spc="0" baseline="0">
              <a:solidFill>
                <a:srgbClr val="3A3666"/>
              </a:solidFill>
              <a:latin typeface="+mn-lt"/>
              <a:ea typeface="+mn-ea"/>
              <a:cs typeface="+mn-cs"/>
            </a:defRPr>
          </a:pPr>
          <a:endParaRPr lang="en-US"/>
        </a:p>
      </c:txPr>
    </c:title>
    <c:autoTitleDeleted val="0"/>
    <c:plotArea>
      <c:layout>
        <c:manualLayout>
          <c:layoutTarget val="inner"/>
          <c:xMode val="edge"/>
          <c:yMode val="edge"/>
          <c:x val="0.26662073086488225"/>
          <c:y val="0.20891770981372801"/>
          <c:w val="0.68421763857368634"/>
          <c:h val="0.68058916458210394"/>
        </c:manualLayout>
      </c:layout>
      <c:barChart>
        <c:barDir val="col"/>
        <c:grouping val="clustered"/>
        <c:varyColors val="0"/>
        <c:ser>
          <c:idx val="4"/>
          <c:order val="4"/>
          <c:spPr>
            <a:solidFill>
              <a:srgbClr val="3A3666"/>
            </a:solidFill>
            <a:ln>
              <a:noFill/>
            </a:ln>
            <a:effectLst>
              <a:outerShdw blurRad="50800" dist="38100" dir="2700000" algn="tl" rotWithShape="0">
                <a:prstClr val="black">
                  <a:alpha val="40000"/>
                </a:prst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f>Sheet1!$B$7:$E$7</c:f>
                <c:numCache>
                  <c:formatCode>General</c:formatCode>
                  <c:ptCount val="4"/>
                  <c:pt idx="0">
                    <c:v>4.0175480881618162</c:v>
                  </c:pt>
                  <c:pt idx="1">
                    <c:v>5.4837422050483529</c:v>
                  </c:pt>
                  <c:pt idx="2">
                    <c:v>6.9052022549537382</c:v>
                  </c:pt>
                  <c:pt idx="3">
                    <c:v>7.0588129190990614</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f>Sheet1!$B$1:$E$1</c:f>
              <c:strCache>
                <c:ptCount val="4"/>
                <c:pt idx="0">
                  <c:v>Baseline</c:v>
                </c:pt>
                <c:pt idx="1">
                  <c:v>2nd visit</c:v>
                </c:pt>
                <c:pt idx="2">
                  <c:v>3rd visit</c:v>
                </c:pt>
                <c:pt idx="3">
                  <c:v>4th visit</c:v>
                </c:pt>
              </c:strCache>
            </c:strRef>
          </c:cat>
          <c:val>
            <c:numRef>
              <c:f>Sheet1!$B$10:$E$10</c:f>
              <c:numCache>
                <c:formatCode>0.00</c:formatCode>
                <c:ptCount val="4"/>
                <c:pt idx="0">
                  <c:v>9.416212121212121</c:v>
                </c:pt>
                <c:pt idx="1">
                  <c:v>8.5878787878787879</c:v>
                </c:pt>
                <c:pt idx="2">
                  <c:v>8.9586363636363622</c:v>
                </c:pt>
                <c:pt idx="3">
                  <c:v>9.0519696969696977</c:v>
                </c:pt>
              </c:numCache>
            </c:numRef>
          </c:val>
          <c:extLst>
            <c:ext xmlns:c16="http://schemas.microsoft.com/office/drawing/2014/chart" uri="{C3380CC4-5D6E-409C-BE32-E72D297353CC}">
              <c16:uniqueId val="{00000000-6F16-4B5D-BCD5-FFF3F78CC198}"/>
            </c:ext>
          </c:extLst>
        </c:ser>
        <c:dLbls>
          <c:dLblPos val="inEnd"/>
          <c:showLegendKey val="0"/>
          <c:showVal val="1"/>
          <c:showCatName val="0"/>
          <c:showSerName val="0"/>
          <c:showPercent val="0"/>
          <c:showBubbleSize val="0"/>
        </c:dLbls>
        <c:gapWidth val="37"/>
        <c:overlap val="-23"/>
        <c:axId val="675027024"/>
        <c:axId val="675020792"/>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Baseline</c:v>
                      </c:pt>
                    </c:strCache>
                  </c:strRef>
                </c:tx>
                <c:spPr>
                  <a:solidFill>
                    <a:srgbClr val="7030A0"/>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extLst>
                        <c:ext uri="{02D57815-91ED-43cb-92C2-25804820EDAC}">
                          <c15:formulaRef>
                            <c15:sqref>Sheet1!$B$3</c15:sqref>
                          </c15:formulaRef>
                        </c:ext>
                      </c:extLst>
                      <c:numCache>
                        <c:formatCode>General</c:formatCode>
                        <c:ptCount val="1"/>
                        <c:pt idx="0">
                          <c:v>67</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extLst>
                      <c:ext uri="{02D57815-91ED-43cb-92C2-25804820EDAC}">
                        <c15:formulaRef>
                          <c15:sqref>Sheet1!$A$2</c15:sqref>
                        </c15:formulaRef>
                      </c:ext>
                    </c:extLst>
                    <c:strCache>
                      <c:ptCount val="1"/>
                      <c:pt idx="0">
                        <c:v>mean</c:v>
                      </c:pt>
                    </c:strCache>
                  </c:strRef>
                </c:cat>
                <c:val>
                  <c:numRef>
                    <c:extLst>
                      <c:ext uri="{02D57815-91ED-43cb-92C2-25804820EDAC}">
                        <c15:formulaRef>
                          <c15:sqref>Sheet1!$B$2</c15:sqref>
                        </c15:formulaRef>
                      </c:ext>
                    </c:extLst>
                    <c:numCache>
                      <c:formatCode>General</c:formatCode>
                      <c:ptCount val="1"/>
                      <c:pt idx="0">
                        <c:v>415</c:v>
                      </c:pt>
                    </c:numCache>
                  </c:numRef>
                </c:val>
                <c:extLst>
                  <c:ext xmlns:c16="http://schemas.microsoft.com/office/drawing/2014/chart" uri="{C3380CC4-5D6E-409C-BE32-E72D297353CC}">
                    <c16:uniqueId val="{00000001-6F16-4B5D-BCD5-FFF3F78CC198}"/>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Sheet1!$F$1</c15:sqref>
                        </c15:formulaRef>
                      </c:ext>
                    </c:extLst>
                    <c:strCache>
                      <c:ptCount val="1"/>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plus"/>
                  <c:errValType val="cust"/>
                  <c:noEndCap val="0"/>
                  <c:plus>
                    <c:numRef>
                      <c:extLst xmlns:c15="http://schemas.microsoft.com/office/drawing/2012/chart">
                        <c:ext xmlns:c15="http://schemas.microsoft.com/office/drawing/2012/chart" uri="{02D57815-91ED-43cb-92C2-25804820EDAC}">
                          <c15:formulaRef>
                            <c15:sqref>Sheet1!$C$3</c15:sqref>
                          </c15:formulaRef>
                        </c:ext>
                      </c:extLst>
                      <c:numCache>
                        <c:formatCode>General</c:formatCode>
                        <c:ptCount val="1"/>
                        <c:pt idx="0">
                          <c:v>88</c:v>
                        </c:pt>
                      </c:numCache>
                    </c:numRef>
                  </c:plus>
                  <c:minus>
                    <c:numLit>
                      <c:formatCode>General</c:formatCode>
                      <c:ptCount val="1"/>
                      <c:pt idx="0">
                        <c:v>0</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Sheet1!$A$2</c15:sqref>
                        </c15:formulaRef>
                      </c:ext>
                    </c:extLst>
                    <c:strCache>
                      <c:ptCount val="1"/>
                      <c:pt idx="0">
                        <c:v>mean</c:v>
                      </c:pt>
                    </c:strCache>
                  </c:strRef>
                </c:cat>
                <c:val>
                  <c:numRef>
                    <c:extLst xmlns:c15="http://schemas.microsoft.com/office/drawing/2012/chart">
                      <c:ext xmlns:c15="http://schemas.microsoft.com/office/drawing/2012/chart" uri="{02D57815-91ED-43cb-92C2-25804820EDAC}">
                        <c15:formulaRef>
                          <c15:sqref>Sheet1!$F$2</c15:sqref>
                        </c15:formulaRef>
                      </c:ext>
                    </c:extLst>
                    <c:numCache>
                      <c:formatCode>General</c:formatCode>
                      <c:ptCount val="1"/>
                    </c:numCache>
                  </c:numRef>
                </c:val>
                <c:extLst xmlns:c15="http://schemas.microsoft.com/office/drawing/2012/chart">
                  <c:ext xmlns:c16="http://schemas.microsoft.com/office/drawing/2014/chart" uri="{C3380CC4-5D6E-409C-BE32-E72D297353CC}">
                    <c16:uniqueId val="{00000002-6F16-4B5D-BCD5-FFF3F78CC198}"/>
                  </c:ext>
                </c:extLst>
              </c15:ser>
            </c15:filteredBarSeries>
            <c15:filteredBarSeries>
              <c15:ser>
                <c:idx val="2"/>
                <c:order val="2"/>
                <c:tx>
                  <c:v>3rd visit</c:v>
                </c:tx>
                <c:spPr>
                  <a:solidFill>
                    <a:srgbClr val="3A366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extLst xmlns:c15="http://schemas.microsoft.com/office/drawing/2012/chart">
                        <c:ext xmlns:c15="http://schemas.microsoft.com/office/drawing/2012/chart" uri="{02D57815-91ED-43cb-92C2-25804820EDAC}">
                          <c15:formulaRef>
                            <c15:sqref>Sheet1!$D$3</c15:sqref>
                          </c15:formulaRef>
                        </c:ext>
                      </c:extLst>
                      <c:numCache>
                        <c:formatCode>General</c:formatCode>
                        <c:ptCount val="1"/>
                        <c:pt idx="0">
                          <c:v>77</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Sheet1!$B$1:$E$1</c15:sqref>
                        </c15:formulaRef>
                      </c:ext>
                    </c:extLst>
                    <c:strCache>
                      <c:ptCount val="4"/>
                      <c:pt idx="0">
                        <c:v>Baseline</c:v>
                      </c:pt>
                      <c:pt idx="1">
                        <c:v>2nd visit</c:v>
                      </c:pt>
                      <c:pt idx="2">
                        <c:v>3rd visit</c:v>
                      </c:pt>
                      <c:pt idx="3">
                        <c:v>4th visit</c:v>
                      </c:pt>
                    </c:strCache>
                  </c:strRef>
                </c:cat>
                <c:val>
                  <c:numRef>
                    <c:extLst xmlns:c15="http://schemas.microsoft.com/office/drawing/2012/chart">
                      <c:ext xmlns:c15="http://schemas.microsoft.com/office/drawing/2012/chart" uri="{02D57815-91ED-43cb-92C2-25804820EDAC}">
                        <c15:formulaRef>
                          <c15:sqref>Sheet1!$D$2</c15:sqref>
                        </c15:formulaRef>
                      </c:ext>
                    </c:extLst>
                    <c:numCache>
                      <c:formatCode>General</c:formatCode>
                      <c:ptCount val="1"/>
                      <c:pt idx="0">
                        <c:v>431</c:v>
                      </c:pt>
                    </c:numCache>
                  </c:numRef>
                </c:val>
                <c:extLst xmlns:c15="http://schemas.microsoft.com/office/drawing/2012/chart">
                  <c:ext xmlns:c16="http://schemas.microsoft.com/office/drawing/2014/chart" uri="{C3380CC4-5D6E-409C-BE32-E72D297353CC}">
                    <c16:uniqueId val="{00000003-6F16-4B5D-BCD5-FFF3F78CC198}"/>
                  </c:ext>
                </c:extLst>
              </c15:ser>
            </c15:filteredBarSeries>
            <c15:filteredBarSeries>
              <c15:ser>
                <c:idx val="3"/>
                <c:order val="3"/>
                <c:tx>
                  <c:v>4th visit</c:v>
                </c:tx>
                <c:spPr>
                  <a:solidFill>
                    <a:srgbClr val="3A366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cust"/>
                  <c:noEndCap val="0"/>
                  <c:plus>
                    <c:numRef>
                      <c:extLst xmlns:c15="http://schemas.microsoft.com/office/drawing/2012/chart">
                        <c:ext xmlns:c15="http://schemas.microsoft.com/office/drawing/2012/chart" uri="{02D57815-91ED-43cb-92C2-25804820EDAC}">
                          <c15:formulaRef>
                            <c15:sqref>Sheet1!$E$3</c15:sqref>
                          </c15:formulaRef>
                        </c:ext>
                      </c:extLst>
                      <c:numCache>
                        <c:formatCode>General</c:formatCode>
                        <c:ptCount val="1"/>
                        <c:pt idx="0">
                          <c:v>89</c:v>
                        </c:pt>
                      </c:numCache>
                    </c:numRef>
                  </c:plus>
                  <c:minus>
                    <c:numLit>
                      <c:formatCode>General</c:formatCode>
                      <c:ptCount val="1"/>
                      <c:pt idx="0">
                        <c:v>1</c:v>
                      </c:pt>
                    </c:numLit>
                  </c:minus>
                  <c:spPr>
                    <a:noFill/>
                    <a:ln w="9525" cap="flat" cmpd="sng" algn="ctr">
                      <a:solidFill>
                        <a:schemeClr val="tx1">
                          <a:lumMod val="65000"/>
                          <a:lumOff val="35000"/>
                        </a:schemeClr>
                      </a:solidFill>
                      <a:round/>
                    </a:ln>
                    <a:effectLst/>
                  </c:spPr>
                </c:errBars>
                <c:cat>
                  <c:strRef>
                    <c:extLst xmlns:c15="http://schemas.microsoft.com/office/drawing/2012/chart">
                      <c:ext xmlns:c15="http://schemas.microsoft.com/office/drawing/2012/chart" uri="{02D57815-91ED-43cb-92C2-25804820EDAC}">
                        <c15:formulaRef>
                          <c15:sqref>Sheet1!$B$1:$E$1</c15:sqref>
                        </c15:formulaRef>
                      </c:ext>
                    </c:extLst>
                    <c:strCache>
                      <c:ptCount val="4"/>
                      <c:pt idx="0">
                        <c:v>Baseline</c:v>
                      </c:pt>
                      <c:pt idx="1">
                        <c:v>2nd visit</c:v>
                      </c:pt>
                      <c:pt idx="2">
                        <c:v>3rd visit</c:v>
                      </c:pt>
                      <c:pt idx="3">
                        <c:v>4th visit</c:v>
                      </c:pt>
                    </c:strCache>
                  </c:strRef>
                </c:cat>
                <c:val>
                  <c:numRef>
                    <c:extLst xmlns:c15="http://schemas.microsoft.com/office/drawing/2012/chart">
                      <c:ext xmlns:c15="http://schemas.microsoft.com/office/drawing/2012/chart" uri="{02D57815-91ED-43cb-92C2-25804820EDAC}">
                        <c15:formulaRef>
                          <c15:sqref>Sheet1!$E$2</c15:sqref>
                        </c15:formulaRef>
                      </c:ext>
                    </c:extLst>
                    <c:numCache>
                      <c:formatCode>General</c:formatCode>
                      <c:ptCount val="1"/>
                      <c:pt idx="0">
                        <c:v>411</c:v>
                      </c:pt>
                    </c:numCache>
                  </c:numRef>
                </c:val>
                <c:extLst xmlns:c15="http://schemas.microsoft.com/office/drawing/2012/chart">
                  <c:ext xmlns:c16="http://schemas.microsoft.com/office/drawing/2014/chart" uri="{C3380CC4-5D6E-409C-BE32-E72D297353CC}">
                    <c16:uniqueId val="{00000004-6F16-4B5D-BCD5-FFF3F78CC198}"/>
                  </c:ext>
                </c:extLst>
              </c15:ser>
            </c15:filteredBarSeries>
          </c:ext>
        </c:extLst>
      </c:barChart>
      <c:catAx>
        <c:axId val="6750270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1" i="0" u="none" strike="noStrike" kern="1200" baseline="0">
                <a:solidFill>
                  <a:srgbClr val="3A3666"/>
                </a:solidFill>
                <a:effectLst/>
                <a:latin typeface="+mn-lt"/>
                <a:ea typeface="+mn-ea"/>
                <a:cs typeface="+mn-cs"/>
              </a:defRPr>
            </a:pPr>
            <a:endParaRPr lang="en-US"/>
          </a:p>
        </c:txPr>
        <c:crossAx val="675020792"/>
        <c:crosses val="autoZero"/>
        <c:auto val="1"/>
        <c:lblAlgn val="ctr"/>
        <c:lblOffset val="100"/>
        <c:noMultiLvlLbl val="0"/>
      </c:catAx>
      <c:valAx>
        <c:axId val="675020792"/>
        <c:scaling>
          <c:orientation val="minMax"/>
          <c:max val="18"/>
          <c:min val="0"/>
        </c:scaling>
        <c:delete val="0"/>
        <c:axPos val="l"/>
        <c:majorGridlines>
          <c:spPr>
            <a:ln w="9525" cap="flat" cmpd="sng" algn="ctr">
              <a:solidFill>
                <a:schemeClr val="bg1">
                  <a:lumMod val="95000"/>
                </a:schemeClr>
              </a:solidFill>
              <a:round/>
            </a:ln>
            <a:effectLst/>
          </c:spPr>
        </c:majorGridlines>
        <c:title>
          <c:tx>
            <c:rich>
              <a:bodyPr rot="-5400000" spcFirstLastPara="1" vertOverflow="ellipsis" vert="horz" wrap="square" anchor="ctr" anchorCtr="0"/>
              <a:lstStyle/>
              <a:p>
                <a:pPr>
                  <a:defRPr sz="1100" b="1" i="0" u="none" strike="noStrike" kern="1200" baseline="0">
                    <a:solidFill>
                      <a:srgbClr val="3A3666"/>
                    </a:solidFill>
                    <a:latin typeface="+mn-lt"/>
                    <a:ea typeface="+mn-ea"/>
                    <a:cs typeface="+mn-cs"/>
                  </a:defRPr>
                </a:pPr>
                <a:r>
                  <a:rPr lang="en-GB" dirty="0" smtClean="0"/>
                  <a:t>Time (s)</a:t>
                </a:r>
                <a:endParaRPr lang="en-GB" dirty="0"/>
              </a:p>
            </c:rich>
          </c:tx>
          <c:layout>
            <c:manualLayout>
              <c:xMode val="edge"/>
              <c:yMode val="edge"/>
              <c:x val="7.0068992241156619E-2"/>
              <c:y val="0.37852772042747113"/>
            </c:manualLayout>
          </c:layout>
          <c:overlay val="0"/>
          <c:spPr>
            <a:noFill/>
            <a:ln>
              <a:noFill/>
            </a:ln>
            <a:effectLst/>
          </c:spPr>
          <c:txPr>
            <a:bodyPr rot="-5400000" spcFirstLastPara="1" vertOverflow="ellipsis" vert="horz" wrap="square" anchor="ctr" anchorCtr="0"/>
            <a:lstStyle/>
            <a:p>
              <a:pPr>
                <a:defRPr sz="1100" b="1" i="0" u="none" strike="noStrike" kern="1200" baseline="0">
                  <a:solidFill>
                    <a:srgbClr val="3A3666"/>
                  </a:solidFill>
                  <a:latin typeface="+mn-lt"/>
                  <a:ea typeface="+mn-ea"/>
                  <a:cs typeface="+mn-cs"/>
                </a:defRPr>
              </a:pPr>
              <a:endParaRPr lang="en-US"/>
            </a:p>
          </c:txPr>
        </c:title>
        <c:numFmt formatCode="0" sourceLinked="0"/>
        <c:majorTickMark val="none"/>
        <c:minorTickMark val="none"/>
        <c:tickLblPos val="nextTo"/>
        <c:spPr>
          <a:noFill/>
          <a:ln w="6350" cap="flat" cmpd="sng" algn="ctr">
            <a:solidFill>
              <a:schemeClr val="dk1"/>
            </a:solidFill>
            <a:prstDash val="solid"/>
            <a:miter lim="800000"/>
          </a:ln>
          <a:effectLst/>
        </c:spPr>
        <c:txPr>
          <a:bodyPr rot="-60000000" spcFirstLastPara="1" vertOverflow="ellipsis" vert="horz" wrap="square" anchor="ctr" anchorCtr="1"/>
          <a:lstStyle/>
          <a:p>
            <a:pPr>
              <a:defRPr sz="1100" b="1" i="0" u="none" strike="noStrike" kern="1200" baseline="0">
                <a:solidFill>
                  <a:srgbClr val="3A3666"/>
                </a:solidFill>
                <a:latin typeface="+mn-lt"/>
                <a:ea typeface="+mn-ea"/>
                <a:cs typeface="+mn-cs"/>
              </a:defRPr>
            </a:pPr>
            <a:endParaRPr lang="en-US"/>
          </a:p>
        </c:txPr>
        <c:crossAx val="675027024"/>
        <c:crosses val="autoZero"/>
        <c:crossBetween val="between"/>
        <c:majorUnit val="3"/>
      </c:valAx>
      <c:spPr>
        <a:noFill/>
        <a:ln>
          <a:noFill/>
        </a:ln>
        <a:effectLst/>
      </c:spPr>
    </c:plotArea>
    <c:plotVisOnly val="1"/>
    <c:dispBlanksAs val="gap"/>
    <c:showDLblsOverMax val="0"/>
  </c:chart>
  <c:spPr>
    <a:noFill/>
    <a:ln>
      <a:noFill/>
    </a:ln>
    <a:effectLst/>
  </c:spPr>
  <c:txPr>
    <a:bodyPr/>
    <a:lstStyle/>
    <a:p>
      <a:pPr>
        <a:defRPr sz="1100" b="1">
          <a:solidFill>
            <a:srgbClr val="3A3666"/>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E09DD8E-315F-4512-9E6C-F84D5D4C0CF3}"/>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FDB8FDF-59AF-4088-B42D-C96A66C8F068}"/>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EC7AF36-123E-45CA-A0B4-875C307E3741}" type="datetimeFigureOut">
              <a:rPr lang="en-US" smtClean="0"/>
              <a:t>5/22/2019</a:t>
            </a:fld>
            <a:endParaRPr lang="en-US" dirty="0"/>
          </a:p>
        </p:txBody>
      </p:sp>
      <p:sp>
        <p:nvSpPr>
          <p:cNvPr id="4" name="Footer Placeholder 3">
            <a:extLst>
              <a:ext uri="{FF2B5EF4-FFF2-40B4-BE49-F238E27FC236}">
                <a16:creationId xmlns:a16="http://schemas.microsoft.com/office/drawing/2014/main" id="{86E85BBF-7DB3-42AC-9951-7BC2B3F96B86}"/>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81D8E7E-971F-4F6F-B132-5E330BD1B5D6}"/>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771693AB-977E-4C32-A898-259D555056C3}" type="slidenum">
              <a:rPr lang="en-US" smtClean="0"/>
              <a:t>‹#›</a:t>
            </a:fld>
            <a:endParaRPr lang="en-US" dirty="0"/>
          </a:p>
        </p:txBody>
      </p:sp>
    </p:spTree>
    <p:extLst>
      <p:ext uri="{BB962C8B-B14F-4D97-AF65-F5344CB8AC3E}">
        <p14:creationId xmlns:p14="http://schemas.microsoft.com/office/powerpoint/2010/main" val="159160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C5757AB-AE34-456A-9485-C3A4E8DB73FB}" type="datetimeFigureOut">
              <a:rPr lang="en-US" smtClean="0"/>
              <a:t>5/22/2019</a:t>
            </a:fld>
            <a:endParaRPr lang="en-US" dirty="0"/>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8386991-8D4D-4011-84AB-5C3A8AB102CA}" type="slidenum">
              <a:rPr lang="en-US" smtClean="0"/>
              <a:t>‹#›</a:t>
            </a:fld>
            <a:endParaRPr lang="en-US" dirty="0"/>
          </a:p>
        </p:txBody>
      </p:sp>
    </p:spTree>
    <p:extLst>
      <p:ext uri="{BB962C8B-B14F-4D97-AF65-F5344CB8AC3E}">
        <p14:creationId xmlns:p14="http://schemas.microsoft.com/office/powerpoint/2010/main" val="2677721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8386991-8D4D-4011-84AB-5C3A8AB102CA}" type="slidenum">
              <a:rPr lang="en-US" smtClean="0"/>
              <a:t>1</a:t>
            </a:fld>
            <a:endParaRPr lang="en-US" dirty="0"/>
          </a:p>
        </p:txBody>
      </p:sp>
    </p:spTree>
    <p:extLst>
      <p:ext uri="{BB962C8B-B14F-4D97-AF65-F5344CB8AC3E}">
        <p14:creationId xmlns:p14="http://schemas.microsoft.com/office/powerpoint/2010/main" val="2492736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B65ED-B7BE-481B-A87E-EA40FA0B8CF3}"/>
              </a:ext>
            </a:extLst>
          </p:cNvPr>
          <p:cNvSpPr>
            <a:spLocks noGrp="1"/>
          </p:cNvSpPr>
          <p:nvPr>
            <p:ph type="title"/>
          </p:nvPr>
        </p:nvSpPr>
        <p:spPr>
          <a:xfrm>
            <a:off x="838200" y="865188"/>
            <a:ext cx="10515600" cy="3141662"/>
          </a:xfrm>
          <a:prstGeom prst="rect">
            <a:avLst/>
          </a:prstGeom>
        </p:spPr>
        <p:txBody>
          <a:bodyPr/>
          <a:lstStyle/>
          <a:p>
            <a:r>
              <a:rPr lang="en-US" noProof="0" smtClean="0"/>
              <a:t>Click to edit Master title style</a:t>
            </a:r>
            <a:endParaRPr lang="en-US" noProof="0"/>
          </a:p>
        </p:txBody>
      </p:sp>
    </p:spTree>
    <p:extLst>
      <p:ext uri="{BB962C8B-B14F-4D97-AF65-F5344CB8AC3E}">
        <p14:creationId xmlns:p14="http://schemas.microsoft.com/office/powerpoint/2010/main" val="333255763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Rounded Corners 1" descr="Rounded Yellow Background">
            <a:extLst>
              <a:ext uri="{FF2B5EF4-FFF2-40B4-BE49-F238E27FC236}">
                <a16:creationId xmlns:a16="http://schemas.microsoft.com/office/drawing/2014/main" id="{EB5B0470-C426-4487-B57F-6FA944EC312C}"/>
              </a:ext>
            </a:extLst>
          </p:cNvPr>
          <p:cNvSpPr/>
          <p:nvPr userDrawn="1"/>
        </p:nvSpPr>
        <p:spPr>
          <a:xfrm>
            <a:off x="257442" y="990600"/>
            <a:ext cx="11677116" cy="14120856"/>
          </a:xfrm>
          <a:prstGeom prst="roundRect">
            <a:avLst>
              <a:gd name="adj" fmla="val 286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441861479"/>
      </p:ext>
    </p:extLst>
  </p:cSld>
  <p:clrMap bg1="lt1" tx1="dk1" bg2="lt2" tx2="dk2" accent1="accent1" accent2="accent2" accent3="accent3" accent4="accent4" accent5="accent5" accent6="accent6" hlink="hlink" folHlink="folHlink"/>
  <p:sldLayoutIdLst>
    <p:sldLayoutId id="2147483691" r:id="rId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1.png"/><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image" Target="../media/image1.tiff"/><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678" descr="Gradient Background">
            <a:extLst>
              <a:ext uri="{FF2B5EF4-FFF2-40B4-BE49-F238E27FC236}">
                <a16:creationId xmlns:a16="http://schemas.microsoft.com/office/drawing/2014/main" id="{439C1376-6AE1-4063-989F-49C5FC920102}"/>
              </a:ext>
            </a:extLst>
          </p:cNvPr>
          <p:cNvSpPr/>
          <p:nvPr/>
        </p:nvSpPr>
        <p:spPr>
          <a:xfrm rot="10800000">
            <a:off x="511845" y="5213106"/>
            <a:ext cx="5841183" cy="3781164"/>
          </a:xfrm>
          <a:prstGeom prst="roundRect">
            <a:avLst>
              <a:gd name="adj" fmla="val 2865"/>
            </a:avLst>
          </a:prstGeom>
          <a:gradFill>
            <a:gsLst>
              <a:gs pos="100000">
                <a:schemeClr val="bg1"/>
              </a:gs>
              <a:gs pos="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 name="Rectangle: Rounded Corners 678" descr="Gradient Background">
            <a:extLst>
              <a:ext uri="{FF2B5EF4-FFF2-40B4-BE49-F238E27FC236}">
                <a16:creationId xmlns:a16="http://schemas.microsoft.com/office/drawing/2014/main" id="{439C1376-6AE1-4063-989F-49C5FC920102}"/>
              </a:ext>
            </a:extLst>
          </p:cNvPr>
          <p:cNvSpPr/>
          <p:nvPr/>
        </p:nvSpPr>
        <p:spPr>
          <a:xfrm rot="10800000">
            <a:off x="512065" y="2164708"/>
            <a:ext cx="5843221" cy="2892832"/>
          </a:xfrm>
          <a:prstGeom prst="roundRect">
            <a:avLst>
              <a:gd name="adj" fmla="val 2865"/>
            </a:avLst>
          </a:prstGeom>
          <a:gradFill>
            <a:gsLst>
              <a:gs pos="100000">
                <a:schemeClr val="bg1"/>
              </a:gs>
              <a:gs pos="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22" name="Rectangle: Rounded Corners 3597">
            <a:extLst>
              <a:ext uri="{FF2B5EF4-FFF2-40B4-BE49-F238E27FC236}">
                <a16:creationId xmlns:a16="http://schemas.microsoft.com/office/drawing/2014/main" id="{FFDDA00B-7186-4FA9-A0B0-C5C8294DCAA5}"/>
              </a:ext>
            </a:extLst>
          </p:cNvPr>
          <p:cNvSpPr/>
          <p:nvPr/>
        </p:nvSpPr>
        <p:spPr>
          <a:xfrm>
            <a:off x="492632" y="189623"/>
            <a:ext cx="11187301" cy="1819519"/>
          </a:xfrm>
          <a:prstGeom prst="roundRect">
            <a:avLst>
              <a:gd name="adj" fmla="val 12591"/>
            </a:avLst>
          </a:prstGeom>
          <a:solidFill>
            <a:srgbClr val="3A3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p:txBody>
      </p:sp>
      <p:sp>
        <p:nvSpPr>
          <p:cNvPr id="23" name="Rectangle 22"/>
          <p:cNvSpPr/>
          <p:nvPr/>
        </p:nvSpPr>
        <p:spPr>
          <a:xfrm>
            <a:off x="512065" y="2165658"/>
            <a:ext cx="5714564" cy="2891882"/>
          </a:xfrm>
          <a:prstGeom prst="rect">
            <a:avLst/>
          </a:prstGeom>
        </p:spPr>
        <p:txBody>
          <a:bodyPr wrap="square">
            <a:spAutoFit/>
          </a:bodyPr>
          <a:lstStyle/>
          <a:p>
            <a:pPr algn="just">
              <a:lnSpc>
                <a:spcPct val="107000"/>
              </a:lnSpc>
            </a:pPr>
            <a:r>
              <a:rPr lang="en-GB" sz="1400" dirty="0" smtClean="0">
                <a:solidFill>
                  <a:srgbClr val="3A3666"/>
                </a:solidFill>
                <a:latin typeface="Arial Black" panose="020B0A04020102020204" pitchFamily="34" charset="0"/>
                <a:ea typeface="Calibri" panose="020F0502020204030204" pitchFamily="34" charset="0"/>
                <a:cs typeface="Times New Roman" panose="02020603050405020304" pitchFamily="18" charset="0"/>
              </a:rPr>
              <a:t>Introduction</a:t>
            </a:r>
            <a:endParaRPr lang="en-GB" sz="1500" dirty="0" smtClean="0">
              <a:solidFill>
                <a:srgbClr val="3A3666"/>
              </a:solidFill>
              <a:latin typeface="Arial Black" panose="020B0A040201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200" dirty="0">
                <a:latin typeface="Arial" panose="020B0604020202020204" pitchFamily="34" charset="0"/>
                <a:ea typeface="Calibri" panose="020F0502020204030204" pitchFamily="34" charset="0"/>
                <a:cs typeface="Times New Roman" panose="02020603050405020304" pitchFamily="18" charset="0"/>
              </a:rPr>
              <a:t>Parkinson’s is a chronic neurodegenerative disease, which usually leads to disability and disengagement with active lifestyles. There is good evidence that exercise is effective at improving and sustaining cognitive and physical function in people with Parkinson’s (</a:t>
            </a:r>
            <a:r>
              <a:rPr lang="en-GB" sz="1200" dirty="0" err="1">
                <a:latin typeface="Arial" panose="020B0604020202020204" pitchFamily="34" charset="0"/>
                <a:ea typeface="Calibri" panose="020F0502020204030204" pitchFamily="34" charset="0"/>
                <a:cs typeface="Times New Roman" panose="02020603050405020304" pitchFamily="18" charset="0"/>
              </a:rPr>
              <a:t>PwP</a:t>
            </a:r>
            <a:r>
              <a:rPr lang="en-GB" sz="1200" dirty="0">
                <a:latin typeface="Arial" panose="020B0604020202020204" pitchFamily="34" charset="0"/>
                <a:ea typeface="Calibri" panose="020F0502020204030204" pitchFamily="34" charset="0"/>
                <a:cs typeface="Times New Roman" panose="02020603050405020304" pitchFamily="18" charset="0"/>
              </a:rPr>
              <a:t>) (Campos </a:t>
            </a:r>
            <a:r>
              <a:rPr lang="en-GB" sz="1200" i="1" dirty="0">
                <a:latin typeface="Arial" panose="020B0604020202020204" pitchFamily="34" charset="0"/>
                <a:ea typeface="Calibri" panose="020F0502020204030204" pitchFamily="34" charset="0"/>
                <a:cs typeface="Times New Roman" panose="02020603050405020304" pitchFamily="18" charset="0"/>
              </a:rPr>
              <a:t>et al</a:t>
            </a:r>
            <a:r>
              <a:rPr lang="en-GB" sz="1200" dirty="0">
                <a:latin typeface="Arial" panose="020B0604020202020204" pitchFamily="34" charset="0"/>
                <a:ea typeface="Calibri" panose="020F0502020204030204" pitchFamily="34" charset="0"/>
                <a:cs typeface="Times New Roman" panose="02020603050405020304" pitchFamily="18" charset="0"/>
              </a:rPr>
              <a:t>., 2016; </a:t>
            </a:r>
            <a:r>
              <a:rPr lang="en-GB" sz="1200" dirty="0" err="1">
                <a:latin typeface="Arial" panose="020B0604020202020204" pitchFamily="34" charset="0"/>
                <a:ea typeface="Calibri" panose="020F0502020204030204" pitchFamily="34" charset="0"/>
                <a:cs typeface="Times New Roman" panose="02020603050405020304" pitchFamily="18" charset="0"/>
              </a:rPr>
              <a:t>Crizzle</a:t>
            </a:r>
            <a:r>
              <a:rPr lang="en-GB" sz="1200" dirty="0">
                <a:latin typeface="Arial" panose="020B0604020202020204" pitchFamily="34" charset="0"/>
                <a:ea typeface="Calibri" panose="020F0502020204030204" pitchFamily="34" charset="0"/>
                <a:cs typeface="Times New Roman" panose="02020603050405020304" pitchFamily="18" charset="0"/>
              </a:rPr>
              <a:t> &amp; Newhouse, 2006). Few studies have assessed long-term effects of exercise and it remains unclear the optimal dose for </a:t>
            </a:r>
            <a:r>
              <a:rPr lang="en-GB" sz="1200" dirty="0" err="1">
                <a:latin typeface="Arial" panose="020B0604020202020204" pitchFamily="34" charset="0"/>
                <a:ea typeface="Calibri" panose="020F0502020204030204" pitchFamily="34" charset="0"/>
                <a:cs typeface="Times New Roman" panose="02020603050405020304" pitchFamily="18" charset="0"/>
              </a:rPr>
              <a:t>PwP</a:t>
            </a:r>
            <a:r>
              <a:rPr lang="en-GB" sz="1200" dirty="0">
                <a:latin typeface="Arial" panose="020B0604020202020204" pitchFamily="34" charset="0"/>
                <a:ea typeface="Calibri" panose="020F0502020204030204" pitchFamily="34" charset="0"/>
                <a:cs typeface="Times New Roman" panose="02020603050405020304" pitchFamily="18" charset="0"/>
              </a:rPr>
              <a:t>. In October 2016, a collaboration with Parkinson’s Equip and Medway Working Age Group (MWAG), a University of Kent Research Team started a community-based exercise programme for </a:t>
            </a:r>
            <a:r>
              <a:rPr lang="en-GB" sz="1200" dirty="0" err="1">
                <a:latin typeface="Arial" panose="020B0604020202020204" pitchFamily="34" charset="0"/>
                <a:ea typeface="Calibri" panose="020F0502020204030204" pitchFamily="34" charset="0"/>
                <a:cs typeface="Times New Roman" panose="02020603050405020304" pitchFamily="18" charset="0"/>
              </a:rPr>
              <a:t>PwP</a:t>
            </a:r>
            <a:r>
              <a:rPr lang="en-GB" sz="1200" dirty="0">
                <a:latin typeface="Arial" panose="020B0604020202020204" pitchFamily="34" charset="0"/>
                <a:ea typeface="Calibri" panose="020F0502020204030204" pitchFamily="34" charset="0"/>
                <a:cs typeface="Times New Roman" panose="02020603050405020304" pitchFamily="18" charset="0"/>
              </a:rPr>
              <a:t>. Using data collected over one-year, we evaluate the effects of multi-modal exercise on physical function, cognition, and wellbeing outcomes in </a:t>
            </a:r>
            <a:r>
              <a:rPr lang="en-GB" sz="1200" dirty="0" err="1">
                <a:latin typeface="Arial" panose="020B0604020202020204" pitchFamily="34" charset="0"/>
                <a:ea typeface="Calibri" panose="020F0502020204030204" pitchFamily="34" charset="0"/>
                <a:cs typeface="Times New Roman" panose="02020603050405020304" pitchFamily="18" charset="0"/>
              </a:rPr>
              <a:t>PwP</a:t>
            </a:r>
            <a:r>
              <a:rPr lang="en-GB" sz="1200" dirty="0">
                <a:latin typeface="Arial" panose="020B0604020202020204" pitchFamily="34" charset="0"/>
                <a:ea typeface="Calibri" panose="020F0502020204030204" pitchFamily="34" charset="0"/>
                <a:cs typeface="Times New Roman" panose="02020603050405020304" pitchFamily="18" charset="0"/>
              </a:rPr>
              <a:t>. In addition to the mostly studied single type exercises, a combined exercise session also involves cognitive aspects and may be more beneficial (Vaughan </a:t>
            </a:r>
            <a:r>
              <a:rPr lang="en-GB" sz="1200" i="1" dirty="0">
                <a:latin typeface="Arial" panose="020B0604020202020204" pitchFamily="34" charset="0"/>
                <a:ea typeface="Calibri" panose="020F0502020204030204" pitchFamily="34" charset="0"/>
                <a:cs typeface="Times New Roman" panose="02020603050405020304" pitchFamily="18" charset="0"/>
              </a:rPr>
              <a:t>et al</a:t>
            </a:r>
            <a:r>
              <a:rPr lang="en-GB" sz="1200" dirty="0">
                <a:latin typeface="Arial" panose="020B0604020202020204" pitchFamily="34" charset="0"/>
                <a:ea typeface="Calibri" panose="020F0502020204030204" pitchFamily="34" charset="0"/>
                <a:cs typeface="Times New Roman" panose="02020603050405020304" pitchFamily="18" charset="0"/>
              </a:rPr>
              <a:t>., 2014). We </a:t>
            </a:r>
            <a:r>
              <a:rPr lang="en-GB" sz="1200" dirty="0" smtClean="0">
                <a:latin typeface="Arial" panose="020B0604020202020204" pitchFamily="34" charset="0"/>
                <a:ea typeface="Calibri" panose="020F0502020204030204" pitchFamily="34" charset="0"/>
                <a:cs typeface="Times New Roman" panose="02020603050405020304" pitchFamily="18" charset="0"/>
              </a:rPr>
              <a:t>are also planning a </a:t>
            </a:r>
            <a:r>
              <a:rPr lang="en-GB" sz="1200" dirty="0">
                <a:latin typeface="Arial" panose="020B0604020202020204" pitchFamily="34" charset="0"/>
                <a:ea typeface="Calibri" panose="020F0502020204030204" pitchFamily="34" charset="0"/>
                <a:cs typeface="Times New Roman" panose="02020603050405020304" pitchFamily="18" charset="0"/>
              </a:rPr>
              <a:t>process evaluation of the venture to </a:t>
            </a:r>
            <a:r>
              <a:rPr lang="en-GB" sz="1200" dirty="0" smtClean="0">
                <a:latin typeface="Arial" panose="020B0604020202020204" pitchFamily="34" charset="0"/>
                <a:ea typeface="Calibri" panose="020F0502020204030204" pitchFamily="34" charset="0"/>
                <a:cs typeface="Times New Roman" panose="02020603050405020304" pitchFamily="18" charset="0"/>
              </a:rPr>
              <a:t>examine </a:t>
            </a:r>
            <a:r>
              <a:rPr lang="en-GB" sz="1200" dirty="0">
                <a:latin typeface="Arial" panose="020B0604020202020204" pitchFamily="34" charset="0"/>
                <a:ea typeface="Calibri" panose="020F0502020204030204" pitchFamily="34" charset="0"/>
                <a:cs typeface="Times New Roman" panose="02020603050405020304" pitchFamily="18" charset="0"/>
              </a:rPr>
              <a:t>its feasibility.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Title 1"/>
          <p:cNvSpPr txBox="1">
            <a:spLocks/>
          </p:cNvSpPr>
          <p:nvPr/>
        </p:nvSpPr>
        <p:spPr>
          <a:xfrm>
            <a:off x="655937" y="223158"/>
            <a:ext cx="10845758" cy="1704343"/>
          </a:xfrm>
          <a:prstGeom prst="rect">
            <a:avLst/>
          </a:prstGeom>
        </p:spPr>
        <p:txBody>
          <a:bodyPr/>
          <a:lst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a:lstStyle>
          <a:p>
            <a:pPr algn="ctr">
              <a:lnSpc>
                <a:spcPct val="100000"/>
              </a:lnSpc>
              <a:spcAft>
                <a:spcPts val="600"/>
              </a:spcAft>
            </a:pPr>
            <a:r>
              <a:rPr lang="en-GB" sz="2400" b="1" cap="all" dirty="0">
                <a:solidFill>
                  <a:schemeClr val="bg1"/>
                </a:solidFill>
                <a:effectLst>
                  <a:outerShdw blurRad="38100" dist="38100" dir="2700000" algn="tl">
                    <a:srgbClr val="000000">
                      <a:alpha val="43137"/>
                    </a:srgbClr>
                  </a:outerShdw>
                </a:effectLst>
                <a:latin typeface="Arial Black" panose="020B0A04020102020204" pitchFamily="34" charset="0"/>
              </a:rPr>
              <a:t>Can exercise preserve motor and non-motor function in Parkinson’s</a:t>
            </a:r>
            <a:r>
              <a:rPr lang="en-GB" sz="2400" b="1" cap="all" dirty="0" smtClean="0">
                <a:solidFill>
                  <a:schemeClr val="bg1"/>
                </a:solidFill>
                <a:effectLst>
                  <a:outerShdw blurRad="38100" dist="38100" dir="2700000" algn="tl">
                    <a:srgbClr val="000000">
                      <a:alpha val="43137"/>
                    </a:srgbClr>
                  </a:outerShdw>
                </a:effectLst>
                <a:latin typeface="Arial Black" panose="020B0A04020102020204" pitchFamily="34" charset="0"/>
              </a:rPr>
              <a:t>?</a:t>
            </a:r>
          </a:p>
          <a:p>
            <a:pPr algn="ctr">
              <a:lnSpc>
                <a:spcPct val="100000"/>
              </a:lnSpc>
              <a:spcAft>
                <a:spcPts val="600"/>
              </a:spcAft>
            </a:pPr>
            <a:r>
              <a:rPr lang="en-GB" sz="200" dirty="0" smtClean="0">
                <a:solidFill>
                  <a:schemeClr val="bg1"/>
                </a:solidFill>
                <a:latin typeface="Arial Black" panose="020B0A04020102020204" pitchFamily="34" charset="0"/>
              </a:rPr>
              <a:t/>
            </a:r>
            <a:br>
              <a:rPr lang="en-GB" sz="200" dirty="0" smtClean="0">
                <a:solidFill>
                  <a:schemeClr val="bg1"/>
                </a:solidFill>
                <a:latin typeface="Arial Black" panose="020B0A04020102020204" pitchFamily="34" charset="0"/>
              </a:rPr>
            </a:br>
            <a:r>
              <a:rPr lang="en-GB" sz="1600" i="1" dirty="0" smtClean="0">
                <a:solidFill>
                  <a:schemeClr val="bg1"/>
                </a:solidFill>
                <a:latin typeface="+mn-lt"/>
              </a:rPr>
              <a:t>School of Sport &amp; Exercise Sciences, University of Kent</a:t>
            </a:r>
          </a:p>
          <a:p>
            <a:pPr algn="ctr">
              <a:lnSpc>
                <a:spcPct val="100000"/>
              </a:lnSpc>
              <a:spcAft>
                <a:spcPts val="600"/>
              </a:spcAft>
            </a:pPr>
            <a:r>
              <a:rPr lang="en-GB" sz="1600" b="1" dirty="0" smtClean="0">
                <a:solidFill>
                  <a:schemeClr val="bg1"/>
                </a:solidFill>
                <a:latin typeface="+mn-lt"/>
              </a:rPr>
              <a:t>Arthur </a:t>
            </a:r>
            <a:r>
              <a:rPr lang="en-GB" sz="1600" b="1" dirty="0">
                <a:solidFill>
                  <a:schemeClr val="bg1"/>
                </a:solidFill>
                <a:latin typeface="+mn-lt"/>
              </a:rPr>
              <a:t>Waters, Steve Meadows, Glen Davison, Anna Ferrusola-Pastrana, Chris Fullerton</a:t>
            </a:r>
            <a:endParaRPr lang="en-GB" sz="1600" b="1" u="sng" dirty="0" smtClean="0">
              <a:solidFill>
                <a:schemeClr val="bg1"/>
              </a:solidFill>
              <a:latin typeface="+mn-lt"/>
            </a:endParaRPr>
          </a:p>
          <a:p>
            <a:pPr algn="ctr">
              <a:lnSpc>
                <a:spcPct val="100000"/>
              </a:lnSpc>
              <a:spcAft>
                <a:spcPts val="600"/>
              </a:spcAft>
            </a:pPr>
            <a:r>
              <a:rPr lang="en-GB" sz="1200" dirty="0" smtClean="0">
                <a:solidFill>
                  <a:schemeClr val="bg1"/>
                </a:solidFill>
                <a:latin typeface="+mn-lt"/>
              </a:rPr>
              <a:t>A.Ferrusola-Pastrana@kent.ac.uk</a:t>
            </a:r>
            <a:endParaRPr lang="en-GB" sz="1200" dirty="0">
              <a:solidFill>
                <a:schemeClr val="bg1"/>
              </a:solidFill>
              <a:latin typeface="Arial Black" panose="020B0A04020102020204" pitchFamily="34" charset="0"/>
            </a:endParaRPr>
          </a:p>
        </p:txBody>
      </p:sp>
      <p:sp>
        <p:nvSpPr>
          <p:cNvPr id="26" name="Rectangle 25"/>
          <p:cNvSpPr/>
          <p:nvPr/>
        </p:nvSpPr>
        <p:spPr>
          <a:xfrm>
            <a:off x="509811" y="5213107"/>
            <a:ext cx="5714565" cy="3781163"/>
          </a:xfrm>
          <a:prstGeom prst="rect">
            <a:avLst/>
          </a:prstGeom>
        </p:spPr>
        <p:txBody>
          <a:bodyPr wrap="square">
            <a:spAutoFit/>
          </a:bodyPr>
          <a:lstStyle/>
          <a:p>
            <a:pPr algn="just">
              <a:lnSpc>
                <a:spcPct val="107000"/>
              </a:lnSpc>
            </a:pPr>
            <a:r>
              <a:rPr lang="en-GB" sz="1400" dirty="0" smtClean="0">
                <a:solidFill>
                  <a:srgbClr val="3A3666"/>
                </a:solidFill>
                <a:latin typeface="Arial Black" panose="020B0A04020102020204" pitchFamily="34" charset="0"/>
                <a:ea typeface="Calibri" panose="020F0502020204030204" pitchFamily="34" charset="0"/>
                <a:cs typeface="Times New Roman" panose="02020603050405020304" pitchFamily="18" charset="0"/>
              </a:rPr>
              <a:t>Methods</a:t>
            </a:r>
            <a:r>
              <a:rPr lang="en-GB" sz="1600" dirty="0" smtClean="0">
                <a:latin typeface="Arial Black" panose="020B0A04020102020204" pitchFamily="34" charset="0"/>
                <a:ea typeface="Calibri" panose="020F0502020204030204" pitchFamily="34" charset="0"/>
                <a:cs typeface="Times New Roman" panose="02020603050405020304" pitchFamily="18" charset="0"/>
              </a:rPr>
              <a:t> </a:t>
            </a:r>
            <a:endParaRPr lang="en-GB" sz="1200" dirty="0" smtClean="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pPr>
            <a:r>
              <a:rPr lang="en-GB" sz="1200" dirty="0" smtClean="0">
                <a:latin typeface="Arial" panose="020B0604020202020204" pitchFamily="34" charset="0"/>
                <a:ea typeface="Calibri" panose="020F0502020204030204" pitchFamily="34" charset="0"/>
                <a:cs typeface="Times New Roman" panose="02020603050405020304" pitchFamily="18" charset="0"/>
              </a:rPr>
              <a:t>22 participants (18 male, 4 female; age 65 ± 8 years</a:t>
            </a:r>
            <a:r>
              <a:rPr lang="en-GB" sz="1200" dirty="0">
                <a:latin typeface="Arial" panose="020B0604020202020204" pitchFamily="34" charset="0"/>
                <a:ea typeface="Calibri" panose="020F0502020204030204" pitchFamily="34" charset="0"/>
                <a:cs typeface="Times New Roman" panose="02020603050405020304" pitchFamily="18" charset="0"/>
              </a:rPr>
              <a:t>; </a:t>
            </a:r>
            <a:r>
              <a:rPr lang="en-GB" sz="1200" dirty="0" smtClean="0">
                <a:latin typeface="Arial" panose="020B0604020202020204" pitchFamily="34" charset="0"/>
                <a:ea typeface="Calibri" panose="020F0502020204030204" pitchFamily="34" charset="0"/>
                <a:cs typeface="Times New Roman" panose="02020603050405020304" pitchFamily="18" charset="0"/>
              </a:rPr>
              <a:t>all had Hohen and Yahr </a:t>
            </a:r>
            <a:r>
              <a:rPr lang="en-GB" sz="1200" dirty="0">
                <a:latin typeface="Arial" panose="020B0604020202020204" pitchFamily="34" charset="0"/>
                <a:ea typeface="Calibri" panose="020F0502020204030204" pitchFamily="34" charset="0"/>
                <a:cs typeface="Times New Roman" panose="02020603050405020304" pitchFamily="18" charset="0"/>
              </a:rPr>
              <a:t>scores of between I and III, indicating mild to moderate PD) </a:t>
            </a:r>
            <a:r>
              <a:rPr lang="en-GB" sz="1200" dirty="0" smtClean="0">
                <a:latin typeface="Arial" panose="020B0604020202020204" pitchFamily="34" charset="0"/>
                <a:ea typeface="Calibri" panose="020F0502020204030204" pitchFamily="34" charset="0"/>
                <a:cs typeface="Times New Roman" panose="02020603050405020304" pitchFamily="18" charset="0"/>
              </a:rPr>
              <a:t>attended a once-a-week multi-modal group exercise session (1h) that consisted of a cardiovascular warm-up, a main circuit-based session consisting of various multi-directional mobility movements and a cool down. With emphasis on both cognitive and physical demands, this session intended to improve muscular strength and endurance. Mean attendance was 75.1 ± 20.2 %.</a:t>
            </a:r>
          </a:p>
          <a:p>
            <a:pPr algn="just">
              <a:lnSpc>
                <a:spcPct val="107000"/>
              </a:lnSpc>
            </a:pPr>
            <a:endParaRPr lang="en-GB" sz="400" dirty="0" smtClean="0">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pPr>
            <a:r>
              <a:rPr lang="en-GB" sz="1200" dirty="0" smtClean="0">
                <a:latin typeface="Arial" panose="020B0604020202020204" pitchFamily="34" charset="0"/>
                <a:ea typeface="Calibri" panose="020F0502020204030204" pitchFamily="34" charset="0"/>
                <a:cs typeface="Times New Roman" panose="02020603050405020304" pitchFamily="18" charset="0"/>
              </a:rPr>
              <a:t>At </a:t>
            </a:r>
            <a:r>
              <a:rPr lang="en-GB" sz="1200" dirty="0">
                <a:latin typeface="Arial" panose="020B0604020202020204" pitchFamily="34" charset="0"/>
                <a:ea typeface="Calibri" panose="020F0502020204030204" pitchFamily="34" charset="0"/>
                <a:cs typeface="Times New Roman" panose="02020603050405020304" pitchFamily="18" charset="0"/>
              </a:rPr>
              <a:t>the start (</a:t>
            </a:r>
            <a:r>
              <a:rPr lang="en-GB" sz="1200" i="1" dirty="0">
                <a:latin typeface="Arial" panose="020B0604020202020204" pitchFamily="34" charset="0"/>
                <a:ea typeface="Calibri" panose="020F0502020204030204" pitchFamily="34" charset="0"/>
                <a:cs typeface="Times New Roman" panose="02020603050405020304" pitchFamily="18" charset="0"/>
              </a:rPr>
              <a:t>i.e</a:t>
            </a:r>
            <a:r>
              <a:rPr lang="en-GB" sz="1200" dirty="0">
                <a:latin typeface="Arial" panose="020B0604020202020204" pitchFamily="34" charset="0"/>
                <a:ea typeface="Calibri" panose="020F0502020204030204" pitchFamily="34" charset="0"/>
                <a:cs typeface="Times New Roman" panose="02020603050405020304" pitchFamily="18" charset="0"/>
              </a:rPr>
              <a:t>. baseline) and every 15 weeks for one year participants completed the following health, functional (related to the ability to perform activities of daily living) and cognitive assessments: body mass index (BMI), waist circumference, resting systolic (SBP) and diastolic (DBP) blood pressure, resting heart rate (RHR), six-minute walking test (6MWT) distance, timed up and go (TUG), 1-minute sit-to-stands (STS), bilateral grip strength (GS), Clock Drawing Test (CDT), Mini-Mental Parkinson’s (MMP), the Trail Making Test A (TMT-A) and B (TMT-B); plus quality of life with the brief Older People’s Quality of Life Questionnaire (OPQOL-Brief). </a:t>
            </a:r>
            <a:r>
              <a:rPr lang="en-GB" sz="1200" dirty="0" smtClean="0">
                <a:latin typeface="Arial" panose="020B0604020202020204" pitchFamily="34" charset="0"/>
                <a:ea typeface="Calibri" panose="020F0502020204030204" pitchFamily="34" charset="0"/>
                <a:cs typeface="Times New Roman" panose="02020603050405020304" pitchFamily="18" charset="0"/>
              </a:rPr>
              <a:t>As part of an ongoing process evaluation, focus </a:t>
            </a:r>
            <a:r>
              <a:rPr lang="en-GB" sz="1200" dirty="0">
                <a:latin typeface="Arial" panose="020B0604020202020204" pitchFamily="34" charset="0"/>
                <a:ea typeface="Calibri" panose="020F0502020204030204" pitchFamily="34" charset="0"/>
                <a:cs typeface="Times New Roman" panose="02020603050405020304" pitchFamily="18" charset="0"/>
              </a:rPr>
              <a:t>group </a:t>
            </a:r>
            <a:r>
              <a:rPr lang="en-GB" sz="1200" dirty="0" smtClean="0">
                <a:latin typeface="Arial" panose="020B0604020202020204" pitchFamily="34" charset="0"/>
                <a:ea typeface="Calibri" panose="020F0502020204030204" pitchFamily="34" charset="0"/>
                <a:cs typeface="Times New Roman" panose="02020603050405020304" pitchFamily="18" charset="0"/>
              </a:rPr>
              <a:t>interviews were </a:t>
            </a:r>
            <a:r>
              <a:rPr lang="en-GB" sz="1200" dirty="0">
                <a:latin typeface="Arial" panose="020B0604020202020204" pitchFamily="34" charset="0"/>
                <a:ea typeface="Calibri" panose="020F0502020204030204" pitchFamily="34" charset="0"/>
                <a:cs typeface="Times New Roman" panose="02020603050405020304" pitchFamily="18" charset="0"/>
              </a:rPr>
              <a:t>conducted </a:t>
            </a:r>
            <a:r>
              <a:rPr lang="en-GB" sz="1200" dirty="0" smtClean="0">
                <a:latin typeface="Arial" panose="020B0604020202020204" pitchFamily="34" charset="0"/>
                <a:ea typeface="Calibri" panose="020F0502020204030204" pitchFamily="34" charset="0"/>
                <a:cs typeface="Times New Roman" panose="02020603050405020304" pitchFamily="18" charset="0"/>
              </a:rPr>
              <a:t>with 7 </a:t>
            </a:r>
            <a:r>
              <a:rPr lang="en-GB" sz="1200" dirty="0" err="1">
                <a:latin typeface="Arial" panose="020B0604020202020204" pitchFamily="34" charset="0"/>
                <a:ea typeface="Calibri" panose="020F0502020204030204" pitchFamily="34" charset="0"/>
                <a:cs typeface="Times New Roman" panose="02020603050405020304" pitchFamily="18" charset="0"/>
              </a:rPr>
              <a:t>PwP</a:t>
            </a:r>
            <a:r>
              <a:rPr lang="en-GB" sz="1200" dirty="0">
                <a:latin typeface="Arial" panose="020B0604020202020204" pitchFamily="34" charset="0"/>
                <a:ea typeface="Calibri" panose="020F0502020204030204" pitchFamily="34" charset="0"/>
                <a:cs typeface="Times New Roman" panose="02020603050405020304" pitchFamily="18" charset="0"/>
              </a:rPr>
              <a:t> and 4 </a:t>
            </a:r>
            <a:r>
              <a:rPr lang="en-GB" sz="1200" dirty="0" smtClean="0">
                <a:latin typeface="Arial" panose="020B0604020202020204" pitchFamily="34" charset="0"/>
                <a:ea typeface="Calibri" panose="020F0502020204030204" pitchFamily="34" charset="0"/>
                <a:cs typeface="Times New Roman" panose="02020603050405020304" pitchFamily="18" charset="0"/>
              </a:rPr>
              <a:t>spouses.</a:t>
            </a:r>
            <a:endParaRPr lang="en-GB" sz="1200" dirty="0" smtClean="0">
              <a:latin typeface="Arial" panose="020B0604020202020204" pitchFamily="34" charset="0"/>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31" name="Table 30"/>
              <p:cNvGraphicFramePr>
                <a:graphicFrameLocks noGrp="1"/>
              </p:cNvGraphicFramePr>
              <p:nvPr>
                <p:extLst>
                  <p:ext uri="{D42A27DB-BD31-4B8C-83A1-F6EECF244321}">
                    <p14:modId xmlns:p14="http://schemas.microsoft.com/office/powerpoint/2010/main" val="458805999"/>
                  </p:ext>
                </p:extLst>
              </p:nvPr>
            </p:nvGraphicFramePr>
            <p:xfrm>
              <a:off x="6414592" y="2164708"/>
              <a:ext cx="5265338" cy="3599637"/>
            </p:xfrm>
            <a:graphic>
              <a:graphicData uri="http://schemas.openxmlformats.org/drawingml/2006/table">
                <a:tbl>
                  <a:tblPr firstRow="1" bandRow="1">
                    <a:effectLst>
                      <a:outerShdw blurRad="50800" dist="38100" dir="2700000" algn="tl" rotWithShape="0">
                        <a:prstClr val="black">
                          <a:alpha val="40000"/>
                        </a:prstClr>
                      </a:outerShdw>
                    </a:effectLst>
                    <a:tableStyleId>{8A107856-5554-42FB-B03E-39F5DBC370BA}</a:tableStyleId>
                  </a:tblPr>
                  <a:tblGrid>
                    <a:gridCol w="1539202">
                      <a:extLst>
                        <a:ext uri="{9D8B030D-6E8A-4147-A177-3AD203B41FA5}">
                          <a16:colId xmlns:a16="http://schemas.microsoft.com/office/drawing/2014/main" val="1096234497"/>
                        </a:ext>
                      </a:extLst>
                    </a:gridCol>
                    <a:gridCol w="931534">
                      <a:extLst>
                        <a:ext uri="{9D8B030D-6E8A-4147-A177-3AD203B41FA5}">
                          <a16:colId xmlns:a16="http://schemas.microsoft.com/office/drawing/2014/main" val="4146290074"/>
                        </a:ext>
                      </a:extLst>
                    </a:gridCol>
                    <a:gridCol w="931534">
                      <a:extLst>
                        <a:ext uri="{9D8B030D-6E8A-4147-A177-3AD203B41FA5}">
                          <a16:colId xmlns:a16="http://schemas.microsoft.com/office/drawing/2014/main" val="3870851517"/>
                        </a:ext>
                      </a:extLst>
                    </a:gridCol>
                    <a:gridCol w="931534">
                      <a:extLst>
                        <a:ext uri="{9D8B030D-6E8A-4147-A177-3AD203B41FA5}">
                          <a16:colId xmlns:a16="http://schemas.microsoft.com/office/drawing/2014/main" val="3869822955"/>
                        </a:ext>
                      </a:extLst>
                    </a:gridCol>
                    <a:gridCol w="931534">
                      <a:extLst>
                        <a:ext uri="{9D8B030D-6E8A-4147-A177-3AD203B41FA5}">
                          <a16:colId xmlns:a16="http://schemas.microsoft.com/office/drawing/2014/main" val="2074439563"/>
                        </a:ext>
                      </a:extLst>
                    </a:gridCol>
                  </a:tblGrid>
                  <a:tr h="611345">
                    <a:tc gridSpan="5">
                      <a:txBody>
                        <a:bodyPr/>
                        <a:lstStyle/>
                        <a:p>
                          <a:pPr algn="just"/>
                          <a:r>
                            <a:rPr lang="en-GB" sz="1050" b="1"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Table 1</a:t>
                          </a:r>
                          <a:r>
                            <a:rPr lang="en-GB" sz="105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Participants’ health and functional</a:t>
                          </a:r>
                          <a:r>
                            <a:rPr lang="en-GB" sz="1050" b="0" baseline="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assessments results</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at baseline and every 15 weeks during</a:t>
                          </a:r>
                          <a:r>
                            <a:rPr lang="en-GB" sz="1050" b="0" baseline="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1 year (n = 22)</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Data are mean ± SD. * Significant One-way ANOVA with repeated measures between visits (</a:t>
                          </a:r>
                          <a:r>
                            <a:rPr lang="en-GB" sz="1050" b="0" i="1"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p</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&lt;0.05).</a:t>
                          </a:r>
                          <a:endParaRPr lang="en-GB" sz="105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84260182"/>
                      </a:ext>
                    </a:extLst>
                  </a:tr>
                  <a:tr h="516588">
                    <a:tc>
                      <a:txBody>
                        <a:bodyPr/>
                        <a:lstStyle/>
                        <a:p>
                          <a:pPr algn="ctr"/>
                          <a:r>
                            <a:rPr lang="en-GB" sz="1000" b="1" dirty="0" smtClean="0">
                              <a:solidFill>
                                <a:schemeClr val="bg1"/>
                              </a:solidFill>
                              <a:effectLst/>
                            </a:rPr>
                            <a:t>Measures</a:t>
                          </a:r>
                          <a:endParaRPr lang="en-GB" sz="1000" b="1" dirty="0">
                            <a:solidFill>
                              <a:schemeClr val="bg1"/>
                            </a:solidFill>
                            <a:effectLst/>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1</a:t>
                          </a:r>
                          <a:r>
                            <a:rPr lang="en-GB" sz="1000" b="1" baseline="30000" dirty="0" smtClean="0">
                              <a:solidFill>
                                <a:schemeClr val="bg1"/>
                              </a:solidFill>
                              <a:effectLst/>
                            </a:rPr>
                            <a:t>st</a:t>
                          </a:r>
                          <a:r>
                            <a:rPr lang="en-GB" sz="1000" b="1" dirty="0" smtClean="0">
                              <a:solidFill>
                                <a:schemeClr val="bg1"/>
                              </a:solidFill>
                              <a:effectLst/>
                            </a:rPr>
                            <a:t> visit</a:t>
                          </a:r>
                          <a:r>
                            <a:rPr lang="en-GB" sz="1000" b="1" baseline="0" dirty="0" smtClean="0">
                              <a:solidFill>
                                <a:schemeClr val="bg1"/>
                              </a:solidFill>
                              <a:effectLst/>
                            </a:rPr>
                            <a:t> </a:t>
                          </a:r>
                        </a:p>
                        <a:p>
                          <a:pPr algn="ctr"/>
                          <a:r>
                            <a:rPr lang="en-GB" sz="800" b="0" baseline="0" dirty="0" smtClean="0">
                              <a:solidFill>
                                <a:schemeClr val="bg1"/>
                              </a:solidFill>
                              <a:effectLst/>
                            </a:rPr>
                            <a:t>(</a:t>
                          </a:r>
                          <a:r>
                            <a:rPr lang="en-GB" sz="800" b="0" i="1" baseline="0" dirty="0" smtClean="0">
                              <a:solidFill>
                                <a:schemeClr val="bg1"/>
                              </a:solidFill>
                              <a:effectLst/>
                            </a:rPr>
                            <a:t>i.e. </a:t>
                          </a:r>
                          <a:r>
                            <a:rPr lang="en-GB" sz="800" b="0" i="0" baseline="0" dirty="0" smtClean="0">
                              <a:solidFill>
                                <a:schemeClr val="bg1"/>
                              </a:solidFill>
                              <a:effectLst/>
                            </a:rPr>
                            <a:t>b</a:t>
                          </a:r>
                          <a:r>
                            <a:rPr lang="en-GB" sz="800" b="0" dirty="0" smtClean="0">
                              <a:solidFill>
                                <a:schemeClr val="bg1"/>
                              </a:solidFill>
                              <a:effectLst/>
                            </a:rPr>
                            <a:t>aseline)</a:t>
                          </a: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2</a:t>
                          </a:r>
                          <a:r>
                            <a:rPr lang="en-GB" sz="1000" b="1" baseline="30000" dirty="0" smtClean="0">
                              <a:solidFill>
                                <a:schemeClr val="bg1"/>
                              </a:solidFill>
                              <a:effectLst/>
                            </a:rPr>
                            <a:t>nd</a:t>
                          </a:r>
                          <a:r>
                            <a:rPr lang="en-GB" sz="1000" b="1" dirty="0" smtClean="0">
                              <a:solidFill>
                                <a:schemeClr val="bg1"/>
                              </a:solidFill>
                              <a:effectLst/>
                            </a:rPr>
                            <a:t> visit</a:t>
                          </a:r>
                          <a:endParaRPr lang="en-GB" sz="1000" b="1" dirty="0">
                            <a:solidFill>
                              <a:schemeClr val="bg1"/>
                            </a:solidFill>
                            <a:effectLst/>
                          </a:endParaRP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3</a:t>
                          </a:r>
                          <a:r>
                            <a:rPr lang="en-GB" sz="1000" b="1" baseline="30000" dirty="0" smtClean="0">
                              <a:solidFill>
                                <a:schemeClr val="bg1"/>
                              </a:solidFill>
                              <a:effectLst/>
                            </a:rPr>
                            <a:t>rd</a:t>
                          </a:r>
                          <a:r>
                            <a:rPr lang="en-GB" sz="1000" b="1" dirty="0" smtClean="0">
                              <a:solidFill>
                                <a:schemeClr val="bg1"/>
                              </a:solidFill>
                              <a:effectLst/>
                            </a:rPr>
                            <a:t> visit</a:t>
                          </a:r>
                          <a:endParaRPr lang="en-GB" sz="1000" b="1" dirty="0">
                            <a:solidFill>
                              <a:schemeClr val="bg1"/>
                            </a:solidFill>
                            <a:effectLst/>
                          </a:endParaRP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4</a:t>
                          </a:r>
                          <a:r>
                            <a:rPr lang="en-GB" sz="1000" b="1" baseline="30000" dirty="0" smtClean="0">
                              <a:solidFill>
                                <a:schemeClr val="bg1"/>
                              </a:solidFill>
                              <a:effectLst/>
                            </a:rPr>
                            <a:t>th</a:t>
                          </a:r>
                          <a:r>
                            <a:rPr lang="en-GB" sz="1000" b="1" baseline="0" dirty="0" smtClean="0">
                              <a:solidFill>
                                <a:schemeClr val="bg1"/>
                              </a:solidFill>
                              <a:effectLst/>
                            </a:rPr>
                            <a:t> visit</a:t>
                          </a:r>
                          <a:endParaRPr lang="en-GB" sz="1000" b="1" dirty="0">
                            <a:solidFill>
                              <a:schemeClr val="bg1"/>
                            </a:solidFill>
                            <a:effectLst/>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A3666"/>
                        </a:solidFill>
                      </a:tcPr>
                    </a:tc>
                    <a:extLst>
                      <a:ext uri="{0D108BD9-81ED-4DB2-BD59-A6C34878D82A}">
                        <a16:rowId xmlns:a16="http://schemas.microsoft.com/office/drawing/2014/main" val="3043676488"/>
                      </a:ext>
                    </a:extLst>
                  </a:tr>
                  <a:tr h="308963">
                    <a:tc>
                      <a:txBody>
                        <a:bodyPr/>
                        <a:lstStyle/>
                        <a:p>
                          <a:pPr algn="ctr"/>
                          <a:r>
                            <a:rPr lang="en-GB" sz="1000" b="1" dirty="0" smtClean="0">
                              <a:latin typeface="+mn-lt"/>
                            </a:rPr>
                            <a:t>BMI</a:t>
                          </a:r>
                          <a:r>
                            <a:rPr lang="en-GB" sz="1000" b="1" baseline="0" dirty="0" smtClean="0">
                              <a:latin typeface="+mn-lt"/>
                            </a:rPr>
                            <a:t> (kg/</a:t>
                          </a:r>
                          <a14:m>
                            <m:oMath xmlns:m="http://schemas.openxmlformats.org/officeDocument/2006/math">
                              <m:sSup>
                                <m:sSupPr>
                                  <m:ctrlPr>
                                    <a:rPr lang="en-GB" sz="1000" b="1" i="1" baseline="0" smtClean="0">
                                      <a:latin typeface="Cambria Math" panose="02040503050406030204" pitchFamily="18" charset="0"/>
                                    </a:rPr>
                                  </m:ctrlPr>
                                </m:sSupPr>
                                <m:e>
                                  <m:r>
                                    <a:rPr lang="en-GB" sz="1000" b="1" i="0" baseline="0" smtClean="0">
                                      <a:latin typeface="Cambria Math" panose="02040503050406030204" pitchFamily="18" charset="0"/>
                                    </a:rPr>
                                    <m:t>𝐦</m:t>
                                  </m:r>
                                </m:e>
                                <m:sup>
                                  <m:r>
                                    <a:rPr lang="en-GB" sz="1000" b="1" i="0" baseline="0" smtClean="0">
                                      <a:latin typeface="Cambria Math" panose="02040503050406030204" pitchFamily="18" charset="0"/>
                                    </a:rPr>
                                    <m:t>𝟐</m:t>
                                  </m:r>
                                </m:sup>
                              </m:sSup>
                            </m:oMath>
                          </a14:m>
                          <a:r>
                            <a:rPr lang="en-GB" sz="1000" b="1" baseline="0" dirty="0" smtClean="0">
                              <a:latin typeface="+mn-lt"/>
                            </a:rPr>
                            <a:t>)</a:t>
                          </a:r>
                          <a:endParaRPr lang="en-GB" sz="1000" b="1" dirty="0">
                            <a:latin typeface="+mn-lt"/>
                          </a:endParaRPr>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29.0 ± 3.1</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28.6 ± 3.3</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dirty="0" smtClean="0"/>
                            <a:t>29.2 ± 3.4</a:t>
                          </a:r>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28.5 ± 3.6</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052582069"/>
                      </a:ext>
                    </a:extLst>
                  </a:tr>
                  <a:tr h="308963">
                    <a:tc>
                      <a:txBody>
                        <a:bodyPr/>
                        <a:lstStyle/>
                        <a:p>
                          <a:pPr algn="ctr"/>
                          <a:r>
                            <a:rPr lang="en-GB" sz="1000" b="0" dirty="0" smtClean="0">
                              <a:effectLst/>
                            </a:rPr>
                            <a:t>♀</a:t>
                          </a:r>
                          <a:r>
                            <a:rPr lang="en-GB" sz="1000" b="0" dirty="0" smtClean="0">
                              <a:effectLst>
                                <a:outerShdw blurRad="38100" dist="38100" dir="2700000" algn="tl">
                                  <a:srgbClr val="000000">
                                    <a:alpha val="43137"/>
                                  </a:srgbClr>
                                </a:outerShdw>
                              </a:effectLst>
                            </a:rPr>
                            <a:t> </a:t>
                          </a:r>
                          <a:r>
                            <a:rPr lang="en-GB" sz="1000" b="1" dirty="0" smtClean="0"/>
                            <a:t>Waist circumf. (cm)</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92.9 ± 10.0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92.3 </a:t>
                          </a:r>
                          <a:r>
                            <a:rPr lang="en-GB" sz="1000" baseline="0" dirty="0" smtClean="0"/>
                            <a:t>± 14.8</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91.0 </a:t>
                          </a:r>
                          <a:r>
                            <a:rPr lang="en-GB" sz="1000" baseline="0" dirty="0" smtClean="0"/>
                            <a:t>± 14.7</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91.8 ± 14.3</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641457990"/>
                      </a:ext>
                    </a:extLst>
                  </a:tr>
                  <a:tr h="308963">
                    <a:tc>
                      <a:txBody>
                        <a:bodyPr/>
                        <a:lstStyle/>
                        <a:p>
                          <a:pPr algn="ctr"/>
                          <a:r>
                            <a:rPr lang="en-GB" sz="1000" b="0" dirty="0" smtClean="0"/>
                            <a:t>♂ </a:t>
                          </a:r>
                          <a:r>
                            <a:rPr lang="en-GB" sz="1000" b="1" dirty="0" smtClean="0"/>
                            <a:t>Waist circumf. (cm)</a:t>
                          </a:r>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100.5 ± 9.3 </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dirty="0" smtClean="0"/>
                            <a:t>99.1</a:t>
                          </a:r>
                          <a:r>
                            <a:rPr lang="en-GB" sz="1000" baseline="0" dirty="0" smtClean="0"/>
                            <a:t> ± 10.9</a:t>
                          </a:r>
                          <a:endParaRPr lang="en-GB" sz="1000" dirty="0" smtClean="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100.2 </a:t>
                          </a:r>
                          <a:r>
                            <a:rPr lang="en-GB" sz="1000" baseline="0" dirty="0" smtClean="0"/>
                            <a:t>± 10.0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100.5 ± 10.1</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035827058"/>
                      </a:ext>
                    </a:extLst>
                  </a:tr>
                  <a:tr h="308963">
                    <a:tc>
                      <a:txBody>
                        <a:bodyPr/>
                        <a:lstStyle/>
                        <a:p>
                          <a:pPr algn="ctr"/>
                          <a:r>
                            <a:rPr lang="en-GB" sz="1000" b="1" dirty="0" smtClean="0"/>
                            <a:t>Resting SBP (mmHg)</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136 </a:t>
                          </a:r>
                          <a:r>
                            <a:rPr lang="en-GB" sz="1000" dirty="0" smtClean="0"/>
                            <a:t>± 20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127 </a:t>
                          </a:r>
                          <a:r>
                            <a:rPr lang="en-GB" sz="1000" dirty="0" smtClean="0"/>
                            <a:t>± 22 </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136 </a:t>
                          </a:r>
                          <a:r>
                            <a:rPr lang="en-GB" sz="1000" dirty="0" smtClean="0"/>
                            <a:t>± 21</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127 ± 17</a:t>
                          </a:r>
                          <a:endParaRPr lang="en-GB" sz="1000" b="1"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387397944"/>
                      </a:ext>
                    </a:extLst>
                  </a:tr>
                  <a:tr h="308963">
                    <a:tc>
                      <a:txBody>
                        <a:bodyPr/>
                        <a:lstStyle/>
                        <a:p>
                          <a:pPr algn="ctr"/>
                          <a:r>
                            <a:rPr lang="en-GB" sz="1000" b="1" dirty="0" smtClean="0"/>
                            <a:t>Resting DBP (mmHg)</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82 </a:t>
                          </a:r>
                          <a:r>
                            <a:rPr lang="en-GB" sz="1000" dirty="0" smtClean="0"/>
                            <a:t>± 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79 </a:t>
                          </a:r>
                          <a:r>
                            <a:rPr lang="en-GB" sz="1000" dirty="0" smtClean="0"/>
                            <a:t>± 10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84 </a:t>
                          </a:r>
                          <a:r>
                            <a:rPr lang="en-GB" sz="1000" dirty="0" smtClean="0"/>
                            <a:t>± 7</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81 </a:t>
                          </a:r>
                          <a:r>
                            <a:rPr lang="en-GB" sz="1000" dirty="0" smtClean="0"/>
                            <a:t>± 10</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913925062"/>
                      </a:ext>
                    </a:extLst>
                  </a:tr>
                  <a:tr h="308963">
                    <a:tc>
                      <a:txBody>
                        <a:bodyPr/>
                        <a:lstStyle/>
                        <a:p>
                          <a:pPr algn="ctr"/>
                          <a:r>
                            <a:rPr lang="en-GB" sz="1000" b="1" dirty="0" smtClean="0"/>
                            <a:t>RHR (bpm)</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74 ± 12</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75 ± 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75 ± 12</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76 ± 11</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970105331"/>
                      </a:ext>
                    </a:extLst>
                  </a:tr>
                  <a:tr h="308963">
                    <a:tc>
                      <a:txBody>
                        <a:bodyPr/>
                        <a:lstStyle/>
                        <a:p>
                          <a:pPr algn="ctr"/>
                          <a:r>
                            <a:rPr lang="en-GB" sz="1000" b="1" dirty="0" smtClean="0"/>
                            <a:t>Left</a:t>
                          </a:r>
                          <a:r>
                            <a:rPr lang="en-GB" sz="1000" b="1" baseline="0" dirty="0" smtClean="0"/>
                            <a:t> </a:t>
                          </a:r>
                          <a:r>
                            <a:rPr lang="en-GB" sz="1000" b="1" dirty="0" smtClean="0"/>
                            <a:t>GS </a:t>
                          </a:r>
                          <a:r>
                            <a:rPr lang="en-GB" sz="1000" b="1" baseline="0" dirty="0" smtClean="0"/>
                            <a:t>(Kg)</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30.8 ± 7.9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29.9 ± 7.1</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29.2 ± 7.6</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29.2 ± 8.0</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141742896"/>
                      </a:ext>
                    </a:extLst>
                  </a:tr>
                  <a:tr h="308963">
                    <a:tc>
                      <a:txBody>
                        <a:bodyPr/>
                        <a:lstStyle/>
                        <a:p>
                          <a:pPr algn="ctr"/>
                          <a:r>
                            <a:rPr lang="en-GB" sz="1000" b="1" dirty="0" smtClean="0"/>
                            <a:t>Right GS (Kg)</a:t>
                          </a:r>
                          <a:endParaRPr lang="en-GB" sz="1000" b="1"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32.0 ± 8.9</a:t>
                          </a:r>
                          <a:endParaRPr lang="en-GB" sz="1000" dirty="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31.4 ± 9.1</a:t>
                          </a:r>
                          <a:endParaRPr lang="en-GB" sz="1000" dirty="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30.6 ± 9.3</a:t>
                          </a:r>
                          <a:endParaRPr lang="en-GB" sz="1000" dirty="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31.5 ± 8.8</a:t>
                          </a:r>
                          <a:endParaRPr lang="en-GB" sz="1000"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490167960"/>
                      </a:ext>
                    </a:extLst>
                  </a:tr>
                </a:tbl>
              </a:graphicData>
            </a:graphic>
          </p:graphicFrame>
        </mc:Choice>
        <mc:Fallback xmlns="">
          <p:graphicFrame>
            <p:nvGraphicFramePr>
              <p:cNvPr id="31" name="Table 30"/>
              <p:cNvGraphicFramePr>
                <a:graphicFrameLocks noGrp="1"/>
              </p:cNvGraphicFramePr>
              <p:nvPr>
                <p:extLst>
                  <p:ext uri="{D42A27DB-BD31-4B8C-83A1-F6EECF244321}">
                    <p14:modId xmlns:p14="http://schemas.microsoft.com/office/powerpoint/2010/main" val="458805999"/>
                  </p:ext>
                </p:extLst>
              </p:nvPr>
            </p:nvGraphicFramePr>
            <p:xfrm>
              <a:off x="6414592" y="2164708"/>
              <a:ext cx="5265338" cy="3599637"/>
            </p:xfrm>
            <a:graphic>
              <a:graphicData uri="http://schemas.openxmlformats.org/drawingml/2006/table">
                <a:tbl>
                  <a:tblPr firstRow="1" bandRow="1">
                    <a:effectLst>
                      <a:outerShdw blurRad="50800" dist="38100" dir="2700000" algn="tl" rotWithShape="0">
                        <a:prstClr val="black">
                          <a:alpha val="40000"/>
                        </a:prstClr>
                      </a:outerShdw>
                    </a:effectLst>
                    <a:tableStyleId>{8A107856-5554-42FB-B03E-39F5DBC370BA}</a:tableStyleId>
                  </a:tblPr>
                  <a:tblGrid>
                    <a:gridCol w="1539202">
                      <a:extLst>
                        <a:ext uri="{9D8B030D-6E8A-4147-A177-3AD203B41FA5}">
                          <a16:colId xmlns:a16="http://schemas.microsoft.com/office/drawing/2014/main" val="1096234497"/>
                        </a:ext>
                      </a:extLst>
                    </a:gridCol>
                    <a:gridCol w="931534">
                      <a:extLst>
                        <a:ext uri="{9D8B030D-6E8A-4147-A177-3AD203B41FA5}">
                          <a16:colId xmlns:a16="http://schemas.microsoft.com/office/drawing/2014/main" val="4146290074"/>
                        </a:ext>
                      </a:extLst>
                    </a:gridCol>
                    <a:gridCol w="931534">
                      <a:extLst>
                        <a:ext uri="{9D8B030D-6E8A-4147-A177-3AD203B41FA5}">
                          <a16:colId xmlns:a16="http://schemas.microsoft.com/office/drawing/2014/main" val="3870851517"/>
                        </a:ext>
                      </a:extLst>
                    </a:gridCol>
                    <a:gridCol w="931534">
                      <a:extLst>
                        <a:ext uri="{9D8B030D-6E8A-4147-A177-3AD203B41FA5}">
                          <a16:colId xmlns:a16="http://schemas.microsoft.com/office/drawing/2014/main" val="3869822955"/>
                        </a:ext>
                      </a:extLst>
                    </a:gridCol>
                    <a:gridCol w="931534">
                      <a:extLst>
                        <a:ext uri="{9D8B030D-6E8A-4147-A177-3AD203B41FA5}">
                          <a16:colId xmlns:a16="http://schemas.microsoft.com/office/drawing/2014/main" val="2074439563"/>
                        </a:ext>
                      </a:extLst>
                    </a:gridCol>
                  </a:tblGrid>
                  <a:tr h="611345">
                    <a:tc gridSpan="5">
                      <a:txBody>
                        <a:bodyPr/>
                        <a:lstStyle/>
                        <a:p>
                          <a:pPr algn="just"/>
                          <a:r>
                            <a:rPr lang="en-GB" sz="1050" b="1"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Table 1</a:t>
                          </a:r>
                          <a:r>
                            <a:rPr lang="en-GB" sz="105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Participants’ health and functional</a:t>
                          </a:r>
                          <a:r>
                            <a:rPr lang="en-GB" sz="1050" b="0" baseline="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assessments results</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at baseline and every 15 weeks during</a:t>
                          </a:r>
                          <a:r>
                            <a:rPr lang="en-GB" sz="1050" b="0" baseline="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1 year (n = 22)</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Data are mean ± SD. * Significant One-way ANOVA with repeated measures between visits (</a:t>
                          </a:r>
                          <a:r>
                            <a:rPr lang="en-GB" sz="1050" b="0" i="1"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p</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&lt;0.05).</a:t>
                          </a:r>
                          <a:endParaRPr lang="en-GB" sz="105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84260182"/>
                      </a:ext>
                    </a:extLst>
                  </a:tr>
                  <a:tr h="516588">
                    <a:tc>
                      <a:txBody>
                        <a:bodyPr/>
                        <a:lstStyle/>
                        <a:p>
                          <a:pPr algn="ctr"/>
                          <a:r>
                            <a:rPr lang="en-GB" sz="1000" b="1" dirty="0" smtClean="0">
                              <a:solidFill>
                                <a:schemeClr val="bg1"/>
                              </a:solidFill>
                              <a:effectLst/>
                            </a:rPr>
                            <a:t>Measures</a:t>
                          </a:r>
                          <a:endParaRPr lang="en-GB" sz="1000" b="1" dirty="0">
                            <a:solidFill>
                              <a:schemeClr val="bg1"/>
                            </a:solidFill>
                            <a:effectLst/>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1</a:t>
                          </a:r>
                          <a:r>
                            <a:rPr lang="en-GB" sz="1000" b="1" baseline="30000" dirty="0" smtClean="0">
                              <a:solidFill>
                                <a:schemeClr val="bg1"/>
                              </a:solidFill>
                              <a:effectLst/>
                            </a:rPr>
                            <a:t>st</a:t>
                          </a:r>
                          <a:r>
                            <a:rPr lang="en-GB" sz="1000" b="1" dirty="0" smtClean="0">
                              <a:solidFill>
                                <a:schemeClr val="bg1"/>
                              </a:solidFill>
                              <a:effectLst/>
                            </a:rPr>
                            <a:t> visit</a:t>
                          </a:r>
                          <a:r>
                            <a:rPr lang="en-GB" sz="1000" b="1" baseline="0" dirty="0" smtClean="0">
                              <a:solidFill>
                                <a:schemeClr val="bg1"/>
                              </a:solidFill>
                              <a:effectLst/>
                            </a:rPr>
                            <a:t> </a:t>
                          </a:r>
                        </a:p>
                        <a:p>
                          <a:pPr algn="ctr"/>
                          <a:r>
                            <a:rPr lang="en-GB" sz="800" b="0" baseline="0" dirty="0" smtClean="0">
                              <a:solidFill>
                                <a:schemeClr val="bg1"/>
                              </a:solidFill>
                              <a:effectLst/>
                            </a:rPr>
                            <a:t>(</a:t>
                          </a:r>
                          <a:r>
                            <a:rPr lang="en-GB" sz="800" b="0" i="1" baseline="0" dirty="0" smtClean="0">
                              <a:solidFill>
                                <a:schemeClr val="bg1"/>
                              </a:solidFill>
                              <a:effectLst/>
                            </a:rPr>
                            <a:t>i.e. </a:t>
                          </a:r>
                          <a:r>
                            <a:rPr lang="en-GB" sz="800" b="0" i="0" baseline="0" dirty="0" smtClean="0">
                              <a:solidFill>
                                <a:schemeClr val="bg1"/>
                              </a:solidFill>
                              <a:effectLst/>
                            </a:rPr>
                            <a:t>b</a:t>
                          </a:r>
                          <a:r>
                            <a:rPr lang="en-GB" sz="800" b="0" dirty="0" smtClean="0">
                              <a:solidFill>
                                <a:schemeClr val="bg1"/>
                              </a:solidFill>
                              <a:effectLst/>
                            </a:rPr>
                            <a:t>aseline)</a:t>
                          </a: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2</a:t>
                          </a:r>
                          <a:r>
                            <a:rPr lang="en-GB" sz="1000" b="1" baseline="30000" dirty="0" smtClean="0">
                              <a:solidFill>
                                <a:schemeClr val="bg1"/>
                              </a:solidFill>
                              <a:effectLst/>
                            </a:rPr>
                            <a:t>nd</a:t>
                          </a:r>
                          <a:r>
                            <a:rPr lang="en-GB" sz="1000" b="1" dirty="0" smtClean="0">
                              <a:solidFill>
                                <a:schemeClr val="bg1"/>
                              </a:solidFill>
                              <a:effectLst/>
                            </a:rPr>
                            <a:t> visit</a:t>
                          </a:r>
                          <a:endParaRPr lang="en-GB" sz="1000" b="1" dirty="0">
                            <a:solidFill>
                              <a:schemeClr val="bg1"/>
                            </a:solidFill>
                            <a:effectLst/>
                          </a:endParaRP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3</a:t>
                          </a:r>
                          <a:r>
                            <a:rPr lang="en-GB" sz="1000" b="1" baseline="30000" dirty="0" smtClean="0">
                              <a:solidFill>
                                <a:schemeClr val="bg1"/>
                              </a:solidFill>
                              <a:effectLst/>
                            </a:rPr>
                            <a:t>rd</a:t>
                          </a:r>
                          <a:r>
                            <a:rPr lang="en-GB" sz="1000" b="1" dirty="0" smtClean="0">
                              <a:solidFill>
                                <a:schemeClr val="bg1"/>
                              </a:solidFill>
                              <a:effectLst/>
                            </a:rPr>
                            <a:t> visit</a:t>
                          </a:r>
                          <a:endParaRPr lang="en-GB" sz="1000" b="1" dirty="0">
                            <a:solidFill>
                              <a:schemeClr val="bg1"/>
                            </a:solidFill>
                            <a:effectLst/>
                          </a:endParaRP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4</a:t>
                          </a:r>
                          <a:r>
                            <a:rPr lang="en-GB" sz="1000" b="1" baseline="30000" dirty="0" smtClean="0">
                              <a:solidFill>
                                <a:schemeClr val="bg1"/>
                              </a:solidFill>
                              <a:effectLst/>
                            </a:rPr>
                            <a:t>th</a:t>
                          </a:r>
                          <a:r>
                            <a:rPr lang="en-GB" sz="1000" b="1" baseline="0" dirty="0" smtClean="0">
                              <a:solidFill>
                                <a:schemeClr val="bg1"/>
                              </a:solidFill>
                              <a:effectLst/>
                            </a:rPr>
                            <a:t> visit</a:t>
                          </a:r>
                          <a:endParaRPr lang="en-GB" sz="1000" b="1" dirty="0">
                            <a:solidFill>
                              <a:schemeClr val="bg1"/>
                            </a:solidFill>
                            <a:effectLst/>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A3666"/>
                        </a:solidFill>
                      </a:tcPr>
                    </a:tc>
                    <a:extLst>
                      <a:ext uri="{0D108BD9-81ED-4DB2-BD59-A6C34878D82A}">
                        <a16:rowId xmlns:a16="http://schemas.microsoft.com/office/drawing/2014/main" val="3043676488"/>
                      </a:ext>
                    </a:extLst>
                  </a:tr>
                  <a:tr h="308963">
                    <a:tc>
                      <a:txBody>
                        <a:bodyPr/>
                        <a:lstStyle/>
                        <a:p>
                          <a:endParaRPr lang="en-US"/>
                        </a:p>
                      </a:txBody>
                      <a:tcPr anchor="ctr">
                        <a:lnL w="12700" cap="flat" cmpd="sng" algn="ctr">
                          <a:solidFill>
                            <a:schemeClr val="tx1"/>
                          </a:solidFill>
                          <a:prstDash val="solid"/>
                          <a:round/>
                          <a:headEnd type="none" w="med" len="med"/>
                          <a:tailEnd type="none" w="med" len="med"/>
                        </a:lnL>
                        <a:blipFill>
                          <a:blip r:embed="rId3"/>
                          <a:stretch>
                            <a:fillRect l="-1976" t="-372549" r="-247431" b="-725490"/>
                          </a:stretch>
                        </a:blipFill>
                      </a:tcPr>
                    </a:tc>
                    <a:tc>
                      <a:txBody>
                        <a:bodyPr/>
                        <a:lstStyle/>
                        <a:p>
                          <a:pPr algn="ctr"/>
                          <a:r>
                            <a:rPr lang="en-GB" sz="1000" dirty="0" smtClean="0"/>
                            <a:t>29.0 ± 3.1</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28.6 ± 3.3</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dirty="0" smtClean="0"/>
                            <a:t>29.2 ± 3.4</a:t>
                          </a:r>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28.5 ± 3.6</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052582069"/>
                      </a:ext>
                    </a:extLst>
                  </a:tr>
                  <a:tr h="308963">
                    <a:tc>
                      <a:txBody>
                        <a:bodyPr/>
                        <a:lstStyle/>
                        <a:p>
                          <a:pPr algn="ctr"/>
                          <a:r>
                            <a:rPr lang="en-GB" sz="1000" b="0" dirty="0" smtClean="0">
                              <a:effectLst/>
                            </a:rPr>
                            <a:t>♀</a:t>
                          </a:r>
                          <a:r>
                            <a:rPr lang="en-GB" sz="1000" b="0" dirty="0" smtClean="0">
                              <a:effectLst>
                                <a:outerShdw blurRad="38100" dist="38100" dir="2700000" algn="tl">
                                  <a:srgbClr val="000000">
                                    <a:alpha val="43137"/>
                                  </a:srgbClr>
                                </a:outerShdw>
                              </a:effectLst>
                            </a:rPr>
                            <a:t> </a:t>
                          </a:r>
                          <a:r>
                            <a:rPr lang="en-GB" sz="1000" b="1" dirty="0" smtClean="0"/>
                            <a:t>Waist circumf. (cm)</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92.9 ± 10.0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92.3 </a:t>
                          </a:r>
                          <a:r>
                            <a:rPr lang="en-GB" sz="1000" baseline="0" dirty="0" smtClean="0"/>
                            <a:t>± 14.8</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91.0 </a:t>
                          </a:r>
                          <a:r>
                            <a:rPr lang="en-GB" sz="1000" baseline="0" dirty="0" smtClean="0"/>
                            <a:t>± 14.7</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91.8 ± 14.3</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641457990"/>
                      </a:ext>
                    </a:extLst>
                  </a:tr>
                  <a:tr h="308963">
                    <a:tc>
                      <a:txBody>
                        <a:bodyPr/>
                        <a:lstStyle/>
                        <a:p>
                          <a:pPr algn="ctr"/>
                          <a:r>
                            <a:rPr lang="en-GB" sz="1000" b="0" dirty="0" smtClean="0"/>
                            <a:t>♂ </a:t>
                          </a:r>
                          <a:r>
                            <a:rPr lang="en-GB" sz="1000" b="1" dirty="0" smtClean="0"/>
                            <a:t>Waist circumf. (cm)</a:t>
                          </a:r>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100.5 ± 9.3 </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dirty="0" smtClean="0"/>
                            <a:t>99.1</a:t>
                          </a:r>
                          <a:r>
                            <a:rPr lang="en-GB" sz="1000" baseline="0" dirty="0" smtClean="0"/>
                            <a:t> ± 10.9</a:t>
                          </a:r>
                          <a:endParaRPr lang="en-GB" sz="1000" dirty="0" smtClean="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100.2 </a:t>
                          </a:r>
                          <a:r>
                            <a:rPr lang="en-GB" sz="1000" baseline="0" dirty="0" smtClean="0"/>
                            <a:t>± 10.0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100.5 ± 10.1</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035827058"/>
                      </a:ext>
                    </a:extLst>
                  </a:tr>
                  <a:tr h="308963">
                    <a:tc>
                      <a:txBody>
                        <a:bodyPr/>
                        <a:lstStyle/>
                        <a:p>
                          <a:pPr algn="ctr"/>
                          <a:r>
                            <a:rPr lang="en-GB" sz="1000" b="1" dirty="0" smtClean="0"/>
                            <a:t>Resting SBP (mmHg)</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136 </a:t>
                          </a:r>
                          <a:r>
                            <a:rPr lang="en-GB" sz="1000" dirty="0" smtClean="0"/>
                            <a:t>± 20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127 </a:t>
                          </a:r>
                          <a:r>
                            <a:rPr lang="en-GB" sz="1000" dirty="0" smtClean="0"/>
                            <a:t>± 22 </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136 </a:t>
                          </a:r>
                          <a:r>
                            <a:rPr lang="en-GB" sz="1000" dirty="0" smtClean="0"/>
                            <a:t>± 21</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127 ± 17</a:t>
                          </a:r>
                          <a:endParaRPr lang="en-GB" sz="1000" b="1"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387397944"/>
                      </a:ext>
                    </a:extLst>
                  </a:tr>
                  <a:tr h="308963">
                    <a:tc>
                      <a:txBody>
                        <a:bodyPr/>
                        <a:lstStyle/>
                        <a:p>
                          <a:pPr algn="ctr"/>
                          <a:r>
                            <a:rPr lang="en-GB" sz="1000" b="1" dirty="0" smtClean="0"/>
                            <a:t>Resting DBP (mmHg)</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82 </a:t>
                          </a:r>
                          <a:r>
                            <a:rPr lang="en-GB" sz="1000" dirty="0" smtClean="0"/>
                            <a:t>± 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79 </a:t>
                          </a:r>
                          <a:r>
                            <a:rPr lang="en-GB" sz="1000" dirty="0" smtClean="0"/>
                            <a:t>± 10</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84 </a:t>
                          </a:r>
                          <a:r>
                            <a:rPr lang="en-GB" sz="1000" dirty="0" smtClean="0"/>
                            <a:t>± 7</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81 </a:t>
                          </a:r>
                          <a:r>
                            <a:rPr lang="en-GB" sz="1000" dirty="0" smtClean="0"/>
                            <a:t>± 10</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913925062"/>
                      </a:ext>
                    </a:extLst>
                  </a:tr>
                  <a:tr h="308963">
                    <a:tc>
                      <a:txBody>
                        <a:bodyPr/>
                        <a:lstStyle/>
                        <a:p>
                          <a:pPr algn="ctr"/>
                          <a:r>
                            <a:rPr lang="en-GB" sz="1000" b="1" dirty="0" smtClean="0"/>
                            <a:t>RHR (bpm)</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74 ± 12</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75 ± 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75 ± 12</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76 ± 11</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970105331"/>
                      </a:ext>
                    </a:extLst>
                  </a:tr>
                  <a:tr h="308963">
                    <a:tc>
                      <a:txBody>
                        <a:bodyPr/>
                        <a:lstStyle/>
                        <a:p>
                          <a:pPr algn="ctr"/>
                          <a:r>
                            <a:rPr lang="en-GB" sz="1000" b="1" dirty="0" smtClean="0"/>
                            <a:t>Left</a:t>
                          </a:r>
                          <a:r>
                            <a:rPr lang="en-GB" sz="1000" b="1" baseline="0" dirty="0" smtClean="0"/>
                            <a:t> </a:t>
                          </a:r>
                          <a:r>
                            <a:rPr lang="en-GB" sz="1000" b="1" dirty="0" smtClean="0"/>
                            <a:t>GS </a:t>
                          </a:r>
                          <a:r>
                            <a:rPr lang="en-GB" sz="1000" b="1" baseline="0" dirty="0" smtClean="0"/>
                            <a:t>(Kg)</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30.8 ± 7.9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29.9 ± 7.1</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29.2 ± 7.6</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29.2 ± 8.0</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141742896"/>
                      </a:ext>
                    </a:extLst>
                  </a:tr>
                  <a:tr h="308963">
                    <a:tc>
                      <a:txBody>
                        <a:bodyPr/>
                        <a:lstStyle/>
                        <a:p>
                          <a:pPr algn="ctr"/>
                          <a:r>
                            <a:rPr lang="en-GB" sz="1000" b="1" dirty="0" smtClean="0"/>
                            <a:t>Right GS (Kg)</a:t>
                          </a:r>
                          <a:endParaRPr lang="en-GB" sz="1000" b="1"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32.0 ± 8.9</a:t>
                          </a:r>
                          <a:endParaRPr lang="en-GB" sz="1000" dirty="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31.4 ± 9.1</a:t>
                          </a:r>
                          <a:endParaRPr lang="en-GB" sz="1000" dirty="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30.6 ± 9.3</a:t>
                          </a:r>
                          <a:endParaRPr lang="en-GB" sz="1000" dirty="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31.5 ± 8.8</a:t>
                          </a:r>
                          <a:endParaRPr lang="en-GB" sz="1000" dirty="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490167960"/>
                      </a:ext>
                    </a:extLst>
                  </a:tr>
                </a:tbl>
              </a:graphicData>
            </a:graphic>
          </p:graphicFrame>
        </mc:Fallback>
      </mc:AlternateContent>
      <p:sp>
        <p:nvSpPr>
          <p:cNvPr id="32" name="Rectangle: Rounded Corners 678" descr="Gradient Background">
            <a:extLst>
              <a:ext uri="{FF2B5EF4-FFF2-40B4-BE49-F238E27FC236}">
                <a16:creationId xmlns:a16="http://schemas.microsoft.com/office/drawing/2014/main" id="{439C1376-6AE1-4063-989F-49C5FC920102}"/>
              </a:ext>
            </a:extLst>
          </p:cNvPr>
          <p:cNvSpPr/>
          <p:nvPr/>
        </p:nvSpPr>
        <p:spPr>
          <a:xfrm rot="10800000">
            <a:off x="509808" y="13177080"/>
            <a:ext cx="11170117" cy="1737307"/>
          </a:xfrm>
          <a:prstGeom prst="roundRect">
            <a:avLst>
              <a:gd name="adj" fmla="val 2865"/>
            </a:avLst>
          </a:prstGeom>
          <a:gradFill>
            <a:gsLst>
              <a:gs pos="100000">
                <a:schemeClr val="bg1"/>
              </a:gs>
              <a:gs pos="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34" name="Rectangle 33"/>
          <p:cNvSpPr/>
          <p:nvPr/>
        </p:nvSpPr>
        <p:spPr>
          <a:xfrm>
            <a:off x="509809" y="13152130"/>
            <a:ext cx="11191449" cy="1706173"/>
          </a:xfrm>
          <a:prstGeom prst="rect">
            <a:avLst/>
          </a:prstGeom>
        </p:spPr>
        <p:txBody>
          <a:bodyPr wrap="square">
            <a:spAutoFit/>
          </a:bodyPr>
          <a:lstStyle/>
          <a:p>
            <a:pPr algn="just">
              <a:lnSpc>
                <a:spcPct val="107000"/>
              </a:lnSpc>
            </a:pPr>
            <a:r>
              <a:rPr lang="en-GB" sz="1400" dirty="0" smtClean="0">
                <a:solidFill>
                  <a:srgbClr val="3A3666"/>
                </a:solidFill>
                <a:latin typeface="Arial Black" panose="020B0A04020102020204" pitchFamily="34" charset="0"/>
                <a:ea typeface="Calibri" panose="020F0502020204030204" pitchFamily="34" charset="0"/>
                <a:cs typeface="Times New Roman" panose="02020603050405020304" pitchFamily="18" charset="0"/>
              </a:rPr>
              <a:t>Discussion and conclusion </a:t>
            </a:r>
          </a:p>
          <a:p>
            <a:pPr algn="just">
              <a:lnSpc>
                <a:spcPct val="107000"/>
              </a:lnSpc>
            </a:pPr>
            <a:r>
              <a:rPr lang="en-GB" sz="1200" dirty="0" smtClean="0">
                <a:ea typeface="Calibri" panose="020F0502020204030204" pitchFamily="34" charset="0"/>
                <a:cs typeface="Times New Roman" panose="02020603050405020304" pitchFamily="18" charset="0"/>
              </a:rPr>
              <a:t>A once-a-week multi-modal group exercise programme for </a:t>
            </a:r>
            <a:r>
              <a:rPr lang="en-GB" sz="1200" dirty="0" err="1" smtClean="0">
                <a:ea typeface="Calibri" panose="020F0502020204030204" pitchFamily="34" charset="0"/>
                <a:cs typeface="Times New Roman" panose="02020603050405020304" pitchFamily="18" charset="0"/>
              </a:rPr>
              <a:t>PwP</a:t>
            </a:r>
            <a:r>
              <a:rPr lang="en-GB" sz="1200" dirty="0" smtClean="0">
                <a:ea typeface="Calibri" panose="020F0502020204030204" pitchFamily="34" charset="0"/>
                <a:cs typeface="Times New Roman" panose="02020603050405020304" pitchFamily="18" charset="0"/>
              </a:rPr>
              <a:t> showed an improvement in STS and MMP scores (notably, MMP scores significantly increased from 26.0 to 29.4). No other significant changes (</a:t>
            </a:r>
            <a:r>
              <a:rPr lang="en-GB" sz="1200" i="1" dirty="0" smtClean="0">
                <a:ea typeface="Calibri" panose="020F0502020204030204" pitchFamily="34" charset="0"/>
                <a:cs typeface="Times New Roman" panose="02020603050405020304" pitchFamily="18" charset="0"/>
              </a:rPr>
              <a:t>i.e</a:t>
            </a:r>
            <a:r>
              <a:rPr lang="en-GB" sz="1200" dirty="0">
                <a:ea typeface="Calibri" panose="020F0502020204030204" pitchFamily="34" charset="0"/>
                <a:cs typeface="Times New Roman" panose="02020603050405020304" pitchFamily="18" charset="0"/>
              </a:rPr>
              <a:t>. no decline) were observed in health and physical function over one year. That functional and cognitive performance were increased or maintained is a positive outcome given the progressive nature of PD. Outcomes from qualitative data capture the psychosocial factors that support engagement with the programme, how exercise helps </a:t>
            </a:r>
            <a:r>
              <a:rPr lang="en-GB" sz="1200" dirty="0" err="1">
                <a:ea typeface="Calibri" panose="020F0502020204030204" pitchFamily="34" charset="0"/>
                <a:cs typeface="Times New Roman" panose="02020603050405020304" pitchFamily="18" charset="0"/>
              </a:rPr>
              <a:t>PwP</a:t>
            </a:r>
            <a:r>
              <a:rPr lang="en-GB" sz="1200" dirty="0">
                <a:ea typeface="Calibri" panose="020F0502020204030204" pitchFamily="34" charset="0"/>
                <a:cs typeface="Times New Roman" panose="02020603050405020304" pitchFamily="18" charset="0"/>
              </a:rPr>
              <a:t> and evidence about ‘real-world’ feasibility. This project is ongoing (now running for 2–years), which is a testament to its sustainability as a collaboration between a support group for </a:t>
            </a:r>
            <a:r>
              <a:rPr lang="en-GB" sz="1200" dirty="0" err="1">
                <a:ea typeface="Calibri" panose="020F0502020204030204" pitchFamily="34" charset="0"/>
                <a:cs typeface="Times New Roman" panose="02020603050405020304" pitchFamily="18" charset="0"/>
              </a:rPr>
              <a:t>PwP</a:t>
            </a:r>
            <a:r>
              <a:rPr lang="en-GB" sz="1200" dirty="0">
                <a:ea typeface="Calibri" panose="020F0502020204030204" pitchFamily="34" charset="0"/>
                <a:cs typeface="Times New Roman" panose="02020603050405020304" pitchFamily="18" charset="0"/>
              </a:rPr>
              <a:t> and a higher education institute. Moreover, we are currently measuring the levels of neurotrophic factors (</a:t>
            </a:r>
            <a:r>
              <a:rPr lang="en-GB" sz="1200" i="1" dirty="0">
                <a:ea typeface="Calibri" panose="020F0502020204030204" pitchFamily="34" charset="0"/>
                <a:cs typeface="Times New Roman" panose="02020603050405020304" pitchFamily="18" charset="0"/>
              </a:rPr>
              <a:t>e.g</a:t>
            </a:r>
            <a:r>
              <a:rPr lang="en-GB" sz="1200" dirty="0">
                <a:ea typeface="Calibri" panose="020F0502020204030204" pitchFamily="34" charset="0"/>
                <a:cs typeface="Times New Roman" panose="02020603050405020304" pitchFamily="18" charset="0"/>
              </a:rPr>
              <a:t>. BDNF); biological substances produced within the brain and also in skeletal muscle during exercise, </a:t>
            </a:r>
            <a:r>
              <a:rPr lang="en-GB" sz="1200" dirty="0" smtClean="0">
                <a:ea typeface="Calibri" panose="020F0502020204030204" pitchFamily="34" charset="0"/>
                <a:cs typeface="Times New Roman" panose="02020603050405020304" pitchFamily="18" charset="0"/>
              </a:rPr>
              <a:t>important </a:t>
            </a:r>
            <a:r>
              <a:rPr lang="en-GB" sz="1200" dirty="0">
                <a:ea typeface="Calibri" panose="020F0502020204030204" pitchFamily="34" charset="0"/>
                <a:cs typeface="Times New Roman" panose="02020603050405020304" pitchFamily="18" charset="0"/>
              </a:rPr>
              <a:t>for brain neuroplasticity, </a:t>
            </a:r>
            <a:r>
              <a:rPr lang="en-GB" sz="1200" dirty="0" smtClean="0">
                <a:ea typeface="Calibri" panose="020F0502020204030204" pitchFamily="34" charset="0"/>
                <a:cs typeface="Times New Roman" panose="02020603050405020304" pitchFamily="18" charset="0"/>
              </a:rPr>
              <a:t>survival and </a:t>
            </a:r>
            <a:r>
              <a:rPr lang="en-GB" sz="1200" dirty="0">
                <a:ea typeface="Calibri" panose="020F0502020204030204" pitchFamily="34" charset="0"/>
                <a:cs typeface="Times New Roman" panose="02020603050405020304" pitchFamily="18" charset="0"/>
              </a:rPr>
              <a:t>neuronal growth. This will allow us to study the underlying biological mechanisms of the observed beneficial effects of exercise. </a:t>
            </a:r>
            <a:endParaRPr lang="en-GB" sz="1200" dirty="0">
              <a:effectLst/>
              <a:ea typeface="Calibri" panose="020F0502020204030204" pitchFamily="34" charset="0"/>
              <a:cs typeface="Times New Roman" panose="02020603050405020304" pitchFamily="18" charset="0"/>
            </a:endParaRPr>
          </a:p>
        </p:txBody>
      </p:sp>
      <p:graphicFrame>
        <p:nvGraphicFramePr>
          <p:cNvPr id="37" name="Chart 36"/>
          <p:cNvGraphicFramePr/>
          <p:nvPr>
            <p:extLst>
              <p:ext uri="{D42A27DB-BD31-4B8C-83A1-F6EECF244321}">
                <p14:modId xmlns:p14="http://schemas.microsoft.com/office/powerpoint/2010/main" val="2930660471"/>
              </p:ext>
            </p:extLst>
          </p:nvPr>
        </p:nvGraphicFramePr>
        <p:xfrm>
          <a:off x="492632" y="10157061"/>
          <a:ext cx="3592288" cy="2463418"/>
        </p:xfrm>
        <a:graphic>
          <a:graphicData uri="http://schemas.openxmlformats.org/drawingml/2006/chart">
            <c:chart xmlns:c="http://schemas.openxmlformats.org/drawingml/2006/chart" xmlns:r="http://schemas.openxmlformats.org/officeDocument/2006/relationships" r:id="rId4"/>
          </a:graphicData>
        </a:graphic>
      </p:graphicFrame>
      <p:sp>
        <p:nvSpPr>
          <p:cNvPr id="38" name="Rectangle 37"/>
          <p:cNvSpPr/>
          <p:nvPr/>
        </p:nvSpPr>
        <p:spPr>
          <a:xfrm>
            <a:off x="492632" y="15292501"/>
            <a:ext cx="6804422" cy="758221"/>
          </a:xfrm>
          <a:prstGeom prst="rect">
            <a:avLst/>
          </a:prstGeom>
        </p:spPr>
        <p:txBody>
          <a:bodyPr wrap="square">
            <a:spAutoFit/>
          </a:bodyPr>
          <a:lstStyle/>
          <a:p>
            <a:pPr algn="just">
              <a:lnSpc>
                <a:spcPct val="107000"/>
              </a:lnSpc>
            </a:pPr>
            <a:r>
              <a:rPr lang="en-GB" sz="1100" dirty="0" smtClean="0">
                <a:solidFill>
                  <a:srgbClr val="3A3666"/>
                </a:solidFill>
                <a:latin typeface="Arial Black" panose="020B0A04020102020204" pitchFamily="34" charset="0"/>
                <a:ea typeface="Calibri" panose="020F0502020204030204" pitchFamily="34" charset="0"/>
                <a:cs typeface="Times New Roman" panose="02020603050405020304" pitchFamily="18" charset="0"/>
              </a:rPr>
              <a:t>References</a:t>
            </a:r>
            <a:endParaRPr lang="en-GB" sz="1000" dirty="0" smtClean="0">
              <a:solidFill>
                <a:srgbClr val="3A3666"/>
              </a:solidFill>
              <a:ea typeface="Calibri" panose="020F0502020204030204" pitchFamily="34" charset="0"/>
              <a:cs typeface="Times New Roman" panose="02020603050405020304" pitchFamily="18" charset="0"/>
            </a:endParaRPr>
          </a:p>
          <a:p>
            <a:r>
              <a:rPr lang="en-GB" sz="1000" dirty="0"/>
              <a:t>Campos, C., </a:t>
            </a:r>
            <a:r>
              <a:rPr lang="en-GB" sz="1000" i="1" dirty="0" smtClean="0"/>
              <a:t>et al</a:t>
            </a:r>
            <a:r>
              <a:rPr lang="en-GB" sz="1000" dirty="0" smtClean="0"/>
              <a:t>., </a:t>
            </a:r>
            <a:r>
              <a:rPr lang="en-GB" sz="1000" dirty="0"/>
              <a:t>(2016). </a:t>
            </a:r>
            <a:r>
              <a:rPr lang="en-GB" sz="1000" i="1" dirty="0"/>
              <a:t>Expert review of </a:t>
            </a:r>
            <a:r>
              <a:rPr lang="en-GB" sz="1000" i="1" dirty="0" err="1"/>
              <a:t>neurotherapeutics</a:t>
            </a:r>
            <a:r>
              <a:rPr lang="en-GB" sz="1000" dirty="0"/>
              <a:t>, </a:t>
            </a:r>
            <a:r>
              <a:rPr lang="en-GB" sz="1000" b="1" i="1" dirty="0"/>
              <a:t>16</a:t>
            </a:r>
            <a:r>
              <a:rPr lang="en-GB" sz="1000" dirty="0"/>
              <a:t>, 723-734.</a:t>
            </a:r>
          </a:p>
          <a:p>
            <a:r>
              <a:rPr lang="en-GB" sz="1000" dirty="0" err="1"/>
              <a:t>Crizzle</a:t>
            </a:r>
            <a:r>
              <a:rPr lang="en-GB" sz="1000" dirty="0"/>
              <a:t>, A. M., &amp; Newhouse, I. J. (2006). </a:t>
            </a:r>
            <a:r>
              <a:rPr lang="en-GB" sz="1000" i="1" dirty="0"/>
              <a:t>Clinical Journal of Sport Medicine, </a:t>
            </a:r>
            <a:r>
              <a:rPr lang="en-GB" sz="1000" b="1" i="1" dirty="0"/>
              <a:t>16</a:t>
            </a:r>
            <a:r>
              <a:rPr lang="en-GB" sz="1000" dirty="0"/>
              <a:t>, 422-425.</a:t>
            </a:r>
          </a:p>
          <a:p>
            <a:r>
              <a:rPr lang="en-GB" sz="1000" dirty="0"/>
              <a:t>Vaughan, S., Wallis, M., </a:t>
            </a:r>
            <a:r>
              <a:rPr lang="en-GB" sz="1000" dirty="0" err="1"/>
              <a:t>Polit</a:t>
            </a:r>
            <a:r>
              <a:rPr lang="en-GB" sz="1000" dirty="0"/>
              <a:t>, D., Steele, M., Shum, D., &amp; Morris, N. (2014). </a:t>
            </a:r>
            <a:r>
              <a:rPr lang="en-GB" sz="1000" i="1" dirty="0"/>
              <a:t>Age and ageing, </a:t>
            </a:r>
            <a:r>
              <a:rPr lang="en-GB" sz="1000" b="1" i="1" dirty="0"/>
              <a:t>43</a:t>
            </a:r>
            <a:r>
              <a:rPr lang="en-GB" sz="1000" dirty="0"/>
              <a:t>, 623-629</a:t>
            </a:r>
            <a:r>
              <a:rPr lang="en-GB" sz="1000" dirty="0" smtClean="0"/>
              <a:t>.</a:t>
            </a:r>
            <a:endParaRPr lang="en-GB" sz="1000" dirty="0"/>
          </a:p>
        </p:txBody>
      </p:sp>
      <p:pic>
        <p:nvPicPr>
          <p:cNvPr id="19" name="Picture 18"/>
          <p:cNvPicPr>
            <a:picLocks noChangeAspect="1"/>
          </p:cNvPicPr>
          <p:nvPr/>
        </p:nvPicPr>
        <p:blipFill rotWithShape="1">
          <a:blip r:embed="rId5" cstate="print">
            <a:extLst>
              <a:ext uri="{28A0092B-C50C-407E-A947-70E740481C1C}">
                <a14:useLocalDpi xmlns:a14="http://schemas.microsoft.com/office/drawing/2010/main" val="0"/>
              </a:ext>
            </a:extLst>
          </a:blip>
          <a:srcRect l="9025" t="16303" r="8847" b="14141"/>
          <a:stretch/>
        </p:blipFill>
        <p:spPr>
          <a:xfrm>
            <a:off x="7097486" y="15236417"/>
            <a:ext cx="1640115" cy="937208"/>
          </a:xfrm>
          <a:prstGeom prst="rect">
            <a:avLst/>
          </a:prstGeom>
        </p:spPr>
      </p:pic>
      <p:sp>
        <p:nvSpPr>
          <p:cNvPr id="21" name="Rectangle 20"/>
          <p:cNvSpPr/>
          <p:nvPr/>
        </p:nvSpPr>
        <p:spPr>
          <a:xfrm>
            <a:off x="492632" y="12647456"/>
            <a:ext cx="11167865" cy="430887"/>
          </a:xfrm>
          <a:prstGeom prst="rect">
            <a:avLst/>
          </a:prstGeom>
        </p:spPr>
        <p:txBody>
          <a:bodyPr wrap="square">
            <a:spAutoFit/>
          </a:bodyPr>
          <a:lstStyle/>
          <a:p>
            <a:pPr algn="just"/>
            <a:r>
              <a:rPr lang="en-GB" sz="1050" b="1" dirty="0" smtClean="0">
                <a:latin typeface="Arial" panose="020B0604020202020204" pitchFamily="34" charset="0"/>
                <a:ea typeface="Calibri" panose="020F0502020204030204" pitchFamily="34" charset="0"/>
                <a:cs typeface="Times New Roman" panose="02020603050405020304" pitchFamily="18" charset="0"/>
              </a:rPr>
              <a:t>Figure 1</a:t>
            </a:r>
            <a:r>
              <a:rPr lang="en-GB" sz="1050" dirty="0" smtClean="0">
                <a:latin typeface="Arial" panose="020B0604020202020204" pitchFamily="34" charset="0"/>
                <a:ea typeface="Calibri" panose="020F0502020204030204" pitchFamily="34" charset="0"/>
                <a:cs typeface="Times New Roman" panose="02020603050405020304" pitchFamily="18" charset="0"/>
              </a:rPr>
              <a:t>. Functional capacity measurements; 6MWT (distance), 1-STS (sit-to-stand repetitions in 1 minute) and TUG (time to stand, walk 3m, walk back and sit down). Data are mean </a:t>
            </a:r>
            <a:r>
              <a:rPr lang="en-GB" sz="1050" dirty="0">
                <a:latin typeface="Arial" panose="020B0604020202020204" pitchFamily="34" charset="0"/>
                <a:ea typeface="Calibri" panose="020F0502020204030204" pitchFamily="34" charset="0"/>
                <a:cs typeface="Times New Roman" panose="02020603050405020304" pitchFamily="18" charset="0"/>
              </a:rPr>
              <a:t>± SD. </a:t>
            </a:r>
            <a:r>
              <a:rPr lang="en-GB" sz="1050" b="1" dirty="0" smtClean="0">
                <a:latin typeface="Arial" panose="020B0604020202020204" pitchFamily="34" charset="0"/>
                <a:ea typeface="Calibri" panose="020F0502020204030204" pitchFamily="34" charset="0"/>
                <a:cs typeface="Times New Roman" panose="02020603050405020304" pitchFamily="18" charset="0"/>
              </a:rPr>
              <a:t>* </a:t>
            </a:r>
            <a:r>
              <a:rPr lang="en-GB" sz="1050" dirty="0" smtClean="0">
                <a:latin typeface="Arial" panose="020B0604020202020204" pitchFamily="34" charset="0"/>
                <a:ea typeface="Calibri" panose="020F0502020204030204" pitchFamily="34" charset="0"/>
                <a:cs typeface="Times New Roman" panose="02020603050405020304" pitchFamily="18" charset="0"/>
              </a:rPr>
              <a:t>Significant One-way ANOVA with repeated measures between visits </a:t>
            </a:r>
            <a:r>
              <a:rPr lang="en-GB" sz="1050" dirty="0">
                <a:latin typeface="Arial" panose="020B0604020202020204" pitchFamily="34" charset="0"/>
                <a:ea typeface="Calibri" panose="020F0502020204030204" pitchFamily="34" charset="0"/>
                <a:cs typeface="Times New Roman" panose="02020603050405020304" pitchFamily="18" charset="0"/>
              </a:rPr>
              <a:t>(</a:t>
            </a:r>
            <a:r>
              <a:rPr lang="en-GB" sz="1050" i="1" dirty="0">
                <a:latin typeface="Arial" panose="020B0604020202020204" pitchFamily="34" charset="0"/>
                <a:ea typeface="Calibri" panose="020F0502020204030204" pitchFamily="34" charset="0"/>
                <a:cs typeface="Times New Roman" panose="02020603050405020304" pitchFamily="18" charset="0"/>
              </a:rPr>
              <a:t>p</a:t>
            </a:r>
            <a:r>
              <a:rPr lang="en-GB" sz="1050" dirty="0">
                <a:latin typeface="Arial" panose="020B0604020202020204" pitchFamily="34" charset="0"/>
                <a:ea typeface="Calibri" panose="020F0502020204030204" pitchFamily="34" charset="0"/>
                <a:cs typeface="Times New Roman" panose="02020603050405020304" pitchFamily="18" charset="0"/>
              </a:rPr>
              <a:t>&lt;0.05).</a:t>
            </a:r>
            <a:endParaRPr lang="en-GB" sz="1050" dirty="0"/>
          </a:p>
        </p:txBody>
      </p:sp>
      <p:graphicFrame>
        <p:nvGraphicFramePr>
          <p:cNvPr id="24" name="Chart 23"/>
          <p:cNvGraphicFramePr/>
          <p:nvPr>
            <p:extLst>
              <p:ext uri="{D42A27DB-BD31-4B8C-83A1-F6EECF244321}">
                <p14:modId xmlns:p14="http://schemas.microsoft.com/office/powerpoint/2010/main" val="1847517064"/>
              </p:ext>
            </p:extLst>
          </p:nvPr>
        </p:nvGraphicFramePr>
        <p:xfrm>
          <a:off x="4281547" y="10157061"/>
          <a:ext cx="3592288" cy="246341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7" name="Chart 26"/>
          <p:cNvGraphicFramePr/>
          <p:nvPr>
            <p:extLst>
              <p:ext uri="{D42A27DB-BD31-4B8C-83A1-F6EECF244321}">
                <p14:modId xmlns:p14="http://schemas.microsoft.com/office/powerpoint/2010/main" val="2011839815"/>
              </p:ext>
            </p:extLst>
          </p:nvPr>
        </p:nvGraphicFramePr>
        <p:xfrm>
          <a:off x="8070461" y="10143814"/>
          <a:ext cx="3592288" cy="2463418"/>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28" name="Table 27"/>
          <p:cNvGraphicFramePr>
            <a:graphicFrameLocks noGrp="1"/>
          </p:cNvGraphicFramePr>
          <p:nvPr>
            <p:extLst>
              <p:ext uri="{D42A27DB-BD31-4B8C-83A1-F6EECF244321}">
                <p14:modId xmlns:p14="http://schemas.microsoft.com/office/powerpoint/2010/main" val="534236765"/>
              </p:ext>
            </p:extLst>
          </p:nvPr>
        </p:nvGraphicFramePr>
        <p:xfrm>
          <a:off x="6412343" y="5919910"/>
          <a:ext cx="5265337" cy="3074360"/>
        </p:xfrm>
        <a:graphic>
          <a:graphicData uri="http://schemas.openxmlformats.org/drawingml/2006/table">
            <a:tbl>
              <a:tblPr firstRow="1" bandRow="1">
                <a:effectLst>
                  <a:outerShdw blurRad="50800" dist="38100" dir="2700000" algn="tl" rotWithShape="0">
                    <a:prstClr val="black">
                      <a:alpha val="40000"/>
                    </a:prstClr>
                  </a:outerShdw>
                </a:effectLst>
                <a:tableStyleId>{8A107856-5554-42FB-B03E-39F5DBC370BA}</a:tableStyleId>
              </a:tblPr>
              <a:tblGrid>
                <a:gridCol w="1024797">
                  <a:extLst>
                    <a:ext uri="{9D8B030D-6E8A-4147-A177-3AD203B41FA5}">
                      <a16:colId xmlns:a16="http://schemas.microsoft.com/office/drawing/2014/main" val="1096234497"/>
                    </a:ext>
                  </a:extLst>
                </a:gridCol>
                <a:gridCol w="1060135">
                  <a:extLst>
                    <a:ext uri="{9D8B030D-6E8A-4147-A177-3AD203B41FA5}">
                      <a16:colId xmlns:a16="http://schemas.microsoft.com/office/drawing/2014/main" val="4146290074"/>
                    </a:ext>
                  </a:extLst>
                </a:gridCol>
                <a:gridCol w="1060135">
                  <a:extLst>
                    <a:ext uri="{9D8B030D-6E8A-4147-A177-3AD203B41FA5}">
                      <a16:colId xmlns:a16="http://schemas.microsoft.com/office/drawing/2014/main" val="3870851517"/>
                    </a:ext>
                  </a:extLst>
                </a:gridCol>
                <a:gridCol w="1060135">
                  <a:extLst>
                    <a:ext uri="{9D8B030D-6E8A-4147-A177-3AD203B41FA5}">
                      <a16:colId xmlns:a16="http://schemas.microsoft.com/office/drawing/2014/main" val="3869822955"/>
                    </a:ext>
                  </a:extLst>
                </a:gridCol>
                <a:gridCol w="1060135">
                  <a:extLst>
                    <a:ext uri="{9D8B030D-6E8A-4147-A177-3AD203B41FA5}">
                      <a16:colId xmlns:a16="http://schemas.microsoft.com/office/drawing/2014/main" val="2074439563"/>
                    </a:ext>
                  </a:extLst>
                </a:gridCol>
              </a:tblGrid>
              <a:tr h="429103">
                <a:tc gridSpan="5">
                  <a:txBody>
                    <a:bodyPr/>
                    <a:lstStyle/>
                    <a:p>
                      <a:pPr algn="just"/>
                      <a:r>
                        <a:rPr lang="en-GB" sz="1050" b="1"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Table 2</a:t>
                      </a:r>
                      <a:r>
                        <a:rPr lang="en-GB" sz="1050" dirty="0" smtClean="0">
                          <a:latin typeface="Arial" panose="020B0604020202020204" pitchFamily="34" charset="0"/>
                          <a:ea typeface="Calibri" panose="020F0502020204030204" pitchFamily="34" charset="0"/>
                          <a:cs typeface="Times New Roman" panose="02020603050405020304" pitchFamily="18" charset="0"/>
                        </a:rPr>
                        <a:t>. </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Participants’ cognitive assessments results (n = 16). Data are mean ± SD. </a:t>
                      </a:r>
                    </a:p>
                    <a:p>
                      <a:pPr algn="just"/>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 Significant One-way ANOVA with repeated measures between visits (</a:t>
                      </a:r>
                      <a:r>
                        <a:rPr lang="en-GB" sz="1050" b="0" i="1"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p</a:t>
                      </a:r>
                      <a:r>
                        <a:rPr lang="en-GB" sz="1050" b="0" dirty="0" smtClean="0">
                          <a:solidFill>
                            <a:schemeClr val="tx1"/>
                          </a:solidFill>
                          <a:latin typeface="Arial" panose="020B0604020202020204" pitchFamily="34" charset="0"/>
                          <a:ea typeface="Calibri" panose="020F0502020204030204" pitchFamily="34" charset="0"/>
                          <a:cs typeface="Times New Roman" panose="02020603050405020304" pitchFamily="18" charset="0"/>
                        </a:rPr>
                        <a:t>&lt;0.05).</a:t>
                      </a:r>
                      <a:endParaRPr lang="en-GB" sz="105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84260182"/>
                  </a:ext>
                </a:extLst>
              </a:tr>
              <a:tr h="420281">
                <a:tc>
                  <a:txBody>
                    <a:bodyPr/>
                    <a:lstStyle/>
                    <a:p>
                      <a:pPr algn="ctr"/>
                      <a:r>
                        <a:rPr lang="en-GB" sz="1000" b="1" dirty="0" smtClean="0">
                          <a:solidFill>
                            <a:schemeClr val="bg1"/>
                          </a:solidFill>
                          <a:effectLst/>
                        </a:rPr>
                        <a:t>Measures</a:t>
                      </a:r>
                      <a:endParaRPr lang="en-GB" sz="1000" b="1" dirty="0">
                        <a:solidFill>
                          <a:schemeClr val="bg1"/>
                        </a:solidFill>
                        <a:effectLst/>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1</a:t>
                      </a:r>
                      <a:r>
                        <a:rPr lang="en-GB" sz="1000" b="1" baseline="30000" dirty="0" smtClean="0">
                          <a:solidFill>
                            <a:schemeClr val="bg1"/>
                          </a:solidFill>
                          <a:effectLst/>
                        </a:rPr>
                        <a:t>st</a:t>
                      </a:r>
                      <a:r>
                        <a:rPr lang="en-GB" sz="1000" b="1" dirty="0" smtClean="0">
                          <a:solidFill>
                            <a:schemeClr val="bg1"/>
                          </a:solidFill>
                          <a:effectLst/>
                        </a:rPr>
                        <a:t> visit</a:t>
                      </a:r>
                      <a:r>
                        <a:rPr lang="en-GB" sz="1000" b="1" baseline="0" dirty="0" smtClean="0">
                          <a:solidFill>
                            <a:schemeClr val="bg1"/>
                          </a:solidFill>
                          <a:effectLst/>
                        </a:rPr>
                        <a:t> </a:t>
                      </a:r>
                    </a:p>
                    <a:p>
                      <a:pPr algn="ctr"/>
                      <a:r>
                        <a:rPr lang="en-GB" sz="800" b="0" baseline="0" dirty="0" smtClean="0">
                          <a:solidFill>
                            <a:schemeClr val="bg1"/>
                          </a:solidFill>
                          <a:effectLst/>
                        </a:rPr>
                        <a:t>(</a:t>
                      </a:r>
                      <a:r>
                        <a:rPr lang="en-GB" sz="800" b="0" i="1" baseline="0" dirty="0" smtClean="0">
                          <a:solidFill>
                            <a:schemeClr val="bg1"/>
                          </a:solidFill>
                          <a:effectLst/>
                        </a:rPr>
                        <a:t>i.e. </a:t>
                      </a:r>
                      <a:r>
                        <a:rPr lang="en-GB" sz="800" b="0" i="0" baseline="0" dirty="0" smtClean="0">
                          <a:solidFill>
                            <a:schemeClr val="bg1"/>
                          </a:solidFill>
                          <a:effectLst/>
                        </a:rPr>
                        <a:t>b</a:t>
                      </a:r>
                      <a:r>
                        <a:rPr lang="en-GB" sz="800" b="0" dirty="0" smtClean="0">
                          <a:solidFill>
                            <a:schemeClr val="bg1"/>
                          </a:solidFill>
                          <a:effectLst/>
                        </a:rPr>
                        <a:t>aseline)</a:t>
                      </a: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2</a:t>
                      </a:r>
                      <a:r>
                        <a:rPr lang="en-GB" sz="1000" b="1" baseline="30000" dirty="0" smtClean="0">
                          <a:solidFill>
                            <a:schemeClr val="bg1"/>
                          </a:solidFill>
                          <a:effectLst/>
                        </a:rPr>
                        <a:t>nd</a:t>
                      </a:r>
                      <a:r>
                        <a:rPr lang="en-GB" sz="1000" b="1" dirty="0" smtClean="0">
                          <a:solidFill>
                            <a:schemeClr val="bg1"/>
                          </a:solidFill>
                          <a:effectLst/>
                        </a:rPr>
                        <a:t> visit</a:t>
                      </a:r>
                      <a:endParaRPr lang="en-GB" sz="1000" b="1" dirty="0">
                        <a:solidFill>
                          <a:schemeClr val="bg1"/>
                        </a:solidFill>
                        <a:effectLst/>
                      </a:endParaRP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3</a:t>
                      </a:r>
                      <a:r>
                        <a:rPr lang="en-GB" sz="1000" b="1" baseline="30000" dirty="0" smtClean="0">
                          <a:solidFill>
                            <a:schemeClr val="bg1"/>
                          </a:solidFill>
                          <a:effectLst/>
                        </a:rPr>
                        <a:t>rd</a:t>
                      </a:r>
                      <a:r>
                        <a:rPr lang="en-GB" sz="1000" b="1" dirty="0" smtClean="0">
                          <a:solidFill>
                            <a:schemeClr val="bg1"/>
                          </a:solidFill>
                          <a:effectLst/>
                        </a:rPr>
                        <a:t> visit</a:t>
                      </a:r>
                      <a:endParaRPr lang="en-GB" sz="1000" b="1" dirty="0">
                        <a:solidFill>
                          <a:schemeClr val="bg1"/>
                        </a:solidFill>
                        <a:effectLst/>
                      </a:endParaRPr>
                    </a:p>
                  </a:txBody>
                  <a:tcPr anchor="ctr">
                    <a:lnT w="12700" cap="flat" cmpd="sng" algn="ctr">
                      <a:solidFill>
                        <a:schemeClr val="tx1"/>
                      </a:solidFill>
                      <a:prstDash val="solid"/>
                      <a:round/>
                      <a:headEnd type="none" w="med" len="med"/>
                      <a:tailEnd type="none" w="med" len="med"/>
                    </a:lnT>
                    <a:solidFill>
                      <a:srgbClr val="3A3666"/>
                    </a:solidFill>
                  </a:tcPr>
                </a:tc>
                <a:tc>
                  <a:txBody>
                    <a:bodyPr/>
                    <a:lstStyle/>
                    <a:p>
                      <a:pPr algn="ctr"/>
                      <a:r>
                        <a:rPr lang="en-GB" sz="1000" b="1" dirty="0" smtClean="0">
                          <a:solidFill>
                            <a:schemeClr val="bg1"/>
                          </a:solidFill>
                          <a:effectLst/>
                        </a:rPr>
                        <a:t>4</a:t>
                      </a:r>
                      <a:r>
                        <a:rPr lang="en-GB" sz="1000" b="1" baseline="30000" dirty="0" smtClean="0">
                          <a:solidFill>
                            <a:schemeClr val="bg1"/>
                          </a:solidFill>
                          <a:effectLst/>
                        </a:rPr>
                        <a:t>th</a:t>
                      </a:r>
                      <a:r>
                        <a:rPr lang="en-GB" sz="1000" b="1" baseline="0" dirty="0" smtClean="0">
                          <a:solidFill>
                            <a:schemeClr val="bg1"/>
                          </a:solidFill>
                          <a:effectLst/>
                        </a:rPr>
                        <a:t> visit</a:t>
                      </a:r>
                      <a:endParaRPr lang="en-GB" sz="1000" b="1" dirty="0">
                        <a:solidFill>
                          <a:schemeClr val="bg1"/>
                        </a:solidFill>
                        <a:effectLst/>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3A3666"/>
                    </a:solidFill>
                  </a:tcPr>
                </a:tc>
                <a:extLst>
                  <a:ext uri="{0D108BD9-81ED-4DB2-BD59-A6C34878D82A}">
                    <a16:rowId xmlns:a16="http://schemas.microsoft.com/office/drawing/2014/main" val="3043676488"/>
                  </a:ext>
                </a:extLst>
              </a:tr>
              <a:tr h="413210">
                <a:tc>
                  <a:txBody>
                    <a:bodyPr/>
                    <a:lstStyle/>
                    <a:p>
                      <a:pPr algn="ctr"/>
                      <a:r>
                        <a:rPr lang="en-GB" sz="1000" b="1" dirty="0" smtClean="0">
                          <a:latin typeface="+mn-lt"/>
                        </a:rPr>
                        <a:t>CDT (max. score of</a:t>
                      </a:r>
                      <a:r>
                        <a:rPr lang="en-GB" sz="1000" b="1" baseline="0" dirty="0" smtClean="0">
                          <a:latin typeface="+mn-lt"/>
                        </a:rPr>
                        <a:t> 4)</a:t>
                      </a:r>
                      <a:endParaRPr lang="en-GB" sz="1000" b="1" dirty="0">
                        <a:latin typeface="+mn-lt"/>
                      </a:endParaRPr>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3.9 ± 0.3</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3.9 ± 0.3</a:t>
                      </a:r>
                      <a:endParaRPr lang="en-GB" sz="1000" dirty="0" smtClean="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3.6 ± 1.0</a:t>
                      </a:r>
                      <a:endParaRPr lang="en-GB" sz="1000" dirty="0" smtClean="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3.8 ± 0.4</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052582069"/>
                  </a:ext>
                </a:extLst>
              </a:tr>
              <a:tr h="413210">
                <a:tc>
                  <a:txBody>
                    <a:bodyPr/>
                    <a:lstStyle/>
                    <a:p>
                      <a:pPr algn="ctr"/>
                      <a:r>
                        <a:rPr lang="en-GB" sz="1000" b="1" dirty="0" smtClean="0">
                          <a:effectLst/>
                        </a:rPr>
                        <a:t>TMT-A (seconds)</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46.63 ± 14.75</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38.19 ± 10.47</a:t>
                      </a:r>
                      <a:endParaRPr lang="en-GB" sz="1000" dirty="0" smtClean="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44.63 ± 25.44</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43.56 ± 20.00</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641457990"/>
                  </a:ext>
                </a:extLst>
              </a:tr>
              <a:tr h="413210">
                <a:tc>
                  <a:txBody>
                    <a:bodyPr/>
                    <a:lstStyle/>
                    <a:p>
                      <a:pPr algn="ctr"/>
                      <a:r>
                        <a:rPr lang="en-GB" sz="1000" b="1" dirty="0" smtClean="0"/>
                        <a:t>TMT-B (seconds)</a:t>
                      </a:r>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115.06 ± 44.06</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106.63 ± 87.19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96.81 ± 55.49</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122.19 ± 68.95</a:t>
                      </a:r>
                      <a:endParaRPr lang="en-GB" sz="1000"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035827058"/>
                  </a:ext>
                </a:extLst>
              </a:tr>
              <a:tr h="572136">
                <a:tc>
                  <a:txBody>
                    <a:bodyPr/>
                    <a:lstStyle/>
                    <a:p>
                      <a:pPr algn="ctr"/>
                      <a:r>
                        <a:rPr lang="en-GB" sz="1000" b="1" dirty="0" err="1" smtClean="0"/>
                        <a:t>OPQoL</a:t>
                      </a:r>
                      <a:r>
                        <a:rPr lang="en-GB" sz="1000" b="1" dirty="0" smtClean="0"/>
                        <a:t>-Brief (max. score of 65)</a:t>
                      </a:r>
                      <a:endParaRPr lang="en-GB" sz="1000" b="1" dirty="0"/>
                    </a:p>
                  </a:txBody>
                  <a:tcPr anchor="ctr">
                    <a:lnL w="12700" cap="flat" cmpd="sng" algn="ctr">
                      <a:solidFill>
                        <a:schemeClr val="tx1"/>
                      </a:solidFill>
                      <a:prstDash val="solid"/>
                      <a:round/>
                      <a:headEnd type="none" w="med" len="med"/>
                      <a:tailEnd type="none" w="med" len="med"/>
                    </a:lnL>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baseline="0" dirty="0" smtClean="0"/>
                        <a:t>54.6 </a:t>
                      </a:r>
                      <a:r>
                        <a:rPr lang="en-GB" sz="1000" dirty="0" smtClean="0"/>
                        <a:t>± 7.7</a:t>
                      </a:r>
                      <a:endParaRPr lang="en-GB" sz="1000" dirty="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54.1± 7.7</a:t>
                      </a:r>
                      <a:endParaRPr lang="en-GB" sz="1000" dirty="0" smtClean="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54.3 ± 6.8</a:t>
                      </a:r>
                      <a:endParaRPr lang="en-GB" sz="1000" dirty="0" smtClean="0"/>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r>
                        <a:rPr lang="en-GB" sz="1000" dirty="0" smtClean="0"/>
                        <a:t>54.3 ± 8.6 </a:t>
                      </a:r>
                      <a:endParaRPr lang="en-GB" sz="1000" b="1" dirty="0"/>
                    </a:p>
                  </a:txBody>
                  <a:tcPr anchor="ctr">
                    <a:lnR w="12700" cap="flat" cmpd="sng" algn="ctr">
                      <a:solidFill>
                        <a:schemeClr val="tx1"/>
                      </a:solidFill>
                      <a:prstDash val="solid"/>
                      <a:round/>
                      <a:headEnd type="none" w="med" len="med"/>
                      <a:tailEnd type="none" w="med" len="med"/>
                    </a:ln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2387397944"/>
                  </a:ext>
                </a:extLst>
              </a:tr>
              <a:tr h="413210">
                <a:tc>
                  <a:txBody>
                    <a:bodyPr/>
                    <a:lstStyle/>
                    <a:p>
                      <a:pPr algn="ctr"/>
                      <a:r>
                        <a:rPr lang="en-GB" sz="1000" b="1" dirty="0" smtClean="0"/>
                        <a:t>MMP (max. score of 32)</a:t>
                      </a:r>
                      <a:endParaRPr lang="en-GB" sz="1000" b="1"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26.0 ± 3.4</a:t>
                      </a:r>
                      <a:endParaRPr lang="en-GB" sz="1000" dirty="0" smtClean="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29.3 ± 1.9</a:t>
                      </a:r>
                      <a:endParaRPr lang="en-GB" sz="1000" dirty="0" smtClean="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29.1 ± 2.2 </a:t>
                      </a:r>
                      <a:r>
                        <a:rPr lang="en-GB" sz="1000" b="1" baseline="0" dirty="0" smtClean="0"/>
                        <a:t>*</a:t>
                      </a:r>
                      <a:endParaRPr lang="en-GB" sz="1000" b="1" dirty="0" smtClean="0"/>
                    </a:p>
                  </a:txBody>
                  <a:tcPr anchor="ct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GB" sz="1000" baseline="0" dirty="0" smtClean="0"/>
                        <a:t>29.4 ± 2.5 </a:t>
                      </a:r>
                      <a:r>
                        <a:rPr lang="en-GB" sz="1000" b="1" baseline="0" dirty="0" smtClean="0"/>
                        <a:t>*</a:t>
                      </a:r>
                      <a:endParaRPr lang="en-GB" sz="1000" dirty="0" smtClean="0"/>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4027854412"/>
                  </a:ext>
                </a:extLst>
              </a:tr>
            </a:tbl>
          </a:graphicData>
        </a:graphic>
      </p:graphicFrame>
      <p:pic>
        <p:nvPicPr>
          <p:cNvPr id="36" name="Imagen 4"/>
          <p:cNvPicPr/>
          <p:nvPr/>
        </p:nvPicPr>
        <p:blipFill>
          <a:blip r:embed="rId8"/>
          <a:stretch>
            <a:fillRect/>
          </a:stretch>
        </p:blipFill>
        <p:spPr>
          <a:xfrm>
            <a:off x="8958146" y="15203008"/>
            <a:ext cx="2963662" cy="937208"/>
          </a:xfrm>
          <a:prstGeom prst="rect">
            <a:avLst/>
          </a:prstGeom>
          <a:ln>
            <a:noFill/>
          </a:ln>
          <a:effectLst>
            <a:outerShdw blurRad="50800" dist="38100" dir="5400000" algn="t" rotWithShape="0">
              <a:prstClr val="black">
                <a:alpha val="40000"/>
              </a:prstClr>
            </a:outerShdw>
          </a:effectLst>
        </p:spPr>
      </p:pic>
      <p:sp>
        <p:nvSpPr>
          <p:cNvPr id="39" name="Rectangle: Rounded Corners 678" descr="Gradient Background">
            <a:extLst>
              <a:ext uri="{FF2B5EF4-FFF2-40B4-BE49-F238E27FC236}">
                <a16:creationId xmlns:a16="http://schemas.microsoft.com/office/drawing/2014/main" id="{439C1376-6AE1-4063-989F-49C5FC920102}"/>
              </a:ext>
            </a:extLst>
          </p:cNvPr>
          <p:cNvSpPr/>
          <p:nvPr/>
        </p:nvSpPr>
        <p:spPr>
          <a:xfrm rot="10800000">
            <a:off x="494881" y="9156251"/>
            <a:ext cx="11189199" cy="948658"/>
          </a:xfrm>
          <a:prstGeom prst="roundRect">
            <a:avLst>
              <a:gd name="adj" fmla="val 2865"/>
            </a:avLst>
          </a:prstGeom>
          <a:gradFill>
            <a:gsLst>
              <a:gs pos="100000">
                <a:schemeClr val="bg1"/>
              </a:gs>
              <a:gs pos="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46" name="Rectangle 45"/>
          <p:cNvSpPr/>
          <p:nvPr/>
        </p:nvSpPr>
        <p:spPr>
          <a:xfrm>
            <a:off x="494880" y="9165069"/>
            <a:ext cx="11189200" cy="948658"/>
          </a:xfrm>
          <a:prstGeom prst="rect">
            <a:avLst/>
          </a:prstGeom>
        </p:spPr>
        <p:txBody>
          <a:bodyPr wrap="square">
            <a:spAutoFit/>
          </a:bodyPr>
          <a:lstStyle/>
          <a:p>
            <a:pPr lvl="0" algn="just">
              <a:lnSpc>
                <a:spcPct val="107000"/>
              </a:lnSpc>
            </a:pPr>
            <a:r>
              <a:rPr lang="en-GB" sz="1400" dirty="0" smtClean="0">
                <a:solidFill>
                  <a:srgbClr val="3A3666"/>
                </a:solidFill>
                <a:latin typeface="Arial Black" panose="020B0A04020102020204" pitchFamily="34" charset="0"/>
                <a:ea typeface="Calibri" panose="020F0502020204030204" pitchFamily="34" charset="0"/>
                <a:cs typeface="Times New Roman" panose="02020603050405020304" pitchFamily="18" charset="0"/>
              </a:rPr>
              <a:t>Results</a:t>
            </a:r>
            <a:r>
              <a:rPr lang="en-GB" sz="1600" dirty="0" smtClean="0">
                <a:solidFill>
                  <a:prstClr val="black"/>
                </a:solidFill>
                <a:latin typeface="Arial Black" panose="020B0A04020102020204" pitchFamily="34" charset="0"/>
                <a:ea typeface="Calibri" panose="020F0502020204030204" pitchFamily="34" charset="0"/>
                <a:cs typeface="Times New Roman" panose="02020603050405020304" pitchFamily="18" charset="0"/>
              </a:rPr>
              <a:t> </a:t>
            </a:r>
            <a:endPar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lvl="0" algn="just">
              <a:lnSpc>
                <a:spcPct val="107000"/>
              </a:lnSpc>
            </a:pP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Scores for 6MWT,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TUG, bilateral GS,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CDT, TMT-A, TMT-B and OPQOL-Brief</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did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not significantly change across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assessments</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STS increased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during one year, specifically between baseline and the first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15 weeks (P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 0.012</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MMP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increased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between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baseline and the last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two assessments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(P =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0.002</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Themes identified from the focus group were</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belief that exercise is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beneficial, support for exercise as therapy among health </a:t>
            </a:r>
            <a:r>
              <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rPr>
              <a:t>care </a:t>
            </a:r>
            <a:r>
              <a:rPr lang="en-GB" sz="1200" dirty="0" smtClean="0">
                <a:solidFill>
                  <a:prstClr val="black"/>
                </a:solidFill>
                <a:latin typeface="Arial" panose="020B0604020202020204" pitchFamily="34" charset="0"/>
                <a:ea typeface="Calibri" panose="020F0502020204030204" pitchFamily="34" charset="0"/>
                <a:cs typeface="Times New Roman" panose="02020603050405020304" pitchFamily="18" charset="0"/>
              </a:rPr>
              <a:t>professionals, and opportunity to make friends.</a:t>
            </a:r>
            <a:endParaRPr lang="en-GB" sz="12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p:txBody>
      </p:sp>
      <p:sp>
        <p:nvSpPr>
          <p:cNvPr id="47" name="Rectangle 46"/>
          <p:cNvSpPr/>
          <p:nvPr/>
        </p:nvSpPr>
        <p:spPr>
          <a:xfrm>
            <a:off x="6023965" y="10528573"/>
            <a:ext cx="274434" cy="369332"/>
          </a:xfrm>
          <a:prstGeom prst="rect">
            <a:avLst/>
          </a:prstGeom>
        </p:spPr>
        <p:txBody>
          <a:bodyPr wrap="none">
            <a:spAutoFit/>
          </a:bodyPr>
          <a:lstStyle/>
          <a:p>
            <a:r>
              <a:rPr lang="en-GB" b="1" dirty="0">
                <a:effectLst>
                  <a:outerShdw blurRad="38100" dist="38100" dir="2700000" algn="tl">
                    <a:srgbClr val="000000">
                      <a:alpha val="43137"/>
                    </a:srgbClr>
                  </a:outerShdw>
                </a:effectLst>
                <a:ea typeface="Calibri" panose="020F0502020204030204" pitchFamily="34" charset="0"/>
                <a:cs typeface="Times New Roman" panose="02020603050405020304" pitchFamily="18" charset="0"/>
              </a:rPr>
              <a:t>*</a:t>
            </a:r>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63907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9">
      <a:dk1>
        <a:sysClr val="windowText" lastClr="000000"/>
      </a:dk1>
      <a:lt1>
        <a:sysClr val="window" lastClr="FFFFFF"/>
      </a:lt1>
      <a:dk2>
        <a:srgbClr val="000000"/>
      </a:dk2>
      <a:lt2>
        <a:srgbClr val="F8F8F8"/>
      </a:lt2>
      <a:accent1>
        <a:srgbClr val="DDDDDD"/>
      </a:accent1>
      <a:accent2>
        <a:srgbClr val="B2B2B2"/>
      </a:accent2>
      <a:accent3>
        <a:srgbClr val="000000"/>
      </a:accent3>
      <a:accent4>
        <a:srgbClr val="808080"/>
      </a:accent4>
      <a:accent5>
        <a:srgbClr val="5F5F5F"/>
      </a:accent5>
      <a:accent6>
        <a:srgbClr val="4D4D4D"/>
      </a:accent6>
      <a:hlink>
        <a:srgbClr val="F2F2F2"/>
      </a:hlink>
      <a:folHlink>
        <a:srgbClr val="D8D8D8"/>
      </a:folHlink>
    </a:clrScheme>
    <a:fontScheme name="Custom 156">
      <a:majorFont>
        <a:latin typeface="Rockwel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18000">
              <a:schemeClr val="accent2"/>
            </a:gs>
            <a:gs pos="0">
              <a:schemeClr val="accent2">
                <a:lumMod val="50000"/>
              </a:schemeClr>
            </a:gs>
            <a:gs pos="100000">
              <a:schemeClr val="accent2">
                <a:lumMod val="75000"/>
              </a:schemeClr>
            </a:gs>
          </a:gsLst>
          <a:lin ang="0" scaled="0"/>
        </a:gradFill>
        <a:ln>
          <a:noFill/>
        </a:ln>
      </a:spPr>
      <a:bodyPr lIns="0" tIns="0" rIns="0" bIns="0" rtlCol="0" anchor="ctr"/>
      <a:lstStyle>
        <a:defPPr algn="ctr">
          <a:defRPr b="1" dirty="0">
            <a:latin typeface="+mj-l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resentation1" id="{DDCE523B-FCDB-4FFB-9507-82E32B0C32B1}" vid="{6799FD61-0AAB-4885-ADCE-8D0DB2345F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4D842F48-1F9A-4BF5-9625-3C9125FB5E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216B87-2324-4AB6-A474-120223C4E2FA}">
  <ds:schemaRefs>
    <ds:schemaRef ds:uri="http://schemas.microsoft.com/sharepoint/v3/contenttype/forms"/>
  </ds:schemaRefs>
</ds:datastoreItem>
</file>

<file path=customXml/itemProps3.xml><?xml version="1.0" encoding="utf-8"?>
<ds:datastoreItem xmlns:ds="http://schemas.openxmlformats.org/officeDocument/2006/customXml" ds:itemID="{1F7A24C6-F6F8-404A-BEA9-F5AB5CC4EFF3}">
  <ds:schemaRefs>
    <ds:schemaRef ds:uri="http://schemas.microsoft.com/office/2006/documentManagement/types"/>
    <ds:schemaRef ds:uri="http://schemas.openxmlformats.org/package/2006/metadata/core-properties"/>
    <ds:schemaRef ds:uri="16c05727-aa75-4e4a-9b5f-8a80a1165891"/>
    <ds:schemaRef ds:uri="http://purl.org/dc/dcmitype/"/>
    <ds:schemaRef ds:uri="http://schemas.microsoft.com/office/infopath/2007/PartnerControls"/>
    <ds:schemaRef ds:uri="http://purl.org/dc/elements/1.1/"/>
    <ds:schemaRef ds:uri="http://schemas.microsoft.com/office/2006/metadata/properties"/>
    <ds:schemaRef ds:uri="71af3243-3dd4-4a8d-8c0d-dd76da1f02a5"/>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Population infographics poster</Template>
  <TotalTime>0</TotalTime>
  <Words>1191</Words>
  <Application>Microsoft Office PowerPoint</Application>
  <PresentationFormat>Custom</PresentationFormat>
  <Paragraphs>107</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Calibri</vt:lpstr>
      <vt:lpstr>Cambria Math</vt:lpstr>
      <vt:lpstr>Rockwell</vt:lpstr>
      <vt:lpstr>Times New Roman</vt:lpstr>
      <vt:lpstr>Office Theme</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2019-05-14T13:12:30Z</dcterms:created>
  <dcterms:modified xsi:type="dcterms:W3CDTF">2019-05-22T13:08:58Z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