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6"/>
  </p:notesMasterIdLst>
  <p:handoutMasterIdLst>
    <p:handoutMasterId r:id="rId27"/>
  </p:handoutMasterIdLst>
  <p:sldIdLst>
    <p:sldId id="256" r:id="rId2"/>
    <p:sldId id="290" r:id="rId3"/>
    <p:sldId id="291" r:id="rId4"/>
    <p:sldId id="292" r:id="rId5"/>
    <p:sldId id="293" r:id="rId6"/>
    <p:sldId id="294" r:id="rId7"/>
    <p:sldId id="296" r:id="rId8"/>
    <p:sldId id="295"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289" r:id="rId25"/>
  </p:sldIdLst>
  <p:sldSz cx="9144000" cy="6858000" type="screen4x3"/>
  <p:notesSz cx="6797675" cy="9926638"/>
  <p:defaultTextStyle>
    <a:defPPr>
      <a:defRPr lang="en-GB"/>
    </a:defPPr>
    <a:lvl1pPr algn="l" rtl="0" fontAlgn="b">
      <a:spcBef>
        <a:spcPct val="30000"/>
      </a:spcBef>
      <a:spcAft>
        <a:spcPct val="0"/>
      </a:spcAft>
      <a:defRPr sz="2400" kern="1200">
        <a:solidFill>
          <a:schemeClr val="tx1"/>
        </a:solidFill>
        <a:latin typeface="Arial" charset="0"/>
        <a:ea typeface="+mn-ea"/>
        <a:cs typeface="Arial" charset="0"/>
      </a:defRPr>
    </a:lvl1pPr>
    <a:lvl2pPr marL="457200" algn="l" rtl="0" fontAlgn="b">
      <a:spcBef>
        <a:spcPct val="30000"/>
      </a:spcBef>
      <a:spcAft>
        <a:spcPct val="0"/>
      </a:spcAft>
      <a:defRPr sz="2400" kern="1200">
        <a:solidFill>
          <a:schemeClr val="tx1"/>
        </a:solidFill>
        <a:latin typeface="Arial" charset="0"/>
        <a:ea typeface="+mn-ea"/>
        <a:cs typeface="Arial" charset="0"/>
      </a:defRPr>
    </a:lvl2pPr>
    <a:lvl3pPr marL="914400" algn="l" rtl="0" fontAlgn="b">
      <a:spcBef>
        <a:spcPct val="30000"/>
      </a:spcBef>
      <a:spcAft>
        <a:spcPct val="0"/>
      </a:spcAft>
      <a:defRPr sz="2400" kern="1200">
        <a:solidFill>
          <a:schemeClr val="tx1"/>
        </a:solidFill>
        <a:latin typeface="Arial" charset="0"/>
        <a:ea typeface="+mn-ea"/>
        <a:cs typeface="Arial" charset="0"/>
      </a:defRPr>
    </a:lvl3pPr>
    <a:lvl4pPr marL="1371600" algn="l" rtl="0" fontAlgn="b">
      <a:spcBef>
        <a:spcPct val="30000"/>
      </a:spcBef>
      <a:spcAft>
        <a:spcPct val="0"/>
      </a:spcAft>
      <a:defRPr sz="2400" kern="1200">
        <a:solidFill>
          <a:schemeClr val="tx1"/>
        </a:solidFill>
        <a:latin typeface="Arial" charset="0"/>
        <a:ea typeface="+mn-ea"/>
        <a:cs typeface="Arial" charset="0"/>
      </a:defRPr>
    </a:lvl4pPr>
    <a:lvl5pPr marL="1828800" algn="l" rtl="0" fontAlgn="b">
      <a:spcBef>
        <a:spcPct val="3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BE00"/>
    <a:srgbClr val="728BAC"/>
    <a:srgbClr val="FCD852"/>
    <a:srgbClr val="D6A300"/>
    <a:srgbClr val="A47D00"/>
    <a:srgbClr val="A8034F"/>
    <a:srgbClr val="FFFFFF"/>
    <a:srgbClr val="A8B50A"/>
    <a:srgbClr val="007A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369" autoAdjust="0"/>
  </p:normalViewPr>
  <p:slideViewPr>
    <p:cSldViewPr snapToGrid="0">
      <p:cViewPr varScale="1">
        <p:scale>
          <a:sx n="115" d="100"/>
          <a:sy n="115" d="100"/>
        </p:scale>
        <p:origin x="1530"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8" d="100"/>
          <a:sy n="78" d="100"/>
        </p:scale>
        <p:origin x="-336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2"/>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t" anchorCtr="0" compatLnSpc="1">
            <a:prstTxWarp prst="textNoShape">
              <a:avLst/>
            </a:prstTxWarp>
          </a:bodyPr>
          <a:lstStyle>
            <a:lvl1pPr fontAlgn="base">
              <a:spcBef>
                <a:spcPct val="0"/>
              </a:spcBef>
              <a:defRPr sz="1200"/>
            </a:lvl1pPr>
          </a:lstStyle>
          <a:p>
            <a:endParaRPr lang="en-GB"/>
          </a:p>
        </p:txBody>
      </p:sp>
      <p:sp>
        <p:nvSpPr>
          <p:cNvPr id="36867" name="Rectangle 3"/>
          <p:cNvSpPr>
            <a:spLocks noGrp="1" noChangeArrowheads="1"/>
          </p:cNvSpPr>
          <p:nvPr>
            <p:ph type="dt" sz="quarter" idx="1"/>
          </p:nvPr>
        </p:nvSpPr>
        <p:spPr bwMode="auto">
          <a:xfrm>
            <a:off x="3849692" y="2"/>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t" anchorCtr="0" compatLnSpc="1">
            <a:prstTxWarp prst="textNoShape">
              <a:avLst/>
            </a:prstTxWarp>
          </a:bodyPr>
          <a:lstStyle>
            <a:lvl1pPr algn="r" fontAlgn="base">
              <a:spcBef>
                <a:spcPct val="0"/>
              </a:spcBef>
              <a:defRPr sz="1200"/>
            </a:lvl1pPr>
          </a:lstStyle>
          <a:p>
            <a:endParaRPr lang="en-GB"/>
          </a:p>
        </p:txBody>
      </p:sp>
      <p:sp>
        <p:nvSpPr>
          <p:cNvPr id="36868"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b" anchorCtr="0" compatLnSpc="1">
            <a:prstTxWarp prst="textNoShape">
              <a:avLst/>
            </a:prstTxWarp>
          </a:bodyPr>
          <a:lstStyle>
            <a:lvl1pPr fontAlgn="base">
              <a:spcBef>
                <a:spcPct val="0"/>
              </a:spcBef>
              <a:defRPr sz="1200"/>
            </a:lvl1pPr>
          </a:lstStyle>
          <a:p>
            <a:endParaRPr lang="en-GB"/>
          </a:p>
        </p:txBody>
      </p:sp>
      <p:sp>
        <p:nvSpPr>
          <p:cNvPr id="36869" name="Rectangle 5"/>
          <p:cNvSpPr>
            <a:spLocks noGrp="1" noChangeArrowheads="1"/>
          </p:cNvSpPr>
          <p:nvPr>
            <p:ph type="sldNum" sz="quarter" idx="3"/>
          </p:nvPr>
        </p:nvSpPr>
        <p:spPr bwMode="auto">
          <a:xfrm>
            <a:off x="3849692"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b" anchorCtr="0" compatLnSpc="1">
            <a:prstTxWarp prst="textNoShape">
              <a:avLst/>
            </a:prstTxWarp>
          </a:bodyPr>
          <a:lstStyle>
            <a:lvl1pPr algn="r" fontAlgn="base">
              <a:spcBef>
                <a:spcPct val="0"/>
              </a:spcBef>
              <a:defRPr sz="1200"/>
            </a:lvl1pPr>
          </a:lstStyle>
          <a:p>
            <a:fld id="{44AF512D-E224-4E93-B1D1-FE2471EDF047}" type="slidenum">
              <a:rPr lang="en-GB"/>
              <a:pPr/>
              <a:t>‹#›</a:t>
            </a:fld>
            <a:endParaRPr lang="en-GB"/>
          </a:p>
        </p:txBody>
      </p:sp>
    </p:spTree>
    <p:extLst>
      <p:ext uri="{BB962C8B-B14F-4D97-AF65-F5344CB8AC3E}">
        <p14:creationId xmlns:p14="http://schemas.microsoft.com/office/powerpoint/2010/main" val="1305384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2"/>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t" anchorCtr="0" compatLnSpc="1">
            <a:prstTxWarp prst="textNoShape">
              <a:avLst/>
            </a:prstTxWarp>
          </a:bodyPr>
          <a:lstStyle>
            <a:lvl1pPr fontAlgn="base">
              <a:spcBef>
                <a:spcPct val="0"/>
              </a:spcBef>
              <a:defRPr sz="1200"/>
            </a:lvl1pPr>
          </a:lstStyle>
          <a:p>
            <a:endParaRPr lang="en-GB"/>
          </a:p>
        </p:txBody>
      </p:sp>
      <p:sp>
        <p:nvSpPr>
          <p:cNvPr id="16387" name="Rectangle 3"/>
          <p:cNvSpPr>
            <a:spLocks noGrp="1" noChangeArrowheads="1"/>
          </p:cNvSpPr>
          <p:nvPr>
            <p:ph type="dt" idx="1"/>
          </p:nvPr>
        </p:nvSpPr>
        <p:spPr bwMode="auto">
          <a:xfrm>
            <a:off x="3849692" y="2"/>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t" anchorCtr="0" compatLnSpc="1">
            <a:prstTxWarp prst="textNoShape">
              <a:avLst/>
            </a:prstTxWarp>
          </a:bodyPr>
          <a:lstStyle>
            <a:lvl1pPr algn="r" fontAlgn="base">
              <a:spcBef>
                <a:spcPct val="0"/>
              </a:spcBef>
              <a:defRPr sz="1200"/>
            </a:lvl1pPr>
          </a:lstStyle>
          <a:p>
            <a:endParaRPr lang="en-GB"/>
          </a:p>
        </p:txBody>
      </p:sp>
      <p:sp>
        <p:nvSpPr>
          <p:cNvPr id="16388" name="Rectangle 4"/>
          <p:cNvSpPr>
            <a:spLocks noGrp="1" noRot="1" noChangeAspect="1" noChangeArrowheads="1" noTextEdit="1"/>
          </p:cNvSpPr>
          <p:nvPr>
            <p:ph type="sldImg" idx="2"/>
          </p:nvPr>
        </p:nvSpPr>
        <p:spPr bwMode="auto">
          <a:xfrm>
            <a:off x="915988" y="744538"/>
            <a:ext cx="4965700"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679457" y="4714881"/>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639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b" anchorCtr="0" compatLnSpc="1">
            <a:prstTxWarp prst="textNoShape">
              <a:avLst/>
            </a:prstTxWarp>
          </a:bodyPr>
          <a:lstStyle>
            <a:lvl1pPr fontAlgn="base">
              <a:spcBef>
                <a:spcPct val="0"/>
              </a:spcBef>
              <a:defRPr sz="1200"/>
            </a:lvl1pPr>
          </a:lstStyle>
          <a:p>
            <a:endParaRPr lang="en-GB"/>
          </a:p>
        </p:txBody>
      </p:sp>
      <p:sp>
        <p:nvSpPr>
          <p:cNvPr id="16391" name="Rectangle 7"/>
          <p:cNvSpPr>
            <a:spLocks noGrp="1" noChangeArrowheads="1"/>
          </p:cNvSpPr>
          <p:nvPr>
            <p:ph type="sldNum" sz="quarter" idx="5"/>
          </p:nvPr>
        </p:nvSpPr>
        <p:spPr bwMode="auto">
          <a:xfrm>
            <a:off x="3849692"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5" tIns="45701" rIns="91405" bIns="45701" numCol="1" anchor="b" anchorCtr="0" compatLnSpc="1">
            <a:prstTxWarp prst="textNoShape">
              <a:avLst/>
            </a:prstTxWarp>
          </a:bodyPr>
          <a:lstStyle>
            <a:lvl1pPr algn="r" fontAlgn="base">
              <a:spcBef>
                <a:spcPct val="0"/>
              </a:spcBef>
              <a:defRPr sz="1200"/>
            </a:lvl1pPr>
          </a:lstStyle>
          <a:p>
            <a:fld id="{164B663F-FE7E-487F-B07F-3A770B0BE146}" type="slidenum">
              <a:rPr lang="en-GB"/>
              <a:pPr/>
              <a:t>‹#›</a:t>
            </a:fld>
            <a:endParaRPr lang="en-GB"/>
          </a:p>
        </p:txBody>
      </p:sp>
    </p:spTree>
    <p:extLst>
      <p:ext uri="{BB962C8B-B14F-4D97-AF65-F5344CB8AC3E}">
        <p14:creationId xmlns:p14="http://schemas.microsoft.com/office/powerpoint/2010/main" val="1231063730"/>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r>
              <a:rPr lang="en-US" dirty="0"/>
              <a:t>V1.0</a:t>
            </a:r>
          </a:p>
          <a:p>
            <a:endParaRPr lang="en-US" dirty="0"/>
          </a:p>
          <a:p>
            <a:r>
              <a:rPr lang="en-US" dirty="0"/>
              <a:t>T</a:t>
            </a:r>
            <a:r>
              <a:rPr lang="en-US" baseline="0" dirty="0"/>
              <a:t>o change the footer on every slide:</a:t>
            </a:r>
          </a:p>
          <a:p>
            <a:r>
              <a:rPr lang="en-US" baseline="0" dirty="0"/>
              <a:t>1. On the menu go to Insert &gt; Header and Footer…  </a:t>
            </a:r>
          </a:p>
          <a:p>
            <a:r>
              <a:rPr lang="en-US" baseline="0" dirty="0"/>
              <a:t>2. Select the Footer checkbox and enter the footer text in the accompanying text box</a:t>
            </a:r>
          </a:p>
          <a:p>
            <a:r>
              <a:rPr lang="en-US" baseline="0" dirty="0"/>
              <a:t>3. Click “Apply to </a:t>
            </a:r>
            <a:r>
              <a:rPr lang="en-US" baseline="0"/>
              <a:t>All”</a:t>
            </a:r>
          </a:p>
        </p:txBody>
      </p:sp>
      <p:sp>
        <p:nvSpPr>
          <p:cNvPr id="4" name="Slide Number Placeholder 3"/>
          <p:cNvSpPr>
            <a:spLocks noGrp="1"/>
          </p:cNvSpPr>
          <p:nvPr>
            <p:ph type="sldNum" sz="quarter" idx="10"/>
          </p:nvPr>
        </p:nvSpPr>
        <p:spPr/>
        <p:txBody>
          <a:bodyPr/>
          <a:lstStyle/>
          <a:p>
            <a:fld id="{164B663F-FE7E-487F-B07F-3A770B0BE146}" type="slidenum">
              <a:rPr lang="en-GB" smtClean="0"/>
              <a:pPr/>
              <a:t>1</a:t>
            </a:fld>
            <a:endParaRPr lang="en-GB"/>
          </a:p>
        </p:txBody>
      </p:sp>
    </p:spTree>
    <p:extLst>
      <p:ext uri="{BB962C8B-B14F-4D97-AF65-F5344CB8AC3E}">
        <p14:creationId xmlns:p14="http://schemas.microsoft.com/office/powerpoint/2010/main" val="10902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64B663F-FE7E-487F-B07F-3A770B0BE146}" type="slidenum">
              <a:rPr lang="en-GB" smtClean="0"/>
              <a:pPr/>
              <a:t>24</a:t>
            </a:fld>
            <a:endParaRPr lang="en-GB"/>
          </a:p>
        </p:txBody>
      </p:sp>
    </p:spTree>
    <p:extLst>
      <p:ext uri="{BB962C8B-B14F-4D97-AF65-F5344CB8AC3E}">
        <p14:creationId xmlns:p14="http://schemas.microsoft.com/office/powerpoint/2010/main" val="13912309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6" Type="http://schemas.openxmlformats.org/officeDocument/2006/relationships/image" Target="../media/image7.tiff"/><Relationship Id="rId5" Type="http://schemas.openxmlformats.org/officeDocument/2006/relationships/image" Target="../media/image6.jpeg"/><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2592090"/>
            <a:ext cx="9144000" cy="4265910"/>
          </a:xfrm>
        </p:spPr>
        <p:txBody>
          <a:bodyPr/>
          <a:lstStyle/>
          <a:p>
            <a:endParaRPr lang="en-GB" dirty="0"/>
          </a:p>
        </p:txBody>
      </p:sp>
      <p:pic>
        <p:nvPicPr>
          <p:cNvPr id="5137" name="Picture 17" descr="Uok_Logo_PMS294_PC"/>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0932" y="299722"/>
            <a:ext cx="1007492" cy="5467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userDrawn="1"/>
        </p:nvSpPr>
        <p:spPr>
          <a:xfrm>
            <a:off x="467544" y="299723"/>
            <a:ext cx="2808312" cy="276999"/>
          </a:xfrm>
          <a:prstGeom prst="rect">
            <a:avLst/>
          </a:prstGeom>
          <a:noFill/>
        </p:spPr>
        <p:txBody>
          <a:bodyPr wrap="square" lIns="0" rtlCol="0">
            <a:spAutoFit/>
          </a:bodyPr>
          <a:lstStyle/>
          <a:p>
            <a:pPr algn="l"/>
            <a:r>
              <a:rPr lang="en-GB" sz="1200" dirty="0">
                <a:solidFill>
                  <a:srgbClr val="002060"/>
                </a:solidFill>
              </a:rPr>
              <a:t>The UK’s European university</a:t>
            </a:r>
          </a:p>
        </p:txBody>
      </p:sp>
      <p:sp>
        <p:nvSpPr>
          <p:cNvPr id="10" name="Text Placeholder 7"/>
          <p:cNvSpPr>
            <a:spLocks noGrp="1"/>
          </p:cNvSpPr>
          <p:nvPr>
            <p:ph type="body" sz="quarter" idx="12" hasCustomPrompt="1"/>
          </p:nvPr>
        </p:nvSpPr>
        <p:spPr>
          <a:xfrm>
            <a:off x="467544" y="989117"/>
            <a:ext cx="4176464" cy="1512168"/>
          </a:xfrm>
          <a:solidFill>
            <a:schemeClr val="tx2">
              <a:lumMod val="75000"/>
            </a:schemeClr>
          </a:solidFill>
        </p:spPr>
        <p:txBody>
          <a:bodyPr lIns="252000" tIns="273600" rIns="252000"/>
          <a:lstStyle>
            <a:lvl1pPr marL="0" indent="0">
              <a:lnSpc>
                <a:spcPts val="2500"/>
              </a:lnSpc>
              <a:buNone/>
              <a:defRPr sz="2400" spc="-100" baseline="0">
                <a:solidFill>
                  <a:schemeClr val="bg1"/>
                </a:solidFill>
                <a:latin typeface="Century Schoolbook" pitchFamily="18" charset="0"/>
              </a:defRPr>
            </a:lvl1pPr>
          </a:lstStyle>
          <a:p>
            <a:pPr lvl="0"/>
            <a:r>
              <a:rPr lang="en-US" dirty="0"/>
              <a:t>TYPE YOUR HEADING HERE 2014</a:t>
            </a:r>
          </a:p>
        </p:txBody>
      </p:sp>
      <p:sp>
        <p:nvSpPr>
          <p:cNvPr id="11" name="Text Placeholder 10"/>
          <p:cNvSpPr>
            <a:spLocks noGrp="1"/>
          </p:cNvSpPr>
          <p:nvPr>
            <p:ph type="body" sz="quarter" idx="13" hasCustomPrompt="1"/>
          </p:nvPr>
        </p:nvSpPr>
        <p:spPr>
          <a:xfrm>
            <a:off x="467545" y="2488937"/>
            <a:ext cx="4176464" cy="664498"/>
          </a:xfrm>
          <a:solidFill>
            <a:schemeClr val="tx2">
              <a:lumMod val="75000"/>
            </a:schemeClr>
          </a:solidFill>
        </p:spPr>
        <p:txBody>
          <a:bodyPr lIns="252000" tIns="0" rIns="252000" bIns="154800" anchor="ctr" anchorCtr="0"/>
          <a:lstStyle>
            <a:lvl1pPr marL="0" indent="0">
              <a:lnSpc>
                <a:spcPts val="1380"/>
              </a:lnSpc>
              <a:spcBef>
                <a:spcPts val="0"/>
              </a:spcBef>
              <a:buNone/>
              <a:defRPr sz="1400" i="1" spc="-50">
                <a:solidFill>
                  <a:schemeClr val="bg1"/>
                </a:solidFill>
                <a:latin typeface="Century Schoolbook"/>
                <a:cs typeface="Century Schoolbook"/>
              </a:defRPr>
            </a:lvl1pPr>
          </a:lstStyle>
          <a:p>
            <a:pPr lvl="0"/>
            <a:r>
              <a:rPr lang="en-US" dirty="0"/>
              <a:t>Sub heading</a:t>
            </a:r>
          </a:p>
        </p:txBody>
      </p:sp>
      <p:sp>
        <p:nvSpPr>
          <p:cNvPr id="2" name="TextBox 1"/>
          <p:cNvSpPr txBox="1"/>
          <p:nvPr userDrawn="1"/>
        </p:nvSpPr>
        <p:spPr>
          <a:xfrm>
            <a:off x="6273800" y="1447800"/>
            <a:ext cx="184666" cy="461665"/>
          </a:xfrm>
          <a:prstGeom prst="rect">
            <a:avLst/>
          </a:prstGeom>
          <a:noFill/>
        </p:spPr>
        <p:txBody>
          <a:bodyPr wrap="none" rtlCol="0">
            <a:spAutoFit/>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6858000"/>
          </a:xfrm>
        </p:spPr>
        <p:txBody>
          <a:bodyPr/>
          <a:lstStyle/>
          <a:p>
            <a:endParaRPr lang="en-GB"/>
          </a:p>
        </p:txBody>
      </p:sp>
    </p:spTree>
    <p:extLst>
      <p:ext uri="{BB962C8B-B14F-4D97-AF65-F5344CB8AC3E}">
        <p14:creationId xmlns:p14="http://schemas.microsoft.com/office/powerpoint/2010/main" val="3195695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nl-NL"/>
              <a:t>Footer text</a:t>
            </a:r>
            <a:endParaRPr lang="en-GB"/>
          </a:p>
        </p:txBody>
      </p:sp>
      <p:sp>
        <p:nvSpPr>
          <p:cNvPr id="4"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1642801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764704"/>
            <a:ext cx="5111750" cy="536145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nl-NL"/>
              <a:t>Footer text</a:t>
            </a:r>
            <a:endParaRPr lang="en-GB" dirty="0"/>
          </a:p>
        </p:txBody>
      </p:sp>
      <p:sp>
        <p:nvSpPr>
          <p:cNvPr id="7"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2495213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nl-NL"/>
              <a:t>Footer text</a:t>
            </a:r>
            <a:endParaRPr lang="en-GB"/>
          </a:p>
        </p:txBody>
      </p:sp>
      <p:sp>
        <p:nvSpPr>
          <p:cNvPr id="8"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1761953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st page">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342900" marR="0" indent="-342900" algn="l" defTabSz="914400" rtl="0" eaLnBrk="1" fontAlgn="b" latinLnBrk="0" hangingPunct="1">
              <a:lnSpc>
                <a:spcPct val="100000"/>
              </a:lnSpc>
              <a:spcBef>
                <a:spcPct val="3000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cs typeface="Arial" charset="0"/>
            </a:endParaRPr>
          </a:p>
        </p:txBody>
      </p:sp>
      <p:sp>
        <p:nvSpPr>
          <p:cNvPr id="5" name="TextBox 4"/>
          <p:cNvSpPr txBox="1"/>
          <p:nvPr userDrawn="1"/>
        </p:nvSpPr>
        <p:spPr>
          <a:xfrm>
            <a:off x="-1860" y="0"/>
            <a:ext cx="9143999" cy="6858000"/>
          </a:xfrm>
          <a:prstGeom prst="rect">
            <a:avLst/>
          </a:prstGeom>
          <a:solidFill>
            <a:schemeClr val="tx2">
              <a:lumMod val="75000"/>
            </a:schemeClr>
          </a:solidFill>
        </p:spPr>
        <p:txBody>
          <a:bodyPr wrap="square" rtlCol="0">
            <a:spAutoFit/>
          </a:bodyPr>
          <a:lstStyle/>
          <a:p>
            <a:endParaRPr lang="en-US" dirty="0"/>
          </a:p>
        </p:txBody>
      </p:sp>
      <p:cxnSp>
        <p:nvCxnSpPr>
          <p:cNvPr id="6" name="Straight Connector 5"/>
          <p:cNvCxnSpPr/>
          <p:nvPr userDrawn="1"/>
        </p:nvCxnSpPr>
        <p:spPr bwMode="auto">
          <a:xfrm flipH="1">
            <a:off x="971600" y="1268760"/>
            <a:ext cx="432048" cy="1800200"/>
          </a:xfrm>
          <a:prstGeom prst="line">
            <a:avLst/>
          </a:prstGeom>
          <a:noFill/>
          <a:ln w="25400" cap="flat" cmpd="sng" algn="ctr">
            <a:solidFill>
              <a:srgbClr val="728BAC"/>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userDrawn="1"/>
        </p:nvSpPr>
        <p:spPr>
          <a:xfrm>
            <a:off x="1547664" y="1196752"/>
            <a:ext cx="4392488" cy="2519493"/>
          </a:xfrm>
          <a:prstGeom prst="rect">
            <a:avLst/>
          </a:prstGeom>
          <a:noFill/>
        </p:spPr>
        <p:txBody>
          <a:bodyPr wrap="square" lIns="0" tIns="0" rIns="0" bIns="0" rtlCol="0">
            <a:spAutoFit/>
          </a:bodyPr>
          <a:lstStyle/>
          <a:p>
            <a:pPr marL="0" marR="0" lvl="0" indent="0" algn="l" defTabSz="914400" rtl="0" eaLnBrk="1" fontAlgn="b" latinLnBrk="0" hangingPunct="1">
              <a:lnSpc>
                <a:spcPts val="5000"/>
              </a:lnSpc>
              <a:spcBef>
                <a:spcPts val="0"/>
              </a:spcBef>
              <a:spcAft>
                <a:spcPct val="0"/>
              </a:spcAft>
              <a:buClrTx/>
              <a:buSzTx/>
              <a:buFontTx/>
              <a:buNone/>
              <a:tabLst/>
              <a:defRPr/>
            </a:pPr>
            <a:r>
              <a:rPr lang="en-US" sz="4800" spc="-100" dirty="0">
                <a:solidFill>
                  <a:srgbClr val="728BAC"/>
                </a:solidFill>
                <a:latin typeface="Century Schoolbook"/>
                <a:cs typeface="Century Schoolbook"/>
              </a:rPr>
              <a:t>THE UK’S EUROPEAN UNIVERSITY</a:t>
            </a:r>
          </a:p>
          <a:p>
            <a:endParaRPr lang="en-US" dirty="0"/>
          </a:p>
        </p:txBody>
      </p:sp>
      <p:pic>
        <p:nvPicPr>
          <p:cNvPr id="15" name="Picture 14" descr="Uok_Logo_white.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04248" y="5556684"/>
            <a:ext cx="1387978" cy="752636"/>
          </a:xfrm>
          <a:prstGeom prst="rect">
            <a:avLst/>
          </a:prstGeom>
        </p:spPr>
      </p:pic>
      <p:sp>
        <p:nvSpPr>
          <p:cNvPr id="16" name="TextBox 15"/>
          <p:cNvSpPr txBox="1"/>
          <p:nvPr userDrawn="1"/>
        </p:nvSpPr>
        <p:spPr>
          <a:xfrm>
            <a:off x="1547664" y="5949280"/>
            <a:ext cx="2736304" cy="307777"/>
          </a:xfrm>
          <a:prstGeom prst="rect">
            <a:avLst/>
          </a:prstGeom>
          <a:noFill/>
        </p:spPr>
        <p:txBody>
          <a:bodyPr wrap="square" lIns="0" tIns="0" rIns="0" bIns="0" rtlCol="0" anchor="b" anchorCtr="0">
            <a:spAutoFit/>
          </a:bodyPr>
          <a:lstStyle/>
          <a:p>
            <a:r>
              <a:rPr lang="en-US" sz="2000" kern="1400" spc="-100" dirty="0" err="1">
                <a:solidFill>
                  <a:schemeClr val="bg1"/>
                </a:solidFill>
                <a:latin typeface="Century Schoolbook"/>
                <a:cs typeface="Century Schoolbook"/>
              </a:rPr>
              <a:t>www.kent.ac.uk</a:t>
            </a:r>
            <a:endParaRPr lang="en-US" sz="2000" kern="1400" spc="-100" dirty="0">
              <a:solidFill>
                <a:schemeClr val="bg1"/>
              </a:solidFill>
              <a:latin typeface="Century Schoolbook"/>
              <a:cs typeface="Century Schoolbook"/>
            </a:endParaRPr>
          </a:p>
        </p:txBody>
      </p:sp>
      <p:grpSp>
        <p:nvGrpSpPr>
          <p:cNvPr id="9" name="Group 8"/>
          <p:cNvGrpSpPr/>
          <p:nvPr userDrawn="1"/>
        </p:nvGrpSpPr>
        <p:grpSpPr>
          <a:xfrm>
            <a:off x="1549959" y="5585850"/>
            <a:ext cx="1356664" cy="284120"/>
            <a:chOff x="1547664" y="5589240"/>
            <a:chExt cx="1523655" cy="319092"/>
          </a:xfrm>
        </p:grpSpPr>
        <p:pic>
          <p:nvPicPr>
            <p:cNvPr id="2" name="Picture 1" descr="Facebook__very_small.eps"/>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47664" y="5589240"/>
              <a:ext cx="324260" cy="312595"/>
            </a:xfrm>
            <a:prstGeom prst="rect">
              <a:avLst/>
            </a:prstGeom>
          </p:spPr>
        </p:pic>
        <p:pic>
          <p:nvPicPr>
            <p:cNvPr id="3" name="Picture 2" descr="twitter-bird-white-on-blue_small.eps"/>
            <p:cNvPicPr>
              <a:picLocks noChangeAspect="1"/>
            </p:cNvPicPr>
            <p:nvPr userDrawn="1"/>
          </p:nvPicPr>
          <p:blipFill rotWithShape="1">
            <a:blip r:embed="rId4" cstate="print">
              <a:extLst>
                <a:ext uri="{28A0092B-C50C-407E-A947-70E740481C1C}">
                  <a14:useLocalDpi xmlns:a14="http://schemas.microsoft.com/office/drawing/2010/main" val="0"/>
                </a:ext>
              </a:extLst>
            </a:blip>
            <a:srcRect l="1" r="9042"/>
            <a:stretch/>
          </p:blipFill>
          <p:spPr>
            <a:xfrm>
              <a:off x="1941392" y="5589240"/>
              <a:ext cx="330409" cy="312115"/>
            </a:xfrm>
            <a:prstGeom prst="rect">
              <a:avLst/>
            </a:prstGeom>
          </p:spPr>
        </p:pic>
        <p:pic>
          <p:nvPicPr>
            <p:cNvPr id="7" name="Picture 6" descr="LI_brand.jpg"/>
            <p:cNvPicPr>
              <a:picLocks noChangeAspect="1"/>
            </p:cNvPicPr>
            <p:nvPr userDrawn="1"/>
          </p:nvPicPr>
          <p:blipFill rotWithShape="1">
            <a:blip r:embed="rId5" cstate="print">
              <a:extLst>
                <a:ext uri="{28A0092B-C50C-407E-A947-70E740481C1C}">
                  <a14:useLocalDpi xmlns:a14="http://schemas.microsoft.com/office/drawing/2010/main" val="0"/>
                </a:ext>
              </a:extLst>
            </a:blip>
            <a:srcRect l="3442" t="6533" r="3179" b="3587"/>
            <a:stretch/>
          </p:blipFill>
          <p:spPr>
            <a:xfrm>
              <a:off x="2755635" y="5589240"/>
              <a:ext cx="315684" cy="319092"/>
            </a:xfrm>
            <a:prstGeom prst="rect">
              <a:avLst/>
            </a:prstGeom>
          </p:spPr>
        </p:pic>
        <p:pic>
          <p:nvPicPr>
            <p:cNvPr id="8" name="Picture 7" descr="youtube.tif"/>
            <p:cNvPicPr>
              <a:picLocks noChangeAspect="1"/>
            </p:cNvPicPr>
            <p:nvPr userDrawn="1"/>
          </p:nvPicPr>
          <p:blipFill rotWithShape="1">
            <a:blip r:embed="rId6" cstate="print">
              <a:extLst>
                <a:ext uri="{28A0092B-C50C-407E-A947-70E740481C1C}">
                  <a14:useLocalDpi xmlns:a14="http://schemas.microsoft.com/office/drawing/2010/main" val="0"/>
                </a:ext>
              </a:extLst>
            </a:blip>
            <a:srcRect l="7244" t="7968" r="10058" b="11869"/>
            <a:stretch/>
          </p:blipFill>
          <p:spPr>
            <a:xfrm>
              <a:off x="2346244" y="5589240"/>
              <a:ext cx="330650" cy="312595"/>
            </a:xfrm>
            <a:prstGeom prst="rect">
              <a:avLst/>
            </a:prstGeom>
          </p:spPr>
        </p:pic>
      </p:grpSp>
    </p:spTree>
    <p:extLst>
      <p:ext uri="{BB962C8B-B14F-4D97-AF65-F5344CB8AC3E}">
        <p14:creationId xmlns:p14="http://schemas.microsoft.com/office/powerpoint/2010/main" val="736972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Footer Placeholder 3"/>
          <p:cNvSpPr>
            <a:spLocks noGrp="1"/>
          </p:cNvSpPr>
          <p:nvPr>
            <p:ph type="ftr" sz="quarter" idx="10"/>
          </p:nvPr>
        </p:nvSpPr>
        <p:spPr/>
        <p:txBody>
          <a:bodyPr/>
          <a:lstStyle>
            <a:lvl1pPr>
              <a:defRPr/>
            </a:lvl1pPr>
          </a:lstStyle>
          <a:p>
            <a:r>
              <a:rPr lang="nl-NL"/>
              <a:t>Footer text</a:t>
            </a:r>
            <a:endParaRPr lang="en-GB" dirty="0"/>
          </a:p>
        </p:txBody>
      </p:sp>
      <p:sp>
        <p:nvSpPr>
          <p:cNvPr id="8"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298663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ubsectionright">
    <p:spTree>
      <p:nvGrpSpPr>
        <p:cNvPr id="1" name=""/>
        <p:cNvGrpSpPr/>
        <p:nvPr/>
      </p:nvGrpSpPr>
      <p:grpSpPr>
        <a:xfrm>
          <a:off x="0" y="0"/>
          <a:ext cx="0" cy="0"/>
          <a:chOff x="0" y="0"/>
          <a:chExt cx="0" cy="0"/>
        </a:xfrm>
      </p:grpSpPr>
      <p:sp>
        <p:nvSpPr>
          <p:cNvPr id="20" name="Picture Placeholder 19"/>
          <p:cNvSpPr>
            <a:spLocks noGrp="1"/>
          </p:cNvSpPr>
          <p:nvPr>
            <p:ph type="pic" sz="quarter" idx="14"/>
          </p:nvPr>
        </p:nvSpPr>
        <p:spPr>
          <a:xfrm>
            <a:off x="0" y="260648"/>
            <a:ext cx="9144000" cy="6120680"/>
          </a:xfrm>
        </p:spPr>
        <p:txBody>
          <a:bodyPr/>
          <a:lstStyle/>
          <a:p>
            <a:r>
              <a:rPr lang="en-US" dirty="0"/>
              <a:t>Click icon to add picture</a:t>
            </a:r>
            <a:endParaRPr lang="en-GB" dirty="0"/>
          </a:p>
        </p:txBody>
      </p:sp>
      <p:sp>
        <p:nvSpPr>
          <p:cNvPr id="4" name="Footer Placeholder 3"/>
          <p:cNvSpPr>
            <a:spLocks noGrp="1"/>
          </p:cNvSpPr>
          <p:nvPr>
            <p:ph type="ftr" sz="quarter" idx="10"/>
          </p:nvPr>
        </p:nvSpPr>
        <p:spPr/>
        <p:txBody>
          <a:bodyPr/>
          <a:lstStyle>
            <a:lvl1pPr>
              <a:defRPr/>
            </a:lvl1pPr>
          </a:lstStyle>
          <a:p>
            <a:r>
              <a:rPr lang="nl-NL"/>
              <a:t>Footer text</a:t>
            </a:r>
            <a:endParaRPr lang="en-GB" dirty="0"/>
          </a:p>
        </p:txBody>
      </p:sp>
      <p:sp>
        <p:nvSpPr>
          <p:cNvPr id="8" name="Text Placeholder 7"/>
          <p:cNvSpPr>
            <a:spLocks noGrp="1"/>
          </p:cNvSpPr>
          <p:nvPr>
            <p:ph type="body" sz="quarter" idx="12" hasCustomPrompt="1"/>
          </p:nvPr>
        </p:nvSpPr>
        <p:spPr>
          <a:xfrm>
            <a:off x="4499992" y="764704"/>
            <a:ext cx="4176464" cy="1584176"/>
          </a:xfrm>
          <a:solidFill>
            <a:schemeClr val="tx2">
              <a:lumMod val="75000"/>
            </a:schemeClr>
          </a:solidFill>
        </p:spPr>
        <p:txBody>
          <a:bodyPr lIns="720000" tIns="273600" rIns="360000"/>
          <a:lstStyle>
            <a:lvl1pPr marL="0" indent="0">
              <a:lnSpc>
                <a:spcPts val="2600"/>
              </a:lnSpc>
              <a:buNone/>
              <a:defRPr sz="2400" spc="-100">
                <a:solidFill>
                  <a:srgbClr val="728BAC"/>
                </a:solidFill>
                <a:latin typeface="Century Schoolbook" pitchFamily="18" charset="0"/>
              </a:defRPr>
            </a:lvl1pPr>
          </a:lstStyle>
          <a:p>
            <a:pPr lvl="0"/>
            <a:r>
              <a:rPr lang="en-US" dirty="0"/>
              <a:t>CLICK TO EDIT MASTER TEXT STYLES</a:t>
            </a:r>
          </a:p>
        </p:txBody>
      </p:sp>
      <p:sp>
        <p:nvSpPr>
          <p:cNvPr id="11" name="Text Placeholder 10"/>
          <p:cNvSpPr>
            <a:spLocks noGrp="1"/>
          </p:cNvSpPr>
          <p:nvPr>
            <p:ph type="body" sz="quarter" idx="13"/>
          </p:nvPr>
        </p:nvSpPr>
        <p:spPr>
          <a:xfrm>
            <a:off x="4499993" y="2276872"/>
            <a:ext cx="4176464" cy="935658"/>
          </a:xfrm>
          <a:solidFill>
            <a:srgbClr val="002A62"/>
          </a:solidFill>
          <a:ln>
            <a:noFill/>
          </a:ln>
        </p:spPr>
        <p:txBody>
          <a:bodyPr lIns="720000" rIns="360000" bIns="108000"/>
          <a:lstStyle>
            <a:lvl1pPr marL="0" indent="0">
              <a:lnSpc>
                <a:spcPts val="1480"/>
              </a:lnSpc>
              <a:spcBef>
                <a:spcPts val="0"/>
              </a:spcBef>
              <a:buNone/>
              <a:defRPr sz="1400" b="0" i="1" spc="-50">
                <a:solidFill>
                  <a:schemeClr val="bg1"/>
                </a:solidFill>
                <a:latin typeface="Century Schoolbook"/>
                <a:cs typeface="Century Schoolbook"/>
              </a:defRPr>
            </a:lvl1pPr>
          </a:lstStyle>
          <a:p>
            <a:pPr lvl="0"/>
            <a:r>
              <a:rPr lang="en-US" dirty="0"/>
              <a:t>Click to edit Master text styles</a:t>
            </a:r>
          </a:p>
        </p:txBody>
      </p:sp>
      <p:cxnSp>
        <p:nvCxnSpPr>
          <p:cNvPr id="3" name="Straight Connector 2"/>
          <p:cNvCxnSpPr/>
          <p:nvPr userDrawn="1"/>
        </p:nvCxnSpPr>
        <p:spPr bwMode="auto">
          <a:xfrm flipH="1">
            <a:off x="4860032" y="1052736"/>
            <a:ext cx="216024" cy="1224136"/>
          </a:xfrm>
          <a:prstGeom prst="line">
            <a:avLst/>
          </a:prstGeom>
          <a:noFill/>
          <a:ln w="15875" cap="flat" cmpd="sng" algn="ctr">
            <a:solidFill>
              <a:srgbClr val="728BAC"/>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382085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Subsectionleft">
    <p:spTree>
      <p:nvGrpSpPr>
        <p:cNvPr id="1" name=""/>
        <p:cNvGrpSpPr/>
        <p:nvPr/>
      </p:nvGrpSpPr>
      <p:grpSpPr>
        <a:xfrm>
          <a:off x="0" y="0"/>
          <a:ext cx="0" cy="0"/>
          <a:chOff x="0" y="0"/>
          <a:chExt cx="0" cy="0"/>
        </a:xfrm>
      </p:grpSpPr>
      <p:sp>
        <p:nvSpPr>
          <p:cNvPr id="20" name="Picture Placeholder 19"/>
          <p:cNvSpPr>
            <a:spLocks noGrp="1"/>
          </p:cNvSpPr>
          <p:nvPr>
            <p:ph type="pic" sz="quarter" idx="14"/>
          </p:nvPr>
        </p:nvSpPr>
        <p:spPr>
          <a:xfrm>
            <a:off x="0" y="260648"/>
            <a:ext cx="9144000" cy="6120680"/>
          </a:xfrm>
        </p:spPr>
        <p:txBody>
          <a:bodyPr/>
          <a:lstStyle/>
          <a:p>
            <a:r>
              <a:rPr lang="en-US"/>
              <a:t>Click icon to add picture</a:t>
            </a:r>
            <a:endParaRPr lang="en-GB"/>
          </a:p>
        </p:txBody>
      </p:sp>
      <p:sp>
        <p:nvSpPr>
          <p:cNvPr id="4" name="Footer Placeholder 3"/>
          <p:cNvSpPr>
            <a:spLocks noGrp="1"/>
          </p:cNvSpPr>
          <p:nvPr>
            <p:ph type="ftr" sz="quarter" idx="10"/>
          </p:nvPr>
        </p:nvSpPr>
        <p:spPr/>
        <p:txBody>
          <a:bodyPr/>
          <a:lstStyle>
            <a:lvl1pPr>
              <a:defRPr/>
            </a:lvl1pPr>
          </a:lstStyle>
          <a:p>
            <a:r>
              <a:rPr lang="nl-NL"/>
              <a:t>Footer text</a:t>
            </a:r>
            <a:endParaRPr lang="en-GB" dirty="0"/>
          </a:p>
        </p:txBody>
      </p:sp>
      <p:sp>
        <p:nvSpPr>
          <p:cNvPr id="8" name="Text Placeholder 7"/>
          <p:cNvSpPr>
            <a:spLocks noGrp="1"/>
          </p:cNvSpPr>
          <p:nvPr>
            <p:ph type="body" sz="quarter" idx="12" hasCustomPrompt="1"/>
          </p:nvPr>
        </p:nvSpPr>
        <p:spPr>
          <a:xfrm>
            <a:off x="467544" y="764704"/>
            <a:ext cx="4176464" cy="1584176"/>
          </a:xfrm>
          <a:solidFill>
            <a:schemeClr val="tx2">
              <a:lumMod val="75000"/>
            </a:schemeClr>
          </a:solidFill>
        </p:spPr>
        <p:txBody>
          <a:bodyPr lIns="720000" tIns="273600" rIns="360000"/>
          <a:lstStyle>
            <a:lvl1pPr marL="0" indent="0">
              <a:lnSpc>
                <a:spcPts val="2600"/>
              </a:lnSpc>
              <a:buNone/>
              <a:defRPr sz="2400" spc="-100">
                <a:solidFill>
                  <a:srgbClr val="728BAC"/>
                </a:solidFill>
                <a:latin typeface="Century Schoolbook" pitchFamily="18" charset="0"/>
              </a:defRPr>
            </a:lvl1pPr>
          </a:lstStyle>
          <a:p>
            <a:pPr lvl="0"/>
            <a:r>
              <a:rPr lang="en-US" dirty="0"/>
              <a:t>CLICK TO EDIT MASTER TEXT STYLES</a:t>
            </a:r>
          </a:p>
        </p:txBody>
      </p:sp>
      <p:sp>
        <p:nvSpPr>
          <p:cNvPr id="11" name="Text Placeholder 10"/>
          <p:cNvSpPr>
            <a:spLocks noGrp="1"/>
          </p:cNvSpPr>
          <p:nvPr>
            <p:ph type="body" sz="quarter" idx="13"/>
          </p:nvPr>
        </p:nvSpPr>
        <p:spPr>
          <a:xfrm>
            <a:off x="467545" y="2348880"/>
            <a:ext cx="4176464" cy="720080"/>
          </a:xfrm>
          <a:solidFill>
            <a:schemeClr val="tx2">
              <a:lumMod val="75000"/>
            </a:schemeClr>
          </a:solidFill>
        </p:spPr>
        <p:txBody>
          <a:bodyPr lIns="720000" rIns="360000" bIns="108000"/>
          <a:lstStyle>
            <a:lvl1pPr marL="0" indent="0">
              <a:buNone/>
              <a:defRPr sz="1200" b="0" i="1">
                <a:solidFill>
                  <a:schemeClr val="bg1"/>
                </a:solidFill>
                <a:latin typeface="Century Schoolbook"/>
                <a:cs typeface="Century Schoolbook"/>
              </a:defRPr>
            </a:lvl1pPr>
          </a:lstStyle>
          <a:p>
            <a:pPr lvl="0"/>
            <a:r>
              <a:rPr lang="en-US" dirty="0"/>
              <a:t>Click to edit Master text styles</a:t>
            </a:r>
          </a:p>
        </p:txBody>
      </p:sp>
      <p:cxnSp>
        <p:nvCxnSpPr>
          <p:cNvPr id="6" name="Straight Connector 5"/>
          <p:cNvCxnSpPr/>
          <p:nvPr userDrawn="1"/>
        </p:nvCxnSpPr>
        <p:spPr bwMode="auto">
          <a:xfrm flipH="1">
            <a:off x="827584" y="1052736"/>
            <a:ext cx="216024" cy="1224136"/>
          </a:xfrm>
          <a:prstGeom prst="line">
            <a:avLst/>
          </a:prstGeom>
          <a:noFill/>
          <a:ln w="15875" cap="flat" cmpd="sng" algn="ctr">
            <a:solidFill>
              <a:srgbClr val="728BAC"/>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2885037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Footer Placeholder 2"/>
          <p:cNvSpPr>
            <a:spLocks noGrp="1"/>
          </p:cNvSpPr>
          <p:nvPr>
            <p:ph type="ftr" sz="quarter" idx="10"/>
          </p:nvPr>
        </p:nvSpPr>
        <p:spPr/>
        <p:txBody>
          <a:bodyPr/>
          <a:lstStyle/>
          <a:p>
            <a:r>
              <a:rPr lang="nl-NL"/>
              <a:t>Footer text</a:t>
            </a:r>
            <a:endParaRPr lang="en-GB" dirty="0"/>
          </a:p>
        </p:txBody>
      </p:sp>
      <p:sp>
        <p:nvSpPr>
          <p:cNvPr id="9" name="Picture Placeholder 7"/>
          <p:cNvSpPr>
            <a:spLocks noGrp="1"/>
          </p:cNvSpPr>
          <p:nvPr>
            <p:ph type="pic" sz="quarter" idx="15"/>
          </p:nvPr>
        </p:nvSpPr>
        <p:spPr>
          <a:xfrm>
            <a:off x="3419872" y="1494509"/>
            <a:ext cx="2376264" cy="1728192"/>
          </a:xfrm>
        </p:spPr>
        <p:txBody>
          <a:bodyPr tIns="46800" anchor="b"/>
          <a:lstStyle>
            <a:lvl1pPr marL="0" indent="0">
              <a:buNone/>
              <a:defRPr sz="1600"/>
            </a:lvl1pPr>
          </a:lstStyle>
          <a:p>
            <a:r>
              <a:rPr lang="en-US"/>
              <a:t>Click icon to add picture</a:t>
            </a:r>
            <a:endParaRPr lang="en-GB" dirty="0"/>
          </a:p>
        </p:txBody>
      </p:sp>
      <p:sp>
        <p:nvSpPr>
          <p:cNvPr id="15" name="Picture Placeholder 7"/>
          <p:cNvSpPr>
            <a:spLocks noGrp="1"/>
          </p:cNvSpPr>
          <p:nvPr>
            <p:ph type="pic" sz="quarter" idx="16"/>
          </p:nvPr>
        </p:nvSpPr>
        <p:spPr>
          <a:xfrm>
            <a:off x="6372200" y="1484784"/>
            <a:ext cx="2376264" cy="1728192"/>
          </a:xfrm>
        </p:spPr>
        <p:txBody>
          <a:bodyPr anchor="b"/>
          <a:lstStyle>
            <a:lvl1pPr marL="0" indent="0">
              <a:buNone/>
              <a:defRPr sz="1600"/>
            </a:lvl1pPr>
          </a:lstStyle>
          <a:p>
            <a:r>
              <a:rPr lang="en-US"/>
              <a:t>Click icon to add picture</a:t>
            </a:r>
            <a:endParaRPr lang="en-GB" dirty="0"/>
          </a:p>
        </p:txBody>
      </p:sp>
      <p:sp>
        <p:nvSpPr>
          <p:cNvPr id="17" name="Picture Placeholder 7"/>
          <p:cNvSpPr>
            <a:spLocks noGrp="1"/>
          </p:cNvSpPr>
          <p:nvPr>
            <p:ph type="pic" sz="quarter" idx="18"/>
          </p:nvPr>
        </p:nvSpPr>
        <p:spPr>
          <a:xfrm>
            <a:off x="467544" y="3861048"/>
            <a:ext cx="2376264" cy="2088232"/>
          </a:xfrm>
        </p:spPr>
        <p:txBody>
          <a:bodyPr anchor="b"/>
          <a:lstStyle>
            <a:lvl1pPr marL="0" indent="0">
              <a:buNone/>
              <a:defRPr sz="1600"/>
            </a:lvl1pPr>
          </a:lstStyle>
          <a:p>
            <a:r>
              <a:rPr lang="en-US"/>
              <a:t>Click icon to add picture</a:t>
            </a:r>
            <a:endParaRPr lang="en-GB" dirty="0"/>
          </a:p>
        </p:txBody>
      </p:sp>
      <p:sp>
        <p:nvSpPr>
          <p:cNvPr id="18" name="Picture Placeholder 7"/>
          <p:cNvSpPr>
            <a:spLocks noGrp="1"/>
          </p:cNvSpPr>
          <p:nvPr>
            <p:ph type="pic" sz="quarter" idx="19"/>
          </p:nvPr>
        </p:nvSpPr>
        <p:spPr>
          <a:xfrm>
            <a:off x="6372200" y="3861048"/>
            <a:ext cx="2376264" cy="2088232"/>
          </a:xfrm>
        </p:spPr>
        <p:txBody>
          <a:bodyPr anchor="b"/>
          <a:lstStyle>
            <a:lvl1pPr marL="0" indent="0">
              <a:buNone/>
              <a:defRPr sz="1600"/>
            </a:lvl1pPr>
          </a:lstStyle>
          <a:p>
            <a:r>
              <a:rPr lang="en-US"/>
              <a:t>Click icon to add picture</a:t>
            </a:r>
            <a:endParaRPr lang="en-GB" dirty="0"/>
          </a:p>
        </p:txBody>
      </p:sp>
      <p:sp>
        <p:nvSpPr>
          <p:cNvPr id="19" name="Picture Placeholder 7"/>
          <p:cNvSpPr>
            <a:spLocks noGrp="1"/>
          </p:cNvSpPr>
          <p:nvPr>
            <p:ph type="pic" sz="quarter" idx="20"/>
          </p:nvPr>
        </p:nvSpPr>
        <p:spPr>
          <a:xfrm>
            <a:off x="3433157" y="3861048"/>
            <a:ext cx="2376264" cy="2088232"/>
          </a:xfrm>
        </p:spPr>
        <p:txBody>
          <a:bodyPr anchor="b"/>
          <a:lstStyle>
            <a:lvl1pPr marL="0" indent="0">
              <a:buNone/>
              <a:defRPr sz="1600"/>
            </a:lvl1pPr>
          </a:lstStyle>
          <a:p>
            <a:r>
              <a:rPr lang="en-US"/>
              <a:t>Click icon to add picture</a:t>
            </a:r>
            <a:endParaRPr lang="en-GB" dirty="0"/>
          </a:p>
        </p:txBody>
      </p:sp>
      <p:sp>
        <p:nvSpPr>
          <p:cNvPr id="21" name="TextBox 20"/>
          <p:cNvSpPr txBox="1"/>
          <p:nvPr userDrawn="1"/>
        </p:nvSpPr>
        <p:spPr>
          <a:xfrm>
            <a:off x="3419872" y="3229754"/>
            <a:ext cx="2376264" cy="338554"/>
          </a:xfrm>
          <a:prstGeom prst="rect">
            <a:avLst/>
          </a:prstGeom>
          <a:noFill/>
        </p:spPr>
        <p:txBody>
          <a:bodyPr wrap="square" rtlCol="0">
            <a:spAutoFit/>
          </a:bodyPr>
          <a:lstStyle/>
          <a:p>
            <a:r>
              <a:rPr lang="en-GB" sz="1600" dirty="0"/>
              <a:t>Caption</a:t>
            </a:r>
          </a:p>
        </p:txBody>
      </p:sp>
      <p:sp>
        <p:nvSpPr>
          <p:cNvPr id="22" name="Picture Placeholder 7"/>
          <p:cNvSpPr>
            <a:spLocks noGrp="1"/>
          </p:cNvSpPr>
          <p:nvPr>
            <p:ph type="pic" sz="quarter" idx="21"/>
          </p:nvPr>
        </p:nvSpPr>
        <p:spPr>
          <a:xfrm>
            <a:off x="467544" y="1484784"/>
            <a:ext cx="2376264" cy="1728192"/>
          </a:xfrm>
        </p:spPr>
        <p:txBody>
          <a:bodyPr tIns="46800" anchor="b"/>
          <a:lstStyle>
            <a:lvl1pPr marL="0" indent="0">
              <a:buNone/>
              <a:defRPr sz="1600"/>
            </a:lvl1pPr>
          </a:lstStyle>
          <a:p>
            <a:r>
              <a:rPr lang="en-US"/>
              <a:t>Click icon to add picture</a:t>
            </a:r>
            <a:endParaRPr lang="en-GB" dirty="0"/>
          </a:p>
        </p:txBody>
      </p:sp>
      <p:sp>
        <p:nvSpPr>
          <p:cNvPr id="25" name="Text Placeholder 24"/>
          <p:cNvSpPr>
            <a:spLocks noGrp="1"/>
          </p:cNvSpPr>
          <p:nvPr>
            <p:ph type="body" sz="quarter" idx="22"/>
          </p:nvPr>
        </p:nvSpPr>
        <p:spPr>
          <a:xfrm>
            <a:off x="468313" y="3228975"/>
            <a:ext cx="2374900" cy="339333"/>
          </a:xfrm>
        </p:spPr>
        <p:txBody>
          <a:bodyPr/>
          <a:lstStyle>
            <a:lvl1pPr marL="0" indent="0">
              <a:buNone/>
              <a:defRPr sz="1600"/>
            </a:lvl1pPr>
          </a:lstStyle>
          <a:p>
            <a:pPr lvl="0"/>
            <a:r>
              <a:rPr lang="en-US"/>
              <a:t>Click to edit Master text styles</a:t>
            </a:r>
          </a:p>
        </p:txBody>
      </p:sp>
      <p:sp>
        <p:nvSpPr>
          <p:cNvPr id="14"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162368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331913" y="1484313"/>
            <a:ext cx="3416300"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900613" y="1484313"/>
            <a:ext cx="3416300"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0"/>
          </p:nvPr>
        </p:nvSpPr>
        <p:spPr/>
        <p:txBody>
          <a:bodyPr/>
          <a:lstStyle>
            <a:lvl1pPr>
              <a:defRPr/>
            </a:lvl1pPr>
          </a:lstStyle>
          <a:p>
            <a:r>
              <a:rPr lang="nl-NL"/>
              <a:t>Footer text</a:t>
            </a:r>
            <a:endParaRPr lang="en-GB"/>
          </a:p>
        </p:txBody>
      </p:sp>
      <p:sp>
        <p:nvSpPr>
          <p:cNvPr id="8"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1872465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p:cNvSpPr>
            <a:spLocks noGrp="1"/>
          </p:cNvSpPr>
          <p:nvPr>
            <p:ph type="ftr" sz="quarter" idx="10"/>
          </p:nvPr>
        </p:nvSpPr>
        <p:spPr/>
        <p:txBody>
          <a:bodyPr/>
          <a:lstStyle>
            <a:lvl1pPr>
              <a:defRPr/>
            </a:lvl1pPr>
          </a:lstStyle>
          <a:p>
            <a:r>
              <a:rPr lang="nl-NL"/>
              <a:t>Footer text</a:t>
            </a:r>
            <a:endParaRPr lang="en-GB"/>
          </a:p>
        </p:txBody>
      </p:sp>
      <p:sp>
        <p:nvSpPr>
          <p:cNvPr id="10" name="Slide Number Placeholder 1"/>
          <p:cNvSpPr>
            <a:spLocks noGrp="1"/>
          </p:cNvSpPr>
          <p:nvPr>
            <p:ph type="sldNum" sz="quarter" idx="11"/>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1915340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Footer Placeholder 2"/>
          <p:cNvSpPr>
            <a:spLocks noGrp="1"/>
          </p:cNvSpPr>
          <p:nvPr>
            <p:ph type="ftr" sz="quarter" idx="10"/>
          </p:nvPr>
        </p:nvSpPr>
        <p:spPr/>
        <p:txBody>
          <a:bodyPr/>
          <a:lstStyle>
            <a:lvl1pPr>
              <a:defRPr/>
            </a:lvl1pPr>
          </a:lstStyle>
          <a:p>
            <a:r>
              <a:rPr lang="nl-NL"/>
              <a:t>Footer text</a:t>
            </a:r>
            <a:endParaRPr lang="en-GB"/>
          </a:p>
        </p:txBody>
      </p:sp>
      <p:sp>
        <p:nvSpPr>
          <p:cNvPr id="6"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extLst>
      <p:ext uri="{BB962C8B-B14F-4D97-AF65-F5344CB8AC3E}">
        <p14:creationId xmlns:p14="http://schemas.microsoft.com/office/powerpoint/2010/main" val="3042106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549275"/>
            <a:ext cx="8291513"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4099" name="Rectangle 3"/>
          <p:cNvSpPr>
            <a:spLocks noGrp="1" noChangeArrowheads="1"/>
          </p:cNvSpPr>
          <p:nvPr>
            <p:ph type="body" idx="1"/>
          </p:nvPr>
        </p:nvSpPr>
        <p:spPr bwMode="auto">
          <a:xfrm>
            <a:off x="1331913" y="1484313"/>
            <a:ext cx="6985000" cy="489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dirty="0"/>
              <a:t>Click to edit Master text style</a:t>
            </a:r>
          </a:p>
          <a:p>
            <a:pPr lvl="1"/>
            <a:r>
              <a:rPr lang="en-GB" dirty="0"/>
              <a:t>Second level</a:t>
            </a:r>
          </a:p>
          <a:p>
            <a:pPr lvl="2"/>
            <a:r>
              <a:rPr lang="en-GB" dirty="0"/>
              <a:t>Third level</a:t>
            </a:r>
          </a:p>
          <a:p>
            <a:pPr lvl="3"/>
            <a:r>
              <a:rPr lang="en-GB" dirty="0"/>
              <a:t>Fourth level</a:t>
            </a:r>
          </a:p>
        </p:txBody>
      </p:sp>
      <p:sp>
        <p:nvSpPr>
          <p:cNvPr id="4100" name="Rectangle 4"/>
          <p:cNvSpPr>
            <a:spLocks noGrp="1" noChangeArrowheads="1"/>
          </p:cNvSpPr>
          <p:nvPr>
            <p:ph type="ftr" sz="quarter" idx="3"/>
          </p:nvPr>
        </p:nvSpPr>
        <p:spPr bwMode="auto">
          <a:xfrm>
            <a:off x="838200" y="6505575"/>
            <a:ext cx="6057900" cy="26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marR="0" indent="0" algn="l" defTabSz="914400" rtl="0" eaLnBrk="1" fontAlgn="base" latinLnBrk="0" hangingPunct="1">
              <a:lnSpc>
                <a:spcPct val="100000"/>
              </a:lnSpc>
              <a:spcBef>
                <a:spcPct val="0"/>
              </a:spcBef>
              <a:spcAft>
                <a:spcPct val="0"/>
              </a:spcAft>
              <a:buClrTx/>
              <a:buSzTx/>
              <a:buFontTx/>
              <a:buNone/>
              <a:tabLst/>
              <a:defRPr sz="1000"/>
            </a:lvl1pPr>
          </a:lstStyle>
          <a:p>
            <a:r>
              <a:rPr lang="en-GB" dirty="0"/>
              <a:t>Footer text</a:t>
            </a:r>
          </a:p>
        </p:txBody>
      </p:sp>
      <p:sp>
        <p:nvSpPr>
          <p:cNvPr id="4102" name="Rectangle 6"/>
          <p:cNvSpPr>
            <a:spLocks noChangeArrowheads="1"/>
          </p:cNvSpPr>
          <p:nvPr/>
        </p:nvSpPr>
        <p:spPr bwMode="auto">
          <a:xfrm>
            <a:off x="0" y="-1588"/>
            <a:ext cx="9144000" cy="287338"/>
          </a:xfrm>
          <a:prstGeom prst="rect">
            <a:avLst/>
          </a:prstGeom>
          <a:solidFill>
            <a:schemeClr val="tx2">
              <a:lumMod val="75000"/>
            </a:schemeClr>
          </a:solidFill>
          <a:ln>
            <a:noFill/>
          </a:ln>
          <a:effectLst/>
        </p:spPr>
        <p:txBody>
          <a:bodyPr wrap="none" anchor="ctr"/>
          <a:lstStyle/>
          <a:p>
            <a:endParaRPr lang="en-GB"/>
          </a:p>
        </p:txBody>
      </p:sp>
      <p:pic>
        <p:nvPicPr>
          <p:cNvPr id="4105" name="Picture 9" descr="Uok_horiz_PMS294"/>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380288" y="6553200"/>
            <a:ext cx="1368425" cy="201613"/>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4"/>
          </p:nvPr>
        </p:nvSpPr>
        <p:spPr>
          <a:xfrm>
            <a:off x="152400" y="6489700"/>
            <a:ext cx="673100" cy="266700"/>
          </a:xfrm>
          <a:prstGeom prst="rect">
            <a:avLst/>
          </a:prstGeom>
        </p:spPr>
        <p:txBody>
          <a:bodyPr vert="horz" lIns="91440" tIns="45720" rIns="91440" bIns="45720" rtlCol="0" anchor="ctr"/>
          <a:lstStyle>
            <a:lvl1pPr algn="r">
              <a:defRPr sz="1000">
                <a:solidFill>
                  <a:schemeClr val="tx1"/>
                </a:solidFill>
              </a:defRPr>
            </a:lvl1pPr>
          </a:lstStyle>
          <a:p>
            <a:pPr algn="l"/>
            <a:r>
              <a:rPr lang="en-US" dirty="0"/>
              <a:t>Page </a:t>
            </a:r>
            <a:fld id="{BB9ACB3B-81A4-6247-87B5-FC3E0A04C89B}" type="slidenum">
              <a:rPr lang="en-US" smtClean="0"/>
              <a:pPr algn="l"/>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63" r:id="rId2"/>
    <p:sldLayoutId id="2147483651" r:id="rId3"/>
    <p:sldLayoutId id="2147483660" r:id="rId4"/>
    <p:sldLayoutId id="2147483661" r:id="rId5"/>
    <p:sldLayoutId id="2147483659" r:id="rId6"/>
    <p:sldLayoutId id="2147483653" r:id="rId7"/>
    <p:sldLayoutId id="2147483654" r:id="rId8"/>
    <p:sldLayoutId id="2147483655" r:id="rId9"/>
    <p:sldLayoutId id="2147483656" r:id="rId10"/>
    <p:sldLayoutId id="2147483662" r:id="rId11"/>
    <p:sldLayoutId id="2147483657" r:id="rId12"/>
    <p:sldLayoutId id="2147483658" r:id="rId13"/>
  </p:sldLayoutIdLst>
  <p:hf hdr="0" dt="0"/>
  <p:txStyles>
    <p:titleStyle>
      <a:lvl1pPr algn="l" rtl="0" eaLnBrk="1" fontAlgn="base" hangingPunct="1">
        <a:spcBef>
          <a:spcPct val="0"/>
        </a:spcBef>
        <a:spcAft>
          <a:spcPct val="0"/>
        </a:spcAft>
        <a:defRPr sz="2800" b="1">
          <a:solidFill>
            <a:schemeClr val="tx2"/>
          </a:solidFill>
          <a:latin typeface="+mj-lt"/>
          <a:ea typeface="+mj-ea"/>
          <a:cs typeface="+mj-cs"/>
        </a:defRPr>
      </a:lvl1pPr>
      <a:lvl2pPr algn="l" rtl="0" eaLnBrk="1" fontAlgn="base" hangingPunct="1">
        <a:spcBef>
          <a:spcPct val="0"/>
        </a:spcBef>
        <a:spcAft>
          <a:spcPct val="0"/>
        </a:spcAft>
        <a:defRPr sz="2800" b="1">
          <a:solidFill>
            <a:schemeClr val="tx2"/>
          </a:solidFill>
          <a:latin typeface="Arial" charset="0"/>
          <a:cs typeface="Arial" charset="0"/>
        </a:defRPr>
      </a:lvl2pPr>
      <a:lvl3pPr algn="l" rtl="0" eaLnBrk="1" fontAlgn="base" hangingPunct="1">
        <a:spcBef>
          <a:spcPct val="0"/>
        </a:spcBef>
        <a:spcAft>
          <a:spcPct val="0"/>
        </a:spcAft>
        <a:defRPr sz="2800" b="1">
          <a:solidFill>
            <a:schemeClr val="tx2"/>
          </a:solidFill>
          <a:latin typeface="Arial" charset="0"/>
          <a:cs typeface="Arial" charset="0"/>
        </a:defRPr>
      </a:lvl3pPr>
      <a:lvl4pPr algn="l" rtl="0" eaLnBrk="1" fontAlgn="base" hangingPunct="1">
        <a:spcBef>
          <a:spcPct val="0"/>
        </a:spcBef>
        <a:spcAft>
          <a:spcPct val="0"/>
        </a:spcAft>
        <a:defRPr sz="2800" b="1">
          <a:solidFill>
            <a:schemeClr val="tx2"/>
          </a:solidFill>
          <a:latin typeface="Arial" charset="0"/>
          <a:cs typeface="Arial" charset="0"/>
        </a:defRPr>
      </a:lvl4pPr>
      <a:lvl5pPr algn="l" rtl="0" eaLnBrk="1" fontAlgn="base" hangingPunct="1">
        <a:spcBef>
          <a:spcPct val="0"/>
        </a:spcBef>
        <a:spcAft>
          <a:spcPct val="0"/>
        </a:spcAft>
        <a:defRPr sz="2800" b="1">
          <a:solidFill>
            <a:schemeClr val="tx2"/>
          </a:solidFill>
          <a:latin typeface="Arial" charset="0"/>
          <a:cs typeface="Arial" charset="0"/>
        </a:defRPr>
      </a:lvl5pPr>
      <a:lvl6pPr marL="457200" algn="l" rtl="0" eaLnBrk="1" fontAlgn="base" hangingPunct="1">
        <a:spcBef>
          <a:spcPct val="0"/>
        </a:spcBef>
        <a:spcAft>
          <a:spcPct val="0"/>
        </a:spcAft>
        <a:defRPr sz="2800" b="1">
          <a:solidFill>
            <a:schemeClr val="tx2"/>
          </a:solidFill>
          <a:latin typeface="Arial" charset="0"/>
          <a:cs typeface="Arial" charset="0"/>
        </a:defRPr>
      </a:lvl6pPr>
      <a:lvl7pPr marL="914400" algn="l" rtl="0" eaLnBrk="1" fontAlgn="base" hangingPunct="1">
        <a:spcBef>
          <a:spcPct val="0"/>
        </a:spcBef>
        <a:spcAft>
          <a:spcPct val="0"/>
        </a:spcAft>
        <a:defRPr sz="2800" b="1">
          <a:solidFill>
            <a:schemeClr val="tx2"/>
          </a:solidFill>
          <a:latin typeface="Arial" charset="0"/>
          <a:cs typeface="Arial" charset="0"/>
        </a:defRPr>
      </a:lvl7pPr>
      <a:lvl8pPr marL="1371600" algn="l" rtl="0" eaLnBrk="1" fontAlgn="base" hangingPunct="1">
        <a:spcBef>
          <a:spcPct val="0"/>
        </a:spcBef>
        <a:spcAft>
          <a:spcPct val="0"/>
        </a:spcAft>
        <a:defRPr sz="2800" b="1">
          <a:solidFill>
            <a:schemeClr val="tx2"/>
          </a:solidFill>
          <a:latin typeface="Arial" charset="0"/>
          <a:cs typeface="Arial" charset="0"/>
        </a:defRPr>
      </a:lvl8pPr>
      <a:lvl9pPr marL="1828800" algn="l" rtl="0" eaLnBrk="1" fontAlgn="base" hangingPunct="1">
        <a:spcBef>
          <a:spcPct val="0"/>
        </a:spcBef>
        <a:spcAft>
          <a:spcPct val="0"/>
        </a:spcAft>
        <a:defRPr sz="2800" b="1">
          <a:solidFill>
            <a:schemeClr val="tx2"/>
          </a:solidFill>
          <a:latin typeface="Arial" charset="0"/>
          <a:cs typeface="Arial" charset="0"/>
        </a:defRPr>
      </a:lvl9pPr>
    </p:titleStyle>
    <p:bodyStyle>
      <a:lvl1pPr marL="355600" indent="-355600" algn="l" rtl="0" eaLnBrk="1" fontAlgn="ctr" hangingPunct="1">
        <a:spcBef>
          <a:spcPct val="35000"/>
        </a:spcBef>
        <a:spcAft>
          <a:spcPct val="0"/>
        </a:spcAft>
        <a:buClr>
          <a:schemeClr val="tx2"/>
        </a:buClr>
        <a:buSzPct val="175000"/>
        <a:buChar char="•"/>
        <a:defRPr sz="2400">
          <a:solidFill>
            <a:schemeClr val="tx1"/>
          </a:solidFill>
          <a:latin typeface="+mn-lt"/>
          <a:ea typeface="+mn-ea"/>
          <a:cs typeface="+mn-cs"/>
        </a:defRPr>
      </a:lvl1pPr>
      <a:lvl2pPr marL="812800" indent="-277813" algn="l" rtl="0" eaLnBrk="1" fontAlgn="ctr" hangingPunct="1">
        <a:spcBef>
          <a:spcPct val="0"/>
        </a:spcBef>
        <a:spcAft>
          <a:spcPct val="0"/>
        </a:spcAft>
        <a:buClr>
          <a:schemeClr val="tx1"/>
        </a:buClr>
        <a:buFont typeface="Arial" pitchFamily="34" charset="0"/>
        <a:buChar char="•"/>
        <a:defRPr sz="2000">
          <a:solidFill>
            <a:schemeClr val="tx1"/>
          </a:solidFill>
          <a:latin typeface="+mn-lt"/>
          <a:cs typeface="+mn-cs"/>
        </a:defRPr>
      </a:lvl2pPr>
      <a:lvl3pPr marL="1168400" indent="-176213" algn="l" rtl="0" eaLnBrk="1" fontAlgn="ctr" hangingPunct="1">
        <a:spcBef>
          <a:spcPct val="0"/>
        </a:spcBef>
        <a:spcAft>
          <a:spcPct val="0"/>
        </a:spcAft>
        <a:buFont typeface="Arial" pitchFamily="34" charset="0"/>
        <a:buChar char="–"/>
        <a:defRPr>
          <a:solidFill>
            <a:schemeClr val="tx1"/>
          </a:solidFill>
          <a:latin typeface="+mn-lt"/>
          <a:cs typeface="+mn-cs"/>
        </a:defRPr>
      </a:lvl3pPr>
      <a:lvl4pPr marL="1524000" indent="-176213" algn="l" rtl="0" eaLnBrk="1" fontAlgn="ctr" hangingPunct="1">
        <a:spcBef>
          <a:spcPct val="0"/>
        </a:spcBef>
        <a:spcAft>
          <a:spcPct val="0"/>
        </a:spcAft>
        <a:buFont typeface="Arial" pitchFamily="34" charset="0"/>
        <a:buChar char="–"/>
        <a:defRPr sz="1600">
          <a:solidFill>
            <a:schemeClr val="tx1"/>
          </a:solidFill>
          <a:latin typeface="+mn-lt"/>
          <a:cs typeface="+mn-cs"/>
        </a:defRPr>
      </a:lvl4pPr>
      <a:lvl5pPr marL="1879600" indent="-176213" algn="l" rtl="0" eaLnBrk="1" fontAlgn="base" hangingPunct="1">
        <a:spcBef>
          <a:spcPct val="0"/>
        </a:spcBef>
        <a:spcAft>
          <a:spcPct val="0"/>
        </a:spcAft>
        <a:buChar char="»"/>
        <a:defRPr sz="1400">
          <a:solidFill>
            <a:schemeClr val="tx1"/>
          </a:solidFill>
          <a:latin typeface="+mn-lt"/>
          <a:cs typeface="+mn-cs"/>
        </a:defRPr>
      </a:lvl5pPr>
      <a:lvl6pPr marL="2336800" indent="-176213" algn="l" rtl="0" eaLnBrk="1" fontAlgn="base" hangingPunct="1">
        <a:spcBef>
          <a:spcPct val="0"/>
        </a:spcBef>
        <a:spcAft>
          <a:spcPct val="0"/>
        </a:spcAft>
        <a:buChar char="»"/>
        <a:defRPr sz="1400">
          <a:solidFill>
            <a:schemeClr val="tx1"/>
          </a:solidFill>
          <a:latin typeface="+mn-lt"/>
          <a:cs typeface="+mn-cs"/>
        </a:defRPr>
      </a:lvl6pPr>
      <a:lvl7pPr marL="2794000" indent="-176213" algn="l" rtl="0" eaLnBrk="1" fontAlgn="base" hangingPunct="1">
        <a:spcBef>
          <a:spcPct val="0"/>
        </a:spcBef>
        <a:spcAft>
          <a:spcPct val="0"/>
        </a:spcAft>
        <a:buChar char="»"/>
        <a:defRPr sz="1400">
          <a:solidFill>
            <a:schemeClr val="tx1"/>
          </a:solidFill>
          <a:latin typeface="+mn-lt"/>
          <a:cs typeface="+mn-cs"/>
        </a:defRPr>
      </a:lvl7pPr>
      <a:lvl8pPr marL="3251200" indent="-176213" algn="l" rtl="0" eaLnBrk="1" fontAlgn="base" hangingPunct="1">
        <a:spcBef>
          <a:spcPct val="0"/>
        </a:spcBef>
        <a:spcAft>
          <a:spcPct val="0"/>
        </a:spcAft>
        <a:buChar char="»"/>
        <a:defRPr sz="1400">
          <a:solidFill>
            <a:schemeClr val="tx1"/>
          </a:solidFill>
          <a:latin typeface="+mn-lt"/>
          <a:cs typeface="+mn-cs"/>
        </a:defRPr>
      </a:lvl8pPr>
      <a:lvl9pPr marL="3708400" indent="-176213" algn="l" rtl="0" eaLnBrk="1" fontAlgn="base" hangingPunct="1">
        <a:spcBef>
          <a:spcPct val="0"/>
        </a:spcBef>
        <a:spcAft>
          <a:spcPct val="0"/>
        </a:spcAft>
        <a:buChar char="»"/>
        <a:defRPr sz="1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tretch>
            <a:fillRect/>
          </a:stretch>
        </p:blipFill>
        <p:spPr>
          <a:xfrm>
            <a:off x="609600" y="941814"/>
            <a:ext cx="7531099" cy="4302123"/>
          </a:xfrm>
        </p:spPr>
      </p:pic>
      <p:sp>
        <p:nvSpPr>
          <p:cNvPr id="9" name="Text Placeholder 8"/>
          <p:cNvSpPr>
            <a:spLocks noGrp="1"/>
          </p:cNvSpPr>
          <p:nvPr>
            <p:ph type="body" sz="quarter" idx="12"/>
          </p:nvPr>
        </p:nvSpPr>
        <p:spPr>
          <a:xfrm>
            <a:off x="594544" y="4362994"/>
            <a:ext cx="7520756" cy="2228306"/>
          </a:xfrm>
          <a:solidFill>
            <a:srgbClr val="FFC000"/>
          </a:solidFill>
        </p:spPr>
        <p:txBody>
          <a:bodyPr/>
          <a:lstStyle/>
          <a:p>
            <a:r>
              <a:rPr lang="en-GB" b="1" dirty="0"/>
              <a:t>Global Compact on Migration December 2018- can a people-centred approach solve the ‘migrant crisis’?</a:t>
            </a:r>
          </a:p>
          <a:p>
            <a:r>
              <a:rPr lang="en-US" dirty="0">
                <a:solidFill>
                  <a:schemeClr val="tx1"/>
                </a:solidFill>
              </a:rPr>
              <a:t>SLSA conference 3-5 April 2019</a:t>
            </a:r>
          </a:p>
          <a:p>
            <a:r>
              <a:rPr lang="en-US" sz="2000" dirty="0">
                <a:solidFill>
                  <a:schemeClr val="tx1"/>
                </a:solidFill>
              </a:rPr>
              <a:t>Sheona York, Reader in Law and solicitor, Kent Law Clinic</a:t>
            </a:r>
          </a:p>
          <a:p>
            <a:endParaRPr lang="en-US" dirty="0">
              <a:solidFill>
                <a:srgbClr val="FABE00"/>
              </a:solidFill>
            </a:endParaRPr>
          </a:p>
        </p:txBody>
      </p:sp>
    </p:spTree>
    <p:extLst>
      <p:ext uri="{BB962C8B-B14F-4D97-AF65-F5344CB8AC3E}">
        <p14:creationId xmlns:p14="http://schemas.microsoft.com/office/powerpoint/2010/main" val="1066105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3734E-CACA-4EB7-8670-97645094458E}"/>
              </a:ext>
            </a:extLst>
          </p:cNvPr>
          <p:cNvSpPr>
            <a:spLocks noGrp="1"/>
          </p:cNvSpPr>
          <p:nvPr>
            <p:ph type="title"/>
          </p:nvPr>
        </p:nvSpPr>
        <p:spPr>
          <a:xfrm>
            <a:off x="457198" y="178993"/>
            <a:ext cx="8291513" cy="576263"/>
          </a:xfrm>
        </p:spPr>
        <p:txBody>
          <a:bodyPr/>
          <a:lstStyle/>
          <a:p>
            <a:r>
              <a:rPr lang="en-GB" dirty="0"/>
              <a:t>Punished for its insistence on independence?</a:t>
            </a:r>
          </a:p>
        </p:txBody>
      </p:sp>
      <p:sp>
        <p:nvSpPr>
          <p:cNvPr id="3" name="Content Placeholder 2">
            <a:extLst>
              <a:ext uri="{FF2B5EF4-FFF2-40B4-BE49-F238E27FC236}">
                <a16:creationId xmlns:a16="http://schemas.microsoft.com/office/drawing/2014/main" id="{70BBDEA3-D34C-416F-96A3-CB4322A8ECDD}"/>
              </a:ext>
            </a:extLst>
          </p:cNvPr>
          <p:cNvSpPr>
            <a:spLocks noGrp="1"/>
          </p:cNvSpPr>
          <p:nvPr>
            <p:ph idx="1"/>
          </p:nvPr>
        </p:nvSpPr>
        <p:spPr>
          <a:xfrm>
            <a:off x="426243" y="642059"/>
            <a:ext cx="8291513" cy="5165509"/>
          </a:xfrm>
        </p:spPr>
        <p:txBody>
          <a:bodyPr/>
          <a:lstStyle/>
          <a:p>
            <a:r>
              <a:rPr lang="en-GB" dirty="0"/>
              <a:t>Without allies during and since the independence struggle, Eritrea’s rulers have </a:t>
            </a:r>
            <a:r>
              <a:rPr lang="en-GB" dirty="0" smtClean="0"/>
              <a:t>both learned </a:t>
            </a:r>
            <a:r>
              <a:rPr lang="en-GB" dirty="0"/>
              <a:t>and enforced national self-reliance and an intolerance to any kind of opposition. Geopolitical forces since the Second World War (on both sides) argued against political self-determination in post-colonial Africa, and favoured Ethiopia, so Eritrea has had few acceptable allies and little economic support, and is thus one of the poorest countries in the world.</a:t>
            </a:r>
          </a:p>
          <a:p>
            <a:r>
              <a:rPr lang="en-GB" dirty="0"/>
              <a:t>Worse than that, the economic support now available to it either sloughs over the complete lack of democratic freedoms in the country (as in a 2018 World Bank report), or ties funds to preventing emigration (as in the EU-based Khartoum project, criticised as concentrating on law enforcement rather than looking at the ‘deep-seated issues of governance and extreme poverty’)</a:t>
            </a:r>
          </a:p>
        </p:txBody>
      </p:sp>
      <p:sp>
        <p:nvSpPr>
          <p:cNvPr id="4" name="Footer Placeholder 3">
            <a:extLst>
              <a:ext uri="{FF2B5EF4-FFF2-40B4-BE49-F238E27FC236}">
                <a16:creationId xmlns:a16="http://schemas.microsoft.com/office/drawing/2014/main" id="{CC437247-B309-4303-98E2-97B9FF13B0F2}"/>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45EE24D7-8247-40C9-94E2-056AA205041B}"/>
              </a:ext>
            </a:extLst>
          </p:cNvPr>
          <p:cNvSpPr>
            <a:spLocks noGrp="1"/>
          </p:cNvSpPr>
          <p:nvPr>
            <p:ph type="sldNum" sz="quarter" idx="4"/>
          </p:nvPr>
        </p:nvSpPr>
        <p:spPr/>
        <p:txBody>
          <a:bodyPr/>
          <a:lstStyle/>
          <a:p>
            <a:pPr algn="l"/>
            <a:r>
              <a:rPr lang="en-US"/>
              <a:t>Page </a:t>
            </a:r>
            <a:fld id="{BB9ACB3B-81A4-6247-87B5-FC3E0A04C89B}" type="slidenum">
              <a:rPr lang="en-US" smtClean="0"/>
              <a:pPr algn="l"/>
              <a:t>10</a:t>
            </a:fld>
            <a:endParaRPr lang="en-US" dirty="0"/>
          </a:p>
        </p:txBody>
      </p:sp>
    </p:spTree>
    <p:extLst>
      <p:ext uri="{BB962C8B-B14F-4D97-AF65-F5344CB8AC3E}">
        <p14:creationId xmlns:p14="http://schemas.microsoft.com/office/powerpoint/2010/main" val="2094992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CF7F2-82EA-4EBE-8A73-BC1C6DCCDD32}"/>
              </a:ext>
            </a:extLst>
          </p:cNvPr>
          <p:cNvSpPr>
            <a:spLocks noGrp="1"/>
          </p:cNvSpPr>
          <p:nvPr>
            <p:ph type="title"/>
          </p:nvPr>
        </p:nvSpPr>
        <p:spPr>
          <a:xfrm>
            <a:off x="239698" y="895504"/>
            <a:ext cx="8700148" cy="576263"/>
          </a:xfrm>
        </p:spPr>
        <p:txBody>
          <a:bodyPr/>
          <a:lstStyle/>
          <a:p>
            <a:r>
              <a:rPr lang="en-GB" dirty="0">
                <a:highlight>
                  <a:srgbClr val="FFFF00"/>
                </a:highlight>
              </a:rPr>
              <a:t>A ‘transit country’ – Italy – the 8</a:t>
            </a:r>
            <a:r>
              <a:rPr lang="en-GB" baseline="30000" dirty="0">
                <a:highlight>
                  <a:srgbClr val="FFFF00"/>
                </a:highlight>
              </a:rPr>
              <a:t>th</a:t>
            </a:r>
            <a:r>
              <a:rPr lang="en-GB" dirty="0">
                <a:highlight>
                  <a:srgbClr val="FFFF00"/>
                </a:highlight>
              </a:rPr>
              <a:t> richest country in the world, yet ‘vulnerable’ asylum-seekers </a:t>
            </a:r>
            <a:r>
              <a:rPr lang="en-GB" dirty="0" smtClean="0">
                <a:highlight>
                  <a:srgbClr val="FFFF00"/>
                </a:highlight>
              </a:rPr>
              <a:t>are judged to face </a:t>
            </a:r>
            <a:r>
              <a:rPr lang="en-GB" dirty="0">
                <a:highlight>
                  <a:srgbClr val="FFFF00"/>
                </a:highlight>
              </a:rPr>
              <a:t>art 3 harm if returned there under </a:t>
            </a:r>
            <a:r>
              <a:rPr lang="en-GB" dirty="0" smtClean="0">
                <a:highlight>
                  <a:srgbClr val="FFFF00"/>
                </a:highlight>
              </a:rPr>
              <a:t>EU ‘Dublin</a:t>
            </a:r>
            <a:r>
              <a:rPr lang="en-GB" dirty="0">
                <a:highlight>
                  <a:srgbClr val="FFFF00"/>
                </a:highlight>
              </a:rPr>
              <a:t>’ procedures:</a:t>
            </a:r>
          </a:p>
        </p:txBody>
      </p:sp>
      <p:sp>
        <p:nvSpPr>
          <p:cNvPr id="3" name="Content Placeholder 2">
            <a:extLst>
              <a:ext uri="{FF2B5EF4-FFF2-40B4-BE49-F238E27FC236}">
                <a16:creationId xmlns:a16="http://schemas.microsoft.com/office/drawing/2014/main" id="{BEA712CA-821F-4F52-BD8D-F509D52B69B3}"/>
              </a:ext>
            </a:extLst>
          </p:cNvPr>
          <p:cNvSpPr>
            <a:spLocks noGrp="1"/>
          </p:cNvSpPr>
          <p:nvPr>
            <p:ph idx="1"/>
          </p:nvPr>
        </p:nvSpPr>
        <p:spPr>
          <a:xfrm>
            <a:off x="239698" y="2077375"/>
            <a:ext cx="8549195" cy="4137117"/>
          </a:xfrm>
        </p:spPr>
        <p:txBody>
          <a:bodyPr/>
          <a:lstStyle/>
          <a:p>
            <a:r>
              <a:rPr lang="en-GB" dirty="0"/>
              <a:t>Italy only united in 1861, is still effectively 2 countries, where the level of capitalist development and economic well-being in the North is far ahead of the rural and still relatively undeveloped South, with wide political differences and even political and social hostility. </a:t>
            </a:r>
          </a:p>
          <a:p>
            <a:r>
              <a:rPr lang="en-GB" dirty="0"/>
              <a:t>Italy was until very recently itself a ‘sending’ country. In the 100 years 1870-1970 some </a:t>
            </a:r>
            <a:r>
              <a:rPr lang="en-GB" b="1" dirty="0"/>
              <a:t>26 million </a:t>
            </a:r>
            <a:r>
              <a:rPr lang="en-GB" dirty="0"/>
              <a:t>Italians emigrated, mostly from the North to northern Europe, and from the South to the USA and elsewhere. Then in the recession of the 70’s many of these returned, putting pressure on poor rural areas with no jobs and few public services.</a:t>
            </a:r>
            <a:endParaRPr lang="en-GB" b="1" dirty="0"/>
          </a:p>
        </p:txBody>
      </p:sp>
      <p:sp>
        <p:nvSpPr>
          <p:cNvPr id="4" name="Footer Placeholder 3">
            <a:extLst>
              <a:ext uri="{FF2B5EF4-FFF2-40B4-BE49-F238E27FC236}">
                <a16:creationId xmlns:a16="http://schemas.microsoft.com/office/drawing/2014/main" id="{2D5FF140-70C1-412B-8C04-B906782E382B}"/>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DC626E4D-C30D-46F7-960C-0D23E683ECCE}"/>
              </a:ext>
            </a:extLst>
          </p:cNvPr>
          <p:cNvSpPr>
            <a:spLocks noGrp="1"/>
          </p:cNvSpPr>
          <p:nvPr>
            <p:ph type="sldNum" sz="quarter" idx="4"/>
          </p:nvPr>
        </p:nvSpPr>
        <p:spPr/>
        <p:txBody>
          <a:bodyPr/>
          <a:lstStyle/>
          <a:p>
            <a:pPr algn="l"/>
            <a:r>
              <a:rPr lang="en-US"/>
              <a:t>Page </a:t>
            </a:r>
            <a:fld id="{BB9ACB3B-81A4-6247-87B5-FC3E0A04C89B}" type="slidenum">
              <a:rPr lang="en-US" smtClean="0"/>
              <a:pPr algn="l"/>
              <a:t>11</a:t>
            </a:fld>
            <a:endParaRPr lang="en-US" dirty="0"/>
          </a:p>
        </p:txBody>
      </p:sp>
    </p:spTree>
    <p:extLst>
      <p:ext uri="{BB962C8B-B14F-4D97-AF65-F5344CB8AC3E}">
        <p14:creationId xmlns:p14="http://schemas.microsoft.com/office/powerpoint/2010/main" val="3933506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3A853-8A78-42C8-AEA2-3C46B12C9B53}"/>
              </a:ext>
            </a:extLst>
          </p:cNvPr>
          <p:cNvSpPr>
            <a:spLocks noGrp="1"/>
          </p:cNvSpPr>
          <p:nvPr>
            <p:ph type="title"/>
          </p:nvPr>
        </p:nvSpPr>
        <p:spPr/>
        <p:txBody>
          <a:bodyPr/>
          <a:lstStyle/>
          <a:p>
            <a:r>
              <a:rPr lang="en-GB" dirty="0"/>
              <a:t>Italian politics and the geopolitical context</a:t>
            </a:r>
          </a:p>
        </p:txBody>
      </p:sp>
      <p:sp>
        <p:nvSpPr>
          <p:cNvPr id="3" name="Content Placeholder 2">
            <a:extLst>
              <a:ext uri="{FF2B5EF4-FFF2-40B4-BE49-F238E27FC236}">
                <a16:creationId xmlns:a16="http://schemas.microsoft.com/office/drawing/2014/main" id="{36D66DA9-D143-403A-BD74-EEA8147C53B5}"/>
              </a:ext>
            </a:extLst>
          </p:cNvPr>
          <p:cNvSpPr>
            <a:spLocks noGrp="1"/>
          </p:cNvSpPr>
          <p:nvPr>
            <p:ph idx="1"/>
          </p:nvPr>
        </p:nvSpPr>
        <p:spPr>
          <a:xfrm>
            <a:off x="585926" y="1207363"/>
            <a:ext cx="8162787" cy="5174388"/>
          </a:xfrm>
        </p:spPr>
        <p:txBody>
          <a:bodyPr/>
          <a:lstStyle/>
          <a:p>
            <a:r>
              <a:rPr lang="en-GB" dirty="0"/>
              <a:t>Maybe influenced by the experiences of Italians working abroad, Italy developed strong Socialist and Communist parties including a major Communist thinker – Gramsci. These parties remained well-organised and popular during the Fascist years, played a significant role in the wartime Resistance, and expected to govern </a:t>
            </a:r>
            <a:r>
              <a:rPr lang="en-GB" dirty="0" err="1"/>
              <a:t>postwar</a:t>
            </a:r>
            <a:r>
              <a:rPr lang="en-GB" dirty="0"/>
              <a:t>.</a:t>
            </a:r>
          </a:p>
          <a:p>
            <a:r>
              <a:rPr lang="en-GB" dirty="0"/>
              <a:t>However, following the 1945 US-USSR agreement at Yalta to divide Europe along the Iron Curtain, the US effectively prevented the Communist party from ever entering government, a policy so successful that eventually </a:t>
            </a:r>
            <a:r>
              <a:rPr lang="en-GB" i="1" dirty="0"/>
              <a:t>that party</a:t>
            </a:r>
            <a:r>
              <a:rPr lang="en-GB" dirty="0"/>
              <a:t> decided never to enter government without the Christian Democrats, and eventually, along with all the other Left groups, disintegrated.</a:t>
            </a:r>
          </a:p>
        </p:txBody>
      </p:sp>
      <p:sp>
        <p:nvSpPr>
          <p:cNvPr id="4" name="Footer Placeholder 3">
            <a:extLst>
              <a:ext uri="{FF2B5EF4-FFF2-40B4-BE49-F238E27FC236}">
                <a16:creationId xmlns:a16="http://schemas.microsoft.com/office/drawing/2014/main" id="{C4D1AB51-35F9-4C3D-BB84-5C5DD60F4015}"/>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AFE1C887-112D-414D-8DAE-95EDE14BA89A}"/>
              </a:ext>
            </a:extLst>
          </p:cNvPr>
          <p:cNvSpPr>
            <a:spLocks noGrp="1"/>
          </p:cNvSpPr>
          <p:nvPr>
            <p:ph type="sldNum" sz="quarter" idx="4"/>
          </p:nvPr>
        </p:nvSpPr>
        <p:spPr/>
        <p:txBody>
          <a:bodyPr/>
          <a:lstStyle/>
          <a:p>
            <a:pPr algn="l"/>
            <a:r>
              <a:rPr lang="en-US"/>
              <a:t>Page </a:t>
            </a:r>
            <a:fld id="{BB9ACB3B-81A4-6247-87B5-FC3E0A04C89B}" type="slidenum">
              <a:rPr lang="en-US" smtClean="0"/>
              <a:pPr algn="l"/>
              <a:t>12</a:t>
            </a:fld>
            <a:endParaRPr lang="en-US" dirty="0"/>
          </a:p>
        </p:txBody>
      </p:sp>
    </p:spTree>
    <p:extLst>
      <p:ext uri="{BB962C8B-B14F-4D97-AF65-F5344CB8AC3E}">
        <p14:creationId xmlns:p14="http://schemas.microsoft.com/office/powerpoint/2010/main" val="3277102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1ADEC-779D-4EBF-BB59-ED1B2898B4AD}"/>
              </a:ext>
            </a:extLst>
          </p:cNvPr>
          <p:cNvSpPr>
            <a:spLocks noGrp="1"/>
          </p:cNvSpPr>
          <p:nvPr>
            <p:ph type="title"/>
          </p:nvPr>
        </p:nvSpPr>
        <p:spPr>
          <a:xfrm>
            <a:off x="426243" y="345089"/>
            <a:ext cx="8291513" cy="576263"/>
          </a:xfrm>
        </p:spPr>
        <p:txBody>
          <a:bodyPr/>
          <a:lstStyle/>
          <a:p>
            <a:r>
              <a:rPr lang="en-GB" dirty="0"/>
              <a:t>Berlusconi and after…</a:t>
            </a:r>
          </a:p>
        </p:txBody>
      </p:sp>
      <p:sp>
        <p:nvSpPr>
          <p:cNvPr id="3" name="Content Placeholder 2">
            <a:extLst>
              <a:ext uri="{FF2B5EF4-FFF2-40B4-BE49-F238E27FC236}">
                <a16:creationId xmlns:a16="http://schemas.microsoft.com/office/drawing/2014/main" id="{64A1D4E3-05C7-419A-A0F9-899784DA8DC6}"/>
              </a:ext>
            </a:extLst>
          </p:cNvPr>
          <p:cNvSpPr>
            <a:spLocks noGrp="1"/>
          </p:cNvSpPr>
          <p:nvPr>
            <p:ph idx="1"/>
          </p:nvPr>
        </p:nvSpPr>
        <p:spPr>
          <a:xfrm>
            <a:off x="559292" y="921352"/>
            <a:ext cx="8025413" cy="5256212"/>
          </a:xfrm>
        </p:spPr>
        <p:txBody>
          <a:bodyPr/>
          <a:lstStyle/>
          <a:p>
            <a:r>
              <a:rPr lang="en-GB" dirty="0"/>
              <a:t>Just at the point in 1994 when the remains of the Communist part looked like the only party left standing, Berlusconi, a showman and owner of media companies, struck a deal with the Northern League (under </a:t>
            </a:r>
            <a:r>
              <a:rPr lang="en-GB" dirty="0" err="1"/>
              <a:t>Bossi</a:t>
            </a:r>
            <a:r>
              <a:rPr lang="en-GB" dirty="0"/>
              <a:t>) and a Southern populist part </a:t>
            </a:r>
            <a:r>
              <a:rPr lang="en-GB" dirty="0" err="1"/>
              <a:t>Alleanza</a:t>
            </a:r>
            <a:r>
              <a:rPr lang="en-GB" dirty="0"/>
              <a:t> Nazionale (under </a:t>
            </a:r>
            <a:r>
              <a:rPr lang="en-GB" dirty="0" err="1"/>
              <a:t>Fini</a:t>
            </a:r>
            <a:r>
              <a:rPr lang="en-GB" dirty="0"/>
              <a:t>) and won a series of elections</a:t>
            </a:r>
          </a:p>
          <a:p>
            <a:r>
              <a:rPr lang="en-GB" dirty="0"/>
              <a:t>That grouping’s rule was interspersed with centre-left governments which presided over the austerity policies needed to achieve ‘convergence’ and enter the Euro. This led to continuing catastrophic high unemployment especially in the South.</a:t>
            </a:r>
          </a:p>
          <a:p>
            <a:r>
              <a:rPr lang="en-GB" dirty="0"/>
              <a:t>Serious problems of organised crime (amounting to 7% of GDP) especially affected the South, preventing development and reform</a:t>
            </a:r>
          </a:p>
        </p:txBody>
      </p:sp>
      <p:sp>
        <p:nvSpPr>
          <p:cNvPr id="4" name="Footer Placeholder 3">
            <a:extLst>
              <a:ext uri="{FF2B5EF4-FFF2-40B4-BE49-F238E27FC236}">
                <a16:creationId xmlns:a16="http://schemas.microsoft.com/office/drawing/2014/main" id="{0C360AA5-EEDA-4886-9DAC-B4ED71EC97F9}"/>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A5B7E341-124C-40E7-BC9B-5F7C566620EC}"/>
              </a:ext>
            </a:extLst>
          </p:cNvPr>
          <p:cNvSpPr>
            <a:spLocks noGrp="1"/>
          </p:cNvSpPr>
          <p:nvPr>
            <p:ph type="sldNum" sz="quarter" idx="4"/>
          </p:nvPr>
        </p:nvSpPr>
        <p:spPr/>
        <p:txBody>
          <a:bodyPr/>
          <a:lstStyle/>
          <a:p>
            <a:pPr algn="l"/>
            <a:r>
              <a:rPr lang="en-US"/>
              <a:t>Page </a:t>
            </a:r>
            <a:fld id="{BB9ACB3B-81A4-6247-87B5-FC3E0A04C89B}" type="slidenum">
              <a:rPr lang="en-US" smtClean="0"/>
              <a:pPr algn="l"/>
              <a:t>13</a:t>
            </a:fld>
            <a:endParaRPr lang="en-US" dirty="0"/>
          </a:p>
        </p:txBody>
      </p:sp>
    </p:spTree>
    <p:extLst>
      <p:ext uri="{BB962C8B-B14F-4D97-AF65-F5344CB8AC3E}">
        <p14:creationId xmlns:p14="http://schemas.microsoft.com/office/powerpoint/2010/main" val="1349513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4D31C-3528-4EE9-803C-D74F14D7E7A0}"/>
              </a:ext>
            </a:extLst>
          </p:cNvPr>
          <p:cNvSpPr>
            <a:spLocks noGrp="1"/>
          </p:cNvSpPr>
          <p:nvPr>
            <p:ph type="title"/>
          </p:nvPr>
        </p:nvSpPr>
        <p:spPr/>
        <p:txBody>
          <a:bodyPr/>
          <a:lstStyle/>
          <a:p>
            <a:r>
              <a:rPr lang="en-GB" dirty="0"/>
              <a:t>Italy’s anti-migrant politics and policies…</a:t>
            </a:r>
          </a:p>
        </p:txBody>
      </p:sp>
      <p:sp>
        <p:nvSpPr>
          <p:cNvPr id="3" name="Content Placeholder 2">
            <a:extLst>
              <a:ext uri="{FF2B5EF4-FFF2-40B4-BE49-F238E27FC236}">
                <a16:creationId xmlns:a16="http://schemas.microsoft.com/office/drawing/2014/main" id="{1A8D4D0D-FC6B-45CB-8E52-13C9560F8116}"/>
              </a:ext>
            </a:extLst>
          </p:cNvPr>
          <p:cNvSpPr>
            <a:spLocks noGrp="1"/>
          </p:cNvSpPr>
          <p:nvPr>
            <p:ph idx="1"/>
          </p:nvPr>
        </p:nvSpPr>
        <p:spPr>
          <a:xfrm>
            <a:off x="568170" y="1216241"/>
            <a:ext cx="8087557" cy="5165509"/>
          </a:xfrm>
        </p:spPr>
        <p:txBody>
          <a:bodyPr/>
          <a:lstStyle/>
          <a:p>
            <a:r>
              <a:rPr lang="en-GB" dirty="0"/>
              <a:t>Italy is now governed by the Northern League, now Italy’s longest- standing party, the </a:t>
            </a:r>
            <a:r>
              <a:rPr lang="en-GB" dirty="0" err="1"/>
              <a:t>Alleanza</a:t>
            </a:r>
            <a:r>
              <a:rPr lang="en-GB" dirty="0"/>
              <a:t> Nazionale and a newer grouping, the 5-star movement, each of which presents a different set of national-populist demands, but all agreeing on frank, open hostility not just to migrants, but to all ‘foreigners’ whether asylum-seekers, economic migrants, poorer EU nationals or marginalised Italian citizens such as Roma.</a:t>
            </a:r>
          </a:p>
          <a:p>
            <a:r>
              <a:rPr lang="en-GB" dirty="0"/>
              <a:t>Berlusconi introduced the first restrictions on rescuing migrants from the Mediterranean (and was an early adopter of support for nasty foreign governments in return for their preventing emigration to Europe) These policies have been continued by subsequent governments.</a:t>
            </a:r>
          </a:p>
        </p:txBody>
      </p:sp>
      <p:sp>
        <p:nvSpPr>
          <p:cNvPr id="4" name="Footer Placeholder 3">
            <a:extLst>
              <a:ext uri="{FF2B5EF4-FFF2-40B4-BE49-F238E27FC236}">
                <a16:creationId xmlns:a16="http://schemas.microsoft.com/office/drawing/2014/main" id="{8D1FE548-06AC-4B33-BCCE-BDAD9961B35C}"/>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5B6C0D23-BE7D-4911-A184-26CE5F174A2C}"/>
              </a:ext>
            </a:extLst>
          </p:cNvPr>
          <p:cNvSpPr>
            <a:spLocks noGrp="1"/>
          </p:cNvSpPr>
          <p:nvPr>
            <p:ph type="sldNum" sz="quarter" idx="4"/>
          </p:nvPr>
        </p:nvSpPr>
        <p:spPr/>
        <p:txBody>
          <a:bodyPr/>
          <a:lstStyle/>
          <a:p>
            <a:pPr algn="l"/>
            <a:r>
              <a:rPr lang="en-US"/>
              <a:t>Page </a:t>
            </a:r>
            <a:fld id="{BB9ACB3B-81A4-6247-87B5-FC3E0A04C89B}" type="slidenum">
              <a:rPr lang="en-US" smtClean="0"/>
              <a:pPr algn="l"/>
              <a:t>14</a:t>
            </a:fld>
            <a:endParaRPr lang="en-US" dirty="0"/>
          </a:p>
        </p:txBody>
      </p:sp>
    </p:spTree>
    <p:extLst>
      <p:ext uri="{BB962C8B-B14F-4D97-AF65-F5344CB8AC3E}">
        <p14:creationId xmlns:p14="http://schemas.microsoft.com/office/powerpoint/2010/main" val="280128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47B38-30DB-4453-9F33-C21582AFC315}"/>
              </a:ext>
            </a:extLst>
          </p:cNvPr>
          <p:cNvSpPr>
            <a:spLocks noGrp="1"/>
          </p:cNvSpPr>
          <p:nvPr>
            <p:ph type="title"/>
          </p:nvPr>
        </p:nvSpPr>
        <p:spPr>
          <a:xfrm>
            <a:off x="426243" y="833361"/>
            <a:ext cx="8291513" cy="576263"/>
          </a:xfrm>
        </p:spPr>
        <p:txBody>
          <a:bodyPr/>
          <a:lstStyle/>
          <a:p>
            <a:r>
              <a:rPr lang="en-GB" dirty="0"/>
              <a:t>…must be seen in the context of Italy’s weak economy, high unemployment and poverty in the South, and the complete collapse of Left politics …</a:t>
            </a:r>
          </a:p>
        </p:txBody>
      </p:sp>
      <p:sp>
        <p:nvSpPr>
          <p:cNvPr id="3" name="Content Placeholder 2">
            <a:extLst>
              <a:ext uri="{FF2B5EF4-FFF2-40B4-BE49-F238E27FC236}">
                <a16:creationId xmlns:a16="http://schemas.microsoft.com/office/drawing/2014/main" id="{3DD26C16-4EFD-471C-96A6-801BABC9B2B1}"/>
              </a:ext>
            </a:extLst>
          </p:cNvPr>
          <p:cNvSpPr>
            <a:spLocks noGrp="1"/>
          </p:cNvSpPr>
          <p:nvPr>
            <p:ph idx="1"/>
          </p:nvPr>
        </p:nvSpPr>
        <p:spPr>
          <a:xfrm>
            <a:off x="248575" y="1960563"/>
            <a:ext cx="8469181" cy="4795837"/>
          </a:xfrm>
        </p:spPr>
        <p:txBody>
          <a:bodyPr/>
          <a:lstStyle/>
          <a:p>
            <a:r>
              <a:rPr lang="en-GB" dirty="0"/>
              <a:t>Italy, next to Greece, is a major target for EU-imposed austerity measures to reduce its enormous public debt. In October 2018 the EU rejected the Italian budget as including too much public spending.</a:t>
            </a:r>
          </a:p>
          <a:p>
            <a:r>
              <a:rPr lang="en-GB" dirty="0"/>
              <a:t>Italy, like Greece, is a ‘first safe country’ under the EU’s Dublin Regulation determining where asylum-seekers’ claims should be processed – and </a:t>
            </a:r>
            <a:r>
              <a:rPr lang="en-GB" dirty="0" smtClean="0"/>
              <a:t>so faces </a:t>
            </a:r>
            <a:r>
              <a:rPr lang="en-GB" dirty="0"/>
              <a:t>accommodating hundreds of thousands of asylum-seekers which the rest of the EU (including the UK) refuse to take</a:t>
            </a:r>
          </a:p>
          <a:p>
            <a:r>
              <a:rPr lang="en-GB" dirty="0"/>
              <a:t>Italy’s strong traditions of </a:t>
            </a:r>
            <a:r>
              <a:rPr lang="en-GB" dirty="0" err="1"/>
              <a:t>leftwing</a:t>
            </a:r>
            <a:r>
              <a:rPr lang="en-GB" dirty="0"/>
              <a:t> politics have self-destructed, </a:t>
            </a:r>
            <a:r>
              <a:rPr lang="en-GB" dirty="0">
                <a:highlight>
                  <a:srgbClr val="FFFF00"/>
                </a:highlight>
              </a:rPr>
              <a:t>leaving no social room for any democratic politics of solidarity, or any support for migrants’ rights.</a:t>
            </a:r>
          </a:p>
          <a:p>
            <a:endParaRPr lang="en-GB" dirty="0"/>
          </a:p>
        </p:txBody>
      </p:sp>
      <p:sp>
        <p:nvSpPr>
          <p:cNvPr id="4" name="Footer Placeholder 3">
            <a:extLst>
              <a:ext uri="{FF2B5EF4-FFF2-40B4-BE49-F238E27FC236}">
                <a16:creationId xmlns:a16="http://schemas.microsoft.com/office/drawing/2014/main" id="{9B13F9BF-4A33-4027-978A-C2E4B7A9F031}"/>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FE5A4AB1-1305-4BF1-B2C6-9CA75BC155B7}"/>
              </a:ext>
            </a:extLst>
          </p:cNvPr>
          <p:cNvSpPr>
            <a:spLocks noGrp="1"/>
          </p:cNvSpPr>
          <p:nvPr>
            <p:ph type="sldNum" sz="quarter" idx="4"/>
          </p:nvPr>
        </p:nvSpPr>
        <p:spPr/>
        <p:txBody>
          <a:bodyPr/>
          <a:lstStyle/>
          <a:p>
            <a:pPr algn="l"/>
            <a:r>
              <a:rPr lang="en-US"/>
              <a:t>Page </a:t>
            </a:r>
            <a:fld id="{BB9ACB3B-81A4-6247-87B5-FC3E0A04C89B}" type="slidenum">
              <a:rPr lang="en-US" smtClean="0"/>
              <a:pPr algn="l"/>
              <a:t>15</a:t>
            </a:fld>
            <a:endParaRPr lang="en-US" dirty="0"/>
          </a:p>
        </p:txBody>
      </p:sp>
    </p:spTree>
    <p:extLst>
      <p:ext uri="{BB962C8B-B14F-4D97-AF65-F5344CB8AC3E}">
        <p14:creationId xmlns:p14="http://schemas.microsoft.com/office/powerpoint/2010/main" val="1026940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0F4CA-98B0-4A61-B881-C53ADE8A198B}"/>
              </a:ext>
            </a:extLst>
          </p:cNvPr>
          <p:cNvSpPr>
            <a:spLocks noGrp="1"/>
          </p:cNvSpPr>
          <p:nvPr>
            <p:ph type="title"/>
          </p:nvPr>
        </p:nvSpPr>
        <p:spPr>
          <a:xfrm>
            <a:off x="488950" y="352425"/>
            <a:ext cx="8291513" cy="576263"/>
          </a:xfrm>
        </p:spPr>
        <p:txBody>
          <a:bodyPr/>
          <a:lstStyle/>
          <a:p>
            <a:r>
              <a:rPr lang="en-GB" dirty="0">
                <a:highlight>
                  <a:srgbClr val="FFFF00"/>
                </a:highlight>
              </a:rPr>
              <a:t>The UK – the ‘destination country’ – but until recently, itself a major ‘sending’ country…</a:t>
            </a:r>
          </a:p>
        </p:txBody>
      </p:sp>
      <p:sp>
        <p:nvSpPr>
          <p:cNvPr id="3" name="Content Placeholder 2">
            <a:extLst>
              <a:ext uri="{FF2B5EF4-FFF2-40B4-BE49-F238E27FC236}">
                <a16:creationId xmlns:a16="http://schemas.microsoft.com/office/drawing/2014/main" id="{96591840-58FD-496A-93DF-CAD147D8BDE5}"/>
              </a:ext>
            </a:extLst>
          </p:cNvPr>
          <p:cNvSpPr>
            <a:spLocks noGrp="1"/>
          </p:cNvSpPr>
          <p:nvPr>
            <p:ph idx="1"/>
          </p:nvPr>
        </p:nvSpPr>
        <p:spPr>
          <a:xfrm>
            <a:off x="242031" y="1136257"/>
            <a:ext cx="8659937" cy="5129999"/>
          </a:xfrm>
        </p:spPr>
        <p:txBody>
          <a:bodyPr/>
          <a:lstStyle/>
          <a:p>
            <a:r>
              <a:rPr lang="en-GB" dirty="0"/>
              <a:t>England, then Britain, then the UK, has seen enormous migration flows both out and in, over centuries. Rulers, military personnel and administrators left to govern and trade in the colonies; desperate migrants fled Ireland from the famine, desperate Scots fled enforced ‘land reform’, hundreds of thousands were transported as criminals, and after the war large numbers of families emigrated to Australia and New Zealand seeking a better life.</a:t>
            </a:r>
          </a:p>
          <a:p>
            <a:r>
              <a:rPr lang="en-GB" dirty="0"/>
              <a:t>Migrants have entered this island for hundreds of years, but ‘immigration’ only emerged as a problematised category after the second world war, when citizens of the Empire and Commonwealth began to arrive in numbers.</a:t>
            </a:r>
          </a:p>
          <a:p>
            <a:r>
              <a:rPr lang="en-GB" dirty="0">
                <a:highlight>
                  <a:srgbClr val="FFFF00"/>
                </a:highlight>
              </a:rPr>
              <a:t>Now, some 14% of the UK population were born abroad, mostly from the EU.</a:t>
            </a:r>
          </a:p>
        </p:txBody>
      </p:sp>
      <p:sp>
        <p:nvSpPr>
          <p:cNvPr id="4" name="Footer Placeholder 3">
            <a:extLst>
              <a:ext uri="{FF2B5EF4-FFF2-40B4-BE49-F238E27FC236}">
                <a16:creationId xmlns:a16="http://schemas.microsoft.com/office/drawing/2014/main" id="{7AABC8AE-158E-4BC5-88DE-B6D9E6C8A4DD}"/>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0557D62C-DDE2-4EF0-9828-0799CE7645BD}"/>
              </a:ext>
            </a:extLst>
          </p:cNvPr>
          <p:cNvSpPr>
            <a:spLocks noGrp="1"/>
          </p:cNvSpPr>
          <p:nvPr>
            <p:ph type="sldNum" sz="quarter" idx="4"/>
          </p:nvPr>
        </p:nvSpPr>
        <p:spPr/>
        <p:txBody>
          <a:bodyPr/>
          <a:lstStyle/>
          <a:p>
            <a:pPr algn="l"/>
            <a:r>
              <a:rPr lang="en-US"/>
              <a:t>Page </a:t>
            </a:r>
            <a:fld id="{BB9ACB3B-81A4-6247-87B5-FC3E0A04C89B}" type="slidenum">
              <a:rPr lang="en-US" smtClean="0"/>
              <a:pPr algn="l"/>
              <a:t>16</a:t>
            </a:fld>
            <a:endParaRPr lang="en-US" dirty="0"/>
          </a:p>
        </p:txBody>
      </p:sp>
    </p:spTree>
    <p:extLst>
      <p:ext uri="{BB962C8B-B14F-4D97-AF65-F5344CB8AC3E}">
        <p14:creationId xmlns:p14="http://schemas.microsoft.com/office/powerpoint/2010/main" val="2261239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454A3-C4D2-453C-B0F4-421DBDBD5D12}"/>
              </a:ext>
            </a:extLst>
          </p:cNvPr>
          <p:cNvSpPr>
            <a:spLocks noGrp="1"/>
          </p:cNvSpPr>
          <p:nvPr>
            <p:ph type="title"/>
          </p:nvPr>
        </p:nvSpPr>
        <p:spPr>
          <a:xfrm>
            <a:off x="488950" y="935145"/>
            <a:ext cx="8291513" cy="576263"/>
          </a:xfrm>
        </p:spPr>
        <p:txBody>
          <a:bodyPr/>
          <a:lstStyle/>
          <a:p>
            <a:r>
              <a:rPr lang="en-GB" dirty="0"/>
              <a:t>The UK (England, Britain) has never truly offered a welcome, or any sustained practical assistance with integration, to any but limited categories of incomers.</a:t>
            </a:r>
          </a:p>
        </p:txBody>
      </p:sp>
      <p:sp>
        <p:nvSpPr>
          <p:cNvPr id="3" name="Content Placeholder 2">
            <a:extLst>
              <a:ext uri="{FF2B5EF4-FFF2-40B4-BE49-F238E27FC236}">
                <a16:creationId xmlns:a16="http://schemas.microsoft.com/office/drawing/2014/main" id="{B04C7EA6-B4FB-4E3F-91E2-7AF0422D0113}"/>
              </a:ext>
            </a:extLst>
          </p:cNvPr>
          <p:cNvSpPr>
            <a:spLocks noGrp="1"/>
          </p:cNvSpPr>
          <p:nvPr>
            <p:ph idx="1"/>
          </p:nvPr>
        </p:nvSpPr>
        <p:spPr>
          <a:xfrm>
            <a:off x="152399" y="2256210"/>
            <a:ext cx="8743025" cy="3780608"/>
          </a:xfrm>
        </p:spPr>
        <p:txBody>
          <a:bodyPr/>
          <a:lstStyle/>
          <a:p>
            <a:r>
              <a:rPr lang="en-GB" dirty="0"/>
              <a:t>The State, whether the State of Elizabeth I or subsequently, has always kept a close eye on ‘foreigners’ and from time to time, depending on England’s alliances in foreign wars, has imposed hostile environment-style measures on them.</a:t>
            </a:r>
          </a:p>
          <a:p>
            <a:r>
              <a:rPr lang="en-GB" dirty="0"/>
              <a:t>The freedom of movement permitted in the 19</a:t>
            </a:r>
            <a:r>
              <a:rPr lang="en-GB" baseline="30000" dirty="0"/>
              <a:t>th</a:t>
            </a:r>
            <a:r>
              <a:rPr lang="en-GB" dirty="0"/>
              <a:t> century was based on support for free trade, in a period when large numbers were still leaving Britain from desperation</a:t>
            </a:r>
          </a:p>
          <a:p>
            <a:r>
              <a:rPr lang="en-GB" dirty="0"/>
              <a:t>The ‘welcome’ for refugees has always been heavily qualified and limited, especially against the Jews before the first and second world wars, but also subsequently.</a:t>
            </a:r>
          </a:p>
        </p:txBody>
      </p:sp>
      <p:sp>
        <p:nvSpPr>
          <p:cNvPr id="4" name="Footer Placeholder 3">
            <a:extLst>
              <a:ext uri="{FF2B5EF4-FFF2-40B4-BE49-F238E27FC236}">
                <a16:creationId xmlns:a16="http://schemas.microsoft.com/office/drawing/2014/main" id="{B204005B-18FE-4062-80D2-9952EF1EF7AF}"/>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DE54133C-041D-4FB7-A2CB-E26BBBC00892}"/>
              </a:ext>
            </a:extLst>
          </p:cNvPr>
          <p:cNvSpPr>
            <a:spLocks noGrp="1"/>
          </p:cNvSpPr>
          <p:nvPr>
            <p:ph type="sldNum" sz="quarter" idx="4"/>
          </p:nvPr>
        </p:nvSpPr>
        <p:spPr/>
        <p:txBody>
          <a:bodyPr/>
          <a:lstStyle/>
          <a:p>
            <a:pPr algn="l"/>
            <a:r>
              <a:rPr lang="en-US"/>
              <a:t>Page </a:t>
            </a:r>
            <a:fld id="{BB9ACB3B-81A4-6247-87B5-FC3E0A04C89B}" type="slidenum">
              <a:rPr lang="en-US" smtClean="0"/>
              <a:pPr algn="l"/>
              <a:t>17</a:t>
            </a:fld>
            <a:endParaRPr lang="en-US" dirty="0"/>
          </a:p>
        </p:txBody>
      </p:sp>
    </p:spTree>
    <p:extLst>
      <p:ext uri="{BB962C8B-B14F-4D97-AF65-F5344CB8AC3E}">
        <p14:creationId xmlns:p14="http://schemas.microsoft.com/office/powerpoint/2010/main" val="4254925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5F09F-F314-4871-8FC1-2CF8076F2997}"/>
              </a:ext>
            </a:extLst>
          </p:cNvPr>
          <p:cNvSpPr>
            <a:spLocks noGrp="1"/>
          </p:cNvSpPr>
          <p:nvPr>
            <p:ph type="title"/>
          </p:nvPr>
        </p:nvSpPr>
        <p:spPr>
          <a:xfrm>
            <a:off x="431245" y="654050"/>
            <a:ext cx="8291513" cy="576263"/>
          </a:xfrm>
        </p:spPr>
        <p:txBody>
          <a:bodyPr/>
          <a:lstStyle/>
          <a:p>
            <a:r>
              <a:rPr lang="en-GB" sz="2400" dirty="0"/>
              <a:t>The mainstream political response to ‘immigration’ has generally been cowardly, discriminatory and hostile:</a:t>
            </a:r>
          </a:p>
        </p:txBody>
      </p:sp>
      <p:sp>
        <p:nvSpPr>
          <p:cNvPr id="3" name="Content Placeholder 2">
            <a:extLst>
              <a:ext uri="{FF2B5EF4-FFF2-40B4-BE49-F238E27FC236}">
                <a16:creationId xmlns:a16="http://schemas.microsoft.com/office/drawing/2014/main" id="{517ED7A3-986D-4A6A-A98B-2BD1E1BAC58F}"/>
              </a:ext>
            </a:extLst>
          </p:cNvPr>
          <p:cNvSpPr>
            <a:spLocks noGrp="1"/>
          </p:cNvSpPr>
          <p:nvPr>
            <p:ph idx="1"/>
          </p:nvPr>
        </p:nvSpPr>
        <p:spPr>
          <a:xfrm>
            <a:off x="152400" y="1419225"/>
            <a:ext cx="8839200" cy="4897437"/>
          </a:xfrm>
        </p:spPr>
        <p:txBody>
          <a:bodyPr/>
          <a:lstStyle/>
          <a:p>
            <a:r>
              <a:rPr lang="en-GB" dirty="0"/>
              <a:t>The British Nationality Act 1948 made everyone born in the ‘British Empire and Commonwealth a ‘citizen of the UK and Colonies’. It did not occur to those legislators, who prided themselves on not being racist, that ‘the natives’ or ‘the coloured people’ would actually travel to the UK to make their home here.</a:t>
            </a:r>
          </a:p>
          <a:p>
            <a:r>
              <a:rPr lang="en-GB" dirty="0" smtClean="0"/>
              <a:t>During the 1950’s, soon </a:t>
            </a:r>
            <a:r>
              <a:rPr lang="en-GB" dirty="0"/>
              <a:t>after the Windrush arrivals began</a:t>
            </a:r>
            <a:r>
              <a:rPr lang="en-GB" dirty="0" smtClean="0"/>
              <a:t>,, </a:t>
            </a:r>
            <a:r>
              <a:rPr lang="en-GB" dirty="0"/>
              <a:t>both Labour and Conservative politicians discussed how these arrivals could be restricted, but were stymied by not wanting to restrict the arrivals of white emigrants from the old Dominions (Canada, Australia, South Africa etc)</a:t>
            </a:r>
          </a:p>
          <a:p>
            <a:r>
              <a:rPr lang="en-GB" dirty="0"/>
              <a:t>Those discussions were kept private and not until after the race riots in 1958 did ‘immigration’ reach the surface</a:t>
            </a:r>
          </a:p>
        </p:txBody>
      </p:sp>
      <p:sp>
        <p:nvSpPr>
          <p:cNvPr id="4" name="Footer Placeholder 3">
            <a:extLst>
              <a:ext uri="{FF2B5EF4-FFF2-40B4-BE49-F238E27FC236}">
                <a16:creationId xmlns:a16="http://schemas.microsoft.com/office/drawing/2014/main" id="{3717F370-7F97-4199-B231-7C90ABCA8991}"/>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79B35129-A15B-4636-B66D-1FBB1D822A56}"/>
              </a:ext>
            </a:extLst>
          </p:cNvPr>
          <p:cNvSpPr>
            <a:spLocks noGrp="1"/>
          </p:cNvSpPr>
          <p:nvPr>
            <p:ph type="sldNum" sz="quarter" idx="4"/>
          </p:nvPr>
        </p:nvSpPr>
        <p:spPr/>
        <p:txBody>
          <a:bodyPr/>
          <a:lstStyle/>
          <a:p>
            <a:pPr algn="l"/>
            <a:r>
              <a:rPr lang="en-US"/>
              <a:t>Page </a:t>
            </a:r>
            <a:fld id="{BB9ACB3B-81A4-6247-87B5-FC3E0A04C89B}" type="slidenum">
              <a:rPr lang="en-US" smtClean="0"/>
              <a:pPr algn="l"/>
              <a:t>18</a:t>
            </a:fld>
            <a:endParaRPr lang="en-US" dirty="0"/>
          </a:p>
        </p:txBody>
      </p:sp>
    </p:spTree>
    <p:extLst>
      <p:ext uri="{BB962C8B-B14F-4D97-AF65-F5344CB8AC3E}">
        <p14:creationId xmlns:p14="http://schemas.microsoft.com/office/powerpoint/2010/main" val="2460034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8025E-F4C7-4730-ABA8-320BC686095C}"/>
              </a:ext>
            </a:extLst>
          </p:cNvPr>
          <p:cNvSpPr>
            <a:spLocks noGrp="1"/>
          </p:cNvSpPr>
          <p:nvPr>
            <p:ph type="title"/>
          </p:nvPr>
        </p:nvSpPr>
        <p:spPr>
          <a:xfrm>
            <a:off x="426128" y="372863"/>
            <a:ext cx="8322585" cy="752676"/>
          </a:xfrm>
        </p:spPr>
        <p:txBody>
          <a:bodyPr/>
          <a:lstStyle/>
          <a:p>
            <a:r>
              <a:rPr lang="en-GB" dirty="0"/>
              <a:t>Cowardly ….</a:t>
            </a:r>
          </a:p>
        </p:txBody>
      </p:sp>
      <p:sp>
        <p:nvSpPr>
          <p:cNvPr id="3" name="Content Placeholder 2">
            <a:extLst>
              <a:ext uri="{FF2B5EF4-FFF2-40B4-BE49-F238E27FC236}">
                <a16:creationId xmlns:a16="http://schemas.microsoft.com/office/drawing/2014/main" id="{23547B6A-9C51-43C2-BC71-64B7F89943E0}"/>
              </a:ext>
            </a:extLst>
          </p:cNvPr>
          <p:cNvSpPr>
            <a:spLocks noGrp="1"/>
          </p:cNvSpPr>
          <p:nvPr>
            <p:ph idx="1"/>
          </p:nvPr>
        </p:nvSpPr>
        <p:spPr>
          <a:xfrm>
            <a:off x="302072" y="964122"/>
            <a:ext cx="8673253" cy="5147754"/>
          </a:xfrm>
        </p:spPr>
        <p:txBody>
          <a:bodyPr/>
          <a:lstStyle/>
          <a:p>
            <a:r>
              <a:rPr lang="en-GB" dirty="0"/>
              <a:t>Unlike for the resettlement of displaced Europeans after the war, the Windrush arrivals were offered no help with housing, language or other needs, so where new migrant arrivals were concentrating, there were serious shortages of housing, school places and even health treatment. </a:t>
            </a:r>
          </a:p>
          <a:p>
            <a:r>
              <a:rPr lang="en-GB" dirty="0"/>
              <a:t>Some local trade union branches in some workplaces took trouble to recruit newly-arrived black workers, but trade unions nationally did not campaign against race discrimination, or for housing and school places to be provided</a:t>
            </a:r>
          </a:p>
          <a:p>
            <a:r>
              <a:rPr lang="en-GB" dirty="0"/>
              <a:t>Labour nationally made statements against race discrimination, but did not argue for increased resources for the areas facing pressure on housing. Their response was to say nothing, but introduce immigration restrictions.</a:t>
            </a:r>
          </a:p>
        </p:txBody>
      </p:sp>
      <p:sp>
        <p:nvSpPr>
          <p:cNvPr id="4" name="Footer Placeholder 3">
            <a:extLst>
              <a:ext uri="{FF2B5EF4-FFF2-40B4-BE49-F238E27FC236}">
                <a16:creationId xmlns:a16="http://schemas.microsoft.com/office/drawing/2014/main" id="{AE2F891C-8DE4-4D85-9C62-B810364ADA79}"/>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12642CCA-351A-484D-A751-2CDABF87CF3E}"/>
              </a:ext>
            </a:extLst>
          </p:cNvPr>
          <p:cNvSpPr>
            <a:spLocks noGrp="1"/>
          </p:cNvSpPr>
          <p:nvPr>
            <p:ph type="sldNum" sz="quarter" idx="4"/>
          </p:nvPr>
        </p:nvSpPr>
        <p:spPr/>
        <p:txBody>
          <a:bodyPr/>
          <a:lstStyle/>
          <a:p>
            <a:pPr algn="l"/>
            <a:r>
              <a:rPr lang="en-US"/>
              <a:t>Page </a:t>
            </a:r>
            <a:fld id="{BB9ACB3B-81A4-6247-87B5-FC3E0A04C89B}" type="slidenum">
              <a:rPr lang="en-US" smtClean="0"/>
              <a:pPr algn="l"/>
              <a:t>19</a:t>
            </a:fld>
            <a:endParaRPr lang="en-US" dirty="0"/>
          </a:p>
        </p:txBody>
      </p:sp>
    </p:spTree>
    <p:extLst>
      <p:ext uri="{BB962C8B-B14F-4D97-AF65-F5344CB8AC3E}">
        <p14:creationId xmlns:p14="http://schemas.microsoft.com/office/powerpoint/2010/main" val="3455286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4C9BC-E54A-4186-B166-F049C651580F}"/>
              </a:ext>
            </a:extLst>
          </p:cNvPr>
          <p:cNvSpPr>
            <a:spLocks noGrp="1"/>
          </p:cNvSpPr>
          <p:nvPr>
            <p:ph type="title"/>
          </p:nvPr>
        </p:nvSpPr>
        <p:spPr>
          <a:xfrm>
            <a:off x="599242" y="744584"/>
            <a:ext cx="8291513" cy="576263"/>
          </a:xfrm>
        </p:spPr>
        <p:txBody>
          <a:bodyPr/>
          <a:lstStyle/>
          <a:p>
            <a:r>
              <a:rPr lang="en-GB" sz="2400" dirty="0"/>
              <a:t>On 11 December 2018 a UN conference celebrated the adoption of the “First-Ever Global Compact for safe, orderly and regular migration”. </a:t>
            </a:r>
          </a:p>
        </p:txBody>
      </p:sp>
      <p:sp>
        <p:nvSpPr>
          <p:cNvPr id="3" name="Content Placeholder 2">
            <a:extLst>
              <a:ext uri="{FF2B5EF4-FFF2-40B4-BE49-F238E27FC236}">
                <a16:creationId xmlns:a16="http://schemas.microsoft.com/office/drawing/2014/main" id="{AF6245AA-A08F-4EAB-9553-C512B5636C72}"/>
              </a:ext>
            </a:extLst>
          </p:cNvPr>
          <p:cNvSpPr>
            <a:spLocks noGrp="1"/>
          </p:cNvSpPr>
          <p:nvPr>
            <p:ph idx="1"/>
          </p:nvPr>
        </p:nvSpPr>
        <p:spPr>
          <a:xfrm>
            <a:off x="710214" y="1837678"/>
            <a:ext cx="7606699" cy="4544072"/>
          </a:xfrm>
        </p:spPr>
        <p:txBody>
          <a:bodyPr/>
          <a:lstStyle/>
          <a:p>
            <a:r>
              <a:rPr lang="en-GB" dirty="0"/>
              <a:t>The majority of the world’s nation-states have signed up to this.</a:t>
            </a:r>
          </a:p>
          <a:p>
            <a:r>
              <a:rPr lang="en-GB" i="1" dirty="0"/>
              <a:t>‘Sending’ countries –</a:t>
            </a:r>
            <a:r>
              <a:rPr lang="en-GB" dirty="0"/>
              <a:t> </a:t>
            </a:r>
            <a:r>
              <a:rPr lang="en-GB" dirty="0" smtClean="0"/>
              <a:t>should </a:t>
            </a:r>
            <a:r>
              <a:rPr lang="en-GB" dirty="0"/>
              <a:t>adopt ‘resilience strategies’, improve education for women, improve governance etc to reduce the drive to emigrate.</a:t>
            </a:r>
          </a:p>
          <a:p>
            <a:r>
              <a:rPr lang="en-GB" i="1" dirty="0"/>
              <a:t>‘Transit’ and ‘destination’ countries – </a:t>
            </a:r>
            <a:r>
              <a:rPr lang="en-GB" dirty="0" smtClean="0"/>
              <a:t>should</a:t>
            </a:r>
            <a:r>
              <a:rPr lang="en-GB" i="1" dirty="0" smtClean="0"/>
              <a:t> </a:t>
            </a:r>
            <a:r>
              <a:rPr lang="en-GB" dirty="0" smtClean="0"/>
              <a:t>provide </a:t>
            </a:r>
            <a:r>
              <a:rPr lang="en-GB" dirty="0"/>
              <a:t>opportunities for work and study, offer accommodation and health care to migrants…</a:t>
            </a:r>
          </a:p>
          <a:p>
            <a:r>
              <a:rPr lang="en-GB" i="1" dirty="0"/>
              <a:t>‘Destination countries’ – </a:t>
            </a:r>
            <a:r>
              <a:rPr lang="en-GB" dirty="0"/>
              <a:t>as well as the above, </a:t>
            </a:r>
            <a:r>
              <a:rPr lang="en-GB" dirty="0" smtClean="0"/>
              <a:t>should reduce </a:t>
            </a:r>
            <a:r>
              <a:rPr lang="en-GB" dirty="0"/>
              <a:t>precariousness, permit family reunion and encourage integration.</a:t>
            </a:r>
            <a:endParaRPr lang="en-GB" i="1" dirty="0"/>
          </a:p>
          <a:p>
            <a:endParaRPr lang="en-GB" dirty="0"/>
          </a:p>
        </p:txBody>
      </p:sp>
      <p:sp>
        <p:nvSpPr>
          <p:cNvPr id="4" name="Footer Placeholder 3">
            <a:extLst>
              <a:ext uri="{FF2B5EF4-FFF2-40B4-BE49-F238E27FC236}">
                <a16:creationId xmlns:a16="http://schemas.microsoft.com/office/drawing/2014/main" id="{570480C3-F32F-4598-AEDC-E973CB99EE1B}"/>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E3D27748-1F46-4146-AAB0-39D8D310F2CA}"/>
              </a:ext>
            </a:extLst>
          </p:cNvPr>
          <p:cNvSpPr>
            <a:spLocks noGrp="1"/>
          </p:cNvSpPr>
          <p:nvPr>
            <p:ph type="sldNum" sz="quarter" idx="4"/>
          </p:nvPr>
        </p:nvSpPr>
        <p:spPr/>
        <p:txBody>
          <a:bodyPr/>
          <a:lstStyle/>
          <a:p>
            <a:pPr algn="l"/>
            <a:r>
              <a:rPr lang="en-US"/>
              <a:t>Page </a:t>
            </a:r>
            <a:fld id="{BB9ACB3B-81A4-6247-87B5-FC3E0A04C89B}" type="slidenum">
              <a:rPr lang="en-US" smtClean="0"/>
              <a:pPr algn="l"/>
              <a:t>2</a:t>
            </a:fld>
            <a:endParaRPr lang="en-US" dirty="0"/>
          </a:p>
        </p:txBody>
      </p:sp>
    </p:spTree>
    <p:extLst>
      <p:ext uri="{BB962C8B-B14F-4D97-AF65-F5344CB8AC3E}">
        <p14:creationId xmlns:p14="http://schemas.microsoft.com/office/powerpoint/2010/main" val="186893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20DC2-6AF2-4044-B2EE-F246B9809974}"/>
              </a:ext>
            </a:extLst>
          </p:cNvPr>
          <p:cNvSpPr>
            <a:spLocks noGrp="1"/>
          </p:cNvSpPr>
          <p:nvPr>
            <p:ph type="title"/>
          </p:nvPr>
        </p:nvSpPr>
        <p:spPr/>
        <p:txBody>
          <a:bodyPr/>
          <a:lstStyle/>
          <a:p>
            <a:r>
              <a:rPr lang="en-GB" dirty="0"/>
              <a:t>Discriminatory…</a:t>
            </a:r>
          </a:p>
        </p:txBody>
      </p:sp>
      <p:sp>
        <p:nvSpPr>
          <p:cNvPr id="3" name="Content Placeholder 2">
            <a:extLst>
              <a:ext uri="{FF2B5EF4-FFF2-40B4-BE49-F238E27FC236}">
                <a16:creationId xmlns:a16="http://schemas.microsoft.com/office/drawing/2014/main" id="{2A95A5CB-F2C6-4C92-989D-B95E51F8A426}"/>
              </a:ext>
            </a:extLst>
          </p:cNvPr>
          <p:cNvSpPr>
            <a:spLocks noGrp="1"/>
          </p:cNvSpPr>
          <p:nvPr>
            <p:ph idx="1"/>
          </p:nvPr>
        </p:nvSpPr>
        <p:spPr>
          <a:xfrm>
            <a:off x="457200" y="1125538"/>
            <a:ext cx="8291513" cy="4897437"/>
          </a:xfrm>
        </p:spPr>
        <p:txBody>
          <a:bodyPr/>
          <a:lstStyle/>
          <a:p>
            <a:r>
              <a:rPr lang="en-GB" dirty="0"/>
              <a:t>The political agonising over the early restrictive legislation of the 60’s and 70’s was precisely over how to discriminate against non-white entrants, </a:t>
            </a:r>
            <a:r>
              <a:rPr lang="en-GB" i="1" dirty="0"/>
              <a:t>even those who had citizenship of the UK and colonies</a:t>
            </a:r>
            <a:r>
              <a:rPr lang="en-GB" dirty="0"/>
              <a:t>. This was done by giving preferential treatment to those with a parent or grandparent born in the UK, and, for ‘aliens’, permitting visa-free entry to those from certain favoured countries.</a:t>
            </a:r>
          </a:p>
          <a:p>
            <a:r>
              <a:rPr lang="en-GB" dirty="0"/>
              <a:t>Even in the realm of asylum (in its modern form a category principally intended to assist individual Cold War defectors), those from certain countries and certain conflicts, or with certain kinds of claims, found it easier to be </a:t>
            </a:r>
            <a:r>
              <a:rPr lang="en-GB" dirty="0" smtClean="0"/>
              <a:t>accepted.</a:t>
            </a:r>
            <a:endParaRPr lang="en-GB" dirty="0">
              <a:highlight>
                <a:srgbClr val="FFFF00"/>
              </a:highlight>
            </a:endParaRPr>
          </a:p>
        </p:txBody>
      </p:sp>
      <p:sp>
        <p:nvSpPr>
          <p:cNvPr id="4" name="Footer Placeholder 3">
            <a:extLst>
              <a:ext uri="{FF2B5EF4-FFF2-40B4-BE49-F238E27FC236}">
                <a16:creationId xmlns:a16="http://schemas.microsoft.com/office/drawing/2014/main" id="{E49FB51F-2CEB-4A96-9F0B-F38C8511CC5F}"/>
              </a:ext>
            </a:extLst>
          </p:cNvPr>
          <p:cNvSpPr>
            <a:spLocks noGrp="1"/>
          </p:cNvSpPr>
          <p:nvPr>
            <p:ph type="ftr" sz="quarter" idx="10"/>
          </p:nvPr>
        </p:nvSpPr>
        <p:spPr/>
        <p:txBody>
          <a:bodyPr/>
          <a:lstStyle/>
          <a:p>
            <a:r>
              <a:rPr lang="nl-NL" dirty="0"/>
              <a:t>Footer text</a:t>
            </a:r>
            <a:endParaRPr lang="en-GB" dirty="0"/>
          </a:p>
        </p:txBody>
      </p:sp>
      <p:sp>
        <p:nvSpPr>
          <p:cNvPr id="5" name="Slide Number Placeholder 4">
            <a:extLst>
              <a:ext uri="{FF2B5EF4-FFF2-40B4-BE49-F238E27FC236}">
                <a16:creationId xmlns:a16="http://schemas.microsoft.com/office/drawing/2014/main" id="{67AC488B-0D6F-4021-A7CA-804CF037417E}"/>
              </a:ext>
            </a:extLst>
          </p:cNvPr>
          <p:cNvSpPr>
            <a:spLocks noGrp="1"/>
          </p:cNvSpPr>
          <p:nvPr>
            <p:ph type="sldNum" sz="quarter" idx="4"/>
          </p:nvPr>
        </p:nvSpPr>
        <p:spPr/>
        <p:txBody>
          <a:bodyPr/>
          <a:lstStyle/>
          <a:p>
            <a:pPr algn="l"/>
            <a:r>
              <a:rPr lang="en-US"/>
              <a:t>Page </a:t>
            </a:r>
            <a:fld id="{BB9ACB3B-81A4-6247-87B5-FC3E0A04C89B}" type="slidenum">
              <a:rPr lang="en-US" smtClean="0"/>
              <a:pPr algn="l"/>
              <a:t>20</a:t>
            </a:fld>
            <a:endParaRPr lang="en-US" dirty="0"/>
          </a:p>
        </p:txBody>
      </p:sp>
    </p:spTree>
    <p:extLst>
      <p:ext uri="{BB962C8B-B14F-4D97-AF65-F5344CB8AC3E}">
        <p14:creationId xmlns:p14="http://schemas.microsoft.com/office/powerpoint/2010/main" val="1559324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9A667-01FF-4EF0-A4C5-446F84D5BF3C}"/>
              </a:ext>
            </a:extLst>
          </p:cNvPr>
          <p:cNvSpPr>
            <a:spLocks noGrp="1"/>
          </p:cNvSpPr>
          <p:nvPr>
            <p:ph type="title"/>
          </p:nvPr>
        </p:nvSpPr>
        <p:spPr>
          <a:xfrm>
            <a:off x="696666" y="359345"/>
            <a:ext cx="8052047" cy="576263"/>
          </a:xfrm>
        </p:spPr>
        <p:txBody>
          <a:bodyPr/>
          <a:lstStyle/>
          <a:p>
            <a:r>
              <a:rPr lang="en-GB" dirty="0"/>
              <a:t>Hostile…</a:t>
            </a:r>
          </a:p>
        </p:txBody>
      </p:sp>
      <p:sp>
        <p:nvSpPr>
          <p:cNvPr id="3" name="Content Placeholder 2">
            <a:extLst>
              <a:ext uri="{FF2B5EF4-FFF2-40B4-BE49-F238E27FC236}">
                <a16:creationId xmlns:a16="http://schemas.microsoft.com/office/drawing/2014/main" id="{0DCAEA87-BA7F-4615-9955-A88A89742D26}"/>
              </a:ext>
            </a:extLst>
          </p:cNvPr>
          <p:cNvSpPr>
            <a:spLocks noGrp="1"/>
          </p:cNvSpPr>
          <p:nvPr>
            <p:ph idx="1"/>
          </p:nvPr>
        </p:nvSpPr>
        <p:spPr>
          <a:xfrm>
            <a:off x="355108" y="832929"/>
            <a:ext cx="8393605" cy="5192142"/>
          </a:xfrm>
        </p:spPr>
        <p:txBody>
          <a:bodyPr/>
          <a:lstStyle/>
          <a:p>
            <a:r>
              <a:rPr lang="en-GB" sz="2200" dirty="0"/>
              <a:t>The 1979-1997 Conservative government very quickly removed migrants’ rights to social benefits and social housing except in very specific circumstances</a:t>
            </a:r>
          </a:p>
          <a:p>
            <a:r>
              <a:rPr lang="en-GB" sz="2200" dirty="0"/>
              <a:t>The 1997-2010 Labour government set up a parallel and lower-standard social housing and subsistence system for asylum-seekers, among other restrictive measures</a:t>
            </a:r>
          </a:p>
          <a:p>
            <a:r>
              <a:rPr lang="en-GB" sz="2200" dirty="0"/>
              <a:t>Anti-asylum-seeker and anti-migrant rhetoric used by both parties, while both praising ‘the brightest and best’ from abroad and ‘welcoming genuine refugees’</a:t>
            </a:r>
          </a:p>
          <a:p>
            <a:r>
              <a:rPr lang="en-GB" sz="2200" dirty="0"/>
              <a:t>Charging for health treatment, documentary proof of the right to work and other ‘hostile’ measures brought in by both parties</a:t>
            </a:r>
          </a:p>
          <a:p>
            <a:r>
              <a:rPr lang="en-GB" dirty="0">
                <a:highlight>
                  <a:srgbClr val="FFFF00"/>
                </a:highlight>
              </a:rPr>
              <a:t>Now all migrants without permanent residence are legally classed as ‘precarious</a:t>
            </a:r>
            <a:r>
              <a:rPr lang="en-GB" dirty="0" smtClean="0">
                <a:highlight>
                  <a:srgbClr val="FFFF00"/>
                </a:highlight>
              </a:rPr>
              <a:t>’, and family reunion is restricted and expensive.</a:t>
            </a:r>
            <a:endParaRPr lang="en-GB" dirty="0">
              <a:highlight>
                <a:srgbClr val="FFFF00"/>
              </a:highlight>
            </a:endParaRPr>
          </a:p>
        </p:txBody>
      </p:sp>
      <p:sp>
        <p:nvSpPr>
          <p:cNvPr id="4" name="Footer Placeholder 3">
            <a:extLst>
              <a:ext uri="{FF2B5EF4-FFF2-40B4-BE49-F238E27FC236}">
                <a16:creationId xmlns:a16="http://schemas.microsoft.com/office/drawing/2014/main" id="{0E70D5CB-3D27-40A7-A0AC-3B6078324B03}"/>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4A04EFB9-9D50-49F2-AB6E-19C3927164CA}"/>
              </a:ext>
            </a:extLst>
          </p:cNvPr>
          <p:cNvSpPr>
            <a:spLocks noGrp="1"/>
          </p:cNvSpPr>
          <p:nvPr>
            <p:ph type="sldNum" sz="quarter" idx="4"/>
          </p:nvPr>
        </p:nvSpPr>
        <p:spPr/>
        <p:txBody>
          <a:bodyPr/>
          <a:lstStyle/>
          <a:p>
            <a:pPr algn="l"/>
            <a:r>
              <a:rPr lang="en-US"/>
              <a:t>Page </a:t>
            </a:r>
            <a:fld id="{BB9ACB3B-81A4-6247-87B5-FC3E0A04C89B}" type="slidenum">
              <a:rPr lang="en-US" smtClean="0"/>
              <a:pPr algn="l"/>
              <a:t>21</a:t>
            </a:fld>
            <a:endParaRPr lang="en-US" dirty="0"/>
          </a:p>
        </p:txBody>
      </p:sp>
    </p:spTree>
    <p:extLst>
      <p:ext uri="{BB962C8B-B14F-4D97-AF65-F5344CB8AC3E}">
        <p14:creationId xmlns:p14="http://schemas.microsoft.com/office/powerpoint/2010/main" val="3351153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684A9-6BFA-40CE-8545-D424EEB97517}"/>
              </a:ext>
            </a:extLst>
          </p:cNvPr>
          <p:cNvSpPr>
            <a:spLocks noGrp="1"/>
          </p:cNvSpPr>
          <p:nvPr>
            <p:ph type="title"/>
          </p:nvPr>
        </p:nvSpPr>
        <p:spPr/>
        <p:txBody>
          <a:bodyPr/>
          <a:lstStyle/>
          <a:p>
            <a:r>
              <a:rPr lang="en-GB" dirty="0"/>
              <a:t>UN Special Rapporteur on extreme poverty and human rights in the UK:  </a:t>
            </a:r>
            <a:r>
              <a:rPr lang="en-GB" sz="2000" b="0" dirty="0"/>
              <a:t>(</a:t>
            </a:r>
            <a:r>
              <a:rPr lang="en-GB" sz="2000" b="0" i="1" dirty="0"/>
              <a:t>16 November 2018)</a:t>
            </a:r>
            <a:endParaRPr lang="en-GB" b="0" i="1" dirty="0"/>
          </a:p>
        </p:txBody>
      </p:sp>
      <p:sp>
        <p:nvSpPr>
          <p:cNvPr id="3" name="Content Placeholder 2">
            <a:extLst>
              <a:ext uri="{FF2B5EF4-FFF2-40B4-BE49-F238E27FC236}">
                <a16:creationId xmlns:a16="http://schemas.microsoft.com/office/drawing/2014/main" id="{CD1A2E35-B4FC-4308-8905-225501AAB00B}"/>
              </a:ext>
            </a:extLst>
          </p:cNvPr>
          <p:cNvSpPr>
            <a:spLocks noGrp="1"/>
          </p:cNvSpPr>
          <p:nvPr>
            <p:ph idx="1"/>
          </p:nvPr>
        </p:nvSpPr>
        <p:spPr>
          <a:xfrm>
            <a:off x="257336" y="1350963"/>
            <a:ext cx="8691239" cy="4897437"/>
          </a:xfrm>
        </p:spPr>
        <p:txBody>
          <a:bodyPr/>
          <a:lstStyle/>
          <a:p>
            <a:r>
              <a:rPr lang="en-GB" i="1" dirty="0"/>
              <a:t>‘… the immense growth in foodbanks …the people sleeping rough on the streets, the sense of despair… And local authorities, which provide vital roles in providing a real social safety net have been gutted by a series of government policies… the focus of this report is on the contribution made by social security and related policies.</a:t>
            </a:r>
            <a:endParaRPr lang="en-GB" dirty="0"/>
          </a:p>
          <a:p>
            <a:r>
              <a:rPr lang="en-GB" i="1" dirty="0"/>
              <a:t>The results? </a:t>
            </a:r>
            <a:r>
              <a:rPr lang="en-GB" i="1" dirty="0">
                <a:highlight>
                  <a:srgbClr val="FFFF00"/>
                </a:highlight>
              </a:rPr>
              <a:t>14 million people, a fifth of the population, lives in poverty.</a:t>
            </a:r>
            <a:r>
              <a:rPr lang="en-GB" i="1" dirty="0"/>
              <a:t> Four million of these are more than 50% below the poverty line, and 1.5 million are destitute, unable to afford basic necessities… </a:t>
            </a:r>
            <a:r>
              <a:rPr lang="en-GB" i="1" dirty="0">
                <a:highlight>
                  <a:srgbClr val="FFFF00"/>
                </a:highlight>
              </a:rPr>
              <a:t>For almost one in every two children to be poor in twenty-first century Britain is not just a disgrace, but a social calamity and an economic disaster, all rolled into one. …</a:t>
            </a:r>
            <a:r>
              <a:rPr lang="en-GB" b="1" i="1" dirty="0">
                <a:highlight>
                  <a:srgbClr val="FFFF00"/>
                </a:highlight>
              </a:rPr>
              <a:t>poverty is a political choice’</a:t>
            </a:r>
            <a:endParaRPr lang="en-GB" dirty="0">
              <a:highlight>
                <a:srgbClr val="FFFF00"/>
              </a:highlight>
            </a:endParaRPr>
          </a:p>
          <a:p>
            <a:endParaRPr lang="en-GB" dirty="0"/>
          </a:p>
        </p:txBody>
      </p:sp>
      <p:sp>
        <p:nvSpPr>
          <p:cNvPr id="4" name="Footer Placeholder 3">
            <a:extLst>
              <a:ext uri="{FF2B5EF4-FFF2-40B4-BE49-F238E27FC236}">
                <a16:creationId xmlns:a16="http://schemas.microsoft.com/office/drawing/2014/main" id="{AFBE098E-1442-4A29-B858-91F5A01C117F}"/>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C7C89076-4EA8-4051-9AFC-13A60677541F}"/>
              </a:ext>
            </a:extLst>
          </p:cNvPr>
          <p:cNvSpPr>
            <a:spLocks noGrp="1"/>
          </p:cNvSpPr>
          <p:nvPr>
            <p:ph type="sldNum" sz="quarter" idx="4"/>
          </p:nvPr>
        </p:nvSpPr>
        <p:spPr/>
        <p:txBody>
          <a:bodyPr/>
          <a:lstStyle/>
          <a:p>
            <a:pPr algn="l"/>
            <a:r>
              <a:rPr lang="en-US"/>
              <a:t>Page </a:t>
            </a:r>
            <a:fld id="{BB9ACB3B-81A4-6247-87B5-FC3E0A04C89B}" type="slidenum">
              <a:rPr lang="en-US" smtClean="0"/>
              <a:pPr algn="l"/>
              <a:t>22</a:t>
            </a:fld>
            <a:endParaRPr lang="en-US" dirty="0"/>
          </a:p>
        </p:txBody>
      </p:sp>
    </p:spTree>
    <p:extLst>
      <p:ext uri="{BB962C8B-B14F-4D97-AF65-F5344CB8AC3E}">
        <p14:creationId xmlns:p14="http://schemas.microsoft.com/office/powerpoint/2010/main" val="963998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AD4E2-13E9-4F08-B9B6-0A8338F422ED}"/>
              </a:ext>
            </a:extLst>
          </p:cNvPr>
          <p:cNvSpPr>
            <a:spLocks noGrp="1"/>
          </p:cNvSpPr>
          <p:nvPr>
            <p:ph type="title"/>
          </p:nvPr>
        </p:nvSpPr>
        <p:spPr>
          <a:xfrm>
            <a:off x="488950" y="202336"/>
            <a:ext cx="8291513" cy="576263"/>
          </a:xfrm>
        </p:spPr>
        <p:txBody>
          <a:bodyPr/>
          <a:lstStyle/>
          <a:p>
            <a:r>
              <a:rPr lang="en-GB" dirty="0"/>
              <a:t>Conclusion - </a:t>
            </a:r>
          </a:p>
        </p:txBody>
      </p:sp>
      <p:sp>
        <p:nvSpPr>
          <p:cNvPr id="3" name="Content Placeholder 2">
            <a:extLst>
              <a:ext uri="{FF2B5EF4-FFF2-40B4-BE49-F238E27FC236}">
                <a16:creationId xmlns:a16="http://schemas.microsoft.com/office/drawing/2014/main" id="{EDB59F52-1C27-4AB8-B6C7-5CB47B61CEC0}"/>
              </a:ext>
            </a:extLst>
          </p:cNvPr>
          <p:cNvSpPr>
            <a:spLocks noGrp="1"/>
          </p:cNvSpPr>
          <p:nvPr>
            <p:ph idx="1"/>
          </p:nvPr>
        </p:nvSpPr>
        <p:spPr>
          <a:xfrm>
            <a:off x="488950" y="778599"/>
            <a:ext cx="8180773" cy="5256212"/>
          </a:xfrm>
        </p:spPr>
        <p:txBody>
          <a:bodyPr/>
          <a:lstStyle/>
          <a:p>
            <a:r>
              <a:rPr lang="en-GB" dirty="0" smtClean="0"/>
              <a:t>Arguably, </a:t>
            </a:r>
            <a:r>
              <a:rPr lang="en-GB" dirty="0"/>
              <a:t>as </a:t>
            </a:r>
            <a:r>
              <a:rPr lang="en-GB" dirty="0" smtClean="0"/>
              <a:t>with </a:t>
            </a:r>
            <a:r>
              <a:rPr lang="en-GB" dirty="0"/>
              <a:t>Italy, to advocate ‘pro-migrant’ policies ‘from above’, or ‘from outside’, without </a:t>
            </a:r>
            <a:r>
              <a:rPr lang="en-GB" dirty="0" smtClean="0"/>
              <a:t>winning political </a:t>
            </a:r>
            <a:r>
              <a:rPr lang="en-GB" dirty="0"/>
              <a:t>debate </a:t>
            </a:r>
            <a:r>
              <a:rPr lang="en-GB" i="1" dirty="0" smtClean="0"/>
              <a:t>among the national electorate</a:t>
            </a:r>
            <a:r>
              <a:rPr lang="en-GB" dirty="0" smtClean="0"/>
              <a:t>, and </a:t>
            </a:r>
            <a:r>
              <a:rPr lang="en-GB" dirty="0"/>
              <a:t>achieving democratic support and solidarity for migrants </a:t>
            </a:r>
            <a:r>
              <a:rPr lang="en-GB" i="1" dirty="0"/>
              <a:t>as people who may ‘belong’ here just as citizens do’ </a:t>
            </a:r>
            <a:r>
              <a:rPr lang="en-GB" dirty="0"/>
              <a:t>will create hostility to migrants.</a:t>
            </a:r>
          </a:p>
          <a:p>
            <a:r>
              <a:rPr lang="en-GB" dirty="0"/>
              <a:t>This is shown, surely, by the numbers of people in poor and so-called ‘left behind’ communities in the UK who have voted for parties and policies demanding fewer immigrants, rather than campaigning for solidarity with them and an end to austerity for all.</a:t>
            </a:r>
          </a:p>
          <a:p>
            <a:r>
              <a:rPr lang="en-GB" dirty="0">
                <a:highlight>
                  <a:srgbClr val="FFFF00"/>
                </a:highlight>
              </a:rPr>
              <a:t>We need a political debate on ‘belonging’ which challenges this divide – which unfortunately cannot come from an aspirational international statement </a:t>
            </a:r>
            <a:r>
              <a:rPr lang="en-GB" dirty="0" smtClean="0">
                <a:highlight>
                  <a:srgbClr val="FFFF00"/>
                </a:highlight>
              </a:rPr>
              <a:t>appearing to prioritise rights ‘for migrants’.</a:t>
            </a:r>
            <a:endParaRPr lang="en-GB" dirty="0">
              <a:highlight>
                <a:srgbClr val="FFFF00"/>
              </a:highlight>
            </a:endParaRPr>
          </a:p>
        </p:txBody>
      </p:sp>
      <p:sp>
        <p:nvSpPr>
          <p:cNvPr id="4" name="Footer Placeholder 3">
            <a:extLst>
              <a:ext uri="{FF2B5EF4-FFF2-40B4-BE49-F238E27FC236}">
                <a16:creationId xmlns:a16="http://schemas.microsoft.com/office/drawing/2014/main" id="{EA30CE9A-C196-4803-9611-4EBC02B52C5D}"/>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A9E04B50-143D-4774-B61F-4B063C78BA96}"/>
              </a:ext>
            </a:extLst>
          </p:cNvPr>
          <p:cNvSpPr>
            <a:spLocks noGrp="1"/>
          </p:cNvSpPr>
          <p:nvPr>
            <p:ph type="sldNum" sz="quarter" idx="4"/>
          </p:nvPr>
        </p:nvSpPr>
        <p:spPr/>
        <p:txBody>
          <a:bodyPr/>
          <a:lstStyle/>
          <a:p>
            <a:pPr algn="l"/>
            <a:r>
              <a:rPr lang="en-US"/>
              <a:t>Page </a:t>
            </a:r>
            <a:fld id="{BB9ACB3B-81A4-6247-87B5-FC3E0A04C89B}" type="slidenum">
              <a:rPr lang="en-US" smtClean="0"/>
              <a:pPr algn="l"/>
              <a:t>23</a:t>
            </a:fld>
            <a:endParaRPr lang="en-US" dirty="0"/>
          </a:p>
        </p:txBody>
      </p:sp>
    </p:spTree>
    <p:extLst>
      <p:ext uri="{BB962C8B-B14F-4D97-AF65-F5344CB8AC3E}">
        <p14:creationId xmlns:p14="http://schemas.microsoft.com/office/powerpoint/2010/main" val="600588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4294967295"/>
          </p:nvPr>
        </p:nvSpPr>
        <p:spPr>
          <a:xfrm>
            <a:off x="0" y="6505575"/>
            <a:ext cx="6057900" cy="269875"/>
          </a:xfrm>
        </p:spPr>
        <p:txBody>
          <a:bodyPr/>
          <a:lstStyle/>
          <a:p>
            <a:r>
              <a:rPr lang="nl-NL"/>
              <a:t>Footer text</a:t>
            </a:r>
            <a:endParaRPr lang="en-GB" dirty="0"/>
          </a:p>
        </p:txBody>
      </p:sp>
      <p:sp>
        <p:nvSpPr>
          <p:cNvPr id="5" name="Slide Number Placeholder 4"/>
          <p:cNvSpPr>
            <a:spLocks noGrp="1"/>
          </p:cNvSpPr>
          <p:nvPr>
            <p:ph type="sldNum" sz="quarter" idx="4294967295"/>
          </p:nvPr>
        </p:nvSpPr>
        <p:spPr>
          <a:xfrm>
            <a:off x="0" y="6489700"/>
            <a:ext cx="673100" cy="266700"/>
          </a:xfrm>
        </p:spPr>
        <p:txBody>
          <a:bodyPr/>
          <a:lstStyle/>
          <a:p>
            <a:pPr algn="l"/>
            <a:r>
              <a:rPr lang="en-US"/>
              <a:t>Page </a:t>
            </a:r>
            <a:fld id="{BB9ACB3B-81A4-6247-87B5-FC3E0A04C89B}" type="slidenum">
              <a:rPr lang="en-US" smtClean="0"/>
              <a:pPr algn="l"/>
              <a:t>24</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3C918-943E-4CBB-9CAF-6FED9A841C7F}"/>
              </a:ext>
            </a:extLst>
          </p:cNvPr>
          <p:cNvSpPr>
            <a:spLocks noGrp="1"/>
          </p:cNvSpPr>
          <p:nvPr>
            <p:ph type="title"/>
          </p:nvPr>
        </p:nvSpPr>
        <p:spPr/>
        <p:txBody>
          <a:bodyPr/>
          <a:lstStyle/>
          <a:p>
            <a:r>
              <a:rPr lang="en-GB" dirty="0"/>
              <a:t>3 important points about this compact</a:t>
            </a:r>
            <a:r>
              <a:rPr lang="en-GB" dirty="0" smtClean="0"/>
              <a:t>:</a:t>
            </a:r>
            <a:endParaRPr lang="en-GB" dirty="0"/>
          </a:p>
        </p:txBody>
      </p:sp>
      <p:sp>
        <p:nvSpPr>
          <p:cNvPr id="3" name="Content Placeholder 2">
            <a:extLst>
              <a:ext uri="{FF2B5EF4-FFF2-40B4-BE49-F238E27FC236}">
                <a16:creationId xmlns:a16="http://schemas.microsoft.com/office/drawing/2014/main" id="{4F221B5B-BC16-433D-9E47-49DBDF6A7213}"/>
              </a:ext>
            </a:extLst>
          </p:cNvPr>
          <p:cNvSpPr>
            <a:spLocks noGrp="1"/>
          </p:cNvSpPr>
          <p:nvPr>
            <p:ph idx="1"/>
          </p:nvPr>
        </p:nvSpPr>
        <p:spPr>
          <a:xfrm>
            <a:off x="683581" y="1484313"/>
            <a:ext cx="7528264" cy="4897437"/>
          </a:xfrm>
        </p:spPr>
        <p:txBody>
          <a:bodyPr/>
          <a:lstStyle/>
          <a:p>
            <a:pPr marL="457200" indent="-457200">
              <a:buFont typeface="+mj-lt"/>
              <a:buAutoNum type="arabicPeriod"/>
            </a:pPr>
            <a:r>
              <a:rPr lang="en-GB" dirty="0"/>
              <a:t>Unlike the UN Refugee Convention, the UN Convention on the Rights of the Child, etc, </a:t>
            </a:r>
            <a:r>
              <a:rPr lang="en-GB" i="1" dirty="0"/>
              <a:t>the Compact is not legally binding. …it reaffirms States’ sovereign rights to determine their national migration policies and to govern migrations within their jurisdictions.</a:t>
            </a:r>
          </a:p>
          <a:p>
            <a:pPr marL="457200" indent="-457200">
              <a:buFont typeface="+mj-lt"/>
              <a:buAutoNum type="arabicPeriod"/>
            </a:pPr>
            <a:r>
              <a:rPr lang="en-GB" dirty="0"/>
              <a:t>The objectives are to be worked on flexibly: </a:t>
            </a:r>
            <a:r>
              <a:rPr lang="en-GB" i="1" dirty="0"/>
              <a:t>“As migration experiences and challenges vary across the world, the Global Compact is a flexible instrument that can meet the needs of every country and stimulate joint cooperation at all levels.”</a:t>
            </a:r>
            <a:endParaRPr lang="en-GB" dirty="0"/>
          </a:p>
        </p:txBody>
      </p:sp>
      <p:sp>
        <p:nvSpPr>
          <p:cNvPr id="4" name="Footer Placeholder 3">
            <a:extLst>
              <a:ext uri="{FF2B5EF4-FFF2-40B4-BE49-F238E27FC236}">
                <a16:creationId xmlns:a16="http://schemas.microsoft.com/office/drawing/2014/main" id="{A0227718-4DDB-444E-AE5B-DDA640F5F2CD}"/>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0249189A-E61E-43B5-9C1F-0CC278AF70F7}"/>
              </a:ext>
            </a:extLst>
          </p:cNvPr>
          <p:cNvSpPr>
            <a:spLocks noGrp="1"/>
          </p:cNvSpPr>
          <p:nvPr>
            <p:ph type="sldNum" sz="quarter" idx="4"/>
          </p:nvPr>
        </p:nvSpPr>
        <p:spPr/>
        <p:txBody>
          <a:bodyPr/>
          <a:lstStyle/>
          <a:p>
            <a:pPr algn="l"/>
            <a:r>
              <a:rPr lang="en-US"/>
              <a:t>Page </a:t>
            </a:r>
            <a:fld id="{BB9ACB3B-81A4-6247-87B5-FC3E0A04C89B}" type="slidenum">
              <a:rPr lang="en-US" smtClean="0"/>
              <a:pPr algn="l"/>
              <a:t>3</a:t>
            </a:fld>
            <a:endParaRPr lang="en-US" dirty="0"/>
          </a:p>
        </p:txBody>
      </p:sp>
    </p:spTree>
    <p:extLst>
      <p:ext uri="{BB962C8B-B14F-4D97-AF65-F5344CB8AC3E}">
        <p14:creationId xmlns:p14="http://schemas.microsoft.com/office/powerpoint/2010/main" val="3694471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FCE99-9F45-4C44-A2B4-1AA3DE3041C0}"/>
              </a:ext>
            </a:extLst>
          </p:cNvPr>
          <p:cNvSpPr>
            <a:spLocks noGrp="1"/>
          </p:cNvSpPr>
          <p:nvPr>
            <p:ph type="title"/>
          </p:nvPr>
        </p:nvSpPr>
        <p:spPr/>
        <p:txBody>
          <a:bodyPr/>
          <a:lstStyle/>
          <a:p>
            <a:r>
              <a:rPr lang="en-GB" dirty="0" smtClean="0"/>
              <a:t>3: the most </a:t>
            </a:r>
            <a:r>
              <a:rPr lang="en-GB" dirty="0"/>
              <a:t>important is the colossal ambition presupposed by the Compact. </a:t>
            </a:r>
          </a:p>
        </p:txBody>
      </p:sp>
      <p:sp>
        <p:nvSpPr>
          <p:cNvPr id="3" name="Content Placeholder 2">
            <a:extLst>
              <a:ext uri="{FF2B5EF4-FFF2-40B4-BE49-F238E27FC236}">
                <a16:creationId xmlns:a16="http://schemas.microsoft.com/office/drawing/2014/main" id="{EF07B3D0-71D9-4A13-89A3-087077279D08}"/>
              </a:ext>
            </a:extLst>
          </p:cNvPr>
          <p:cNvSpPr>
            <a:spLocks noGrp="1"/>
          </p:cNvSpPr>
          <p:nvPr>
            <p:ph idx="1"/>
          </p:nvPr>
        </p:nvSpPr>
        <p:spPr>
          <a:xfrm>
            <a:off x="603682" y="1484313"/>
            <a:ext cx="7856737" cy="4897437"/>
          </a:xfrm>
        </p:spPr>
        <p:txBody>
          <a:bodyPr/>
          <a:lstStyle/>
          <a:p>
            <a:r>
              <a:rPr lang="en-GB" dirty="0"/>
              <a:t>It must be the first time in which the majority if not all the world’s nation states have put their names to what amounts to a detailed description of what social, political, cultural and legal life should be like, in every part of the world, albeit seen through the prism of “migration as a global problem”. </a:t>
            </a:r>
          </a:p>
          <a:p>
            <a:r>
              <a:rPr lang="en-GB" dirty="0"/>
              <a:t>In relation to almost all the specific aims set out in each aspect of the compact, few even first-world countries aspire to, never mind succeed in, providing such high standards, whether of accommodation, subsistence, health care and education or </a:t>
            </a:r>
            <a:r>
              <a:rPr lang="en-GB" dirty="0" smtClean="0"/>
              <a:t>legal </a:t>
            </a:r>
            <a:r>
              <a:rPr lang="en-GB" dirty="0"/>
              <a:t>rights, even to all of their existing populations. </a:t>
            </a:r>
          </a:p>
        </p:txBody>
      </p:sp>
      <p:sp>
        <p:nvSpPr>
          <p:cNvPr id="4" name="Footer Placeholder 3">
            <a:extLst>
              <a:ext uri="{FF2B5EF4-FFF2-40B4-BE49-F238E27FC236}">
                <a16:creationId xmlns:a16="http://schemas.microsoft.com/office/drawing/2014/main" id="{E00326D1-A07E-47ED-82BD-12C02AEA5BC0}"/>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9CBD25A2-1033-459B-9736-3D64E2FEC100}"/>
              </a:ext>
            </a:extLst>
          </p:cNvPr>
          <p:cNvSpPr>
            <a:spLocks noGrp="1"/>
          </p:cNvSpPr>
          <p:nvPr>
            <p:ph type="sldNum" sz="quarter" idx="4"/>
          </p:nvPr>
        </p:nvSpPr>
        <p:spPr/>
        <p:txBody>
          <a:bodyPr/>
          <a:lstStyle/>
          <a:p>
            <a:pPr algn="l"/>
            <a:r>
              <a:rPr lang="en-US"/>
              <a:t>Page </a:t>
            </a:r>
            <a:fld id="{BB9ACB3B-81A4-6247-87B5-FC3E0A04C89B}" type="slidenum">
              <a:rPr lang="en-US" smtClean="0"/>
              <a:pPr algn="l"/>
              <a:t>4</a:t>
            </a:fld>
            <a:endParaRPr lang="en-US" dirty="0"/>
          </a:p>
        </p:txBody>
      </p:sp>
    </p:spTree>
    <p:extLst>
      <p:ext uri="{BB962C8B-B14F-4D97-AF65-F5344CB8AC3E}">
        <p14:creationId xmlns:p14="http://schemas.microsoft.com/office/powerpoint/2010/main" val="3635597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B85D7-1DFE-4017-8170-97494FA001BA}"/>
              </a:ext>
            </a:extLst>
          </p:cNvPr>
          <p:cNvSpPr>
            <a:spLocks noGrp="1"/>
          </p:cNvSpPr>
          <p:nvPr>
            <p:ph type="title"/>
          </p:nvPr>
        </p:nvSpPr>
        <p:spPr/>
        <p:txBody>
          <a:bodyPr/>
          <a:lstStyle/>
          <a:p>
            <a:r>
              <a:rPr lang="en-GB" dirty="0"/>
              <a:t>- The highest aspirations for everyone, all over the world…</a:t>
            </a:r>
            <a:r>
              <a:rPr lang="en-GB" i="1" dirty="0"/>
              <a:t> but…</a:t>
            </a:r>
            <a:endParaRPr lang="en-GB" dirty="0"/>
          </a:p>
        </p:txBody>
      </p:sp>
      <p:sp>
        <p:nvSpPr>
          <p:cNvPr id="3" name="Content Placeholder 2">
            <a:extLst>
              <a:ext uri="{FF2B5EF4-FFF2-40B4-BE49-F238E27FC236}">
                <a16:creationId xmlns:a16="http://schemas.microsoft.com/office/drawing/2014/main" id="{3FCB301D-A310-4FC3-9163-9A059B105C37}"/>
              </a:ext>
            </a:extLst>
          </p:cNvPr>
          <p:cNvSpPr>
            <a:spLocks noGrp="1"/>
          </p:cNvSpPr>
          <p:nvPr>
            <p:ph idx="1"/>
          </p:nvPr>
        </p:nvSpPr>
        <p:spPr>
          <a:xfrm>
            <a:off x="457200" y="1484313"/>
            <a:ext cx="8163017" cy="4897437"/>
          </a:xfrm>
        </p:spPr>
        <p:txBody>
          <a:bodyPr/>
          <a:lstStyle/>
          <a:p>
            <a:r>
              <a:rPr lang="en-GB" dirty="0"/>
              <a:t>What is being proposed here is effectively the most highly-regulated and public-spirited management of the global capitalist system to provide a healthy, safe and fulfilling life for everyone, though here with the spotlight on migrants. </a:t>
            </a:r>
          </a:p>
          <a:p>
            <a:r>
              <a:rPr lang="en-GB" dirty="0"/>
              <a:t>Yet there is no mention at all of politics, economics, religion, or culture, (and only a bare whisper of a reference to climate change) and therefore no recognition or assessment of the different forces and processes at work in the world which drive migration. Whereas in reality migration, viewed globally, is an </a:t>
            </a:r>
            <a:r>
              <a:rPr lang="en-GB" i="1" dirty="0"/>
              <a:t>outcome </a:t>
            </a:r>
            <a:r>
              <a:rPr lang="en-GB" dirty="0"/>
              <a:t>of the effects of capitalist forces seeking to overcome barriers to profitable activity. </a:t>
            </a:r>
          </a:p>
        </p:txBody>
      </p:sp>
      <p:sp>
        <p:nvSpPr>
          <p:cNvPr id="4" name="Footer Placeholder 3">
            <a:extLst>
              <a:ext uri="{FF2B5EF4-FFF2-40B4-BE49-F238E27FC236}">
                <a16:creationId xmlns:a16="http://schemas.microsoft.com/office/drawing/2014/main" id="{E92C771C-E076-4226-9681-BB22E4AB9553}"/>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B3FC5F78-B665-4013-9B51-76E20ADDC01B}"/>
              </a:ext>
            </a:extLst>
          </p:cNvPr>
          <p:cNvSpPr>
            <a:spLocks noGrp="1"/>
          </p:cNvSpPr>
          <p:nvPr>
            <p:ph type="sldNum" sz="quarter" idx="4"/>
          </p:nvPr>
        </p:nvSpPr>
        <p:spPr/>
        <p:txBody>
          <a:bodyPr/>
          <a:lstStyle/>
          <a:p>
            <a:pPr algn="l"/>
            <a:r>
              <a:rPr lang="en-US"/>
              <a:t>Page </a:t>
            </a:r>
            <a:fld id="{BB9ACB3B-81A4-6247-87B5-FC3E0A04C89B}" type="slidenum">
              <a:rPr lang="en-US" smtClean="0"/>
              <a:pPr algn="l"/>
              <a:t>5</a:t>
            </a:fld>
            <a:endParaRPr lang="en-US" dirty="0"/>
          </a:p>
        </p:txBody>
      </p:sp>
    </p:spTree>
    <p:extLst>
      <p:ext uri="{BB962C8B-B14F-4D97-AF65-F5344CB8AC3E}">
        <p14:creationId xmlns:p14="http://schemas.microsoft.com/office/powerpoint/2010/main" val="408537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57864-88EE-41F0-9590-EA1AC1646B50}"/>
              </a:ext>
            </a:extLst>
          </p:cNvPr>
          <p:cNvSpPr>
            <a:spLocks noGrp="1"/>
          </p:cNvSpPr>
          <p:nvPr>
            <p:ph type="title"/>
          </p:nvPr>
        </p:nvSpPr>
        <p:spPr>
          <a:xfrm>
            <a:off x="457200" y="368300"/>
            <a:ext cx="8291513" cy="576263"/>
          </a:xfrm>
        </p:spPr>
        <p:txBody>
          <a:bodyPr/>
          <a:lstStyle/>
          <a:p>
            <a:r>
              <a:rPr lang="en-GB" dirty="0"/>
              <a:t>What drives migration?</a:t>
            </a:r>
          </a:p>
        </p:txBody>
      </p:sp>
      <p:sp>
        <p:nvSpPr>
          <p:cNvPr id="3" name="Content Placeholder 2">
            <a:extLst>
              <a:ext uri="{FF2B5EF4-FFF2-40B4-BE49-F238E27FC236}">
                <a16:creationId xmlns:a16="http://schemas.microsoft.com/office/drawing/2014/main" id="{CE9D8A8B-B1A6-4434-BAF2-5DC28CE3851C}"/>
              </a:ext>
            </a:extLst>
          </p:cNvPr>
          <p:cNvSpPr>
            <a:spLocks noGrp="1"/>
          </p:cNvSpPr>
          <p:nvPr>
            <p:ph idx="1"/>
          </p:nvPr>
        </p:nvSpPr>
        <p:spPr>
          <a:xfrm>
            <a:off x="230819" y="944563"/>
            <a:ext cx="8620218" cy="5364162"/>
          </a:xfrm>
        </p:spPr>
        <p:txBody>
          <a:bodyPr/>
          <a:lstStyle/>
          <a:p>
            <a:r>
              <a:rPr lang="en-GB" b="1" dirty="0"/>
              <a:t>For individuals, families, communities who move, migration is a </a:t>
            </a:r>
            <a:r>
              <a:rPr lang="en-GB" b="1" i="1" dirty="0"/>
              <a:t>response</a:t>
            </a:r>
            <a:r>
              <a:rPr lang="en-GB" b="1" dirty="0"/>
              <a:t> </a:t>
            </a:r>
            <a:r>
              <a:rPr lang="en-GB" dirty="0"/>
              <a:t>to the impact of the effects of capitalist forces, whether directly economic (as in loss of jobs or land, degradation of the environment, lack of debt financing, changes in tariff barriers etc) or indirectly as a result of </a:t>
            </a:r>
            <a:r>
              <a:rPr lang="en-GB" dirty="0" smtClean="0"/>
              <a:t>national or international political </a:t>
            </a:r>
            <a:r>
              <a:rPr lang="en-GB" dirty="0"/>
              <a:t>conflicts (themselves related to those economic changes).</a:t>
            </a:r>
          </a:p>
          <a:p>
            <a:r>
              <a:rPr lang="en-GB" b="1" dirty="0"/>
              <a:t>For States, </a:t>
            </a:r>
            <a:r>
              <a:rPr lang="en-GB" dirty="0"/>
              <a:t>policies about migrants, whether leaving or entering, are driven by a mixture of economic and political imperatives, themselves influenced by longer-term cultural, national, religious identification. States can tip suddenly into ‘sending’ migrants (Syria, Myanmar, Venezuela), or </a:t>
            </a:r>
            <a:r>
              <a:rPr lang="en-GB" dirty="0" smtClean="0"/>
              <a:t>into becoming </a:t>
            </a:r>
            <a:r>
              <a:rPr lang="en-GB" dirty="0"/>
              <a:t>‘transit’ or ‘receiving’ countries (Italy, Greece, Turkey), and policy-making is almost always </a:t>
            </a:r>
            <a:r>
              <a:rPr lang="en-GB" b="1" i="1" dirty="0"/>
              <a:t>reactive.</a:t>
            </a:r>
            <a:endParaRPr lang="en-GB" b="1" dirty="0"/>
          </a:p>
        </p:txBody>
      </p:sp>
      <p:sp>
        <p:nvSpPr>
          <p:cNvPr id="4" name="Footer Placeholder 3">
            <a:extLst>
              <a:ext uri="{FF2B5EF4-FFF2-40B4-BE49-F238E27FC236}">
                <a16:creationId xmlns:a16="http://schemas.microsoft.com/office/drawing/2014/main" id="{431930FD-8619-4D94-B588-AB087BCB53FB}"/>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B14D25AD-7531-408B-92D5-4110ECDA173C}"/>
              </a:ext>
            </a:extLst>
          </p:cNvPr>
          <p:cNvSpPr>
            <a:spLocks noGrp="1"/>
          </p:cNvSpPr>
          <p:nvPr>
            <p:ph type="sldNum" sz="quarter" idx="4"/>
          </p:nvPr>
        </p:nvSpPr>
        <p:spPr/>
        <p:txBody>
          <a:bodyPr/>
          <a:lstStyle/>
          <a:p>
            <a:pPr algn="l"/>
            <a:r>
              <a:rPr lang="en-US"/>
              <a:t>Page </a:t>
            </a:r>
            <a:fld id="{BB9ACB3B-81A4-6247-87B5-FC3E0A04C89B}" type="slidenum">
              <a:rPr lang="en-US" smtClean="0"/>
              <a:pPr algn="l"/>
              <a:t>6</a:t>
            </a:fld>
            <a:endParaRPr lang="en-US" dirty="0"/>
          </a:p>
        </p:txBody>
      </p:sp>
    </p:spTree>
    <p:extLst>
      <p:ext uri="{BB962C8B-B14F-4D97-AF65-F5344CB8AC3E}">
        <p14:creationId xmlns:p14="http://schemas.microsoft.com/office/powerpoint/2010/main" val="3504602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9D16A-851E-4B39-9B07-C4F50BCCD60B}"/>
              </a:ext>
            </a:extLst>
          </p:cNvPr>
          <p:cNvSpPr>
            <a:spLocks noGrp="1"/>
          </p:cNvSpPr>
          <p:nvPr>
            <p:ph type="title"/>
          </p:nvPr>
        </p:nvSpPr>
        <p:spPr>
          <a:xfrm>
            <a:off x="488950" y="593664"/>
            <a:ext cx="8291513" cy="576263"/>
          </a:xfrm>
        </p:spPr>
        <p:txBody>
          <a:bodyPr/>
          <a:lstStyle/>
          <a:p>
            <a:r>
              <a:rPr lang="en-GB" sz="2400" b="0" dirty="0"/>
              <a:t>By examining the recent histories and politics of a ‘sending’ country, a ‘transit’ country and a ‘receiving’ country, I offer a critique of the people-centred approach, and conclude:</a:t>
            </a:r>
          </a:p>
        </p:txBody>
      </p:sp>
      <p:sp>
        <p:nvSpPr>
          <p:cNvPr id="3" name="Content Placeholder 2">
            <a:extLst>
              <a:ext uri="{FF2B5EF4-FFF2-40B4-BE49-F238E27FC236}">
                <a16:creationId xmlns:a16="http://schemas.microsoft.com/office/drawing/2014/main" id="{7B963F6B-3268-4C05-B48C-F5DC0F6E1675}"/>
              </a:ext>
            </a:extLst>
          </p:cNvPr>
          <p:cNvSpPr>
            <a:spLocks noGrp="1"/>
          </p:cNvSpPr>
          <p:nvPr>
            <p:ph idx="1"/>
          </p:nvPr>
        </p:nvSpPr>
        <p:spPr>
          <a:xfrm>
            <a:off x="152400" y="1468160"/>
            <a:ext cx="8760781" cy="4897437"/>
          </a:xfrm>
          <a:solidFill>
            <a:srgbClr val="FFFF00"/>
          </a:solidFill>
        </p:spPr>
        <p:txBody>
          <a:bodyPr/>
          <a:lstStyle/>
          <a:p>
            <a:r>
              <a:rPr lang="en-GB" dirty="0"/>
              <a:t>Such an approach both obscures the true reasons for the ills suffered by </a:t>
            </a:r>
            <a:r>
              <a:rPr lang="en-GB" i="1" dirty="0"/>
              <a:t>migrants</a:t>
            </a:r>
            <a:r>
              <a:rPr lang="en-GB" dirty="0"/>
              <a:t>,</a:t>
            </a:r>
            <a:r>
              <a:rPr lang="en-GB" i="1" dirty="0"/>
              <a:t> </a:t>
            </a:r>
            <a:r>
              <a:rPr lang="en-GB" dirty="0"/>
              <a:t>and, by singling out people </a:t>
            </a:r>
            <a:r>
              <a:rPr lang="en-GB" i="1" dirty="0"/>
              <a:t>qua migrants</a:t>
            </a:r>
            <a:r>
              <a:rPr lang="en-GB" dirty="0"/>
              <a:t>, gets in the way of building solidarity in ‘transit’ and ‘receiving’ countries between citizens and those more recent arrivals, arriving at a less legalistic and more humane view of ‘belonging’ </a:t>
            </a:r>
          </a:p>
          <a:p>
            <a:r>
              <a:rPr lang="en-GB" dirty="0"/>
              <a:t>Such proposals fuel populist anti-migrant feeling, itself stigmatised by elites as racist, xenophobic etc while </a:t>
            </a:r>
            <a:r>
              <a:rPr lang="en-GB" i="1" dirty="0"/>
              <a:t>its </a:t>
            </a:r>
            <a:r>
              <a:rPr lang="en-GB" dirty="0"/>
              <a:t>causes remain unexamined. </a:t>
            </a:r>
          </a:p>
          <a:p>
            <a:r>
              <a:rPr lang="en-GB" dirty="0"/>
              <a:t>We are left blaming the wrong people (repressive regimes in Africa, xenophobes in Europe) rather than tackling what is underlying and driving global migration trends.</a:t>
            </a:r>
          </a:p>
          <a:p>
            <a:endParaRPr lang="en-GB" dirty="0"/>
          </a:p>
        </p:txBody>
      </p:sp>
      <p:sp>
        <p:nvSpPr>
          <p:cNvPr id="4" name="Footer Placeholder 3">
            <a:extLst>
              <a:ext uri="{FF2B5EF4-FFF2-40B4-BE49-F238E27FC236}">
                <a16:creationId xmlns:a16="http://schemas.microsoft.com/office/drawing/2014/main" id="{7A2C3E8E-6C08-44C0-B2D2-85186118D17C}"/>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7B41BDF1-0B32-47D6-9A05-B341B22196C3}"/>
              </a:ext>
            </a:extLst>
          </p:cNvPr>
          <p:cNvSpPr>
            <a:spLocks noGrp="1"/>
          </p:cNvSpPr>
          <p:nvPr>
            <p:ph type="sldNum" sz="quarter" idx="4"/>
          </p:nvPr>
        </p:nvSpPr>
        <p:spPr/>
        <p:txBody>
          <a:bodyPr/>
          <a:lstStyle/>
          <a:p>
            <a:pPr algn="l"/>
            <a:r>
              <a:rPr lang="en-US"/>
              <a:t>Page </a:t>
            </a:r>
            <a:fld id="{BB9ACB3B-81A4-6247-87B5-FC3E0A04C89B}" type="slidenum">
              <a:rPr lang="en-US" smtClean="0"/>
              <a:pPr algn="l"/>
              <a:t>7</a:t>
            </a:fld>
            <a:endParaRPr lang="en-US" dirty="0"/>
          </a:p>
        </p:txBody>
      </p:sp>
    </p:spTree>
    <p:extLst>
      <p:ext uri="{BB962C8B-B14F-4D97-AF65-F5344CB8AC3E}">
        <p14:creationId xmlns:p14="http://schemas.microsoft.com/office/powerpoint/2010/main" val="2216490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8D866-F339-45C7-BBF1-8BAF570FB9EF}"/>
              </a:ext>
            </a:extLst>
          </p:cNvPr>
          <p:cNvSpPr>
            <a:spLocks noGrp="1"/>
          </p:cNvSpPr>
          <p:nvPr>
            <p:ph type="title"/>
          </p:nvPr>
        </p:nvSpPr>
        <p:spPr>
          <a:xfrm>
            <a:off x="488950" y="739050"/>
            <a:ext cx="8291513" cy="576263"/>
          </a:xfrm>
        </p:spPr>
        <p:txBody>
          <a:bodyPr/>
          <a:lstStyle/>
          <a:p>
            <a:r>
              <a:rPr lang="en-GB" dirty="0">
                <a:highlight>
                  <a:srgbClr val="FFFF00"/>
                </a:highlight>
              </a:rPr>
              <a:t>A ‘sending’ country – Eritrea – ‘the North Korea of Africa’ </a:t>
            </a:r>
            <a:r>
              <a:rPr lang="en-GB" sz="1800" b="0" i="1" dirty="0">
                <a:highlight>
                  <a:srgbClr val="FFFF00"/>
                </a:highlight>
              </a:rPr>
              <a:t>(The Economist 14/8/2018)</a:t>
            </a:r>
            <a:br>
              <a:rPr lang="en-GB" sz="1800" b="0" i="1" dirty="0">
                <a:highlight>
                  <a:srgbClr val="FFFF00"/>
                </a:highlight>
              </a:rPr>
            </a:br>
            <a:endParaRPr lang="en-GB" b="0" dirty="0">
              <a:highlight>
                <a:srgbClr val="FFFF00"/>
              </a:highlight>
            </a:endParaRPr>
          </a:p>
        </p:txBody>
      </p:sp>
      <p:sp>
        <p:nvSpPr>
          <p:cNvPr id="3" name="Content Placeholder 2">
            <a:extLst>
              <a:ext uri="{FF2B5EF4-FFF2-40B4-BE49-F238E27FC236}">
                <a16:creationId xmlns:a16="http://schemas.microsoft.com/office/drawing/2014/main" id="{7D3FC4E6-EAB5-4252-BE35-88329DCB0B5C}"/>
              </a:ext>
            </a:extLst>
          </p:cNvPr>
          <p:cNvSpPr>
            <a:spLocks noGrp="1"/>
          </p:cNvSpPr>
          <p:nvPr>
            <p:ph idx="1"/>
          </p:nvPr>
        </p:nvSpPr>
        <p:spPr>
          <a:xfrm>
            <a:off x="152400" y="1315313"/>
            <a:ext cx="8708994" cy="5058977"/>
          </a:xfrm>
        </p:spPr>
        <p:txBody>
          <a:bodyPr/>
          <a:lstStyle/>
          <a:p>
            <a:r>
              <a:rPr lang="en-GB" sz="2200" dirty="0"/>
              <a:t>Controlled by Italy since around 1870, its people enjoyed some education and access to modern industrial and technical employment. It was run by the UK from 1941, denuded of its modern infrastructure and handed to Ethiopia by the UN in 1952. </a:t>
            </a:r>
          </a:p>
          <a:p>
            <a:r>
              <a:rPr lang="en-GB" i="1" dirty="0"/>
              <a:t>“Its war of liberation from neighbouring Ethiopia, which began in the 1960s and only ended in 1991, was one of Africa’s longest-running conflicts. Then, as a newly independent country, it fought a war with Ethiopia between 1998 and 2000, one of the bloodiest in the continent’s history, which only formally ended on July 8th of this year [2018]. </a:t>
            </a:r>
            <a:r>
              <a:rPr lang="en-GB" i="1" dirty="0">
                <a:highlight>
                  <a:srgbClr val="FFFF00"/>
                </a:highlight>
              </a:rPr>
              <a:t>Eritrea was Africa’s largest single source of refugees to Europe from 2014 to 2016. </a:t>
            </a:r>
            <a:r>
              <a:rPr lang="en-GB" i="1" dirty="0"/>
              <a:t>Over the past decade so many people have left that Eritrea has been called </a:t>
            </a:r>
            <a:r>
              <a:rPr lang="en-GB" i="1" dirty="0">
                <a:highlight>
                  <a:srgbClr val="FFFF00"/>
                </a:highlight>
              </a:rPr>
              <a:t>the world’s fastest-emptying nation”.  </a:t>
            </a:r>
            <a:r>
              <a:rPr lang="en-GB" sz="1800" i="1" dirty="0"/>
              <a:t>(The Economist 14/8/2018)</a:t>
            </a:r>
            <a:endParaRPr lang="en-GB" i="1" dirty="0"/>
          </a:p>
          <a:p>
            <a:endParaRPr lang="en-GB" dirty="0"/>
          </a:p>
        </p:txBody>
      </p:sp>
      <p:sp>
        <p:nvSpPr>
          <p:cNvPr id="4" name="Footer Placeholder 3">
            <a:extLst>
              <a:ext uri="{FF2B5EF4-FFF2-40B4-BE49-F238E27FC236}">
                <a16:creationId xmlns:a16="http://schemas.microsoft.com/office/drawing/2014/main" id="{C357B309-BFC0-4D34-9D8D-CBB2CBF4AC64}"/>
              </a:ext>
            </a:extLst>
          </p:cNvPr>
          <p:cNvSpPr>
            <a:spLocks noGrp="1"/>
          </p:cNvSpPr>
          <p:nvPr>
            <p:ph type="ftr" sz="quarter" idx="10"/>
          </p:nvPr>
        </p:nvSpPr>
        <p:spPr/>
        <p:txBody>
          <a:bodyPr/>
          <a:lstStyle/>
          <a:p>
            <a:r>
              <a:rPr lang="nl-NL" dirty="0"/>
              <a:t>Footer text</a:t>
            </a:r>
            <a:endParaRPr lang="en-GB" dirty="0"/>
          </a:p>
        </p:txBody>
      </p:sp>
      <p:sp>
        <p:nvSpPr>
          <p:cNvPr id="5" name="Slide Number Placeholder 4">
            <a:extLst>
              <a:ext uri="{FF2B5EF4-FFF2-40B4-BE49-F238E27FC236}">
                <a16:creationId xmlns:a16="http://schemas.microsoft.com/office/drawing/2014/main" id="{2ECDF974-73B7-413E-9C05-4D34CA8749BB}"/>
              </a:ext>
            </a:extLst>
          </p:cNvPr>
          <p:cNvSpPr>
            <a:spLocks noGrp="1"/>
          </p:cNvSpPr>
          <p:nvPr>
            <p:ph type="sldNum" sz="quarter" idx="4"/>
          </p:nvPr>
        </p:nvSpPr>
        <p:spPr/>
        <p:txBody>
          <a:bodyPr/>
          <a:lstStyle/>
          <a:p>
            <a:pPr algn="l"/>
            <a:r>
              <a:rPr lang="en-US"/>
              <a:t>Page </a:t>
            </a:r>
            <a:fld id="{BB9ACB3B-81A4-6247-87B5-FC3E0A04C89B}" type="slidenum">
              <a:rPr lang="en-US" smtClean="0"/>
              <a:pPr algn="l"/>
              <a:t>8</a:t>
            </a:fld>
            <a:endParaRPr lang="en-US" dirty="0"/>
          </a:p>
        </p:txBody>
      </p:sp>
    </p:spTree>
    <p:extLst>
      <p:ext uri="{BB962C8B-B14F-4D97-AF65-F5344CB8AC3E}">
        <p14:creationId xmlns:p14="http://schemas.microsoft.com/office/powerpoint/2010/main" val="312021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3D667-5DFF-4B78-AA25-CE646B7B1A73}"/>
              </a:ext>
            </a:extLst>
          </p:cNvPr>
          <p:cNvSpPr>
            <a:spLocks noGrp="1"/>
          </p:cNvSpPr>
          <p:nvPr>
            <p:ph type="title"/>
          </p:nvPr>
        </p:nvSpPr>
        <p:spPr>
          <a:xfrm>
            <a:off x="488950" y="274955"/>
            <a:ext cx="8291513" cy="576263"/>
          </a:xfrm>
        </p:spPr>
        <p:txBody>
          <a:bodyPr/>
          <a:lstStyle/>
          <a:p>
            <a:r>
              <a:rPr lang="en-GB" dirty="0"/>
              <a:t>‘one big land prison’ with religious persecution </a:t>
            </a:r>
          </a:p>
        </p:txBody>
      </p:sp>
      <p:sp>
        <p:nvSpPr>
          <p:cNvPr id="3" name="Content Placeholder 2">
            <a:extLst>
              <a:ext uri="{FF2B5EF4-FFF2-40B4-BE49-F238E27FC236}">
                <a16:creationId xmlns:a16="http://schemas.microsoft.com/office/drawing/2014/main" id="{25F6CFEC-1FD5-4FA0-B637-C0FBA964FEF4}"/>
              </a:ext>
            </a:extLst>
          </p:cNvPr>
          <p:cNvSpPr>
            <a:spLocks noGrp="1"/>
          </p:cNvSpPr>
          <p:nvPr>
            <p:ph idx="1"/>
          </p:nvPr>
        </p:nvSpPr>
        <p:spPr>
          <a:xfrm>
            <a:off x="105295" y="851218"/>
            <a:ext cx="8778536" cy="5025392"/>
          </a:xfrm>
        </p:spPr>
        <p:txBody>
          <a:bodyPr/>
          <a:lstStyle/>
          <a:p>
            <a:r>
              <a:rPr lang="en-GB" sz="2200" dirty="0"/>
              <a:t>After its 30-year independence struggle, no constitutional conference was held in 1994 as had been promised, and restrictions on free speech and political activity intensified rather than lessened. </a:t>
            </a:r>
            <a:endParaRPr lang="en-GB" sz="2200" dirty="0" smtClean="0"/>
          </a:p>
          <a:p>
            <a:r>
              <a:rPr lang="en-GB" sz="2200" dirty="0" smtClean="0"/>
              <a:t>Compulsory </a:t>
            </a:r>
            <a:r>
              <a:rPr lang="en-GB" sz="2200" dirty="0"/>
              <a:t>military and national service, maintained amongst the freedom fighters after independence to aid national reconstruction, and then maintained again after the war with Ethiopia, has been ruthlessly enforced ever since. </a:t>
            </a:r>
            <a:endParaRPr lang="en-GB" sz="2200" dirty="0" smtClean="0"/>
          </a:p>
          <a:p>
            <a:r>
              <a:rPr lang="en-GB" sz="2200" dirty="0" smtClean="0"/>
              <a:t>There </a:t>
            </a:r>
            <a:r>
              <a:rPr lang="en-GB" sz="2200" dirty="0"/>
              <a:t>has been a ‘shoot to kill’ policy against people illegally crossing the border, and families of ‘draft evaders’ have been fined large sums of money and themselves imprisoned and tortured for not effecting the return of their teenage children or disclosing their whereabouts. </a:t>
            </a:r>
            <a:endParaRPr lang="en-GB" sz="2200" dirty="0" smtClean="0"/>
          </a:p>
          <a:p>
            <a:r>
              <a:rPr lang="en-GB" sz="2200" dirty="0" smtClean="0"/>
              <a:t>Pentecostal </a:t>
            </a:r>
            <a:r>
              <a:rPr lang="en-GB" sz="2200" dirty="0"/>
              <a:t>Christians and Jehovah’s Witnesses are persecuted.</a:t>
            </a:r>
          </a:p>
          <a:p>
            <a:endParaRPr lang="en-GB" dirty="0"/>
          </a:p>
        </p:txBody>
      </p:sp>
      <p:sp>
        <p:nvSpPr>
          <p:cNvPr id="4" name="Footer Placeholder 3">
            <a:extLst>
              <a:ext uri="{FF2B5EF4-FFF2-40B4-BE49-F238E27FC236}">
                <a16:creationId xmlns:a16="http://schemas.microsoft.com/office/drawing/2014/main" id="{1B0560FB-A5B5-406E-BEDF-D80D923CE953}"/>
              </a:ext>
            </a:extLst>
          </p:cNvPr>
          <p:cNvSpPr>
            <a:spLocks noGrp="1"/>
          </p:cNvSpPr>
          <p:nvPr>
            <p:ph type="ftr" sz="quarter" idx="10"/>
          </p:nvPr>
        </p:nvSpPr>
        <p:spPr/>
        <p:txBody>
          <a:bodyPr/>
          <a:lstStyle/>
          <a:p>
            <a:r>
              <a:rPr lang="nl-NL"/>
              <a:t>Footer text</a:t>
            </a:r>
            <a:endParaRPr lang="en-GB" dirty="0"/>
          </a:p>
        </p:txBody>
      </p:sp>
      <p:sp>
        <p:nvSpPr>
          <p:cNvPr id="5" name="Slide Number Placeholder 4">
            <a:extLst>
              <a:ext uri="{FF2B5EF4-FFF2-40B4-BE49-F238E27FC236}">
                <a16:creationId xmlns:a16="http://schemas.microsoft.com/office/drawing/2014/main" id="{999C7D12-3EB8-44C0-B7CD-6C61C84CF35D}"/>
              </a:ext>
            </a:extLst>
          </p:cNvPr>
          <p:cNvSpPr>
            <a:spLocks noGrp="1"/>
          </p:cNvSpPr>
          <p:nvPr>
            <p:ph type="sldNum" sz="quarter" idx="4"/>
          </p:nvPr>
        </p:nvSpPr>
        <p:spPr/>
        <p:txBody>
          <a:bodyPr/>
          <a:lstStyle/>
          <a:p>
            <a:pPr algn="l"/>
            <a:r>
              <a:rPr lang="en-US"/>
              <a:t>Page </a:t>
            </a:r>
            <a:fld id="{BB9ACB3B-81A4-6247-87B5-FC3E0A04C89B}" type="slidenum">
              <a:rPr lang="en-US" smtClean="0"/>
              <a:pPr algn="l"/>
              <a:t>9</a:t>
            </a:fld>
            <a:endParaRPr lang="en-US" dirty="0"/>
          </a:p>
        </p:txBody>
      </p:sp>
    </p:spTree>
    <p:extLst>
      <p:ext uri="{BB962C8B-B14F-4D97-AF65-F5344CB8AC3E}">
        <p14:creationId xmlns:p14="http://schemas.microsoft.com/office/powerpoint/2010/main" val="3690589"/>
      </p:ext>
    </p:extLst>
  </p:cSld>
  <p:clrMapOvr>
    <a:masterClrMapping/>
  </p:clrMapOvr>
</p:sld>
</file>

<file path=ppt/theme/theme1.xml><?xml version="1.0" encoding="utf-8"?>
<a:theme xmlns:a="http://schemas.openxmlformats.org/drawingml/2006/main" name="kent2013">
  <a:themeElements>
    <a:clrScheme name="bulletsandcolours 1">
      <a:dk1>
        <a:srgbClr val="000000"/>
      </a:dk1>
      <a:lt1>
        <a:srgbClr val="FFFFFF"/>
      </a:lt1>
      <a:dk2>
        <a:srgbClr val="003882"/>
      </a:dk2>
      <a:lt2>
        <a:srgbClr val="808080"/>
      </a:lt2>
      <a:accent1>
        <a:srgbClr val="008AC4"/>
      </a:accent1>
      <a:accent2>
        <a:srgbClr val="A8034F"/>
      </a:accent2>
      <a:accent3>
        <a:srgbClr val="FFFFFF"/>
      </a:accent3>
      <a:accent4>
        <a:srgbClr val="000000"/>
      </a:accent4>
      <a:accent5>
        <a:srgbClr val="AAC4DE"/>
      </a:accent5>
      <a:accent6>
        <a:srgbClr val="980247"/>
      </a:accent6>
      <a:hlink>
        <a:srgbClr val="007A5E"/>
      </a:hlink>
      <a:folHlink>
        <a:srgbClr val="DE5433"/>
      </a:folHlink>
    </a:clrScheme>
    <a:fontScheme name="bulletsandcolour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 latinLnBrk="0" hangingPunct="1">
          <a:lnSpc>
            <a:spcPct val="100000"/>
          </a:lnSpc>
          <a:spcBef>
            <a:spcPct val="3000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 latinLnBrk="0" hangingPunct="1">
          <a:lnSpc>
            <a:spcPct val="100000"/>
          </a:lnSpc>
          <a:spcBef>
            <a:spcPct val="3000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ulletsandcolours 1">
        <a:dk1>
          <a:srgbClr val="000000"/>
        </a:dk1>
        <a:lt1>
          <a:srgbClr val="FFFFFF"/>
        </a:lt1>
        <a:dk2>
          <a:srgbClr val="003882"/>
        </a:dk2>
        <a:lt2>
          <a:srgbClr val="808080"/>
        </a:lt2>
        <a:accent1>
          <a:srgbClr val="008AC4"/>
        </a:accent1>
        <a:accent2>
          <a:srgbClr val="A8034F"/>
        </a:accent2>
        <a:accent3>
          <a:srgbClr val="FFFFFF"/>
        </a:accent3>
        <a:accent4>
          <a:srgbClr val="000000"/>
        </a:accent4>
        <a:accent5>
          <a:srgbClr val="AAC4DE"/>
        </a:accent5>
        <a:accent6>
          <a:srgbClr val="980247"/>
        </a:accent6>
        <a:hlink>
          <a:srgbClr val="007A5E"/>
        </a:hlink>
        <a:folHlink>
          <a:srgbClr val="DE5433"/>
        </a:folHlink>
      </a:clrScheme>
      <a:clrMap bg1="lt1" tx1="dk1" bg2="lt2" tx2="dk2" accent1="accent1" accent2="accent2" accent3="accent3" accent4="accent4" accent5="accent5" accent6="accent6" hlink="hlink" folHlink="folHlink"/>
    </a:extraClrScheme>
    <a:extraClrScheme>
      <a:clrScheme name="bulletsandcolours 2">
        <a:dk1>
          <a:srgbClr val="000000"/>
        </a:dk1>
        <a:lt1>
          <a:srgbClr val="F9F8F5"/>
        </a:lt1>
        <a:dk2>
          <a:srgbClr val="003882"/>
        </a:dk2>
        <a:lt2>
          <a:srgbClr val="808080"/>
        </a:lt2>
        <a:accent1>
          <a:srgbClr val="008AC4"/>
        </a:accent1>
        <a:accent2>
          <a:srgbClr val="A8034F"/>
        </a:accent2>
        <a:accent3>
          <a:srgbClr val="FBFBF9"/>
        </a:accent3>
        <a:accent4>
          <a:srgbClr val="000000"/>
        </a:accent4>
        <a:accent5>
          <a:srgbClr val="AAC4DE"/>
        </a:accent5>
        <a:accent6>
          <a:srgbClr val="980247"/>
        </a:accent6>
        <a:hlink>
          <a:srgbClr val="007A5E"/>
        </a:hlink>
        <a:folHlink>
          <a:srgbClr val="DE5433"/>
        </a:folHlink>
      </a:clrScheme>
      <a:clrMap bg1="lt1" tx1="dk1" bg2="lt2" tx2="dk2" accent1="accent1" accent2="accent2" accent3="accent3" accent4="accent4" accent5="accent5" accent6="accent6" hlink="hlink" folHlink="folHlink"/>
    </a:extraClrScheme>
    <a:extraClrScheme>
      <a:clrScheme name="bulletsandcolours 3">
        <a:dk1>
          <a:srgbClr val="000000"/>
        </a:dk1>
        <a:lt1>
          <a:srgbClr val="FFFFFF"/>
        </a:lt1>
        <a:dk2>
          <a:srgbClr val="003882"/>
        </a:dk2>
        <a:lt2>
          <a:srgbClr val="808080"/>
        </a:lt2>
        <a:accent1>
          <a:srgbClr val="008AC4"/>
        </a:accent1>
        <a:accent2>
          <a:srgbClr val="B8CCDE"/>
        </a:accent2>
        <a:accent3>
          <a:srgbClr val="FFFFFF"/>
        </a:accent3>
        <a:accent4>
          <a:srgbClr val="000000"/>
        </a:accent4>
        <a:accent5>
          <a:srgbClr val="AAC4DE"/>
        </a:accent5>
        <a:accent6>
          <a:srgbClr val="A6B9C9"/>
        </a:accent6>
        <a:hlink>
          <a:srgbClr val="00789C"/>
        </a:hlink>
        <a:folHlink>
          <a:srgbClr val="82B8C9"/>
        </a:folHlink>
      </a:clrScheme>
      <a:clrMap bg1="lt1" tx1="dk1" bg2="lt2" tx2="dk2" accent1="accent1" accent2="accent2" accent3="accent3" accent4="accent4" accent5="accent5" accent6="accent6" hlink="hlink" folHlink="folHlink"/>
    </a:extraClrScheme>
    <a:extraClrScheme>
      <a:clrScheme name="bulletsandcolours 4">
        <a:dk1>
          <a:srgbClr val="000000"/>
        </a:dk1>
        <a:lt1>
          <a:srgbClr val="F9F8F5"/>
        </a:lt1>
        <a:dk2>
          <a:srgbClr val="003882"/>
        </a:dk2>
        <a:lt2>
          <a:srgbClr val="808080"/>
        </a:lt2>
        <a:accent1>
          <a:srgbClr val="008AC4"/>
        </a:accent1>
        <a:accent2>
          <a:srgbClr val="B8CCDE"/>
        </a:accent2>
        <a:accent3>
          <a:srgbClr val="FBFBF9"/>
        </a:accent3>
        <a:accent4>
          <a:srgbClr val="000000"/>
        </a:accent4>
        <a:accent5>
          <a:srgbClr val="AAC4DE"/>
        </a:accent5>
        <a:accent6>
          <a:srgbClr val="A6B9C9"/>
        </a:accent6>
        <a:hlink>
          <a:srgbClr val="00789C"/>
        </a:hlink>
        <a:folHlink>
          <a:srgbClr val="82B8C9"/>
        </a:folHlink>
      </a:clrScheme>
      <a:clrMap bg1="lt1" tx1="dk1" bg2="lt2" tx2="dk2" accent1="accent1" accent2="accent2" accent3="accent3" accent4="accent4" accent5="accent5" accent6="accent6" hlink="hlink" folHlink="folHlink"/>
    </a:extraClrScheme>
    <a:extraClrScheme>
      <a:clrScheme name="bulletsandcolours 5">
        <a:dk1>
          <a:srgbClr val="000000"/>
        </a:dk1>
        <a:lt1>
          <a:srgbClr val="FFFFFF"/>
        </a:lt1>
        <a:dk2>
          <a:srgbClr val="003882"/>
        </a:dk2>
        <a:lt2>
          <a:srgbClr val="808080"/>
        </a:lt2>
        <a:accent1>
          <a:srgbClr val="B4035C"/>
        </a:accent1>
        <a:accent2>
          <a:srgbClr val="E29A74"/>
        </a:accent2>
        <a:accent3>
          <a:srgbClr val="FFFFFF"/>
        </a:accent3>
        <a:accent4>
          <a:srgbClr val="000000"/>
        </a:accent4>
        <a:accent5>
          <a:srgbClr val="D6AAB5"/>
        </a:accent5>
        <a:accent6>
          <a:srgbClr val="CD8B68"/>
        </a:accent6>
        <a:hlink>
          <a:srgbClr val="80293D"/>
        </a:hlink>
        <a:folHlink>
          <a:srgbClr val="D12421"/>
        </a:folHlink>
      </a:clrScheme>
      <a:clrMap bg1="lt1" tx1="dk1" bg2="lt2" tx2="dk2" accent1="accent1" accent2="accent2" accent3="accent3" accent4="accent4" accent5="accent5" accent6="accent6" hlink="hlink" folHlink="folHlink"/>
    </a:extraClrScheme>
    <a:extraClrScheme>
      <a:clrScheme name="bulletsandcolours 6">
        <a:dk1>
          <a:srgbClr val="000000"/>
        </a:dk1>
        <a:lt1>
          <a:srgbClr val="F9F8F5"/>
        </a:lt1>
        <a:dk2>
          <a:srgbClr val="003882"/>
        </a:dk2>
        <a:lt2>
          <a:srgbClr val="808080"/>
        </a:lt2>
        <a:accent1>
          <a:srgbClr val="B4035C"/>
        </a:accent1>
        <a:accent2>
          <a:srgbClr val="E29A74"/>
        </a:accent2>
        <a:accent3>
          <a:srgbClr val="FBFBF9"/>
        </a:accent3>
        <a:accent4>
          <a:srgbClr val="000000"/>
        </a:accent4>
        <a:accent5>
          <a:srgbClr val="D6AAB5"/>
        </a:accent5>
        <a:accent6>
          <a:srgbClr val="CD8B68"/>
        </a:accent6>
        <a:hlink>
          <a:srgbClr val="80293D"/>
        </a:hlink>
        <a:folHlink>
          <a:srgbClr val="D12421"/>
        </a:folHlink>
      </a:clrScheme>
      <a:clrMap bg1="lt1" tx1="dk1" bg2="lt2" tx2="dk2" accent1="accent1" accent2="accent2" accent3="accent3" accent4="accent4" accent5="accent5" accent6="accent6" hlink="hlink" folHlink="folHlink"/>
    </a:extraClrScheme>
    <a:extraClrScheme>
      <a:clrScheme name="bulletsandcolours 7">
        <a:dk1>
          <a:srgbClr val="000000"/>
        </a:dk1>
        <a:lt1>
          <a:srgbClr val="FFFFFF"/>
        </a:lt1>
        <a:dk2>
          <a:srgbClr val="003882"/>
        </a:dk2>
        <a:lt2>
          <a:srgbClr val="808080"/>
        </a:lt2>
        <a:accent1>
          <a:srgbClr val="664A78"/>
        </a:accent1>
        <a:accent2>
          <a:srgbClr val="A891B0"/>
        </a:accent2>
        <a:accent3>
          <a:srgbClr val="FFFFFF"/>
        </a:accent3>
        <a:accent4>
          <a:srgbClr val="000000"/>
        </a:accent4>
        <a:accent5>
          <a:srgbClr val="B8B1BE"/>
        </a:accent5>
        <a:accent6>
          <a:srgbClr val="98839F"/>
        </a:accent6>
        <a:hlink>
          <a:srgbClr val="C985A3"/>
        </a:hlink>
        <a:folHlink>
          <a:srgbClr val="DEADBF"/>
        </a:folHlink>
      </a:clrScheme>
      <a:clrMap bg1="lt1" tx1="dk1" bg2="lt2" tx2="dk2" accent1="accent1" accent2="accent2" accent3="accent3" accent4="accent4" accent5="accent5" accent6="accent6" hlink="hlink" folHlink="folHlink"/>
    </a:extraClrScheme>
    <a:extraClrScheme>
      <a:clrScheme name="bulletsandcolours 8">
        <a:dk1>
          <a:srgbClr val="000000"/>
        </a:dk1>
        <a:lt1>
          <a:srgbClr val="FFFFFF"/>
        </a:lt1>
        <a:dk2>
          <a:srgbClr val="003882"/>
        </a:dk2>
        <a:lt2>
          <a:srgbClr val="808080"/>
        </a:lt2>
        <a:accent1>
          <a:srgbClr val="007A5E"/>
        </a:accent1>
        <a:accent2>
          <a:srgbClr val="A8B50A"/>
        </a:accent2>
        <a:accent3>
          <a:srgbClr val="FFFFFF"/>
        </a:accent3>
        <a:accent4>
          <a:srgbClr val="000000"/>
        </a:accent4>
        <a:accent5>
          <a:srgbClr val="AABEB6"/>
        </a:accent5>
        <a:accent6>
          <a:srgbClr val="98A408"/>
        </a:accent6>
        <a:hlink>
          <a:srgbClr val="75A38C"/>
        </a:hlink>
        <a:folHlink>
          <a:srgbClr val="D6DE6B"/>
        </a:folHlink>
      </a:clrScheme>
      <a:clrMap bg1="lt1" tx1="dk1" bg2="lt2" tx2="dk2" accent1="accent1" accent2="accent2" accent3="accent3" accent4="accent4" accent5="accent5" accent6="accent6" hlink="hlink" folHlink="folHlink"/>
    </a:extraClrScheme>
    <a:extraClrScheme>
      <a:clrScheme name="bulletsandcolours 9">
        <a:dk1>
          <a:srgbClr val="000000"/>
        </a:dk1>
        <a:lt1>
          <a:srgbClr val="FFFFFF"/>
        </a:lt1>
        <a:dk2>
          <a:srgbClr val="003882"/>
        </a:dk2>
        <a:lt2>
          <a:srgbClr val="808080"/>
        </a:lt2>
        <a:accent1>
          <a:srgbClr val="DE5433"/>
        </a:accent1>
        <a:accent2>
          <a:srgbClr val="E87D0D"/>
        </a:accent2>
        <a:accent3>
          <a:srgbClr val="FFFFFF"/>
        </a:accent3>
        <a:accent4>
          <a:srgbClr val="000000"/>
        </a:accent4>
        <a:accent5>
          <a:srgbClr val="ECB3AD"/>
        </a:accent5>
        <a:accent6>
          <a:srgbClr val="D2710B"/>
        </a:accent6>
        <a:hlink>
          <a:srgbClr val="FA8A75"/>
        </a:hlink>
        <a:folHlink>
          <a:srgbClr val="EDBD3D"/>
        </a:folHlink>
      </a:clrScheme>
      <a:clrMap bg1="lt1" tx1="dk1" bg2="lt2" tx2="dk2" accent1="accent1" accent2="accent2" accent3="accent3" accent4="accent4" accent5="accent5" accent6="accent6" hlink="hlink" folHlink="folHlink"/>
    </a:extraClrScheme>
    <a:extraClrScheme>
      <a:clrScheme name="bulletsandcolours 10">
        <a:dk1>
          <a:srgbClr val="000000"/>
        </a:dk1>
        <a:lt1>
          <a:srgbClr val="F9F8F5"/>
        </a:lt1>
        <a:dk2>
          <a:srgbClr val="003882"/>
        </a:dk2>
        <a:lt2>
          <a:srgbClr val="808080"/>
        </a:lt2>
        <a:accent1>
          <a:srgbClr val="664A78"/>
        </a:accent1>
        <a:accent2>
          <a:srgbClr val="A891B0"/>
        </a:accent2>
        <a:accent3>
          <a:srgbClr val="FBFBF9"/>
        </a:accent3>
        <a:accent4>
          <a:srgbClr val="000000"/>
        </a:accent4>
        <a:accent5>
          <a:srgbClr val="B8B1BE"/>
        </a:accent5>
        <a:accent6>
          <a:srgbClr val="98839F"/>
        </a:accent6>
        <a:hlink>
          <a:srgbClr val="C985A3"/>
        </a:hlink>
        <a:folHlink>
          <a:srgbClr val="DEADBF"/>
        </a:folHlink>
      </a:clrScheme>
      <a:clrMap bg1="lt1" tx1="dk1" bg2="lt2" tx2="dk2" accent1="accent1" accent2="accent2" accent3="accent3" accent4="accent4" accent5="accent5" accent6="accent6" hlink="hlink" folHlink="folHlink"/>
    </a:extraClrScheme>
    <a:extraClrScheme>
      <a:clrScheme name="bulletsandcolours 11">
        <a:dk1>
          <a:srgbClr val="000000"/>
        </a:dk1>
        <a:lt1>
          <a:srgbClr val="F9F8F5"/>
        </a:lt1>
        <a:dk2>
          <a:srgbClr val="003882"/>
        </a:dk2>
        <a:lt2>
          <a:srgbClr val="808080"/>
        </a:lt2>
        <a:accent1>
          <a:srgbClr val="007A5E"/>
        </a:accent1>
        <a:accent2>
          <a:srgbClr val="A8B50A"/>
        </a:accent2>
        <a:accent3>
          <a:srgbClr val="FBFBF9"/>
        </a:accent3>
        <a:accent4>
          <a:srgbClr val="000000"/>
        </a:accent4>
        <a:accent5>
          <a:srgbClr val="AABEB6"/>
        </a:accent5>
        <a:accent6>
          <a:srgbClr val="98A408"/>
        </a:accent6>
        <a:hlink>
          <a:srgbClr val="75A38C"/>
        </a:hlink>
        <a:folHlink>
          <a:srgbClr val="D6DE6B"/>
        </a:folHlink>
      </a:clrScheme>
      <a:clrMap bg1="lt1" tx1="dk1" bg2="lt2" tx2="dk2" accent1="accent1" accent2="accent2" accent3="accent3" accent4="accent4" accent5="accent5" accent6="accent6" hlink="hlink" folHlink="folHlink"/>
    </a:extraClrScheme>
    <a:extraClrScheme>
      <a:clrScheme name="bulletsandcolours 12">
        <a:dk1>
          <a:srgbClr val="000000"/>
        </a:dk1>
        <a:lt1>
          <a:srgbClr val="F9F8F5"/>
        </a:lt1>
        <a:dk2>
          <a:srgbClr val="003882"/>
        </a:dk2>
        <a:lt2>
          <a:srgbClr val="808080"/>
        </a:lt2>
        <a:accent1>
          <a:srgbClr val="DE5433"/>
        </a:accent1>
        <a:accent2>
          <a:srgbClr val="E87D0D"/>
        </a:accent2>
        <a:accent3>
          <a:srgbClr val="FBFBF9"/>
        </a:accent3>
        <a:accent4>
          <a:srgbClr val="000000"/>
        </a:accent4>
        <a:accent5>
          <a:srgbClr val="ECB3AD"/>
        </a:accent5>
        <a:accent6>
          <a:srgbClr val="D2710B"/>
        </a:accent6>
        <a:hlink>
          <a:srgbClr val="FA8A75"/>
        </a:hlink>
        <a:folHlink>
          <a:srgbClr val="EDBD3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2821</TotalTime>
  <Words>3140</Words>
  <Application>Microsoft Office PowerPoint</Application>
  <PresentationFormat>On-screen Show (4:3)</PresentationFormat>
  <Paragraphs>138</Paragraphs>
  <Slides>24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Century Schoolbook</vt:lpstr>
      <vt:lpstr>kent2013</vt:lpstr>
      <vt:lpstr>PowerPoint Presentation</vt:lpstr>
      <vt:lpstr>On 11 December 2018 a UN conference celebrated the adoption of the “First-Ever Global Compact for safe, orderly and regular migration”. </vt:lpstr>
      <vt:lpstr>3 important points about this compact:</vt:lpstr>
      <vt:lpstr>3: the most important is the colossal ambition presupposed by the Compact. </vt:lpstr>
      <vt:lpstr>- The highest aspirations for everyone, all over the world… but…</vt:lpstr>
      <vt:lpstr>What drives migration?</vt:lpstr>
      <vt:lpstr>By examining the recent histories and politics of a ‘sending’ country, a ‘transit’ country and a ‘receiving’ country, I offer a critique of the people-centred approach, and conclude:</vt:lpstr>
      <vt:lpstr>A ‘sending’ country – Eritrea – ‘the North Korea of Africa’ (The Economist 14/8/2018) </vt:lpstr>
      <vt:lpstr>‘one big land prison’ with religious persecution </vt:lpstr>
      <vt:lpstr>Punished for its insistence on independence?</vt:lpstr>
      <vt:lpstr>A ‘transit country’ – Italy – the 8th richest country in the world, yet ‘vulnerable’ asylum-seekers are judged to face art 3 harm if returned there under EU ‘Dublin’ procedures:</vt:lpstr>
      <vt:lpstr>Italian politics and the geopolitical context</vt:lpstr>
      <vt:lpstr>Berlusconi and after…</vt:lpstr>
      <vt:lpstr>Italy’s anti-migrant politics and policies…</vt:lpstr>
      <vt:lpstr>…must be seen in the context of Italy’s weak economy, high unemployment and poverty in the South, and the complete collapse of Left politics …</vt:lpstr>
      <vt:lpstr>The UK – the ‘destination country’ – but until recently, itself a major ‘sending’ country…</vt:lpstr>
      <vt:lpstr>The UK (England, Britain) has never truly offered a welcome, or any sustained practical assistance with integration, to any but limited categories of incomers.</vt:lpstr>
      <vt:lpstr>The mainstream political response to ‘immigration’ has generally been cowardly, discriminatory and hostile:</vt:lpstr>
      <vt:lpstr>Cowardly ….</vt:lpstr>
      <vt:lpstr>Discriminatory…</vt:lpstr>
      <vt:lpstr>Hostile…</vt:lpstr>
      <vt:lpstr>UN Special Rapporteur on extreme poverty and human rights in the UK:  (16 November 2018)</vt:lpstr>
      <vt:lpstr>Conclusion - </vt:lpstr>
      <vt:lpstr>PowerPoint Presentation</vt:lpstr>
    </vt:vector>
  </TitlesOfParts>
  <Company>University of Kent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Kent - Generic Powerpoint template</dc:title>
  <dc:creator>Miles Banbery</dc:creator>
  <cp:lastModifiedBy>Sheona York</cp:lastModifiedBy>
  <cp:revision>353</cp:revision>
  <cp:lastPrinted>2019-03-18T15:33:31Z</cp:lastPrinted>
  <dcterms:created xsi:type="dcterms:W3CDTF">2013-06-07T14:52:08Z</dcterms:created>
  <dcterms:modified xsi:type="dcterms:W3CDTF">2019-03-21T14:55:31Z</dcterms:modified>
</cp:coreProperties>
</file>