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260" r:id="rId2"/>
    <p:sldId id="263" r:id="rId3"/>
    <p:sldId id="262" r:id="rId4"/>
    <p:sldId id="261" r:id="rId5"/>
    <p:sldId id="264"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57" r:id="rId20"/>
    <p:sldId id="259" r:id="rId21"/>
  </p:sldIdLst>
  <p:sldSz cx="9144000" cy="6858000" type="screen4x3"/>
  <p:notesSz cx="6797675" cy="9926638"/>
  <p:defaultTextStyle>
    <a:defPPr>
      <a:defRPr lang="en-GB"/>
    </a:defPPr>
    <a:lvl1pPr algn="l" rtl="0" fontAlgn="b">
      <a:spcBef>
        <a:spcPct val="30000"/>
      </a:spcBef>
      <a:spcAft>
        <a:spcPct val="0"/>
      </a:spcAft>
      <a:defRPr sz="2400" kern="1200">
        <a:solidFill>
          <a:schemeClr val="tx1"/>
        </a:solidFill>
        <a:latin typeface="Arial" charset="0"/>
        <a:ea typeface="+mn-ea"/>
        <a:cs typeface="Arial" charset="0"/>
      </a:defRPr>
    </a:lvl1pPr>
    <a:lvl2pPr marL="457200" algn="l" rtl="0" fontAlgn="b">
      <a:spcBef>
        <a:spcPct val="30000"/>
      </a:spcBef>
      <a:spcAft>
        <a:spcPct val="0"/>
      </a:spcAft>
      <a:defRPr sz="2400" kern="1200">
        <a:solidFill>
          <a:schemeClr val="tx1"/>
        </a:solidFill>
        <a:latin typeface="Arial" charset="0"/>
        <a:ea typeface="+mn-ea"/>
        <a:cs typeface="Arial" charset="0"/>
      </a:defRPr>
    </a:lvl2pPr>
    <a:lvl3pPr marL="914400" algn="l" rtl="0" fontAlgn="b">
      <a:spcBef>
        <a:spcPct val="30000"/>
      </a:spcBef>
      <a:spcAft>
        <a:spcPct val="0"/>
      </a:spcAft>
      <a:defRPr sz="2400" kern="1200">
        <a:solidFill>
          <a:schemeClr val="tx1"/>
        </a:solidFill>
        <a:latin typeface="Arial" charset="0"/>
        <a:ea typeface="+mn-ea"/>
        <a:cs typeface="Arial" charset="0"/>
      </a:defRPr>
    </a:lvl3pPr>
    <a:lvl4pPr marL="1371600" algn="l" rtl="0" fontAlgn="b">
      <a:spcBef>
        <a:spcPct val="30000"/>
      </a:spcBef>
      <a:spcAft>
        <a:spcPct val="0"/>
      </a:spcAft>
      <a:defRPr sz="2400" kern="1200">
        <a:solidFill>
          <a:schemeClr val="tx1"/>
        </a:solidFill>
        <a:latin typeface="Arial" charset="0"/>
        <a:ea typeface="+mn-ea"/>
        <a:cs typeface="Arial" charset="0"/>
      </a:defRPr>
    </a:lvl4pPr>
    <a:lvl5pPr marL="1828800" algn="l" rtl="0" fontAlgn="b">
      <a:spcBef>
        <a:spcPct val="3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Chris Morrison" initials="C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FCD852"/>
    <a:srgbClr val="FABE00"/>
    <a:srgbClr val="A47D00"/>
    <a:srgbClr val="A8034F"/>
    <a:srgbClr val="FFFFFF"/>
    <a:srgbClr val="A8B50A"/>
    <a:srgbClr val="007A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34" autoAdjust="0"/>
    <p:restoredTop sz="73010" autoAdjust="0"/>
  </p:normalViewPr>
  <p:slideViewPr>
    <p:cSldViewPr snapToGrid="0">
      <p:cViewPr varScale="1">
        <p:scale>
          <a:sx n="50" d="100"/>
          <a:sy n="50" d="100"/>
        </p:scale>
        <p:origin x="2220"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4" d="100"/>
          <a:sy n="84" d="100"/>
        </p:scale>
        <p:origin x="6008" y="2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C07BB-60D6-4DA0-B059-0B3651E1C08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78AD6B01-A538-4AFF-B2A8-442F9D0EBF5F}">
      <dgm:prSet/>
      <dgm:spPr/>
      <dgm:t>
        <a:bodyPr/>
        <a:lstStyle/>
        <a:p>
          <a:pPr rtl="0"/>
          <a:r>
            <a:rPr lang="en-GB" dirty="0" smtClean="0"/>
            <a:t>Intellectual property rights in other people’s work you use in your research</a:t>
          </a:r>
          <a:endParaRPr lang="en-GB" dirty="0"/>
        </a:p>
      </dgm:t>
    </dgm:pt>
    <dgm:pt modelId="{3603C430-391E-493C-B210-C655144A86C0}" type="parTrans" cxnId="{60C94870-98A2-48D0-B6A7-45880019CBB5}">
      <dgm:prSet/>
      <dgm:spPr/>
      <dgm:t>
        <a:bodyPr/>
        <a:lstStyle/>
        <a:p>
          <a:endParaRPr lang="en-US"/>
        </a:p>
      </dgm:t>
    </dgm:pt>
    <dgm:pt modelId="{DB6BC2CE-4550-4F05-AC7D-D2FF99F4A26E}" type="sibTrans" cxnId="{60C94870-98A2-48D0-B6A7-45880019CBB5}">
      <dgm:prSet/>
      <dgm:spPr/>
      <dgm:t>
        <a:bodyPr/>
        <a:lstStyle/>
        <a:p>
          <a:endParaRPr lang="en-US"/>
        </a:p>
      </dgm:t>
    </dgm:pt>
    <dgm:pt modelId="{42CA7917-F658-41B6-8280-91228F29C59C}">
      <dgm:prSet/>
      <dgm:spPr/>
      <dgm:t>
        <a:bodyPr/>
        <a:lstStyle/>
        <a:p>
          <a:pPr rtl="0"/>
          <a:r>
            <a:rPr lang="en-GB" dirty="0" smtClean="0"/>
            <a:t>Your intellectual property rights and choices when communicating your own research</a:t>
          </a:r>
          <a:endParaRPr lang="en-GB" dirty="0"/>
        </a:p>
      </dgm:t>
    </dgm:pt>
    <dgm:pt modelId="{F68EB9E3-56E5-443C-8C17-85CAD93EE435}" type="parTrans" cxnId="{B49F94FD-8503-4FAE-A0EB-7F14E9FBB868}">
      <dgm:prSet/>
      <dgm:spPr/>
      <dgm:t>
        <a:bodyPr/>
        <a:lstStyle/>
        <a:p>
          <a:endParaRPr lang="en-US"/>
        </a:p>
      </dgm:t>
    </dgm:pt>
    <dgm:pt modelId="{0AA44833-79BC-4CE2-91BF-DF707E263F22}" type="sibTrans" cxnId="{B49F94FD-8503-4FAE-A0EB-7F14E9FBB868}">
      <dgm:prSet/>
      <dgm:spPr/>
      <dgm:t>
        <a:bodyPr/>
        <a:lstStyle/>
        <a:p>
          <a:endParaRPr lang="en-US"/>
        </a:p>
      </dgm:t>
    </dgm:pt>
    <dgm:pt modelId="{A004B758-F8DB-4087-BFB8-4BA305F0D9B1}" type="pres">
      <dgm:prSet presAssocID="{AE6C07BB-60D6-4DA0-B059-0B3651E1C085}" presName="compositeShape" presStyleCnt="0">
        <dgm:presLayoutVars>
          <dgm:chMax val="2"/>
          <dgm:dir/>
          <dgm:resizeHandles val="exact"/>
        </dgm:presLayoutVars>
      </dgm:prSet>
      <dgm:spPr/>
      <dgm:t>
        <a:bodyPr/>
        <a:lstStyle/>
        <a:p>
          <a:endParaRPr lang="en-US"/>
        </a:p>
      </dgm:t>
    </dgm:pt>
    <dgm:pt modelId="{631521AA-78F2-4D68-B9B2-DE5788AEB1C4}" type="pres">
      <dgm:prSet presAssocID="{AE6C07BB-60D6-4DA0-B059-0B3651E1C085}" presName="ribbon" presStyleLbl="node1" presStyleIdx="0" presStyleCnt="1"/>
      <dgm:spPr/>
    </dgm:pt>
    <dgm:pt modelId="{24095756-0E22-405D-936C-C5D565C20DC3}" type="pres">
      <dgm:prSet presAssocID="{AE6C07BB-60D6-4DA0-B059-0B3651E1C085}" presName="leftArrowText" presStyleLbl="node1" presStyleIdx="0" presStyleCnt="1">
        <dgm:presLayoutVars>
          <dgm:chMax val="0"/>
          <dgm:bulletEnabled val="1"/>
        </dgm:presLayoutVars>
      </dgm:prSet>
      <dgm:spPr/>
      <dgm:t>
        <a:bodyPr/>
        <a:lstStyle/>
        <a:p>
          <a:endParaRPr lang="en-US"/>
        </a:p>
      </dgm:t>
    </dgm:pt>
    <dgm:pt modelId="{F0D0F4B0-2049-460E-94E1-0C94543F52A9}" type="pres">
      <dgm:prSet presAssocID="{AE6C07BB-60D6-4DA0-B059-0B3651E1C085}" presName="rightArrowText" presStyleLbl="node1" presStyleIdx="0" presStyleCnt="1">
        <dgm:presLayoutVars>
          <dgm:chMax val="0"/>
          <dgm:bulletEnabled val="1"/>
        </dgm:presLayoutVars>
      </dgm:prSet>
      <dgm:spPr/>
      <dgm:t>
        <a:bodyPr/>
        <a:lstStyle/>
        <a:p>
          <a:endParaRPr lang="en-US"/>
        </a:p>
      </dgm:t>
    </dgm:pt>
  </dgm:ptLst>
  <dgm:cxnLst>
    <dgm:cxn modelId="{60C94870-98A2-48D0-B6A7-45880019CBB5}" srcId="{AE6C07BB-60D6-4DA0-B059-0B3651E1C085}" destId="{78AD6B01-A538-4AFF-B2A8-442F9D0EBF5F}" srcOrd="0" destOrd="0" parTransId="{3603C430-391E-493C-B210-C655144A86C0}" sibTransId="{DB6BC2CE-4550-4F05-AC7D-D2FF99F4A26E}"/>
    <dgm:cxn modelId="{7CDB0E86-A4B9-41BC-B6CB-6EE226BB5FE2}" type="presOf" srcId="{AE6C07BB-60D6-4DA0-B059-0B3651E1C085}" destId="{A004B758-F8DB-4087-BFB8-4BA305F0D9B1}" srcOrd="0" destOrd="0" presId="urn:microsoft.com/office/officeart/2005/8/layout/arrow6"/>
    <dgm:cxn modelId="{3F74A548-B990-4D8B-B208-9CEFC78B6FB4}" type="presOf" srcId="{42CA7917-F658-41B6-8280-91228F29C59C}" destId="{F0D0F4B0-2049-460E-94E1-0C94543F52A9}" srcOrd="0" destOrd="0" presId="urn:microsoft.com/office/officeart/2005/8/layout/arrow6"/>
    <dgm:cxn modelId="{B4048705-A97D-45F2-8040-7AD8652A2048}" type="presOf" srcId="{78AD6B01-A538-4AFF-B2A8-442F9D0EBF5F}" destId="{24095756-0E22-405D-936C-C5D565C20DC3}" srcOrd="0" destOrd="0" presId="urn:microsoft.com/office/officeart/2005/8/layout/arrow6"/>
    <dgm:cxn modelId="{B49F94FD-8503-4FAE-A0EB-7F14E9FBB868}" srcId="{AE6C07BB-60D6-4DA0-B059-0B3651E1C085}" destId="{42CA7917-F658-41B6-8280-91228F29C59C}" srcOrd="1" destOrd="0" parTransId="{F68EB9E3-56E5-443C-8C17-85CAD93EE435}" sibTransId="{0AA44833-79BC-4CE2-91BF-DF707E263F22}"/>
    <dgm:cxn modelId="{72F641C7-BBE0-4A36-81D0-241466712C25}" type="presParOf" srcId="{A004B758-F8DB-4087-BFB8-4BA305F0D9B1}" destId="{631521AA-78F2-4D68-B9B2-DE5788AEB1C4}" srcOrd="0" destOrd="0" presId="urn:microsoft.com/office/officeart/2005/8/layout/arrow6"/>
    <dgm:cxn modelId="{AABD4CA1-9B29-45A0-91F8-599585AC0753}" type="presParOf" srcId="{A004B758-F8DB-4087-BFB8-4BA305F0D9B1}" destId="{24095756-0E22-405D-936C-C5D565C20DC3}" srcOrd="1" destOrd="0" presId="urn:microsoft.com/office/officeart/2005/8/layout/arrow6"/>
    <dgm:cxn modelId="{90624702-0441-4988-89E6-9A3C36F5DF2B}" type="presParOf" srcId="{A004B758-F8DB-4087-BFB8-4BA305F0D9B1}" destId="{F0D0F4B0-2049-460E-94E1-0C94543F52A9}"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521AA-78F2-4D68-B9B2-DE5788AEB1C4}">
      <dsp:nvSpPr>
        <dsp:cNvPr id="0" name=""/>
        <dsp:cNvSpPr/>
      </dsp:nvSpPr>
      <dsp:spPr>
        <a:xfrm>
          <a:off x="0" y="1009807"/>
          <a:ext cx="8139113" cy="3255645"/>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095756-0E22-405D-936C-C5D565C20DC3}">
      <dsp:nvSpPr>
        <dsp:cNvPr id="0" name=""/>
        <dsp:cNvSpPr/>
      </dsp:nvSpPr>
      <dsp:spPr>
        <a:xfrm>
          <a:off x="976693" y="1579545"/>
          <a:ext cx="2685907" cy="15952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lvl="0" algn="ctr" defTabSz="977900" rtl="0">
            <a:lnSpc>
              <a:spcPct val="90000"/>
            </a:lnSpc>
            <a:spcBef>
              <a:spcPct val="0"/>
            </a:spcBef>
            <a:spcAft>
              <a:spcPct val="35000"/>
            </a:spcAft>
          </a:pPr>
          <a:r>
            <a:rPr lang="en-GB" sz="2200" kern="1200" dirty="0" smtClean="0"/>
            <a:t>Intellectual property rights in other people’s work you use in your research</a:t>
          </a:r>
          <a:endParaRPr lang="en-GB" sz="2200" kern="1200" dirty="0"/>
        </a:p>
      </dsp:txBody>
      <dsp:txXfrm>
        <a:off x="976693" y="1579545"/>
        <a:ext cx="2685907" cy="1595266"/>
      </dsp:txXfrm>
    </dsp:sp>
    <dsp:sp modelId="{F0D0F4B0-2049-460E-94E1-0C94543F52A9}">
      <dsp:nvSpPr>
        <dsp:cNvPr id="0" name=""/>
        <dsp:cNvSpPr/>
      </dsp:nvSpPr>
      <dsp:spPr>
        <a:xfrm>
          <a:off x="4069556" y="2100449"/>
          <a:ext cx="3174254" cy="15952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lvl="0" algn="ctr" defTabSz="977900" rtl="0">
            <a:lnSpc>
              <a:spcPct val="90000"/>
            </a:lnSpc>
            <a:spcBef>
              <a:spcPct val="0"/>
            </a:spcBef>
            <a:spcAft>
              <a:spcPct val="35000"/>
            </a:spcAft>
          </a:pPr>
          <a:r>
            <a:rPr lang="en-GB" sz="2200" kern="1200" dirty="0" smtClean="0"/>
            <a:t>Your intellectual property rights and choices when communicating your own research</a:t>
          </a:r>
          <a:endParaRPr lang="en-GB" sz="2200" kern="1200" dirty="0"/>
        </a:p>
      </dsp:txBody>
      <dsp:txXfrm>
        <a:off x="4069556" y="2100449"/>
        <a:ext cx="3174254" cy="1595266"/>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368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368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368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a:p>
        </p:txBody>
      </p:sp>
    </p:spTree>
    <p:extLst>
      <p:ext uri="{BB962C8B-B14F-4D97-AF65-F5344CB8AC3E}">
        <p14:creationId xmlns:p14="http://schemas.microsoft.com/office/powerpoint/2010/main" val="130538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163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3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163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a:p>
        </p:txBody>
      </p:sp>
    </p:spTree>
    <p:extLst>
      <p:ext uri="{BB962C8B-B14F-4D97-AF65-F5344CB8AC3E}">
        <p14:creationId xmlns:p14="http://schemas.microsoft.com/office/powerpoint/2010/main" val="12310637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a:t>
            </a:fld>
            <a:endParaRPr lang="en-GB"/>
          </a:p>
        </p:txBody>
      </p:sp>
    </p:spTree>
    <p:extLst>
      <p:ext uri="{BB962C8B-B14F-4D97-AF65-F5344CB8AC3E}">
        <p14:creationId xmlns:p14="http://schemas.microsoft.com/office/powerpoint/2010/main" val="147343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We are going to use</a:t>
            </a:r>
            <a:r>
              <a:rPr lang="en-GB" baseline="0" dirty="0" smtClean="0"/>
              <a:t> this concept for the structure of the workshop. </a:t>
            </a:r>
            <a:r>
              <a:rPr lang="en-US" altLang="en-US" dirty="0" smtClean="0"/>
              <a:t>Chris</a:t>
            </a:r>
            <a:r>
              <a:rPr lang="en-US" altLang="en-US" baseline="0" dirty="0" smtClean="0"/>
              <a:t> and Roz are sharing the session and will dip in and out for different sections</a:t>
            </a:r>
            <a:endParaRPr lang="en-US" altLang="en-US" dirty="0" smtClean="0"/>
          </a:p>
          <a:p>
            <a:endParaRPr lang="en-GB" dirty="0"/>
          </a:p>
        </p:txBody>
      </p:sp>
      <p:sp>
        <p:nvSpPr>
          <p:cNvPr id="4" name="Slide Number Placeholder 3"/>
          <p:cNvSpPr>
            <a:spLocks noGrp="1"/>
          </p:cNvSpPr>
          <p:nvPr>
            <p:ph type="sldNum" sz="quarter" idx="10"/>
          </p:nvPr>
        </p:nvSpPr>
        <p:spPr/>
        <p:txBody>
          <a:bodyPr/>
          <a:lstStyle/>
          <a:p>
            <a:pPr>
              <a:defRPr/>
            </a:pPr>
            <a:fld id="{C14A9DCD-41EF-474B-B6EE-7BA988B8D110}" type="slidenum">
              <a:rPr lang="en-GB" altLang="en-US" smtClean="0"/>
              <a:pPr>
                <a:defRPr/>
              </a:pPr>
              <a:t>3</a:t>
            </a:fld>
            <a:endParaRPr lang="en-GB" altLang="en-US"/>
          </a:p>
        </p:txBody>
      </p:sp>
    </p:spTree>
    <p:extLst>
      <p:ext uri="{BB962C8B-B14F-4D97-AF65-F5344CB8AC3E}">
        <p14:creationId xmlns:p14="http://schemas.microsoft.com/office/powerpoint/2010/main" val="111567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4A9DCD-41EF-474B-B6EE-7BA988B8D110}" type="slidenum">
              <a:rPr lang="en-GB" altLang="en-US" smtClean="0"/>
              <a:pPr>
                <a:defRPr/>
              </a:pPr>
              <a:t>4</a:t>
            </a:fld>
            <a:endParaRPr lang="en-GB" altLang="en-US"/>
          </a:p>
        </p:txBody>
      </p:sp>
    </p:spTree>
    <p:extLst>
      <p:ext uri="{BB962C8B-B14F-4D97-AF65-F5344CB8AC3E}">
        <p14:creationId xmlns:p14="http://schemas.microsoft.com/office/powerpoint/2010/main" val="326150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4A9DCD-41EF-474B-B6EE-7BA988B8D110}" type="slidenum">
              <a:rPr lang="en-GB" altLang="en-US" smtClean="0"/>
              <a:pPr>
                <a:defRPr/>
              </a:pPr>
              <a:t>13</a:t>
            </a:fld>
            <a:endParaRPr lang="en-GB" altLang="en-US"/>
          </a:p>
        </p:txBody>
      </p:sp>
    </p:spTree>
    <p:extLst>
      <p:ext uri="{BB962C8B-B14F-4D97-AF65-F5344CB8AC3E}">
        <p14:creationId xmlns:p14="http://schemas.microsoft.com/office/powerpoint/2010/main" val="100290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19</a:t>
            </a:fld>
            <a:endParaRPr lang="en-GB"/>
          </a:p>
        </p:txBody>
      </p:sp>
    </p:spTree>
    <p:extLst>
      <p:ext uri="{BB962C8B-B14F-4D97-AF65-F5344CB8AC3E}">
        <p14:creationId xmlns:p14="http://schemas.microsoft.com/office/powerpoint/2010/main" val="267416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2000" dirty="0"/>
              <a:t>This </a:t>
            </a:r>
          </a:p>
        </p:txBody>
      </p:sp>
      <p:sp>
        <p:nvSpPr>
          <p:cNvPr id="4" name="Slide Number Placeholder 3"/>
          <p:cNvSpPr>
            <a:spLocks noGrp="1"/>
          </p:cNvSpPr>
          <p:nvPr>
            <p:ph type="sldNum" sz="quarter" idx="10"/>
          </p:nvPr>
        </p:nvSpPr>
        <p:spPr/>
        <p:txBody>
          <a:bodyPr/>
          <a:lstStyle/>
          <a:p>
            <a:fld id="{164B663F-FE7E-487F-B07F-3A770B0BE146}" type="slidenum">
              <a:rPr lang="en-GB" smtClean="0"/>
              <a:pPr/>
              <a:t>20</a:t>
            </a:fld>
            <a:endParaRPr lang="en-GB"/>
          </a:p>
        </p:txBody>
      </p:sp>
    </p:spTree>
    <p:extLst>
      <p:ext uri="{BB962C8B-B14F-4D97-AF65-F5344CB8AC3E}">
        <p14:creationId xmlns:p14="http://schemas.microsoft.com/office/powerpoint/2010/main" val="810135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a:p>
            <a:endParaRPr lang="en-GB" dirty="0"/>
          </a:p>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algn="l"/>
            <a:r>
              <a:rPr lang="en-GB" sz="1200" dirty="0">
                <a:solidFill>
                  <a:srgbClr val="002060"/>
                </a:solidFill>
              </a:rPr>
              <a:t>The UK’s European university</a:t>
            </a: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r>
              <a:rPr lang="en-US" dirty="0"/>
              <a:t>TYPE YOUR HEADING HERE / </a:t>
            </a:r>
            <a:r>
              <a:rPr lang="en-US" dirty="0">
                <a:solidFill>
                  <a:srgbClr val="D6A300"/>
                </a:solidFill>
              </a:rPr>
              <a:t>LOREM IPSUM DOLOR SIT</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a:p>
        </p:txBody>
      </p:sp>
    </p:spTree>
    <p:extLst>
      <p:ext uri="{BB962C8B-B14F-4D97-AF65-F5344CB8AC3E}">
        <p14:creationId xmlns:p14="http://schemas.microsoft.com/office/powerpoint/2010/main" val="319569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Publishing Rights and Wrongs – Researcher Development Programme 2015/16</a:t>
            </a:r>
            <a:endParaRPr lang="en-GB"/>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4280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Publishing Rights and Wrongs – Researcher Development Programme 2015/16</a:t>
            </a:r>
            <a:endParaRPr lang="en-GB" dirty="0"/>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49521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Publishing Rights and Wrongs – Researcher Development Programme 2015/16</a:t>
            </a:r>
            <a:endParaRPr lang="en-GB"/>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76195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endParaRPr lang="en-US" dirty="0"/>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marL="0" marR="0" lvl="0" indent="0" algn="l" defTabSz="914400" rtl="0" eaLnBrk="1" fontAlgn="b" latinLnBrk="0" hangingPunct="1">
              <a:lnSpc>
                <a:spcPts val="5000"/>
              </a:lnSpc>
              <a:spcBef>
                <a:spcPts val="0"/>
              </a:spcBef>
              <a:spcAft>
                <a:spcPct val="0"/>
              </a:spcAft>
              <a:buClrTx/>
              <a:buSzTx/>
              <a:buFontTx/>
              <a:buNone/>
              <a:tabLst/>
              <a:defRPr/>
            </a:pPr>
            <a:r>
              <a:rPr lang="en-US" sz="4800" spc="-100" dirty="0">
                <a:solidFill>
                  <a:srgbClr val="A47D00"/>
                </a:solidFill>
                <a:latin typeface="Century Schoolbook"/>
                <a:cs typeface="Century Schoolbook"/>
              </a:rPr>
              <a:t>THE UK’S EUROPEAN UNIVERSITY</a:t>
            </a:r>
          </a:p>
          <a:p>
            <a:endParaRPr lang="en-US" dirty="0"/>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r>
              <a:rPr lang="en-US" sz="2000" kern="1400" spc="-100" dirty="0" err="1">
                <a:solidFill>
                  <a:schemeClr val="bg1"/>
                </a:solidFill>
                <a:latin typeface="Century Schoolbook"/>
                <a:cs typeface="Century Schoolbook"/>
              </a:rPr>
              <a:t>www.kent.ac.uk</a:t>
            </a:r>
            <a:endParaRPr lang="en-US" sz="2000" kern="1400" spc="-100" dirty="0">
              <a:solidFill>
                <a:schemeClr val="bg1"/>
              </a:solidFill>
              <a:latin typeface="Century Schoolbook"/>
              <a:cs typeface="Century Schoolbook"/>
            </a:endParaRP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73697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r>
              <a:rPr lang="en-US" smtClean="0"/>
              <a:t>Publishing Rights and Wrongs – Researcher Development Programme 2015/16</a:t>
            </a:r>
            <a:endParaRPr lang="en-GB" dirty="0"/>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98663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a:t>Click icon to add picture</a:t>
            </a:r>
            <a:endParaRPr lang="en-GB"/>
          </a:p>
        </p:txBody>
      </p:sp>
      <p:sp>
        <p:nvSpPr>
          <p:cNvPr id="4" name="Footer Placeholder 3"/>
          <p:cNvSpPr>
            <a:spLocks noGrp="1"/>
          </p:cNvSpPr>
          <p:nvPr>
            <p:ph type="ftr" sz="quarter" idx="10"/>
          </p:nvPr>
        </p:nvSpPr>
        <p:spPr/>
        <p:txBody>
          <a:bodyPr/>
          <a:lstStyle>
            <a:lvl1pPr>
              <a:defRPr/>
            </a:lvl1pPr>
          </a:lstStyle>
          <a:p>
            <a:r>
              <a:rPr lang="en-US" smtClean="0"/>
              <a:t>Publishing Rights and Wrongs – Researcher Development Programme 2015/16</a:t>
            </a:r>
            <a:endParaRPr lang="en-GB" dirty="0"/>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8208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a:t>Click icon to add picture</a:t>
            </a:r>
            <a:endParaRPr lang="en-GB"/>
          </a:p>
        </p:txBody>
      </p:sp>
      <p:sp>
        <p:nvSpPr>
          <p:cNvPr id="4" name="Footer Placeholder 3"/>
          <p:cNvSpPr>
            <a:spLocks noGrp="1"/>
          </p:cNvSpPr>
          <p:nvPr>
            <p:ph type="ftr" sz="quarter" idx="10"/>
          </p:nvPr>
        </p:nvSpPr>
        <p:spPr/>
        <p:txBody>
          <a:bodyPr/>
          <a:lstStyle>
            <a:lvl1pPr>
              <a:defRPr/>
            </a:lvl1pPr>
          </a:lstStyle>
          <a:p>
            <a:r>
              <a:rPr lang="en-US" smtClean="0"/>
              <a:t>Publishing Rights and Wrongs – Researcher Development Programme 2015/16</a:t>
            </a:r>
            <a:endParaRPr lang="en-GB" dirty="0"/>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88503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US" smtClean="0"/>
              <a:t>Publishing Rights and Wrongs – Researcher Development Programme 2015/16</a:t>
            </a:r>
            <a:endParaRPr lang="en-GB" dirty="0"/>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r>
              <a:rPr lang="en-GB" sz="1600" dirty="0"/>
              <a:t>Caption</a:t>
            </a:r>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236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US" smtClean="0"/>
              <a:t>Publishing Rights and Wrongs – Researcher Development Programme 2015/16</a:t>
            </a:r>
            <a:endParaRPr lang="en-GB"/>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8724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US" smtClean="0"/>
              <a:t>Publishing Rights and Wrongs – Researcher Development Programme 2015/16</a:t>
            </a:r>
            <a:endParaRPr lang="en-GB"/>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9153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US" smtClean="0"/>
              <a:t>Publishing Rights and Wrongs – Researcher Development Programme 2015/16</a:t>
            </a:r>
            <a:endParaRPr lang="en-GB"/>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0421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a:t>
            </a:r>
          </a:p>
          <a:p>
            <a:pPr lvl="1"/>
            <a:r>
              <a:rPr lang="en-GB" dirty="0"/>
              <a:t>Second level</a:t>
            </a:r>
          </a:p>
          <a:p>
            <a:pPr lvl="2"/>
            <a:r>
              <a:rPr lang="en-GB" dirty="0"/>
              <a:t>Third level</a:t>
            </a:r>
          </a:p>
          <a:p>
            <a:pPr lvl="3"/>
            <a:r>
              <a:rPr lang="en-GB" dirty="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r>
              <a:rPr lang="en-US" smtClean="0"/>
              <a:t>Publishing Rights and Wrongs – Researcher Development Programme 2015/16</a:t>
            </a:r>
            <a:endParaRPr lang="en-GB" dirty="0"/>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endParaRPr lang="en-GB"/>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60" r:id="rId4"/>
    <p:sldLayoutId id="2147483661" r:id="rId5"/>
    <p:sldLayoutId id="2147483659" r:id="rId6"/>
    <p:sldLayoutId id="2147483653" r:id="rId7"/>
    <p:sldLayoutId id="2147483654" r:id="rId8"/>
    <p:sldLayoutId id="2147483655" r:id="rId9"/>
    <p:sldLayoutId id="2147483656" r:id="rId10"/>
    <p:sldLayoutId id="2147483662" r:id="rId11"/>
    <p:sldLayoutId id="2147483657" r:id="rId12"/>
    <p:sldLayoutId id="2147483658" r:id="rId13"/>
  </p:sldLayoutIdLst>
  <p:hf sldNum="0"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flickr.com/photos/universityofkentidentity/album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sa=i&amp;rct=j&amp;q=university+of+kent+logo&amp;source=images&amp;cd=&amp;cad=rja&amp;docid=DXTqPvkaWRBGQM&amp;tbnid=LLcu2VujHkNGjM:&amp;ved=0CAUQjRw&amp;url=http://www.essex.ac.uk/ldev/events/going_digital.aspx&amp;ei=8MobUd_MBojB0gXou4DABw&amp;bvm=bv.42261806,d.d2k&amp;psig=AFQjCNG-NU-OXF_knWXg2n8qWc7wrGIvMg&amp;ust=1360862307539742" TargetMode="External"/><Relationship Id="rId2" Type="http://schemas.openxmlformats.org/officeDocument/2006/relationships/image" Target="../media/image31.wmf"/><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Derivative_work" TargetMode="External"/><Relationship Id="rId3" Type="http://schemas.openxmlformats.org/officeDocument/2006/relationships/hyperlink" Target="http://creativecommons.org/" TargetMode="External"/><Relationship Id="rId7" Type="http://schemas.openxmlformats.org/officeDocument/2006/relationships/hyperlink" Target="http://en.wikipedia.org/wiki/Non-commercial" TargetMode="External"/><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en.wikipedia.org/wiki/Copyleft" TargetMode="External"/><Relationship Id="rId11" Type="http://schemas.openxmlformats.org/officeDocument/2006/relationships/image" Target="../media/image36.png"/><Relationship Id="rId5" Type="http://schemas.openxmlformats.org/officeDocument/2006/relationships/hyperlink" Target="http://en.wikipedia.org/wiki/Share-alike" TargetMode="External"/><Relationship Id="rId10" Type="http://schemas.openxmlformats.org/officeDocument/2006/relationships/image" Target="../media/image35.png"/><Relationship Id="rId4" Type="http://schemas.openxmlformats.org/officeDocument/2006/relationships/hyperlink" Target="http://en.wikipedia.org/wiki/Attribution_(copyright)" TargetMode="External"/><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en.wikipedia.org/wiki/Creative_Commons_license" TargetMode="External"/><Relationship Id="rId7" Type="http://schemas.openxmlformats.org/officeDocument/2006/relationships/image" Target="../media/image41.png"/><Relationship Id="rId2" Type="http://schemas.openxmlformats.org/officeDocument/2006/relationships/hyperlink" Target="http://creativecommons.org/" TargetMode="Externa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5.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hyperlink" Target="http://www.guide2.co.nz/files/Copyright_2.jpg" TargetMode="External"/><Relationship Id="rId7" Type="http://schemas.openxmlformats.org/officeDocument/2006/relationships/image" Target="../media/image50.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4.wmf"/><Relationship Id="rId10" Type="http://schemas.openxmlformats.org/officeDocument/2006/relationships/image" Target="../media/image25.png"/><Relationship Id="rId4" Type="http://schemas.openxmlformats.org/officeDocument/2006/relationships/image" Target="../media/image51.jpeg"/><Relationship Id="rId9" Type="http://schemas.openxmlformats.org/officeDocument/2006/relationships/image" Target="../media/image5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flickr.com/photos/alancleaver/4105747756/" TargetMode="Externa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wmf"/><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1.wmf"/><Relationship Id="rId12" Type="http://schemas.openxmlformats.org/officeDocument/2006/relationships/image" Target="../media/image17.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0.jpeg"/><Relationship Id="rId11" Type="http://schemas.openxmlformats.org/officeDocument/2006/relationships/oleObject" Target="../embeddings/oleObject1.bin"/><Relationship Id="rId5" Type="http://schemas.openxmlformats.org/officeDocument/2006/relationships/image" Target="../media/image19.png"/><Relationship Id="rId10" Type="http://schemas.openxmlformats.org/officeDocument/2006/relationships/image" Target="../media/image24.wmf"/><Relationship Id="rId4" Type="http://schemas.openxmlformats.org/officeDocument/2006/relationships/image" Target="../media/image18.png"/><Relationship Id="rId9" Type="http://schemas.openxmlformats.org/officeDocument/2006/relationships/image" Target="../media/image23.wmf"/><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30.jpeg"/><Relationship Id="rId4" Type="http://schemas.openxmlformats.org/officeDocument/2006/relationships/image" Target="../media/image2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979" b="14979"/>
          <a:stretch>
            <a:fillRect/>
          </a:stretch>
        </p:blipFill>
        <p:spPr/>
      </p:pic>
      <p:sp>
        <p:nvSpPr>
          <p:cNvPr id="3" name="Text Placeholder 2"/>
          <p:cNvSpPr>
            <a:spLocks noGrp="1"/>
          </p:cNvSpPr>
          <p:nvPr>
            <p:ph type="body" sz="quarter" idx="12"/>
          </p:nvPr>
        </p:nvSpPr>
        <p:spPr/>
        <p:txBody>
          <a:bodyPr/>
          <a:lstStyle/>
          <a:p>
            <a:r>
              <a:rPr lang="en-US" dirty="0" smtClean="0"/>
              <a:t>COPYRIGHT AND LICENSING/ </a:t>
            </a:r>
            <a:r>
              <a:rPr lang="en-US" dirty="0" smtClean="0">
                <a:solidFill>
                  <a:srgbClr val="D6A300"/>
                </a:solidFill>
              </a:rPr>
              <a:t>WHY IT IS IMPORTANT</a:t>
            </a:r>
            <a:endParaRPr lang="en-US" dirty="0">
              <a:solidFill>
                <a:srgbClr val="D6A300"/>
              </a:solidFill>
            </a:endParaRPr>
          </a:p>
          <a:p>
            <a:endParaRPr lang="en-US" dirty="0"/>
          </a:p>
        </p:txBody>
      </p:sp>
      <p:sp>
        <p:nvSpPr>
          <p:cNvPr id="4" name="Text Placeholder 3"/>
          <p:cNvSpPr>
            <a:spLocks noGrp="1"/>
          </p:cNvSpPr>
          <p:nvPr>
            <p:ph type="body" sz="quarter" idx="13"/>
          </p:nvPr>
        </p:nvSpPr>
        <p:spPr/>
        <p:txBody>
          <a:bodyPr/>
          <a:lstStyle/>
          <a:p>
            <a:r>
              <a:rPr lang="en-US" dirty="0" smtClean="0"/>
              <a:t>Chris Morrison, Copyright, Licensing and Policy Manager, University of Kent</a:t>
            </a:r>
            <a:endParaRPr lang="en-US" dirty="0"/>
          </a:p>
        </p:txBody>
      </p:sp>
      <p:sp>
        <p:nvSpPr>
          <p:cNvPr id="6" name="TextBox 5">
            <a:extLst>
              <a:ext uri="{FF2B5EF4-FFF2-40B4-BE49-F238E27FC236}">
                <a16:creationId xmlns:a16="http://schemas.microsoft.com/office/drawing/2014/main" id="{35DC4466-E21F-8D44-97C5-B6F6405CBA2B}"/>
              </a:ext>
            </a:extLst>
          </p:cNvPr>
          <p:cNvSpPr txBox="1"/>
          <p:nvPr/>
        </p:nvSpPr>
        <p:spPr>
          <a:xfrm>
            <a:off x="-2186609" y="111319"/>
            <a:ext cx="2034208" cy="6738255"/>
          </a:xfrm>
          <a:prstGeom prst="rect">
            <a:avLst/>
          </a:prstGeom>
          <a:noFill/>
        </p:spPr>
        <p:txBody>
          <a:bodyPr wrap="square" lIns="0" tIns="0" rIns="0" bIns="0" rtlCol="0">
            <a:spAutoFit/>
          </a:bodyPr>
          <a:lstStyle/>
          <a:p>
            <a:pPr lvl="0" fontAlgn="base">
              <a:defRPr/>
            </a:pPr>
            <a:r>
              <a:rPr lang="en-US" sz="1200" b="1" dirty="0">
                <a:solidFill>
                  <a:srgbClr val="000000"/>
                </a:solidFill>
              </a:rPr>
              <a:t>Inserting a picture on the title page</a:t>
            </a:r>
          </a:p>
          <a:p>
            <a:pPr marL="342900" lvl="0" indent="-342900" fontAlgn="base">
              <a:spcBef>
                <a:spcPts val="504"/>
              </a:spcBef>
              <a:buFont typeface="+mj-lt"/>
              <a:buAutoNum type="arabicParenR"/>
              <a:defRPr/>
            </a:pPr>
            <a:r>
              <a:rPr lang="en-US" sz="1200" dirty="0">
                <a:solidFill>
                  <a:srgbClr val="000000"/>
                </a:solidFill>
              </a:rPr>
              <a:t>A selection of images is available at</a:t>
            </a:r>
            <a:br>
              <a:rPr lang="en-US" sz="1200" dirty="0">
                <a:solidFill>
                  <a:srgbClr val="000000"/>
                </a:solidFill>
              </a:rPr>
            </a:br>
            <a:r>
              <a:rPr lang="en-US" sz="1200" dirty="0">
                <a:solidFill>
                  <a:srgbClr val="0070C0"/>
                </a:solidFill>
                <a:latin typeface="Arial"/>
                <a:cs typeface="Arial"/>
                <a:hlinkClick r:id="rId4" tooltip="www.flickr.com/photos/universityofkentidentity/albums"/>
              </a:rPr>
              <a:t>www.flickr.com/photos/universityofkentidentity/albums</a:t>
            </a:r>
            <a:endParaRPr lang="en-GB" sz="1200" dirty="0">
              <a:latin typeface="Arial"/>
              <a:cs typeface="Arial"/>
            </a:endParaRPr>
          </a:p>
          <a:p>
            <a:pPr marL="342900" lvl="0" indent="-342900" fontAlgn="base">
              <a:spcBef>
                <a:spcPts val="504"/>
              </a:spcBef>
              <a:buFont typeface="+mj-lt"/>
              <a:buAutoNum type="arabicParenR"/>
              <a:defRPr/>
            </a:pPr>
            <a:r>
              <a:rPr lang="en-US" sz="1200" dirty="0">
                <a:solidFill>
                  <a:srgbClr val="000000"/>
                </a:solidFill>
              </a:rPr>
              <a:t>Choose an image that reflects the content of your presentation.</a:t>
            </a:r>
          </a:p>
          <a:p>
            <a:pPr marL="342900" lvl="0" indent="-342900" fontAlgn="base">
              <a:spcBef>
                <a:spcPts val="504"/>
              </a:spcBef>
              <a:buFont typeface="+mj-lt"/>
              <a:buAutoNum type="arabicParenR"/>
              <a:defRPr/>
            </a:pPr>
            <a:r>
              <a:rPr lang="en-US" sz="1200" dirty="0">
                <a:solidFill>
                  <a:srgbClr val="000000"/>
                </a:solidFill>
              </a:rPr>
              <a:t>Click on the download arrow in the bottom right corner, select ‘Original’ from the menu, the image will download to your computer. </a:t>
            </a:r>
          </a:p>
          <a:p>
            <a:pPr marL="342900" lvl="0" indent="-342900" fontAlgn="base">
              <a:spcBef>
                <a:spcPts val="504"/>
              </a:spcBef>
              <a:buFont typeface="+mj-lt"/>
              <a:buAutoNum type="arabicParenR"/>
              <a:defRPr/>
            </a:pPr>
            <a:r>
              <a:rPr lang="en-US" sz="1200" dirty="0">
                <a:solidFill>
                  <a:srgbClr val="000000"/>
                </a:solidFill>
              </a:rPr>
              <a:t>Click on the picture icon in the </a:t>
            </a:r>
            <a:r>
              <a:rPr lang="en-US" sz="1200" dirty="0" err="1">
                <a:solidFill>
                  <a:srgbClr val="000000"/>
                </a:solidFill>
              </a:rPr>
              <a:t>centre</a:t>
            </a:r>
            <a:r>
              <a:rPr lang="en-US" sz="1200" dirty="0">
                <a:solidFill>
                  <a:srgbClr val="000000"/>
                </a:solidFill>
              </a:rPr>
              <a:t> of the slide, locate and insert the image you just downloaded from Flickr.</a:t>
            </a:r>
          </a:p>
          <a:p>
            <a:pPr lvl="0" fontAlgn="base">
              <a:defRPr/>
            </a:pPr>
            <a:endParaRPr lang="en-US" sz="1200" dirty="0">
              <a:solidFill>
                <a:srgbClr val="000000"/>
              </a:solidFill>
            </a:endParaRPr>
          </a:p>
          <a:p>
            <a:pPr lvl="0" fontAlgn="base">
              <a:defRPr/>
            </a:pPr>
            <a:r>
              <a:rPr lang="en-US" sz="1200" b="1" dirty="0">
                <a:solidFill>
                  <a:srgbClr val="000000"/>
                </a:solidFill>
              </a:rPr>
              <a:t>To change the footer on every slide</a:t>
            </a:r>
          </a:p>
          <a:p>
            <a:pPr marL="342900" lvl="0" indent="-342900" fontAlgn="base">
              <a:buFont typeface="+mj-lt"/>
              <a:buAutoNum type="arabicParenR"/>
              <a:defRPr/>
            </a:pPr>
            <a:r>
              <a:rPr lang="en-US" sz="1200" dirty="0">
                <a:solidFill>
                  <a:srgbClr val="000000"/>
                </a:solidFill>
              </a:rPr>
              <a:t>On the menu go to Insert &gt; Header and Footer…  </a:t>
            </a:r>
          </a:p>
          <a:p>
            <a:pPr marL="342900" lvl="0" indent="-342900" fontAlgn="base">
              <a:buFont typeface="+mj-lt"/>
              <a:buAutoNum type="arabicParenR"/>
              <a:defRPr/>
            </a:pPr>
            <a:r>
              <a:rPr lang="en-US" sz="1200" dirty="0">
                <a:solidFill>
                  <a:srgbClr val="000000"/>
                </a:solidFill>
              </a:rPr>
              <a:t>Select the Footer checkbox and enter the footer text in the accompanying text box</a:t>
            </a:r>
          </a:p>
          <a:p>
            <a:pPr marL="342900" lvl="0" indent="-342900" fontAlgn="base">
              <a:buFont typeface="+mj-lt"/>
              <a:buAutoNum type="arabicParenR"/>
              <a:defRPr/>
            </a:pPr>
            <a:r>
              <a:rPr lang="en-US" sz="1200" dirty="0">
                <a:solidFill>
                  <a:srgbClr val="000000"/>
                </a:solidFill>
              </a:rPr>
              <a:t>Click “Apply to All”</a:t>
            </a:r>
          </a:p>
          <a:p>
            <a:pPr lvl="0" fontAlgn="base">
              <a:defRPr/>
            </a:pPr>
            <a:endParaRPr lang="en-US" sz="1200" dirty="0">
              <a:solidFill>
                <a:srgbClr val="000000"/>
              </a:solidFill>
            </a:endParaRPr>
          </a:p>
          <a:p>
            <a:endParaRPr lang="en-US" sz="1200" dirty="0"/>
          </a:p>
        </p:txBody>
      </p:sp>
    </p:spTree>
    <p:extLst>
      <p:ext uri="{BB962C8B-B14F-4D97-AF65-F5344CB8AC3E}">
        <p14:creationId xmlns:p14="http://schemas.microsoft.com/office/powerpoint/2010/main" val="1361638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owns the rights?</a:t>
            </a:r>
          </a:p>
        </p:txBody>
      </p:sp>
      <p:pic>
        <p:nvPicPr>
          <p:cNvPr id="2061" name="Picture 13" descr="C:\Users\cm591\AppData\Local\Microsoft\Windows\Temporary Internet Files\Content.IE5\BCTAP7NV\MC9000244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057256"/>
            <a:ext cx="13081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http://www.essex.ac.uk/ldev/images/Uok_Logo_RGB294.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1772816"/>
            <a:ext cx="2736304" cy="18465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1600" y="3809677"/>
            <a:ext cx="3816424" cy="2388346"/>
          </a:xfrm>
          <a:prstGeom prst="rect">
            <a:avLst/>
          </a:prstGeom>
          <a:noFill/>
        </p:spPr>
        <p:txBody>
          <a:bodyPr wrap="square" rtlCol="0">
            <a:spAutoFit/>
          </a:bodyPr>
          <a:lstStyle/>
          <a:p>
            <a:pPr marL="342900" indent="-342900" fontAlgn="b">
              <a:spcBef>
                <a:spcPct val="30000"/>
              </a:spcBef>
              <a:spcAft>
                <a:spcPct val="0"/>
              </a:spcAft>
              <a:buFont typeface="Arial" pitchFamily="34" charset="0"/>
              <a:buChar char="•"/>
            </a:pPr>
            <a:r>
              <a:rPr lang="en-GB" sz="2000" dirty="0">
                <a:solidFill>
                  <a:srgbClr val="000000"/>
                </a:solidFill>
              </a:rPr>
              <a:t>Work produced by staff ‘in the course of </a:t>
            </a:r>
            <a:r>
              <a:rPr lang="en-GB" sz="2000" dirty="0" smtClean="0">
                <a:solidFill>
                  <a:srgbClr val="000000"/>
                </a:solidFill>
              </a:rPr>
              <a:t>employment</a:t>
            </a:r>
          </a:p>
          <a:p>
            <a:pPr marL="800100" lvl="1" indent="-342900" fontAlgn="b">
              <a:spcBef>
                <a:spcPct val="30000"/>
              </a:spcBef>
              <a:spcAft>
                <a:spcPct val="0"/>
              </a:spcAft>
              <a:buFont typeface="Arial" pitchFamily="34" charset="0"/>
              <a:buChar char="•"/>
            </a:pPr>
            <a:r>
              <a:rPr lang="en-GB" sz="1600" dirty="0" smtClean="0">
                <a:solidFill>
                  <a:srgbClr val="000000"/>
                </a:solidFill>
              </a:rPr>
              <a:t>Emails, papers, photographs</a:t>
            </a:r>
          </a:p>
          <a:p>
            <a:pPr marL="800100" lvl="1" indent="-342900" fontAlgn="b">
              <a:spcBef>
                <a:spcPct val="30000"/>
              </a:spcBef>
              <a:spcAft>
                <a:spcPct val="0"/>
              </a:spcAft>
              <a:buFont typeface="Arial" pitchFamily="34" charset="0"/>
              <a:buChar char="•"/>
            </a:pPr>
            <a:r>
              <a:rPr lang="en-GB" sz="1600" dirty="0" smtClean="0">
                <a:solidFill>
                  <a:srgbClr val="000000"/>
                </a:solidFill>
              </a:rPr>
              <a:t>Databases</a:t>
            </a:r>
          </a:p>
          <a:p>
            <a:pPr marL="800100" lvl="1" indent="-342900" fontAlgn="b">
              <a:spcBef>
                <a:spcPct val="30000"/>
              </a:spcBef>
              <a:spcAft>
                <a:spcPct val="0"/>
              </a:spcAft>
              <a:buFont typeface="Arial" pitchFamily="34" charset="0"/>
              <a:buChar char="•"/>
            </a:pPr>
            <a:r>
              <a:rPr lang="en-GB" sz="1600" dirty="0" smtClean="0">
                <a:solidFill>
                  <a:srgbClr val="000000"/>
                </a:solidFill>
              </a:rPr>
              <a:t>Film/sound recordings</a:t>
            </a:r>
          </a:p>
          <a:p>
            <a:pPr marL="800100" lvl="1" indent="-342900" fontAlgn="b">
              <a:spcBef>
                <a:spcPct val="30000"/>
              </a:spcBef>
              <a:spcAft>
                <a:spcPct val="0"/>
              </a:spcAft>
              <a:buFont typeface="Arial" pitchFamily="34" charset="0"/>
              <a:buChar char="•"/>
            </a:pPr>
            <a:r>
              <a:rPr lang="en-GB" sz="1600" dirty="0" smtClean="0">
                <a:solidFill>
                  <a:srgbClr val="000000"/>
                </a:solidFill>
              </a:rPr>
              <a:t>Software, etc.</a:t>
            </a:r>
            <a:endParaRPr lang="en-GB" sz="1600" dirty="0">
              <a:solidFill>
                <a:srgbClr val="000000"/>
              </a:solidFill>
            </a:endParaRPr>
          </a:p>
          <a:p>
            <a:pPr marL="342900" indent="-342900" fontAlgn="b">
              <a:spcBef>
                <a:spcPct val="30000"/>
              </a:spcBef>
              <a:spcAft>
                <a:spcPct val="0"/>
              </a:spcAft>
              <a:buFont typeface="Arial" pitchFamily="34" charset="0"/>
              <a:buChar char="•"/>
            </a:pPr>
            <a:r>
              <a:rPr lang="en-GB" sz="2000" dirty="0">
                <a:solidFill>
                  <a:srgbClr val="000000"/>
                </a:solidFill>
              </a:rPr>
              <a:t>Teaching </a:t>
            </a:r>
            <a:r>
              <a:rPr lang="en-GB" sz="2000" dirty="0" smtClean="0">
                <a:solidFill>
                  <a:srgbClr val="000000"/>
                </a:solidFill>
              </a:rPr>
              <a:t>material</a:t>
            </a:r>
            <a:endParaRPr lang="en-GB" sz="2000" dirty="0">
              <a:solidFill>
                <a:srgbClr val="000000"/>
              </a:solidFill>
            </a:endParaRPr>
          </a:p>
        </p:txBody>
      </p:sp>
      <p:sp>
        <p:nvSpPr>
          <p:cNvPr id="8" name="TextBox 7"/>
          <p:cNvSpPr txBox="1"/>
          <p:nvPr/>
        </p:nvSpPr>
        <p:spPr>
          <a:xfrm>
            <a:off x="4980000" y="3809677"/>
            <a:ext cx="3816424" cy="2400657"/>
          </a:xfrm>
          <a:prstGeom prst="rect">
            <a:avLst/>
          </a:prstGeom>
          <a:noFill/>
        </p:spPr>
        <p:txBody>
          <a:bodyPr wrap="square" rtlCol="0">
            <a:spAutoFit/>
          </a:bodyPr>
          <a:lstStyle/>
          <a:p>
            <a:pPr marL="342900" indent="-342900" fontAlgn="b">
              <a:spcBef>
                <a:spcPct val="30000"/>
              </a:spcBef>
              <a:spcAft>
                <a:spcPct val="0"/>
              </a:spcAft>
              <a:buFont typeface="Arial" pitchFamily="34" charset="0"/>
              <a:buChar char="•"/>
            </a:pPr>
            <a:r>
              <a:rPr lang="en-GB" sz="2000" dirty="0">
                <a:solidFill>
                  <a:srgbClr val="000000"/>
                </a:solidFill>
              </a:rPr>
              <a:t>Work not related to role</a:t>
            </a:r>
          </a:p>
          <a:p>
            <a:pPr marL="342900" indent="-342900" fontAlgn="b">
              <a:spcBef>
                <a:spcPct val="30000"/>
              </a:spcBef>
              <a:spcAft>
                <a:spcPct val="0"/>
              </a:spcAft>
              <a:buFont typeface="Arial" pitchFamily="34" charset="0"/>
              <a:buChar char="•"/>
            </a:pPr>
            <a:r>
              <a:rPr lang="en-GB" sz="2000" dirty="0" smtClean="0">
                <a:solidFill>
                  <a:srgbClr val="000000"/>
                </a:solidFill>
              </a:rPr>
              <a:t>‘Scholarly’ works</a:t>
            </a:r>
          </a:p>
          <a:p>
            <a:pPr marL="800100" lvl="1" indent="-342900">
              <a:buFont typeface="Arial" pitchFamily="34" charset="0"/>
              <a:buChar char="•"/>
            </a:pPr>
            <a:r>
              <a:rPr lang="en-GB" sz="2000" dirty="0" smtClean="0">
                <a:solidFill>
                  <a:srgbClr val="000000"/>
                </a:solidFill>
              </a:rPr>
              <a:t>Lecture notes</a:t>
            </a:r>
          </a:p>
          <a:p>
            <a:pPr marL="800100" lvl="1" indent="-342900">
              <a:buFont typeface="Arial" pitchFamily="34" charset="0"/>
              <a:buChar char="•"/>
            </a:pPr>
            <a:r>
              <a:rPr lang="en-GB" sz="2000" dirty="0" smtClean="0">
                <a:solidFill>
                  <a:srgbClr val="000000"/>
                </a:solidFill>
              </a:rPr>
              <a:t>Books, articles</a:t>
            </a:r>
          </a:p>
          <a:p>
            <a:pPr marL="800100" lvl="1" indent="-342900">
              <a:buFont typeface="Arial" pitchFamily="34" charset="0"/>
              <a:buChar char="•"/>
            </a:pPr>
            <a:r>
              <a:rPr lang="en-GB" sz="2000" dirty="0" smtClean="0">
                <a:solidFill>
                  <a:srgbClr val="000000"/>
                </a:solidFill>
              </a:rPr>
              <a:t>Theses, essays</a:t>
            </a:r>
          </a:p>
          <a:p>
            <a:pPr marL="800100" lvl="1" indent="-342900">
              <a:buFont typeface="Arial" pitchFamily="34" charset="0"/>
              <a:buChar char="•"/>
            </a:pPr>
            <a:r>
              <a:rPr lang="en-GB" sz="2000" dirty="0" smtClean="0">
                <a:solidFill>
                  <a:srgbClr val="000000"/>
                </a:solidFill>
              </a:rPr>
              <a:t>Exam papers/responses</a:t>
            </a:r>
            <a:endParaRPr lang="en-GB" sz="2000" dirty="0">
              <a:solidFill>
                <a:srgbClr val="000000"/>
              </a:solidFill>
            </a:endParaRPr>
          </a:p>
        </p:txBody>
      </p:sp>
      <p:sp>
        <p:nvSpPr>
          <p:cNvPr id="6" name="TextBox 5"/>
          <p:cNvSpPr txBox="1"/>
          <p:nvPr/>
        </p:nvSpPr>
        <p:spPr>
          <a:xfrm>
            <a:off x="1763688" y="1484785"/>
            <a:ext cx="2016224" cy="461665"/>
          </a:xfrm>
          <a:prstGeom prst="rect">
            <a:avLst/>
          </a:prstGeom>
          <a:noFill/>
        </p:spPr>
        <p:txBody>
          <a:bodyPr wrap="square" rtlCol="0">
            <a:spAutoFit/>
          </a:bodyPr>
          <a:lstStyle/>
          <a:p>
            <a:pPr fontAlgn="b">
              <a:spcBef>
                <a:spcPct val="30000"/>
              </a:spcBef>
              <a:spcAft>
                <a:spcPct val="0"/>
              </a:spcAft>
            </a:pPr>
            <a:r>
              <a:rPr lang="en-GB" sz="2400" dirty="0" smtClean="0">
                <a:solidFill>
                  <a:srgbClr val="000000"/>
                </a:solidFill>
              </a:rPr>
              <a:t>Institution</a:t>
            </a:r>
            <a:endParaRPr lang="en-GB" sz="2400" dirty="0">
              <a:solidFill>
                <a:srgbClr val="000000"/>
              </a:solidFill>
            </a:endParaRPr>
          </a:p>
        </p:txBody>
      </p:sp>
      <p:sp>
        <p:nvSpPr>
          <p:cNvPr id="10" name="TextBox 9"/>
          <p:cNvSpPr txBox="1"/>
          <p:nvPr/>
        </p:nvSpPr>
        <p:spPr>
          <a:xfrm>
            <a:off x="5292080" y="1484784"/>
            <a:ext cx="2088232" cy="461665"/>
          </a:xfrm>
          <a:prstGeom prst="rect">
            <a:avLst/>
          </a:prstGeom>
          <a:noFill/>
        </p:spPr>
        <p:txBody>
          <a:bodyPr wrap="square" rtlCol="0">
            <a:spAutoFit/>
          </a:bodyPr>
          <a:lstStyle/>
          <a:p>
            <a:pPr fontAlgn="b">
              <a:spcBef>
                <a:spcPct val="30000"/>
              </a:spcBef>
              <a:spcAft>
                <a:spcPct val="0"/>
              </a:spcAft>
            </a:pPr>
            <a:r>
              <a:rPr lang="en-GB" sz="2400" dirty="0" smtClean="0">
                <a:solidFill>
                  <a:srgbClr val="000000"/>
                </a:solidFill>
              </a:rPr>
              <a:t>Staff/Student</a:t>
            </a:r>
            <a:endParaRPr lang="en-GB" sz="2400" dirty="0">
              <a:solidFill>
                <a:srgbClr val="000000"/>
              </a:solidFill>
            </a:endParaRPr>
          </a:p>
        </p:txBody>
      </p:sp>
    </p:spTree>
    <p:extLst>
      <p:ext uri="{BB962C8B-B14F-4D97-AF65-F5344CB8AC3E}">
        <p14:creationId xmlns:p14="http://schemas.microsoft.com/office/powerpoint/2010/main" val="6012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when can you use copyright material?</a:t>
            </a:r>
          </a:p>
        </p:txBody>
      </p:sp>
      <p:sp>
        <p:nvSpPr>
          <p:cNvPr id="3" name="Content Placeholder 2"/>
          <p:cNvSpPr>
            <a:spLocks noGrp="1"/>
          </p:cNvSpPr>
          <p:nvPr>
            <p:ph idx="1"/>
          </p:nvPr>
        </p:nvSpPr>
        <p:spPr/>
        <p:txBody>
          <a:bodyPr/>
          <a:lstStyle/>
          <a:p>
            <a:pPr lvl="0"/>
            <a:r>
              <a:rPr lang="en-GB" dirty="0">
                <a:solidFill>
                  <a:schemeClr val="bg1">
                    <a:lumMod val="75000"/>
                  </a:schemeClr>
                </a:solidFill>
              </a:rPr>
              <a:t>If copyright has expired</a:t>
            </a:r>
          </a:p>
          <a:p>
            <a:pPr lvl="0"/>
            <a:endParaRPr lang="en-GB" dirty="0"/>
          </a:p>
          <a:p>
            <a:r>
              <a:rPr lang="en-GB" dirty="0">
                <a:solidFill>
                  <a:schemeClr val="bg1">
                    <a:lumMod val="75000"/>
                  </a:schemeClr>
                </a:solidFill>
              </a:rPr>
              <a:t>If you, or your organisation hold the rights</a:t>
            </a:r>
          </a:p>
          <a:p>
            <a:pPr lvl="0"/>
            <a:endParaRPr lang="en-GB" dirty="0">
              <a:solidFill>
                <a:schemeClr val="bg1">
                  <a:lumMod val="75000"/>
                </a:schemeClr>
              </a:solidFill>
            </a:endParaRPr>
          </a:p>
          <a:p>
            <a:pPr lvl="0"/>
            <a:r>
              <a:rPr lang="en-GB" dirty="0"/>
              <a:t>If you have permission from the rights holder</a:t>
            </a:r>
          </a:p>
          <a:p>
            <a:endParaRPr lang="en-GB" dirty="0">
              <a:solidFill>
                <a:schemeClr val="bg1">
                  <a:lumMod val="75000"/>
                </a:schemeClr>
              </a:solidFill>
            </a:endParaRPr>
          </a:p>
          <a:p>
            <a:r>
              <a:rPr lang="en-GB" dirty="0" smtClean="0">
                <a:solidFill>
                  <a:schemeClr val="bg1">
                    <a:lumMod val="75000"/>
                  </a:schemeClr>
                </a:solidFill>
              </a:rPr>
              <a:t>If </a:t>
            </a:r>
            <a:r>
              <a:rPr lang="en-GB" dirty="0">
                <a:solidFill>
                  <a:schemeClr val="bg1">
                    <a:lumMod val="75000"/>
                  </a:schemeClr>
                </a:solidFill>
              </a:rPr>
              <a:t>you are relying on a legal defence</a:t>
            </a:r>
          </a:p>
        </p:txBody>
      </p:sp>
    </p:spTree>
    <p:extLst>
      <p:ext uri="{BB962C8B-B14F-4D97-AF65-F5344CB8AC3E}">
        <p14:creationId xmlns:p14="http://schemas.microsoft.com/office/powerpoint/2010/main" val="2980048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Copyright as Property</a:t>
            </a:r>
            <a:endParaRPr lang="en-GB" dirty="0"/>
          </a:p>
        </p:txBody>
      </p:sp>
      <p:sp>
        <p:nvSpPr>
          <p:cNvPr id="6" name="Rectangle 3"/>
          <p:cNvSpPr txBox="1">
            <a:spLocks noChangeArrowheads="1"/>
          </p:cNvSpPr>
          <p:nvPr/>
        </p:nvSpPr>
        <p:spPr bwMode="auto">
          <a:xfrm>
            <a:off x="685800" y="1598613"/>
            <a:ext cx="792480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Wingdings" pitchFamily="2" charset="2"/>
              <a:buChar char="§"/>
              <a:defRPr sz="2000">
                <a:solidFill>
                  <a:schemeClr val="tx1"/>
                </a:solidFill>
                <a:latin typeface="+mn-lt"/>
                <a:cs typeface="+mn-cs"/>
              </a:defRPr>
            </a:lvl2pPr>
            <a:lvl3pPr marL="1168400" indent="-176213" algn="l" rtl="0" eaLnBrk="1" fontAlgn="ctr" hangingPunct="1">
              <a:spcBef>
                <a:spcPct val="0"/>
              </a:spcBef>
              <a:spcAft>
                <a:spcPct val="0"/>
              </a:spcAft>
              <a:buChar char="•"/>
              <a:defRPr>
                <a:solidFill>
                  <a:schemeClr val="tx1"/>
                </a:solidFill>
                <a:latin typeface="+mn-lt"/>
                <a:cs typeface="+mn-cs"/>
              </a:defRPr>
            </a:lvl3pPr>
            <a:lvl4pPr marL="1524000" indent="-176213" algn="l" rtl="0" eaLnBrk="1" fontAlgn="ctr" hangingPunct="1">
              <a:spcBef>
                <a:spcPct val="0"/>
              </a:spcBef>
              <a:spcAft>
                <a:spcPct val="0"/>
              </a:spcAft>
              <a:buFont typeface="Arial"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a:lstStyle>
          <a:p>
            <a:pPr marL="266700" indent="-266700">
              <a:lnSpc>
                <a:spcPct val="150000"/>
              </a:lnSpc>
              <a:buClrTx/>
              <a:buSzPct val="80000"/>
              <a:buFont typeface="Wingdings" charset="2"/>
              <a:buChar char="n"/>
            </a:pPr>
            <a:r>
              <a:rPr lang="en-GB" kern="0" dirty="0" smtClean="0"/>
              <a:t>Has an “owner”</a:t>
            </a:r>
            <a:endParaRPr lang="en-GB" kern="0" dirty="0"/>
          </a:p>
        </p:txBody>
      </p:sp>
      <p:pic>
        <p:nvPicPr>
          <p:cNvPr id="7" name="Picture 8" descr="MC90009055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513" y="2370138"/>
            <a:ext cx="4105275" cy="321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3419475" y="5661025"/>
            <a:ext cx="5157479" cy="54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lnSpc>
                <a:spcPct val="150000"/>
              </a:lnSpc>
              <a:spcBef>
                <a:spcPct val="80000"/>
              </a:spcBef>
              <a:buSzPct val="80000"/>
              <a:buFont typeface="Wingdings" charset="2"/>
              <a:buChar char="n"/>
            </a:pPr>
            <a:r>
              <a:rPr lang="en-GB" sz="2400" dirty="0"/>
              <a:t> May be “bought”, “sold” or “rented”</a:t>
            </a:r>
          </a:p>
        </p:txBody>
      </p:sp>
    </p:spTree>
    <p:extLst>
      <p:ext uri="{BB962C8B-B14F-4D97-AF65-F5344CB8AC3E}">
        <p14:creationId xmlns:p14="http://schemas.microsoft.com/office/powerpoint/2010/main" val="54028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Creative Commons and Open Licensing</a:t>
            </a:r>
            <a:endParaRPr lang="en-GB" dirty="0"/>
          </a:p>
        </p:txBody>
      </p:sp>
      <p:sp>
        <p:nvSpPr>
          <p:cNvPr id="7" name="TextBox 6"/>
          <p:cNvSpPr txBox="1"/>
          <p:nvPr/>
        </p:nvSpPr>
        <p:spPr>
          <a:xfrm>
            <a:off x="1007263" y="5991671"/>
            <a:ext cx="3031599" cy="369332"/>
          </a:xfrm>
          <a:prstGeom prst="rect">
            <a:avLst/>
          </a:prstGeom>
          <a:noFill/>
        </p:spPr>
        <p:txBody>
          <a:bodyPr wrap="none" rtlCol="0">
            <a:spAutoFit/>
          </a:bodyPr>
          <a:lstStyle/>
          <a:p>
            <a:r>
              <a:rPr lang="en-GB" sz="1800" dirty="0" smtClean="0">
                <a:hlinkClick r:id="rId3"/>
              </a:rPr>
              <a:t>http://creativecommons.org</a:t>
            </a:r>
            <a:r>
              <a:rPr lang="en-GB" sz="1800" dirty="0" smtClean="0"/>
              <a:t> </a:t>
            </a:r>
            <a:endParaRPr lang="en-GB" sz="1800" dirty="0"/>
          </a:p>
        </p:txBody>
      </p:sp>
      <p:graphicFrame>
        <p:nvGraphicFramePr>
          <p:cNvPr id="3" name="Table 2"/>
          <p:cNvGraphicFramePr>
            <a:graphicFrameLocks noGrp="1"/>
          </p:cNvGraphicFramePr>
          <p:nvPr>
            <p:extLst/>
          </p:nvPr>
        </p:nvGraphicFramePr>
        <p:xfrm>
          <a:off x="774885" y="1196751"/>
          <a:ext cx="7397514" cy="4735632"/>
        </p:xfrm>
        <a:graphic>
          <a:graphicData uri="http://schemas.openxmlformats.org/drawingml/2006/table">
            <a:tbl>
              <a:tblPr>
                <a:tableStyleId>{3C2FFA5D-87B4-456A-9821-1D502468CF0F}</a:tableStyleId>
              </a:tblPr>
              <a:tblGrid>
                <a:gridCol w="91679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4608511">
                  <a:extLst>
                    <a:ext uri="{9D8B030D-6E8A-4147-A177-3AD203B41FA5}">
                      <a16:colId xmlns:a16="http://schemas.microsoft.com/office/drawing/2014/main" val="20002"/>
                    </a:ext>
                  </a:extLst>
                </a:gridCol>
              </a:tblGrid>
              <a:tr h="156642">
                <a:tc>
                  <a:txBody>
                    <a:bodyPr/>
                    <a:lstStyle/>
                    <a:p>
                      <a:r>
                        <a:rPr lang="en-GB" sz="1200" b="1" dirty="0"/>
                        <a:t>Icon</a:t>
                      </a:r>
                    </a:p>
                  </a:txBody>
                  <a:tcPr marL="45770" marR="45770" marT="22885" marB="22885" anchor="ctr">
                    <a:solidFill>
                      <a:schemeClr val="bg1">
                        <a:lumMod val="85000"/>
                      </a:schemeClr>
                    </a:solidFill>
                  </a:tcPr>
                </a:tc>
                <a:tc>
                  <a:txBody>
                    <a:bodyPr/>
                    <a:lstStyle/>
                    <a:p>
                      <a:r>
                        <a:rPr lang="en-GB" sz="1200" b="1" dirty="0"/>
                        <a:t>Right</a:t>
                      </a:r>
                    </a:p>
                  </a:txBody>
                  <a:tcPr marL="45770" marR="45770" marT="22885" marB="22885" anchor="ctr">
                    <a:solidFill>
                      <a:schemeClr val="bg1">
                        <a:lumMod val="85000"/>
                      </a:schemeClr>
                    </a:solidFill>
                  </a:tcPr>
                </a:tc>
                <a:tc>
                  <a:txBody>
                    <a:bodyPr/>
                    <a:lstStyle/>
                    <a:p>
                      <a:r>
                        <a:rPr lang="en-GB" sz="1200" b="1" dirty="0"/>
                        <a:t>Description</a:t>
                      </a:r>
                    </a:p>
                  </a:txBody>
                  <a:tcPr marL="45770" marR="45770" marT="22885" marB="22885" anchor="ctr">
                    <a:solidFill>
                      <a:schemeClr val="bg1">
                        <a:lumMod val="85000"/>
                      </a:schemeClr>
                    </a:solidFill>
                  </a:tcPr>
                </a:tc>
                <a:extLst>
                  <a:ext uri="{0D108BD9-81ED-4DB2-BD59-A6C34878D82A}">
                    <a16:rowId xmlns:a16="http://schemas.microsoft.com/office/drawing/2014/main" val="10000"/>
                  </a:ext>
                </a:extLst>
              </a:tr>
              <a:tr h="1211510">
                <a:tc>
                  <a:txBody>
                    <a:bodyPr/>
                    <a:lstStyle/>
                    <a:p>
                      <a:endParaRPr lang="en-GB" sz="1200" dirty="0"/>
                    </a:p>
                  </a:txBody>
                  <a:tcPr marL="45770" marR="45770" marT="22885" marB="22885" anchor="ctr">
                    <a:solidFill>
                      <a:schemeClr val="bg1">
                        <a:lumMod val="85000"/>
                      </a:schemeClr>
                    </a:solidFill>
                  </a:tcPr>
                </a:tc>
                <a:tc>
                  <a:txBody>
                    <a:bodyPr/>
                    <a:lstStyle/>
                    <a:p>
                      <a:r>
                        <a:rPr lang="en-GB" sz="1200" dirty="0">
                          <a:hlinkClick r:id="rId4" tooltip="Attribution (copyright)"/>
                        </a:rPr>
                        <a:t>Attribution</a:t>
                      </a:r>
                      <a:r>
                        <a:rPr lang="en-GB" sz="1200" dirty="0"/>
                        <a:t> (BY)</a:t>
                      </a:r>
                    </a:p>
                  </a:txBody>
                  <a:tcPr marL="45770" marR="45770" marT="22885" marB="22885" anchor="ctr">
                    <a:solidFill>
                      <a:schemeClr val="bg1">
                        <a:lumMod val="85000"/>
                      </a:schemeClr>
                    </a:solidFill>
                  </a:tcPr>
                </a:tc>
                <a:tc>
                  <a:txBody>
                    <a:bodyPr/>
                    <a:lstStyle/>
                    <a:p>
                      <a:r>
                        <a:rPr lang="en-US" sz="1200" dirty="0"/>
                        <a:t>Licensees may copy, distribute, display and perform the work and make derivative works based on it only if they give the author or licensor the credits in the manner specified by these.</a:t>
                      </a:r>
                    </a:p>
                  </a:txBody>
                  <a:tcPr marL="45770" marR="45770" marT="22885" marB="22885" anchor="ctr">
                    <a:solidFill>
                      <a:schemeClr val="bg1">
                        <a:lumMod val="85000"/>
                      </a:schemeClr>
                    </a:solidFill>
                  </a:tcPr>
                </a:tc>
                <a:extLst>
                  <a:ext uri="{0D108BD9-81ED-4DB2-BD59-A6C34878D82A}">
                    <a16:rowId xmlns:a16="http://schemas.microsoft.com/office/drawing/2014/main" val="10001"/>
                  </a:ext>
                </a:extLst>
              </a:tr>
              <a:tr h="1144261">
                <a:tc>
                  <a:txBody>
                    <a:bodyPr/>
                    <a:lstStyle/>
                    <a:p>
                      <a:endParaRPr lang="en-GB" sz="1200"/>
                    </a:p>
                  </a:txBody>
                  <a:tcPr marL="45770" marR="45770" marT="22885" marB="22885" anchor="ctr">
                    <a:solidFill>
                      <a:schemeClr val="bg1">
                        <a:lumMod val="85000"/>
                      </a:schemeClr>
                    </a:solidFill>
                  </a:tcPr>
                </a:tc>
                <a:tc>
                  <a:txBody>
                    <a:bodyPr/>
                    <a:lstStyle/>
                    <a:p>
                      <a:r>
                        <a:rPr lang="en-GB" sz="1200" dirty="0">
                          <a:hlinkClick r:id="rId5" tooltip="Share-alike"/>
                        </a:rPr>
                        <a:t>Share-alike</a:t>
                      </a:r>
                      <a:r>
                        <a:rPr lang="en-GB" sz="1200" dirty="0"/>
                        <a:t> (SA)</a:t>
                      </a:r>
                    </a:p>
                  </a:txBody>
                  <a:tcPr marL="45770" marR="45770" marT="22885" marB="22885" anchor="ctr">
                    <a:solidFill>
                      <a:schemeClr val="bg1">
                        <a:lumMod val="85000"/>
                      </a:schemeClr>
                    </a:solidFill>
                  </a:tcPr>
                </a:tc>
                <a:tc>
                  <a:txBody>
                    <a:bodyPr/>
                    <a:lstStyle/>
                    <a:p>
                      <a:r>
                        <a:rPr lang="en-US" sz="1200"/>
                        <a:t>Licensees may distribute derivative works only under a license identical to the license that governs the original work. (See also </a:t>
                      </a:r>
                      <a:r>
                        <a:rPr lang="en-US" sz="1200">
                          <a:hlinkClick r:id="rId6" tooltip="Copyleft"/>
                        </a:rPr>
                        <a:t>copyleft</a:t>
                      </a:r>
                      <a:r>
                        <a:rPr lang="en-US" sz="1200"/>
                        <a:t>.)</a:t>
                      </a:r>
                    </a:p>
                  </a:txBody>
                  <a:tcPr marL="45770" marR="45770" marT="22885" marB="22885" anchor="ctr">
                    <a:solidFill>
                      <a:schemeClr val="bg1">
                        <a:lumMod val="85000"/>
                      </a:schemeClr>
                    </a:solidFill>
                  </a:tcPr>
                </a:tc>
                <a:extLst>
                  <a:ext uri="{0D108BD9-81ED-4DB2-BD59-A6C34878D82A}">
                    <a16:rowId xmlns:a16="http://schemas.microsoft.com/office/drawing/2014/main" val="10002"/>
                  </a:ext>
                </a:extLst>
              </a:tr>
              <a:tr h="1144261">
                <a:tc>
                  <a:txBody>
                    <a:bodyPr/>
                    <a:lstStyle/>
                    <a:p>
                      <a:endParaRPr lang="en-GB" sz="1200"/>
                    </a:p>
                  </a:txBody>
                  <a:tcPr marL="45770" marR="45770" marT="22885" marB="22885" anchor="ctr">
                    <a:solidFill>
                      <a:schemeClr val="bg1">
                        <a:lumMod val="85000"/>
                      </a:schemeClr>
                    </a:solidFill>
                  </a:tcPr>
                </a:tc>
                <a:tc>
                  <a:txBody>
                    <a:bodyPr/>
                    <a:lstStyle/>
                    <a:p>
                      <a:r>
                        <a:rPr lang="en-GB" sz="1200"/>
                        <a:t>Non-commercial (NC)</a:t>
                      </a:r>
                    </a:p>
                  </a:txBody>
                  <a:tcPr marL="45770" marR="45770" marT="22885" marB="22885" anchor="ctr">
                    <a:solidFill>
                      <a:schemeClr val="bg1">
                        <a:lumMod val="85000"/>
                      </a:schemeClr>
                    </a:solidFill>
                  </a:tcPr>
                </a:tc>
                <a:tc>
                  <a:txBody>
                    <a:bodyPr/>
                    <a:lstStyle/>
                    <a:p>
                      <a:r>
                        <a:rPr lang="en-US" sz="1200"/>
                        <a:t>Licensees may copy, distribute, display, and perform the work and make derivative works based on it only for </a:t>
                      </a:r>
                      <a:r>
                        <a:rPr lang="en-US" sz="1200">
                          <a:hlinkClick r:id="rId7" tooltip="Non-commercial"/>
                        </a:rPr>
                        <a:t>noncommercial</a:t>
                      </a:r>
                      <a:r>
                        <a:rPr lang="en-US" sz="1200"/>
                        <a:t> purposes.</a:t>
                      </a:r>
                    </a:p>
                  </a:txBody>
                  <a:tcPr marL="45770" marR="45770" marT="22885" marB="22885" anchor="ctr">
                    <a:solidFill>
                      <a:schemeClr val="bg1">
                        <a:lumMod val="85000"/>
                      </a:schemeClr>
                    </a:solidFill>
                  </a:tcPr>
                </a:tc>
                <a:extLst>
                  <a:ext uri="{0D108BD9-81ED-4DB2-BD59-A6C34878D82A}">
                    <a16:rowId xmlns:a16="http://schemas.microsoft.com/office/drawing/2014/main" val="10003"/>
                  </a:ext>
                </a:extLst>
              </a:tr>
              <a:tr h="1006950">
                <a:tc>
                  <a:txBody>
                    <a:bodyPr/>
                    <a:lstStyle/>
                    <a:p>
                      <a:endParaRPr lang="en-GB" sz="1200"/>
                    </a:p>
                  </a:txBody>
                  <a:tcPr marL="45770" marR="45770" marT="22885" marB="22885" anchor="ctr">
                    <a:solidFill>
                      <a:schemeClr val="bg1">
                        <a:lumMod val="85000"/>
                      </a:schemeClr>
                    </a:solidFill>
                  </a:tcPr>
                </a:tc>
                <a:tc>
                  <a:txBody>
                    <a:bodyPr/>
                    <a:lstStyle/>
                    <a:p>
                      <a:r>
                        <a:rPr lang="en-GB" sz="1200"/>
                        <a:t>No Derivative Works (ND)</a:t>
                      </a:r>
                    </a:p>
                  </a:txBody>
                  <a:tcPr marL="45770" marR="45770" marT="22885" marB="22885" anchor="ctr">
                    <a:solidFill>
                      <a:schemeClr val="bg1">
                        <a:lumMod val="85000"/>
                      </a:schemeClr>
                    </a:solidFill>
                  </a:tcPr>
                </a:tc>
                <a:tc>
                  <a:txBody>
                    <a:bodyPr/>
                    <a:lstStyle/>
                    <a:p>
                      <a:r>
                        <a:rPr lang="en-US" sz="1200" dirty="0"/>
                        <a:t>Licensees may copy, distribute, display and perform only verbatim copies of the work, not </a:t>
                      </a:r>
                      <a:r>
                        <a:rPr lang="en-US" sz="1200" dirty="0">
                          <a:hlinkClick r:id="rId8" tooltip="Derivative work"/>
                        </a:rPr>
                        <a:t>derivative works</a:t>
                      </a:r>
                      <a:r>
                        <a:rPr lang="en-US" sz="1200" dirty="0"/>
                        <a:t> based on it.</a:t>
                      </a:r>
                    </a:p>
                  </a:txBody>
                  <a:tcPr marL="45770" marR="45770" marT="22885" marB="22885" anchor="ctr">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14337" name="Picture 1" descr="Attribu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0510" y="1844824"/>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Share-alik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5911" y="3032502"/>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Non-commercia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4956" y="414908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Non-derivativ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4956" y="5229200"/>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588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Creative Commons and Open Licensing</a:t>
            </a:r>
            <a:endParaRPr lang="en-GB" dirty="0"/>
          </a:p>
        </p:txBody>
      </p:sp>
      <p:sp>
        <p:nvSpPr>
          <p:cNvPr id="7" name="TextBox 6"/>
          <p:cNvSpPr txBox="1"/>
          <p:nvPr/>
        </p:nvSpPr>
        <p:spPr>
          <a:xfrm>
            <a:off x="827584" y="5659529"/>
            <a:ext cx="4613764" cy="587853"/>
          </a:xfrm>
          <a:prstGeom prst="rect">
            <a:avLst/>
          </a:prstGeom>
          <a:noFill/>
        </p:spPr>
        <p:txBody>
          <a:bodyPr wrap="none" rtlCol="0">
            <a:spAutoFit/>
          </a:bodyPr>
          <a:lstStyle/>
          <a:p>
            <a:r>
              <a:rPr lang="en-GB" sz="1400" dirty="0" smtClean="0">
                <a:hlinkClick r:id="rId2"/>
              </a:rPr>
              <a:t>http://creativecommons.org</a:t>
            </a:r>
            <a:r>
              <a:rPr lang="en-GB" sz="1400" dirty="0" smtClean="0"/>
              <a:t> </a:t>
            </a:r>
          </a:p>
          <a:p>
            <a:r>
              <a:rPr lang="en-GB" sz="1400" dirty="0">
                <a:hlinkClick r:id="rId3"/>
              </a:rPr>
              <a:t>http://</a:t>
            </a:r>
            <a:r>
              <a:rPr lang="en-GB" sz="1400" dirty="0" smtClean="0">
                <a:hlinkClick r:id="rId3"/>
              </a:rPr>
              <a:t>en.wikipedia.org/wiki/Creative_Commons_license</a:t>
            </a:r>
            <a:r>
              <a:rPr lang="en-GB" sz="1400" dirty="0" smtClean="0"/>
              <a:t> </a:t>
            </a:r>
            <a:endParaRPr lang="en-GB" sz="1400" dirty="0"/>
          </a:p>
        </p:txBody>
      </p:sp>
      <p:graphicFrame>
        <p:nvGraphicFramePr>
          <p:cNvPr id="6" name="Table 5"/>
          <p:cNvGraphicFramePr>
            <a:graphicFrameLocks noGrp="1"/>
          </p:cNvGraphicFramePr>
          <p:nvPr>
            <p:extLst/>
          </p:nvPr>
        </p:nvGraphicFramePr>
        <p:xfrm>
          <a:off x="755577" y="1692749"/>
          <a:ext cx="7561336" cy="3680467"/>
        </p:xfrm>
        <a:graphic>
          <a:graphicData uri="http://schemas.openxmlformats.org/drawingml/2006/table">
            <a:tbl>
              <a:tblPr>
                <a:tableStyleId>{3C2FFA5D-87B4-456A-9821-1D502468CF0F}</a:tableStyleId>
              </a:tblPr>
              <a:tblGrid>
                <a:gridCol w="1378369">
                  <a:extLst>
                    <a:ext uri="{9D8B030D-6E8A-4147-A177-3AD203B41FA5}">
                      <a16:colId xmlns:a16="http://schemas.microsoft.com/office/drawing/2014/main" val="20000"/>
                    </a:ext>
                  </a:extLst>
                </a:gridCol>
                <a:gridCol w="4767193">
                  <a:extLst>
                    <a:ext uri="{9D8B030D-6E8A-4147-A177-3AD203B41FA5}">
                      <a16:colId xmlns:a16="http://schemas.microsoft.com/office/drawing/2014/main" val="20001"/>
                    </a:ext>
                  </a:extLst>
                </a:gridCol>
                <a:gridCol w="1415774">
                  <a:extLst>
                    <a:ext uri="{9D8B030D-6E8A-4147-A177-3AD203B41FA5}">
                      <a16:colId xmlns:a16="http://schemas.microsoft.com/office/drawing/2014/main" val="20002"/>
                    </a:ext>
                  </a:extLst>
                </a:gridCol>
              </a:tblGrid>
              <a:tr h="432996">
                <a:tc>
                  <a:txBody>
                    <a:bodyPr/>
                    <a:lstStyle/>
                    <a:p>
                      <a:r>
                        <a:rPr lang="en-GB" dirty="0"/>
                        <a:t>Icon</a:t>
                      </a:r>
                      <a:endParaRPr lang="en-GB" b="1" dirty="0"/>
                    </a:p>
                  </a:txBody>
                  <a:tcPr anchor="ctr">
                    <a:solidFill>
                      <a:schemeClr val="bg1">
                        <a:lumMod val="85000"/>
                      </a:schemeClr>
                    </a:solidFill>
                  </a:tcPr>
                </a:tc>
                <a:tc>
                  <a:txBody>
                    <a:bodyPr/>
                    <a:lstStyle/>
                    <a:p>
                      <a:r>
                        <a:rPr lang="en-GB"/>
                        <a:t>Description</a:t>
                      </a:r>
                      <a:endParaRPr lang="en-GB" b="1"/>
                    </a:p>
                  </a:txBody>
                  <a:tcPr anchor="ctr">
                    <a:solidFill>
                      <a:schemeClr val="bg1">
                        <a:lumMod val="85000"/>
                      </a:schemeClr>
                    </a:solidFill>
                  </a:tcPr>
                </a:tc>
                <a:tc>
                  <a:txBody>
                    <a:bodyPr/>
                    <a:lstStyle/>
                    <a:p>
                      <a:r>
                        <a:rPr lang="en-GB" dirty="0"/>
                        <a:t>Acronym</a:t>
                      </a:r>
                      <a:endParaRPr lang="en-GB" b="1" dirty="0"/>
                    </a:p>
                  </a:txBody>
                  <a:tcPr anchor="ctr">
                    <a:solidFill>
                      <a:schemeClr val="bg1">
                        <a:lumMod val="85000"/>
                      </a:schemeClr>
                    </a:solidFill>
                  </a:tcPr>
                </a:tc>
                <a:extLst>
                  <a:ext uri="{0D108BD9-81ED-4DB2-BD59-A6C34878D82A}">
                    <a16:rowId xmlns:a16="http://schemas.microsoft.com/office/drawing/2014/main" val="10000"/>
                  </a:ext>
                </a:extLst>
              </a:tr>
              <a:tr h="511167">
                <a:tc>
                  <a:txBody>
                    <a:bodyPr/>
                    <a:lstStyle/>
                    <a:p>
                      <a:endParaRPr lang="en-GB"/>
                    </a:p>
                  </a:txBody>
                  <a:tcPr anchor="ctr">
                    <a:solidFill>
                      <a:schemeClr val="bg1">
                        <a:lumMod val="85000"/>
                      </a:schemeClr>
                    </a:solidFill>
                  </a:tcPr>
                </a:tc>
                <a:tc>
                  <a:txBody>
                    <a:bodyPr/>
                    <a:lstStyle/>
                    <a:p>
                      <a:r>
                        <a:rPr lang="en-GB"/>
                        <a:t>Attribution alone</a:t>
                      </a:r>
                    </a:p>
                  </a:txBody>
                  <a:tcPr anchor="ctr">
                    <a:solidFill>
                      <a:schemeClr val="bg1">
                        <a:lumMod val="85000"/>
                      </a:schemeClr>
                    </a:solidFill>
                  </a:tcPr>
                </a:tc>
                <a:tc>
                  <a:txBody>
                    <a:bodyPr/>
                    <a:lstStyle/>
                    <a:p>
                      <a:r>
                        <a:rPr lang="en-GB"/>
                        <a:t>BY</a:t>
                      </a:r>
                    </a:p>
                  </a:txBody>
                  <a:tcPr anchor="ctr">
                    <a:solidFill>
                      <a:schemeClr val="bg1">
                        <a:lumMod val="85000"/>
                      </a:schemeClr>
                    </a:solidFill>
                  </a:tcPr>
                </a:tc>
                <a:extLst>
                  <a:ext uri="{0D108BD9-81ED-4DB2-BD59-A6C34878D82A}">
                    <a16:rowId xmlns:a16="http://schemas.microsoft.com/office/drawing/2014/main" val="10001"/>
                  </a:ext>
                </a:extLst>
              </a:tr>
              <a:tr h="510219">
                <a:tc>
                  <a:txBody>
                    <a:bodyPr/>
                    <a:lstStyle/>
                    <a:p>
                      <a:endParaRPr lang="en-GB"/>
                    </a:p>
                  </a:txBody>
                  <a:tcPr anchor="ctr">
                    <a:solidFill>
                      <a:schemeClr val="bg1">
                        <a:lumMod val="85000"/>
                      </a:schemeClr>
                    </a:solidFill>
                  </a:tcPr>
                </a:tc>
                <a:tc>
                  <a:txBody>
                    <a:bodyPr/>
                    <a:lstStyle/>
                    <a:p>
                      <a:r>
                        <a:rPr lang="en-GB"/>
                        <a:t>Attribution + NoDerivatives</a:t>
                      </a:r>
                    </a:p>
                  </a:txBody>
                  <a:tcPr anchor="ctr">
                    <a:solidFill>
                      <a:schemeClr val="bg1">
                        <a:lumMod val="85000"/>
                      </a:schemeClr>
                    </a:solidFill>
                  </a:tcPr>
                </a:tc>
                <a:tc>
                  <a:txBody>
                    <a:bodyPr/>
                    <a:lstStyle/>
                    <a:p>
                      <a:r>
                        <a:rPr lang="en-GB"/>
                        <a:t>BY-ND</a:t>
                      </a:r>
                    </a:p>
                  </a:txBody>
                  <a:tcPr anchor="ctr">
                    <a:solidFill>
                      <a:schemeClr val="bg1">
                        <a:lumMod val="85000"/>
                      </a:schemeClr>
                    </a:solidFill>
                  </a:tcPr>
                </a:tc>
                <a:extLst>
                  <a:ext uri="{0D108BD9-81ED-4DB2-BD59-A6C34878D82A}">
                    <a16:rowId xmlns:a16="http://schemas.microsoft.com/office/drawing/2014/main" val="10002"/>
                  </a:ext>
                </a:extLst>
              </a:tr>
              <a:tr h="509271">
                <a:tc>
                  <a:txBody>
                    <a:bodyPr/>
                    <a:lstStyle/>
                    <a:p>
                      <a:endParaRPr lang="en-GB"/>
                    </a:p>
                  </a:txBody>
                  <a:tcPr anchor="ctr">
                    <a:solidFill>
                      <a:schemeClr val="bg1">
                        <a:lumMod val="85000"/>
                      </a:schemeClr>
                    </a:solidFill>
                  </a:tcPr>
                </a:tc>
                <a:tc>
                  <a:txBody>
                    <a:bodyPr/>
                    <a:lstStyle/>
                    <a:p>
                      <a:r>
                        <a:rPr lang="en-GB" dirty="0"/>
                        <a:t>Attribution + </a:t>
                      </a:r>
                      <a:r>
                        <a:rPr lang="en-GB" dirty="0" err="1"/>
                        <a:t>ShareAlike</a:t>
                      </a:r>
                      <a:endParaRPr lang="en-GB" dirty="0"/>
                    </a:p>
                  </a:txBody>
                  <a:tcPr anchor="ctr">
                    <a:solidFill>
                      <a:schemeClr val="bg1">
                        <a:lumMod val="85000"/>
                      </a:schemeClr>
                    </a:solidFill>
                  </a:tcPr>
                </a:tc>
                <a:tc>
                  <a:txBody>
                    <a:bodyPr/>
                    <a:lstStyle/>
                    <a:p>
                      <a:r>
                        <a:rPr lang="en-GB"/>
                        <a:t>BY-SA</a:t>
                      </a:r>
                    </a:p>
                  </a:txBody>
                  <a:tcPr anchor="ctr">
                    <a:solidFill>
                      <a:schemeClr val="bg1">
                        <a:lumMod val="85000"/>
                      </a:schemeClr>
                    </a:solidFill>
                  </a:tcPr>
                </a:tc>
                <a:extLst>
                  <a:ext uri="{0D108BD9-81ED-4DB2-BD59-A6C34878D82A}">
                    <a16:rowId xmlns:a16="http://schemas.microsoft.com/office/drawing/2014/main" val="10003"/>
                  </a:ext>
                </a:extLst>
              </a:tr>
              <a:tr h="508323">
                <a:tc>
                  <a:txBody>
                    <a:bodyPr/>
                    <a:lstStyle/>
                    <a:p>
                      <a:endParaRPr lang="en-GB"/>
                    </a:p>
                  </a:txBody>
                  <a:tcPr anchor="ctr">
                    <a:solidFill>
                      <a:schemeClr val="bg1">
                        <a:lumMod val="85000"/>
                      </a:schemeClr>
                    </a:solidFill>
                  </a:tcPr>
                </a:tc>
                <a:tc>
                  <a:txBody>
                    <a:bodyPr/>
                    <a:lstStyle/>
                    <a:p>
                      <a:r>
                        <a:rPr lang="en-GB" dirty="0"/>
                        <a:t>Attribution + </a:t>
                      </a:r>
                      <a:r>
                        <a:rPr lang="en-GB" dirty="0" err="1"/>
                        <a:t>Noncommercial</a:t>
                      </a:r>
                      <a:endParaRPr lang="en-GB" dirty="0"/>
                    </a:p>
                  </a:txBody>
                  <a:tcPr anchor="ctr">
                    <a:solidFill>
                      <a:schemeClr val="bg1">
                        <a:lumMod val="85000"/>
                      </a:schemeClr>
                    </a:solidFill>
                  </a:tcPr>
                </a:tc>
                <a:tc>
                  <a:txBody>
                    <a:bodyPr/>
                    <a:lstStyle/>
                    <a:p>
                      <a:r>
                        <a:rPr lang="en-GB"/>
                        <a:t>BY-NC</a:t>
                      </a:r>
                    </a:p>
                  </a:txBody>
                  <a:tcPr anchor="ctr">
                    <a:solidFill>
                      <a:schemeClr val="bg1">
                        <a:lumMod val="85000"/>
                      </a:schemeClr>
                    </a:solidFill>
                  </a:tcPr>
                </a:tc>
                <a:extLst>
                  <a:ext uri="{0D108BD9-81ED-4DB2-BD59-A6C34878D82A}">
                    <a16:rowId xmlns:a16="http://schemas.microsoft.com/office/drawing/2014/main" val="10004"/>
                  </a:ext>
                </a:extLst>
              </a:tr>
              <a:tr h="651391">
                <a:tc>
                  <a:txBody>
                    <a:bodyPr/>
                    <a:lstStyle/>
                    <a:p>
                      <a:endParaRPr lang="en-GB"/>
                    </a:p>
                  </a:txBody>
                  <a:tcPr anchor="ctr">
                    <a:solidFill>
                      <a:schemeClr val="bg1">
                        <a:lumMod val="85000"/>
                      </a:schemeClr>
                    </a:solidFill>
                  </a:tcPr>
                </a:tc>
                <a:tc>
                  <a:txBody>
                    <a:bodyPr/>
                    <a:lstStyle/>
                    <a:p>
                      <a:r>
                        <a:rPr lang="en-GB"/>
                        <a:t>Attribution + Noncommercial + NoDerivatives</a:t>
                      </a:r>
                    </a:p>
                  </a:txBody>
                  <a:tcPr anchor="ctr">
                    <a:solidFill>
                      <a:schemeClr val="bg1">
                        <a:lumMod val="85000"/>
                      </a:schemeClr>
                    </a:solidFill>
                  </a:tcPr>
                </a:tc>
                <a:tc>
                  <a:txBody>
                    <a:bodyPr/>
                    <a:lstStyle/>
                    <a:p>
                      <a:r>
                        <a:rPr lang="en-GB"/>
                        <a:t>BY-NC-ND</a:t>
                      </a:r>
                    </a:p>
                  </a:txBody>
                  <a:tcPr anchor="ctr">
                    <a:solidFill>
                      <a:schemeClr val="bg1">
                        <a:lumMod val="85000"/>
                      </a:schemeClr>
                    </a:solidFill>
                  </a:tcPr>
                </a:tc>
                <a:extLst>
                  <a:ext uri="{0D108BD9-81ED-4DB2-BD59-A6C34878D82A}">
                    <a16:rowId xmlns:a16="http://schemas.microsoft.com/office/drawing/2014/main" val="10005"/>
                  </a:ext>
                </a:extLst>
              </a:tr>
              <a:tr h="557100">
                <a:tc>
                  <a:txBody>
                    <a:bodyPr/>
                    <a:lstStyle/>
                    <a:p>
                      <a:endParaRPr lang="en-GB"/>
                    </a:p>
                  </a:txBody>
                  <a:tcPr anchor="ctr">
                    <a:solidFill>
                      <a:schemeClr val="bg1">
                        <a:lumMod val="85000"/>
                      </a:schemeClr>
                    </a:solidFill>
                  </a:tcPr>
                </a:tc>
                <a:tc>
                  <a:txBody>
                    <a:bodyPr/>
                    <a:lstStyle/>
                    <a:p>
                      <a:r>
                        <a:rPr lang="en-GB" dirty="0"/>
                        <a:t>Attribution + </a:t>
                      </a:r>
                      <a:r>
                        <a:rPr lang="en-GB" dirty="0" err="1"/>
                        <a:t>Noncommercial</a:t>
                      </a:r>
                      <a:r>
                        <a:rPr lang="en-GB" dirty="0"/>
                        <a:t> + </a:t>
                      </a:r>
                      <a:r>
                        <a:rPr lang="en-GB" dirty="0" err="1"/>
                        <a:t>ShareAlike</a:t>
                      </a:r>
                      <a:endParaRPr lang="en-GB" dirty="0"/>
                    </a:p>
                  </a:txBody>
                  <a:tcPr anchor="ctr">
                    <a:solidFill>
                      <a:schemeClr val="bg1">
                        <a:lumMod val="85000"/>
                      </a:schemeClr>
                    </a:solidFill>
                  </a:tcPr>
                </a:tc>
                <a:tc>
                  <a:txBody>
                    <a:bodyPr/>
                    <a:lstStyle/>
                    <a:p>
                      <a:r>
                        <a:rPr lang="en-GB" dirty="0"/>
                        <a:t>BY-NC-SA</a:t>
                      </a:r>
                    </a:p>
                  </a:txBody>
                  <a:tcPr anchor="ctr">
                    <a:solidFill>
                      <a:schemeClr val="bg1">
                        <a:lumMod val="85000"/>
                      </a:schemeClr>
                    </a:solidFill>
                  </a:tcPr>
                </a:tc>
                <a:extLst>
                  <a:ext uri="{0D108BD9-81ED-4DB2-BD59-A6C34878D82A}">
                    <a16:rowId xmlns:a16="http://schemas.microsoft.com/office/drawing/2014/main" val="10006"/>
                  </a:ext>
                </a:extLst>
              </a:tr>
            </a:tbl>
          </a:graphicData>
        </a:graphic>
      </p:graphicFrame>
      <p:pic>
        <p:nvPicPr>
          <p:cNvPr id="15361" name="Picture 1" descr="CC-b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839" y="2204864"/>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C-by-ND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754" y="2708920"/>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C-by-SA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754" y="3210454"/>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C-by-NC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851" y="3782397"/>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CC-by-NC-ND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3851" y="4376190"/>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CC-by-NC-SA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415" y="4957940"/>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239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when can you use copyright material?</a:t>
            </a:r>
          </a:p>
        </p:txBody>
      </p:sp>
      <p:sp>
        <p:nvSpPr>
          <p:cNvPr id="3" name="Content Placeholder 2"/>
          <p:cNvSpPr>
            <a:spLocks noGrp="1"/>
          </p:cNvSpPr>
          <p:nvPr>
            <p:ph idx="1"/>
          </p:nvPr>
        </p:nvSpPr>
        <p:spPr/>
        <p:txBody>
          <a:bodyPr/>
          <a:lstStyle/>
          <a:p>
            <a:pPr lvl="0"/>
            <a:r>
              <a:rPr lang="en-GB" dirty="0">
                <a:solidFill>
                  <a:schemeClr val="bg1">
                    <a:lumMod val="75000"/>
                  </a:schemeClr>
                </a:solidFill>
              </a:rPr>
              <a:t>If copyright has expired</a:t>
            </a:r>
          </a:p>
          <a:p>
            <a:pPr lvl="0"/>
            <a:endParaRPr lang="en-GB" dirty="0"/>
          </a:p>
          <a:p>
            <a:r>
              <a:rPr lang="en-GB" dirty="0">
                <a:solidFill>
                  <a:schemeClr val="bg1">
                    <a:lumMod val="75000"/>
                  </a:schemeClr>
                </a:solidFill>
              </a:rPr>
              <a:t>If you, or your organisation hold the rights</a:t>
            </a:r>
          </a:p>
          <a:p>
            <a:pPr lvl="0"/>
            <a:endParaRPr lang="en-GB" dirty="0">
              <a:solidFill>
                <a:schemeClr val="bg1">
                  <a:lumMod val="75000"/>
                </a:schemeClr>
              </a:solidFill>
            </a:endParaRPr>
          </a:p>
          <a:p>
            <a:pPr lvl="0"/>
            <a:r>
              <a:rPr lang="en-GB" dirty="0">
                <a:solidFill>
                  <a:schemeClr val="bg1">
                    <a:lumMod val="75000"/>
                  </a:schemeClr>
                </a:solidFill>
              </a:rPr>
              <a:t>If you have permission from the rights holder</a:t>
            </a:r>
          </a:p>
          <a:p>
            <a:endParaRPr lang="en-GB" dirty="0">
              <a:solidFill>
                <a:schemeClr val="bg1">
                  <a:lumMod val="75000"/>
                </a:schemeClr>
              </a:solidFill>
            </a:endParaRPr>
          </a:p>
          <a:p>
            <a:r>
              <a:rPr lang="en-GB" dirty="0"/>
              <a:t>If you are relying on a legal defence</a:t>
            </a:r>
          </a:p>
        </p:txBody>
      </p:sp>
    </p:spTree>
    <p:extLst>
      <p:ext uri="{BB962C8B-B14F-4D97-AF65-F5344CB8AC3E}">
        <p14:creationId xmlns:p14="http://schemas.microsoft.com/office/powerpoint/2010/main" val="628041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Fair dealing</a:t>
            </a:r>
            <a:endParaRPr lang="en-GB" dirty="0"/>
          </a:p>
        </p:txBody>
      </p:sp>
      <p:sp>
        <p:nvSpPr>
          <p:cNvPr id="3" name="Content Placeholder 2"/>
          <p:cNvSpPr>
            <a:spLocks noGrp="1"/>
          </p:cNvSpPr>
          <p:nvPr>
            <p:ph idx="1"/>
          </p:nvPr>
        </p:nvSpPr>
        <p:spPr/>
        <p:txBody>
          <a:bodyPr>
            <a:noAutofit/>
          </a:bodyPr>
          <a:lstStyle/>
          <a:p>
            <a:pPr>
              <a:buBlip>
                <a:blip r:embed="rId2"/>
              </a:buBlip>
            </a:pPr>
            <a:r>
              <a:rPr lang="en-GB" sz="2800" dirty="0" smtClean="0"/>
              <a:t>Determines whether usage is lawful or infringing based on how a ‘fair minded and honest person’ would deal with the work.</a:t>
            </a:r>
          </a:p>
          <a:p>
            <a:pPr marL="342900" indent="-342900">
              <a:buBlip>
                <a:blip r:embed="rId2"/>
              </a:buBlip>
            </a:pPr>
            <a:r>
              <a:rPr lang="en-GB" sz="2800" dirty="0" smtClean="0"/>
              <a:t>Does using the work affect the market for the original work? Does it affect or substitute the normal exploitation of the work.</a:t>
            </a:r>
          </a:p>
          <a:p>
            <a:pPr marL="342900" indent="-342900">
              <a:buBlip>
                <a:blip r:embed="rId2"/>
              </a:buBlip>
            </a:pPr>
            <a:r>
              <a:rPr lang="en-GB" sz="2800" dirty="0" smtClean="0"/>
              <a:t>Is the amount of the work taken reasonable and appropriate? Was it necessary to use the amount?</a:t>
            </a:r>
            <a:endParaRPr lang="en-GB"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476672"/>
            <a:ext cx="792088" cy="980041"/>
          </a:xfrm>
          <a:prstGeom prst="rect">
            <a:avLst/>
          </a:prstGeom>
        </p:spPr>
      </p:pic>
    </p:spTree>
    <p:extLst>
      <p:ext uri="{BB962C8B-B14F-4D97-AF65-F5344CB8AC3E}">
        <p14:creationId xmlns:p14="http://schemas.microsoft.com/office/powerpoint/2010/main" val="58130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Research Exceptions to Copyright</a:t>
            </a:r>
            <a:endParaRPr lang="en-GB" dirty="0"/>
          </a:p>
        </p:txBody>
      </p:sp>
      <p:sp>
        <p:nvSpPr>
          <p:cNvPr id="3" name="Content Placeholder 2"/>
          <p:cNvSpPr>
            <a:spLocks noGrp="1"/>
          </p:cNvSpPr>
          <p:nvPr>
            <p:ph idx="1"/>
          </p:nvPr>
        </p:nvSpPr>
        <p:spPr>
          <a:xfrm>
            <a:off x="1907704" y="2044907"/>
            <a:ext cx="5544616" cy="4033341"/>
          </a:xfrm>
        </p:spPr>
        <p:txBody>
          <a:bodyPr/>
          <a:lstStyle/>
          <a:p>
            <a:pPr marL="0" indent="0">
              <a:buNone/>
            </a:pPr>
            <a:r>
              <a:rPr lang="en-GB" dirty="0" smtClean="0"/>
              <a:t>S29 </a:t>
            </a:r>
            <a:r>
              <a:rPr lang="en-GB" dirty="0"/>
              <a:t>– Research </a:t>
            </a:r>
            <a:r>
              <a:rPr lang="en-GB" dirty="0" smtClean="0"/>
              <a:t>or private study</a:t>
            </a:r>
          </a:p>
          <a:p>
            <a:pPr marL="0" indent="0">
              <a:buNone/>
            </a:pPr>
            <a:endParaRPr lang="en-GB" dirty="0"/>
          </a:p>
          <a:p>
            <a:pPr marL="0" indent="0">
              <a:buNone/>
            </a:pPr>
            <a:r>
              <a:rPr lang="en-GB" dirty="0" smtClean="0"/>
              <a:t>S29a – Text and data mining</a:t>
            </a:r>
          </a:p>
          <a:p>
            <a:pPr marL="0" indent="0">
              <a:buNone/>
            </a:pPr>
            <a:endParaRPr lang="en-GB" dirty="0"/>
          </a:p>
          <a:p>
            <a:pPr marL="0" indent="0">
              <a:buNone/>
            </a:pPr>
            <a:r>
              <a:rPr lang="en-GB" dirty="0" smtClean="0"/>
              <a:t>S30 </a:t>
            </a:r>
            <a:r>
              <a:rPr lang="en-GB" dirty="0"/>
              <a:t>- Quotation (criticism and review</a:t>
            </a:r>
            <a:r>
              <a:rPr lang="en-GB" dirty="0" smtClean="0"/>
              <a:t>)</a:t>
            </a:r>
          </a:p>
          <a:p>
            <a:pPr marL="0" indent="0">
              <a:buNone/>
            </a:pPr>
            <a:endParaRPr lang="en-GB" dirty="0"/>
          </a:p>
          <a:p>
            <a:pPr marL="0" indent="0">
              <a:buNone/>
            </a:pPr>
            <a:r>
              <a:rPr lang="en-GB" dirty="0" smtClean="0"/>
              <a:t>S32 </a:t>
            </a:r>
            <a:r>
              <a:rPr lang="en-GB" dirty="0"/>
              <a:t>– </a:t>
            </a:r>
            <a:r>
              <a:rPr lang="en-GB" dirty="0" smtClean="0"/>
              <a:t>Illustration for </a:t>
            </a:r>
            <a:r>
              <a:rPr lang="en-GB" dirty="0"/>
              <a:t>instruction</a:t>
            </a:r>
          </a:p>
          <a:p>
            <a:pPr lvl="1"/>
            <a:endParaRPr lang="en-GB" dirty="0" smtClean="0"/>
          </a:p>
          <a:p>
            <a:pPr lvl="1"/>
            <a:endParaRPr lang="en-GB" sz="2800" dirty="0"/>
          </a:p>
        </p:txBody>
      </p:sp>
      <p:pic>
        <p:nvPicPr>
          <p:cNvPr id="11" name="Picture 62" descr="Learn icon by ousia - learn, read icon/picto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04" y="1916832"/>
            <a:ext cx="798373" cy="74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7111" t="23285" r="26142" b="53297"/>
          <a:stretch/>
        </p:blipFill>
        <p:spPr>
          <a:xfrm>
            <a:off x="614220" y="4061131"/>
            <a:ext cx="992805" cy="47559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053" y="2836995"/>
            <a:ext cx="682876" cy="85359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590" y="4853219"/>
            <a:ext cx="807803" cy="753588"/>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8384" y="476672"/>
            <a:ext cx="792088" cy="980041"/>
          </a:xfrm>
          <a:prstGeom prst="rect">
            <a:avLst/>
          </a:prstGeom>
        </p:spPr>
      </p:pic>
    </p:spTree>
    <p:custDataLst>
      <p:tags r:id="rId1"/>
    </p:custDataLst>
    <p:extLst>
      <p:ext uri="{BB962C8B-B14F-4D97-AF65-F5344CB8AC3E}">
        <p14:creationId xmlns:p14="http://schemas.microsoft.com/office/powerpoint/2010/main" val="1530526706"/>
      </p:ext>
    </p:extLst>
  </p:cSld>
  <p:clrMapOvr>
    <a:masterClrMapping/>
  </p:clrMapOvr>
  <mc:AlternateContent xmlns:mc="http://schemas.openxmlformats.org/markup-compatibility/2006" xmlns:p14="http://schemas.microsoft.com/office/powerpoint/2010/main">
    <mc:Choice Requires="p14">
      <p:transition spd="slow" p14:dur="2000" advTm="53126"/>
    </mc:Choice>
    <mc:Fallback xmlns="">
      <p:transition spd="slow" advTm="531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the theory</a:t>
            </a:r>
            <a:endParaRPr lang="en-GB" dirty="0"/>
          </a:p>
        </p:txBody>
      </p:sp>
      <p:sp>
        <p:nvSpPr>
          <p:cNvPr id="6" name="TextBox 5"/>
          <p:cNvSpPr txBox="1"/>
          <p:nvPr/>
        </p:nvSpPr>
        <p:spPr>
          <a:xfrm>
            <a:off x="1259632" y="1507703"/>
            <a:ext cx="2736304" cy="1200329"/>
          </a:xfrm>
          <a:prstGeom prst="rect">
            <a:avLst/>
          </a:prstGeom>
          <a:noFill/>
        </p:spPr>
        <p:txBody>
          <a:bodyPr wrap="square" rtlCol="0">
            <a:spAutoFit/>
          </a:bodyPr>
          <a:lstStyle/>
          <a:p>
            <a:pPr fontAlgn="b">
              <a:spcBef>
                <a:spcPct val="30000"/>
              </a:spcBef>
              <a:spcAft>
                <a:spcPct val="0"/>
              </a:spcAft>
            </a:pPr>
            <a:r>
              <a:rPr lang="en-GB" sz="2400" dirty="0">
                <a:solidFill>
                  <a:srgbClr val="000000"/>
                </a:solidFill>
              </a:rPr>
              <a:t>Copyright – covers all ‘fixed’, original creative works</a:t>
            </a:r>
          </a:p>
        </p:txBody>
      </p:sp>
      <p:sp>
        <p:nvSpPr>
          <p:cNvPr id="7" name="TextBox 6"/>
          <p:cNvSpPr txBox="1"/>
          <p:nvPr/>
        </p:nvSpPr>
        <p:spPr>
          <a:xfrm>
            <a:off x="5580112" y="3400193"/>
            <a:ext cx="2736304" cy="1200329"/>
          </a:xfrm>
          <a:prstGeom prst="rect">
            <a:avLst/>
          </a:prstGeom>
          <a:noFill/>
        </p:spPr>
        <p:txBody>
          <a:bodyPr wrap="square" rtlCol="0">
            <a:spAutoFit/>
          </a:bodyPr>
          <a:lstStyle/>
          <a:p>
            <a:pPr fontAlgn="b">
              <a:spcBef>
                <a:spcPct val="30000"/>
              </a:spcBef>
              <a:spcAft>
                <a:spcPct val="0"/>
              </a:spcAft>
            </a:pPr>
            <a:r>
              <a:rPr lang="en-GB" sz="2400" dirty="0">
                <a:solidFill>
                  <a:srgbClr val="000000"/>
                </a:solidFill>
              </a:rPr>
              <a:t>Restrictions on what you can do without permission</a:t>
            </a:r>
          </a:p>
        </p:txBody>
      </p:sp>
      <p:sp>
        <p:nvSpPr>
          <p:cNvPr id="8" name="TextBox 7"/>
          <p:cNvSpPr txBox="1"/>
          <p:nvPr/>
        </p:nvSpPr>
        <p:spPr>
          <a:xfrm>
            <a:off x="5940152" y="1671744"/>
            <a:ext cx="2736304" cy="1200329"/>
          </a:xfrm>
          <a:prstGeom prst="rect">
            <a:avLst/>
          </a:prstGeom>
          <a:noFill/>
        </p:spPr>
        <p:txBody>
          <a:bodyPr wrap="square" rtlCol="0">
            <a:spAutoFit/>
          </a:bodyPr>
          <a:lstStyle/>
          <a:p>
            <a:pPr fontAlgn="b">
              <a:spcBef>
                <a:spcPct val="30000"/>
              </a:spcBef>
              <a:spcAft>
                <a:spcPct val="0"/>
              </a:spcAft>
            </a:pPr>
            <a:r>
              <a:rPr lang="en-GB" sz="2400" dirty="0">
                <a:solidFill>
                  <a:srgbClr val="000000"/>
                </a:solidFill>
              </a:rPr>
              <a:t>Related rights – moral, performers, database</a:t>
            </a:r>
          </a:p>
        </p:txBody>
      </p:sp>
      <p:sp>
        <p:nvSpPr>
          <p:cNvPr id="9" name="TextBox 8"/>
          <p:cNvSpPr txBox="1"/>
          <p:nvPr/>
        </p:nvSpPr>
        <p:spPr>
          <a:xfrm>
            <a:off x="1266528" y="3349062"/>
            <a:ext cx="2952328" cy="1200329"/>
          </a:xfrm>
          <a:prstGeom prst="rect">
            <a:avLst/>
          </a:prstGeom>
          <a:noFill/>
        </p:spPr>
        <p:txBody>
          <a:bodyPr wrap="square" rtlCol="0">
            <a:spAutoFit/>
          </a:bodyPr>
          <a:lstStyle/>
          <a:p>
            <a:pPr fontAlgn="b">
              <a:spcBef>
                <a:spcPct val="30000"/>
              </a:spcBef>
              <a:spcAft>
                <a:spcPct val="0"/>
              </a:spcAft>
            </a:pPr>
            <a:r>
              <a:rPr lang="en-GB" sz="2400" dirty="0">
                <a:solidFill>
                  <a:srgbClr val="000000"/>
                </a:solidFill>
              </a:rPr>
              <a:t>Some instances where you can do some things</a:t>
            </a:r>
          </a:p>
        </p:txBody>
      </p:sp>
      <p:sp>
        <p:nvSpPr>
          <p:cNvPr id="10" name="TextBox 9"/>
          <p:cNvSpPr txBox="1"/>
          <p:nvPr/>
        </p:nvSpPr>
        <p:spPr>
          <a:xfrm>
            <a:off x="913706" y="5157192"/>
            <a:ext cx="7834758" cy="830997"/>
          </a:xfrm>
          <a:prstGeom prst="rect">
            <a:avLst/>
          </a:prstGeom>
          <a:noFill/>
        </p:spPr>
        <p:txBody>
          <a:bodyPr wrap="square" rtlCol="0">
            <a:spAutoFit/>
          </a:bodyPr>
          <a:lstStyle/>
          <a:p>
            <a:pPr fontAlgn="b">
              <a:spcBef>
                <a:spcPct val="30000"/>
              </a:spcBef>
              <a:spcAft>
                <a:spcPct val="0"/>
              </a:spcAft>
            </a:pPr>
            <a:r>
              <a:rPr lang="en-GB" sz="2400" dirty="0">
                <a:solidFill>
                  <a:srgbClr val="000000"/>
                </a:solidFill>
              </a:rPr>
              <a:t>All of which has become really important in a digital context</a:t>
            </a:r>
          </a:p>
        </p:txBody>
      </p:sp>
      <p:pic>
        <p:nvPicPr>
          <p:cNvPr id="11" name="Picture 6" descr="Copyright_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56"/>
          <a:stretch>
            <a:fillRect/>
          </a:stretch>
        </p:blipFill>
        <p:spPr bwMode="auto">
          <a:xfrm>
            <a:off x="467544" y="1738034"/>
            <a:ext cx="738704" cy="73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cm591\AppData\Local\Microsoft\Windows\Temporary Internet Files\Content.IE5\9ZWK5YZ2\MC9000592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1773208"/>
            <a:ext cx="807762" cy="7847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13"/>
          <p:cNvGraphicFramePr>
            <a:graphicFrameLocks noChangeAspect="1"/>
          </p:cNvGraphicFramePr>
          <p:nvPr>
            <p:extLst/>
          </p:nvPr>
        </p:nvGraphicFramePr>
        <p:xfrm>
          <a:off x="4248423" y="1412776"/>
          <a:ext cx="731035" cy="731035"/>
        </p:xfrm>
        <a:graphic>
          <a:graphicData uri="http://schemas.openxmlformats.org/presentationml/2006/ole">
            <mc:AlternateContent xmlns:mc="http://schemas.openxmlformats.org/markup-compatibility/2006">
              <mc:Choice xmlns:v="urn:schemas-microsoft-com:vml" Requires="v">
                <p:oleObj spid="_x0000_s4107" name="Visio" r:id="rId6" imgW="390612" imgH="390420" progId="Visio.Drawing.11">
                  <p:embed/>
                </p:oleObj>
              </mc:Choice>
              <mc:Fallback>
                <p:oleObj name="Visio" r:id="rId6" imgW="390612" imgH="390420" progId="Visio.Drawing.11">
                  <p:embed/>
                  <p:pic>
                    <p:nvPicPr>
                      <p:cNvPr id="14" name="Object 13"/>
                      <p:cNvPicPr>
                        <a:picLocks noChangeAspect="1" noChangeArrowheads="1"/>
                      </p:cNvPicPr>
                      <p:nvPr/>
                    </p:nvPicPr>
                    <p:blipFill>
                      <a:blip r:embed="rId7"/>
                      <a:srcRect/>
                      <a:stretch>
                        <a:fillRect/>
                      </a:stretch>
                    </p:blipFill>
                    <p:spPr bwMode="auto">
                      <a:xfrm>
                        <a:off x="4248423" y="1412776"/>
                        <a:ext cx="731035" cy="73103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pic>
                </p:oleObj>
              </mc:Fallback>
            </mc:AlternateContent>
          </a:graphicData>
        </a:graphic>
      </p:graphicFrame>
      <p:pic>
        <p:nvPicPr>
          <p:cNvPr id="4099" name="Picture 3" descr="C:\Users\cm591\AppData\Local\Microsoft\Windows\Temporary Internet Files\Content.IE5\LBGXR4NW\MC90032671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59711" y="3391444"/>
            <a:ext cx="1182805" cy="115794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m591\AppData\Local\Microsoft\Windows\Temporary Internet Files\Content.IE5\1QILNH7Y\MP90038596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896" y="3418847"/>
            <a:ext cx="830728" cy="11630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8423" y="2477700"/>
            <a:ext cx="740067" cy="738221"/>
          </a:xfrm>
          <a:prstGeom prst="rect">
            <a:avLst/>
          </a:prstGeom>
        </p:spPr>
      </p:pic>
    </p:spTree>
    <p:extLst>
      <p:ext uri="{BB962C8B-B14F-4D97-AF65-F5344CB8AC3E}">
        <p14:creationId xmlns:p14="http://schemas.microsoft.com/office/powerpoint/2010/main" val="233537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submission</a:t>
            </a:r>
            <a:endParaRPr lang="en-US" dirty="0"/>
          </a:p>
        </p:txBody>
      </p:sp>
      <p:sp>
        <p:nvSpPr>
          <p:cNvPr id="3" name="Content Placeholder 2"/>
          <p:cNvSpPr>
            <a:spLocks noGrp="1"/>
          </p:cNvSpPr>
          <p:nvPr>
            <p:ph idx="1"/>
          </p:nvPr>
        </p:nvSpPr>
        <p:spPr/>
        <p:txBody>
          <a:bodyPr/>
          <a:lstStyle/>
          <a:p>
            <a:pPr>
              <a:spcBef>
                <a:spcPts val="0"/>
              </a:spcBef>
              <a:spcAft>
                <a:spcPts val="2400"/>
              </a:spcAft>
            </a:pPr>
            <a:r>
              <a:rPr lang="en-US" dirty="0" smtClean="0"/>
              <a:t>Do you need to redact parts of your thesis?</a:t>
            </a:r>
          </a:p>
          <a:p>
            <a:pPr>
              <a:spcBef>
                <a:spcPts val="0"/>
              </a:spcBef>
              <a:spcAft>
                <a:spcPts val="2400"/>
              </a:spcAft>
            </a:pPr>
            <a:r>
              <a:rPr lang="en-US" dirty="0" smtClean="0"/>
              <a:t>Do you want to apply an embargo (restrict access for a period of time)</a:t>
            </a:r>
          </a:p>
          <a:p>
            <a:pPr>
              <a:spcBef>
                <a:spcPts val="0"/>
              </a:spcBef>
              <a:spcAft>
                <a:spcPts val="2400"/>
              </a:spcAft>
            </a:pPr>
            <a:r>
              <a:rPr lang="en-US" dirty="0" smtClean="0"/>
              <a:t>Do you want to apply a Creative Commons </a:t>
            </a:r>
            <a:r>
              <a:rPr lang="en-US" dirty="0" err="1" smtClean="0"/>
              <a:t>licence</a:t>
            </a:r>
            <a:r>
              <a:rPr lang="en-US" dirty="0" smtClean="0"/>
              <a:t>?</a:t>
            </a:r>
            <a:endParaRPr lang="en-US" dirty="0"/>
          </a:p>
        </p:txBody>
      </p:sp>
    </p:spTree>
    <p:extLst>
      <p:ext uri="{BB962C8B-B14F-4D97-AF65-F5344CB8AC3E}">
        <p14:creationId xmlns:p14="http://schemas.microsoft.com/office/powerpoint/2010/main" val="140457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copyright?</a:t>
            </a:r>
            <a:endParaRPr lang="en-GB" dirty="0"/>
          </a:p>
        </p:txBody>
      </p:sp>
      <p:sp>
        <p:nvSpPr>
          <p:cNvPr id="3" name="Content Placeholder 2"/>
          <p:cNvSpPr>
            <a:spLocks noGrp="1"/>
          </p:cNvSpPr>
          <p:nvPr>
            <p:ph idx="1"/>
          </p:nvPr>
        </p:nvSpPr>
        <p:spPr>
          <a:xfrm>
            <a:off x="971600" y="1448594"/>
            <a:ext cx="6985000" cy="4897437"/>
          </a:xfrm>
        </p:spPr>
        <p:txBody>
          <a:bodyPr/>
          <a:lstStyle/>
          <a:p>
            <a:pPr marL="0" indent="0">
              <a:lnSpc>
                <a:spcPct val="90000"/>
              </a:lnSpc>
              <a:buClrTx/>
              <a:buSzPct val="100000"/>
              <a:buNone/>
            </a:pPr>
            <a:r>
              <a:rPr lang="en-GB" sz="2000" dirty="0"/>
              <a:t>A type of “Intellectual Property”</a:t>
            </a:r>
          </a:p>
          <a:p>
            <a:pPr marL="0" indent="0">
              <a:lnSpc>
                <a:spcPct val="90000"/>
              </a:lnSpc>
              <a:buClrTx/>
              <a:buSzPct val="100000"/>
              <a:buNone/>
            </a:pPr>
            <a:r>
              <a:rPr lang="en-GB" sz="2000" dirty="0"/>
              <a:t>covering creative works</a:t>
            </a:r>
          </a:p>
          <a:p>
            <a:pPr marL="0" indent="0">
              <a:lnSpc>
                <a:spcPct val="90000"/>
              </a:lnSpc>
              <a:buClrTx/>
              <a:buSzPct val="100000"/>
              <a:buNone/>
            </a:pPr>
            <a:r>
              <a:rPr lang="en-GB" sz="2000" dirty="0"/>
              <a:t>Others include:</a:t>
            </a:r>
          </a:p>
          <a:p>
            <a:pPr>
              <a:lnSpc>
                <a:spcPct val="90000"/>
              </a:lnSpc>
              <a:buClrTx/>
              <a:buSzPct val="100000"/>
              <a:buFont typeface="Arial" pitchFamily="34" charset="0"/>
              <a:buChar char="•"/>
            </a:pPr>
            <a:r>
              <a:rPr lang="en-GB" sz="2000" dirty="0"/>
              <a:t>Moral rights</a:t>
            </a:r>
          </a:p>
          <a:p>
            <a:pPr>
              <a:lnSpc>
                <a:spcPct val="90000"/>
              </a:lnSpc>
              <a:buClrTx/>
              <a:buSzPct val="100000"/>
              <a:buFont typeface="Arial" pitchFamily="34" charset="0"/>
              <a:buChar char="•"/>
            </a:pPr>
            <a:r>
              <a:rPr lang="en-GB" sz="2000" dirty="0"/>
              <a:t>Performance rights</a:t>
            </a:r>
          </a:p>
          <a:p>
            <a:pPr>
              <a:lnSpc>
                <a:spcPct val="90000"/>
              </a:lnSpc>
              <a:buClrTx/>
              <a:buSzPct val="100000"/>
              <a:buFont typeface="Arial" pitchFamily="34" charset="0"/>
              <a:buChar char="•"/>
            </a:pPr>
            <a:r>
              <a:rPr lang="en-GB" sz="2000" dirty="0"/>
              <a:t>Database rights</a:t>
            </a:r>
          </a:p>
          <a:p>
            <a:pPr>
              <a:lnSpc>
                <a:spcPct val="90000"/>
              </a:lnSpc>
              <a:buClrTx/>
              <a:buSzPct val="100000"/>
              <a:buFont typeface="Arial" pitchFamily="34" charset="0"/>
              <a:buChar char="•"/>
            </a:pPr>
            <a:r>
              <a:rPr lang="en-GB" sz="2000" dirty="0" smtClean="0"/>
              <a:t>Design rights</a:t>
            </a:r>
          </a:p>
          <a:p>
            <a:pPr>
              <a:lnSpc>
                <a:spcPct val="90000"/>
              </a:lnSpc>
              <a:buClrTx/>
              <a:buSzPct val="100000"/>
              <a:buFont typeface="Arial" pitchFamily="34" charset="0"/>
              <a:buChar char="•"/>
            </a:pPr>
            <a:r>
              <a:rPr lang="en-GB" sz="2000" dirty="0" smtClean="0"/>
              <a:t>Trade Marks</a:t>
            </a:r>
            <a:endParaRPr lang="en-GB" sz="2000" dirty="0"/>
          </a:p>
          <a:p>
            <a:pPr>
              <a:lnSpc>
                <a:spcPct val="90000"/>
              </a:lnSpc>
              <a:buClrTx/>
              <a:buSzPct val="100000"/>
              <a:buFont typeface="Arial" pitchFamily="34" charset="0"/>
              <a:buChar char="•"/>
            </a:pPr>
            <a:r>
              <a:rPr lang="en-GB" sz="2000" dirty="0"/>
              <a:t>Patents</a:t>
            </a:r>
          </a:p>
          <a:p>
            <a:pPr>
              <a:lnSpc>
                <a:spcPct val="90000"/>
              </a:lnSpc>
              <a:buClrTx/>
              <a:buSzPct val="100000"/>
              <a:buFont typeface="Arial" pitchFamily="34" charset="0"/>
              <a:buChar char="•"/>
            </a:pPr>
            <a:r>
              <a:rPr lang="en-GB" sz="2000" dirty="0" smtClean="0"/>
              <a:t>Trade </a:t>
            </a:r>
            <a:r>
              <a:rPr lang="en-GB" sz="2000" dirty="0"/>
              <a:t>secrets (confidentiality)</a:t>
            </a:r>
          </a:p>
          <a:p>
            <a:endParaRPr lang="en-GB" dirty="0"/>
          </a:p>
        </p:txBody>
      </p:sp>
      <p:pic>
        <p:nvPicPr>
          <p:cNvPr id="6" name="Picture 6" descr="4105747756_c5648f2d40_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557338"/>
            <a:ext cx="3138488" cy="4679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rot="16200000">
            <a:off x="3040063" y="4024313"/>
            <a:ext cx="4175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
              <a:spcBef>
                <a:spcPct val="50000"/>
              </a:spcBef>
              <a:spcAft>
                <a:spcPct val="0"/>
              </a:spcAft>
            </a:pPr>
            <a:r>
              <a:rPr lang="en-GB" sz="1000">
                <a:solidFill>
                  <a:srgbClr val="000000"/>
                </a:solidFill>
              </a:rPr>
              <a:t>Image: Alan Cleaver </a:t>
            </a:r>
            <a:r>
              <a:rPr lang="en-GB" sz="1000">
                <a:solidFill>
                  <a:srgbClr val="000000"/>
                </a:solidFill>
                <a:hlinkClick r:id="rId3"/>
              </a:rPr>
              <a:t>www.flickr.com/photos/alancleaver/4105747756/</a:t>
            </a:r>
            <a:r>
              <a:rPr lang="en-GB" sz="2400">
                <a:solidFill>
                  <a:srgbClr val="000000"/>
                </a:solidFill>
              </a:rPr>
              <a:t> </a:t>
            </a:r>
          </a:p>
        </p:txBody>
      </p:sp>
    </p:spTree>
    <p:extLst>
      <p:ext uri="{BB962C8B-B14F-4D97-AF65-F5344CB8AC3E}">
        <p14:creationId xmlns:p14="http://schemas.microsoft.com/office/powerpoint/2010/main" val="280459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386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Copyright and research</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55628893"/>
              </p:ext>
            </p:extLst>
          </p:nvPr>
        </p:nvGraphicFramePr>
        <p:xfrm>
          <a:off x="609600" y="1125538"/>
          <a:ext cx="8139113" cy="5275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8787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and Intellectual Property Rights</a:t>
            </a:r>
            <a:endParaRPr lang="en-GB" dirty="0"/>
          </a:p>
        </p:txBody>
      </p:sp>
      <p:sp>
        <p:nvSpPr>
          <p:cNvPr id="3" name="Content Placeholder 2"/>
          <p:cNvSpPr>
            <a:spLocks noGrp="1"/>
          </p:cNvSpPr>
          <p:nvPr>
            <p:ph sz="half" idx="1"/>
          </p:nvPr>
        </p:nvSpPr>
        <p:spPr>
          <a:xfrm>
            <a:off x="1331913" y="1484313"/>
            <a:ext cx="3416300" cy="576535"/>
          </a:xfrm>
        </p:spPr>
        <p:txBody>
          <a:bodyPr/>
          <a:lstStyle/>
          <a:p>
            <a:pPr marL="0" indent="0">
              <a:buNone/>
            </a:pPr>
            <a:r>
              <a:rPr lang="en-GB" dirty="0" smtClean="0"/>
              <a:t>Rights In</a:t>
            </a:r>
          </a:p>
        </p:txBody>
      </p:sp>
      <p:sp>
        <p:nvSpPr>
          <p:cNvPr id="6" name="Content Placeholder 5"/>
          <p:cNvSpPr>
            <a:spLocks noGrp="1"/>
          </p:cNvSpPr>
          <p:nvPr>
            <p:ph sz="half" idx="2"/>
          </p:nvPr>
        </p:nvSpPr>
        <p:spPr>
          <a:xfrm>
            <a:off x="4900613" y="1484313"/>
            <a:ext cx="3416300" cy="504527"/>
          </a:xfrm>
        </p:spPr>
        <p:txBody>
          <a:bodyPr/>
          <a:lstStyle/>
          <a:p>
            <a:pPr marL="0" indent="0">
              <a:buNone/>
            </a:pPr>
            <a:r>
              <a:rPr lang="en-GB" dirty="0"/>
              <a:t>Rights </a:t>
            </a:r>
            <a:r>
              <a:rPr lang="en-GB" dirty="0" smtClean="0"/>
              <a:t>Out</a:t>
            </a:r>
            <a:endParaRPr lang="en-GB" dirty="0"/>
          </a:p>
        </p:txBody>
      </p:sp>
      <p:pic>
        <p:nvPicPr>
          <p:cNvPr id="13315" name="Picture 3" descr="C:\Users\cm591\AppData\Local\Microsoft\Windows\Temporary Internet Files\Content.IE5\3A0RPYWL\MP9003058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089" y="2204864"/>
            <a:ext cx="1445616" cy="1276835"/>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C:\Users\cm591\AppData\Local\Microsoft\Windows\Temporary Internet Files\Content.IE5\3A0RPYWL\MC90036324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0360" y="2902356"/>
            <a:ext cx="1509712" cy="1822450"/>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bwMode="auto">
          <a:xfrm rot="1550191">
            <a:off x="2108969" y="2881956"/>
            <a:ext cx="1521085" cy="288032"/>
          </a:xfrm>
          <a:prstGeom prst="rightArrow">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22" name="Right Arrow 21"/>
          <p:cNvSpPr/>
          <p:nvPr/>
        </p:nvSpPr>
        <p:spPr bwMode="auto">
          <a:xfrm>
            <a:off x="2687224" y="3783735"/>
            <a:ext cx="804656" cy="288032"/>
          </a:xfrm>
          <a:prstGeom prst="rightArrow">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23" name="Right Arrow 22"/>
          <p:cNvSpPr/>
          <p:nvPr/>
        </p:nvSpPr>
        <p:spPr bwMode="auto">
          <a:xfrm rot="19852873">
            <a:off x="2568947" y="4807502"/>
            <a:ext cx="1203472" cy="288032"/>
          </a:xfrm>
          <a:prstGeom prst="rightArrow">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pic>
        <p:nvPicPr>
          <p:cNvPr id="25" name="Picture 4" descr="C:\Users\cm591\AppData\Local\Microsoft\Windows\Temporary Internet Files\Content.IE5\IILO0F6Y\MC90044173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324195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97" t="18151" r="3974" b="5302"/>
          <a:stretch/>
        </p:blipFill>
        <p:spPr bwMode="auto">
          <a:xfrm>
            <a:off x="6045630" y="4797152"/>
            <a:ext cx="2168755" cy="159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7" name="Right Arrow 26"/>
          <p:cNvSpPr/>
          <p:nvPr/>
        </p:nvSpPr>
        <p:spPr bwMode="auto">
          <a:xfrm rot="19852873">
            <a:off x="5443893" y="2924392"/>
            <a:ext cx="1203472" cy="288032"/>
          </a:xfrm>
          <a:prstGeom prst="rightArrow">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29" name="Right Arrow 28"/>
          <p:cNvSpPr/>
          <p:nvPr/>
        </p:nvSpPr>
        <p:spPr bwMode="auto">
          <a:xfrm rot="1550191">
            <a:off x="5218019" y="4800904"/>
            <a:ext cx="755280" cy="288032"/>
          </a:xfrm>
          <a:prstGeom prst="rightArrow">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30" name="Right Arrow 29"/>
          <p:cNvSpPr/>
          <p:nvPr/>
        </p:nvSpPr>
        <p:spPr bwMode="auto">
          <a:xfrm>
            <a:off x="5364088" y="3794125"/>
            <a:ext cx="936104" cy="288032"/>
          </a:xfrm>
          <a:prstGeom prst="rightArrow">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0052" y="2477995"/>
            <a:ext cx="1445098" cy="2043007"/>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695" y="5025057"/>
            <a:ext cx="1547884" cy="1282087"/>
          </a:xfrm>
          <a:prstGeom prst="rect">
            <a:avLst/>
          </a:prstGeom>
        </p:spPr>
      </p:pic>
      <p:grpSp>
        <p:nvGrpSpPr>
          <p:cNvPr id="12" name="Group 11"/>
          <p:cNvGrpSpPr/>
          <p:nvPr/>
        </p:nvGrpSpPr>
        <p:grpSpPr>
          <a:xfrm>
            <a:off x="7007633" y="2140389"/>
            <a:ext cx="808175" cy="1126892"/>
            <a:chOff x="7007633" y="2140389"/>
            <a:chExt cx="808175" cy="1126892"/>
          </a:xfrm>
        </p:grpSpPr>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7633" y="2140389"/>
              <a:ext cx="808175" cy="1126892"/>
            </a:xfrm>
            <a:prstGeom prst="rect">
              <a:avLst/>
            </a:prstGeom>
          </p:spPr>
        </p:pic>
        <p:sp>
          <p:nvSpPr>
            <p:cNvPr id="11" name="TextBox 10"/>
            <p:cNvSpPr txBox="1"/>
            <p:nvPr/>
          </p:nvSpPr>
          <p:spPr>
            <a:xfrm>
              <a:off x="7084851" y="2638486"/>
              <a:ext cx="685801" cy="338554"/>
            </a:xfrm>
            <a:prstGeom prst="rect">
              <a:avLst/>
            </a:prstGeom>
            <a:noFill/>
          </p:spPr>
          <p:txBody>
            <a:bodyPr wrap="square" rtlCol="0">
              <a:spAutoFit/>
            </a:bodyPr>
            <a:lstStyle/>
            <a:p>
              <a:r>
                <a:rPr lang="en-GB" sz="1600" dirty="0" smtClean="0"/>
                <a:t>Data</a:t>
              </a:r>
              <a:endParaRPr lang="en-GB" sz="1600" dirty="0"/>
            </a:p>
          </p:txBody>
        </p:sp>
      </p:grpSp>
    </p:spTree>
    <p:extLst>
      <p:ext uri="{BB962C8B-B14F-4D97-AF65-F5344CB8AC3E}">
        <p14:creationId xmlns:p14="http://schemas.microsoft.com/office/powerpoint/2010/main" val="366667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3" grpId="0" animBg="1"/>
      <p:bldP spid="27"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131856" y="3573016"/>
            <a:ext cx="3240360" cy="3384376"/>
          </a:xfrm>
          <a:prstGeom prst="rect">
            <a:avLst/>
          </a:prstGeom>
          <a:solidFill>
            <a:schemeClr val="bg1">
              <a:alpha val="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spcBef>
                <a:spcPct val="30000"/>
              </a:spcBef>
              <a:spcAft>
                <a:spcPct val="0"/>
              </a:spcAft>
            </a:pPr>
            <a:endParaRPr lang="en-GB" sz="2400">
              <a:solidFill>
                <a:srgbClr val="FFFFFF"/>
              </a:solidFill>
            </a:endParaRPr>
          </a:p>
        </p:txBody>
      </p:sp>
      <p:sp>
        <p:nvSpPr>
          <p:cNvPr id="2" name="Title 1"/>
          <p:cNvSpPr>
            <a:spLocks noGrp="1"/>
          </p:cNvSpPr>
          <p:nvPr>
            <p:ph type="title"/>
          </p:nvPr>
        </p:nvSpPr>
        <p:spPr/>
        <p:txBody>
          <a:bodyPr/>
          <a:lstStyle/>
          <a:p>
            <a:r>
              <a:rPr lang="en-GB" dirty="0"/>
              <a:t>Copyright and </a:t>
            </a:r>
            <a:r>
              <a:rPr lang="en-GB" dirty="0" smtClean="0"/>
              <a:t>Related </a:t>
            </a:r>
            <a:r>
              <a:rPr lang="en-GB" dirty="0"/>
              <a:t>Rights</a:t>
            </a:r>
          </a:p>
        </p:txBody>
      </p:sp>
      <p:pic>
        <p:nvPicPr>
          <p:cNvPr id="7" name="Picture 4" descr="C:\Users\cm591\AppData\Local\Microsoft\Windows\Temporary Internet Files\Content.IE5\IILO0F6Y\MC90044173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59" y="171074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cm591\AppData\Local\Microsoft\Windows\Temporary Internet Files\Content.IE5\IILO0F6Y\MC90043153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3994" y="1592140"/>
            <a:ext cx="1297410" cy="14239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cm591\AppData\Local\Microsoft\Windows\Temporary Internet Files\Content.IE5\TLCIKVDZ\MC90043265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0709" y="1565702"/>
            <a:ext cx="1679501" cy="16795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cm591\AppData\Local\Microsoft\Windows\Temporary Internet Files\Content.IE5\TLCIKVDZ\MP90017777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0951" y="1972238"/>
            <a:ext cx="1498716" cy="9991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cm591\AppData\Local\Microsoft\Windows\Temporary Internet Files\Content.IE5\IILO0F6Y\MC90025100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71" y="4022774"/>
            <a:ext cx="2114426" cy="14100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cm591\AppData\Local\Microsoft\Windows\Temporary Internet Files\Content.IE5\9ZWK5YZ2\MC900071225[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8000" y="3858083"/>
            <a:ext cx="1466809" cy="19486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C:\Users\cm591\AppData\Local\Microsoft\Windows\Temporary Internet Files\Content.IE5\BCTAP7NV\MC900366296[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84809" y="4022774"/>
            <a:ext cx="1827212"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Users\cm591\AppData\Local\Microsoft\Windows\Temporary Internet Files\Content.IE5\9ZWK5YZ2\MC900059276[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59667" y="5198265"/>
            <a:ext cx="1202172" cy="11679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nvPr>
        </p:nvGraphicFramePr>
        <p:xfrm>
          <a:off x="6466391" y="3984503"/>
          <a:ext cx="1010951" cy="1010951"/>
        </p:xfrm>
        <a:graphic>
          <a:graphicData uri="http://schemas.openxmlformats.org/presentationml/2006/ole">
            <mc:AlternateContent xmlns:mc="http://schemas.openxmlformats.org/markup-compatibility/2006">
              <mc:Choice xmlns:v="urn:schemas-microsoft-com:vml" Requires="v">
                <p:oleObj spid="_x0000_s2060" name="Visio" r:id="rId11" imgW="390612" imgH="390420" progId="Visio.Drawing.11">
                  <p:embed/>
                </p:oleObj>
              </mc:Choice>
              <mc:Fallback>
                <p:oleObj name="Visio" r:id="rId11" imgW="390612" imgH="390420" progId="Visio.Drawing.11">
                  <p:embed/>
                  <p:pic>
                    <p:nvPicPr>
                      <p:cNvPr id="3"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6391" y="3984503"/>
                        <a:ext cx="1010951" cy="101095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pic>
                </p:oleObj>
              </mc:Fallback>
            </mc:AlternateContent>
          </a:graphicData>
        </a:graphic>
      </p:graphicFrame>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02301" y="3910208"/>
            <a:ext cx="1087960" cy="1085246"/>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63270" y="1884774"/>
            <a:ext cx="1426991" cy="1086608"/>
          </a:xfrm>
          <a:prstGeom prst="rect">
            <a:avLst/>
          </a:prstGeom>
        </p:spPr>
      </p:pic>
    </p:spTree>
    <p:extLst>
      <p:ext uri="{BB962C8B-B14F-4D97-AF65-F5344CB8AC3E}">
        <p14:creationId xmlns:p14="http://schemas.microsoft.com/office/powerpoint/2010/main" val="86253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when can you use copyright material?</a:t>
            </a:r>
          </a:p>
        </p:txBody>
      </p:sp>
      <p:sp>
        <p:nvSpPr>
          <p:cNvPr id="3" name="Content Placeholder 2"/>
          <p:cNvSpPr>
            <a:spLocks noGrp="1"/>
          </p:cNvSpPr>
          <p:nvPr>
            <p:ph idx="1"/>
          </p:nvPr>
        </p:nvSpPr>
        <p:spPr/>
        <p:txBody>
          <a:bodyPr/>
          <a:lstStyle/>
          <a:p>
            <a:pPr lvl="0"/>
            <a:r>
              <a:rPr lang="en-GB" dirty="0" smtClean="0"/>
              <a:t>If </a:t>
            </a:r>
            <a:r>
              <a:rPr lang="en-GB" dirty="0"/>
              <a:t>copyright has </a:t>
            </a:r>
            <a:r>
              <a:rPr lang="en-GB" dirty="0" smtClean="0"/>
              <a:t>expired</a:t>
            </a:r>
          </a:p>
          <a:p>
            <a:pPr lvl="0"/>
            <a:endParaRPr lang="en-GB" dirty="0"/>
          </a:p>
          <a:p>
            <a:pPr lvl="0"/>
            <a:r>
              <a:rPr lang="en-GB" dirty="0"/>
              <a:t>If you, or your organisation hold the </a:t>
            </a:r>
            <a:r>
              <a:rPr lang="en-GB" dirty="0" smtClean="0"/>
              <a:t>rights</a:t>
            </a:r>
          </a:p>
          <a:p>
            <a:pPr lvl="0"/>
            <a:endParaRPr lang="en-GB" dirty="0"/>
          </a:p>
          <a:p>
            <a:pPr lvl="0"/>
            <a:r>
              <a:rPr lang="en-GB" dirty="0"/>
              <a:t>If you have permission from the rights </a:t>
            </a:r>
            <a:r>
              <a:rPr lang="en-GB" dirty="0" smtClean="0"/>
              <a:t>holder</a:t>
            </a:r>
          </a:p>
          <a:p>
            <a:endParaRPr lang="en-GB" dirty="0"/>
          </a:p>
          <a:p>
            <a:r>
              <a:rPr lang="en-GB" dirty="0" smtClean="0"/>
              <a:t>If </a:t>
            </a:r>
            <a:r>
              <a:rPr lang="en-GB" dirty="0"/>
              <a:t>you are relying on a legal defence</a:t>
            </a:r>
          </a:p>
        </p:txBody>
      </p:sp>
    </p:spTree>
    <p:extLst>
      <p:ext uri="{BB962C8B-B14F-4D97-AF65-F5344CB8AC3E}">
        <p14:creationId xmlns:p14="http://schemas.microsoft.com/office/powerpoint/2010/main" val="281131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when can you use copyright material?</a:t>
            </a:r>
          </a:p>
        </p:txBody>
      </p:sp>
      <p:sp>
        <p:nvSpPr>
          <p:cNvPr id="3" name="Content Placeholder 2"/>
          <p:cNvSpPr>
            <a:spLocks noGrp="1"/>
          </p:cNvSpPr>
          <p:nvPr>
            <p:ph idx="1"/>
          </p:nvPr>
        </p:nvSpPr>
        <p:spPr/>
        <p:txBody>
          <a:bodyPr/>
          <a:lstStyle/>
          <a:p>
            <a:pPr lvl="0"/>
            <a:r>
              <a:rPr lang="en-GB" dirty="0" smtClean="0"/>
              <a:t>If </a:t>
            </a:r>
            <a:r>
              <a:rPr lang="en-GB" dirty="0"/>
              <a:t>copyright has </a:t>
            </a:r>
            <a:r>
              <a:rPr lang="en-GB" dirty="0" smtClean="0"/>
              <a:t>expired</a:t>
            </a:r>
          </a:p>
          <a:p>
            <a:pPr lvl="0"/>
            <a:endParaRPr lang="en-GB" dirty="0"/>
          </a:p>
          <a:p>
            <a:pPr lvl="0"/>
            <a:r>
              <a:rPr lang="en-GB" dirty="0">
                <a:solidFill>
                  <a:schemeClr val="bg1">
                    <a:lumMod val="75000"/>
                  </a:schemeClr>
                </a:solidFill>
              </a:rPr>
              <a:t>If you, or your organisation hold the </a:t>
            </a:r>
            <a:r>
              <a:rPr lang="en-GB" dirty="0" smtClean="0">
                <a:solidFill>
                  <a:schemeClr val="bg1">
                    <a:lumMod val="75000"/>
                  </a:schemeClr>
                </a:solidFill>
              </a:rPr>
              <a:t>rights</a:t>
            </a:r>
          </a:p>
          <a:p>
            <a:pPr lvl="0"/>
            <a:endParaRPr lang="en-GB" dirty="0">
              <a:solidFill>
                <a:schemeClr val="bg1">
                  <a:lumMod val="75000"/>
                </a:schemeClr>
              </a:solidFill>
            </a:endParaRPr>
          </a:p>
          <a:p>
            <a:pPr lvl="0"/>
            <a:r>
              <a:rPr lang="en-GB" dirty="0">
                <a:solidFill>
                  <a:schemeClr val="bg1">
                    <a:lumMod val="75000"/>
                  </a:schemeClr>
                </a:solidFill>
              </a:rPr>
              <a:t>If you have permission from the rights </a:t>
            </a:r>
            <a:r>
              <a:rPr lang="en-GB" dirty="0" smtClean="0">
                <a:solidFill>
                  <a:schemeClr val="bg1">
                    <a:lumMod val="75000"/>
                  </a:schemeClr>
                </a:solidFill>
              </a:rPr>
              <a:t>holder</a:t>
            </a:r>
          </a:p>
          <a:p>
            <a:endParaRPr lang="en-GB" dirty="0">
              <a:solidFill>
                <a:schemeClr val="bg1">
                  <a:lumMod val="75000"/>
                </a:schemeClr>
              </a:solidFill>
            </a:endParaRPr>
          </a:p>
          <a:p>
            <a:r>
              <a:rPr lang="en-GB" dirty="0" smtClean="0">
                <a:solidFill>
                  <a:schemeClr val="bg1">
                    <a:lumMod val="75000"/>
                  </a:schemeClr>
                </a:solidFill>
              </a:rPr>
              <a:t>If </a:t>
            </a:r>
            <a:r>
              <a:rPr lang="en-GB" dirty="0">
                <a:solidFill>
                  <a:schemeClr val="bg1">
                    <a:lumMod val="75000"/>
                  </a:schemeClr>
                </a:solidFill>
              </a:rPr>
              <a:t>you are relying on a legal defence</a:t>
            </a:r>
          </a:p>
        </p:txBody>
      </p:sp>
    </p:spTree>
    <p:extLst>
      <p:ext uri="{BB962C8B-B14F-4D97-AF65-F5344CB8AC3E}">
        <p14:creationId xmlns:p14="http://schemas.microsoft.com/office/powerpoint/2010/main" val="683820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Copyright </a:t>
            </a:r>
            <a:r>
              <a:rPr lang="en-GB" dirty="0" smtClean="0"/>
              <a:t>Duration</a:t>
            </a:r>
            <a:endParaRPr lang="en-GB" dirty="0"/>
          </a:p>
        </p:txBody>
      </p:sp>
      <p:sp>
        <p:nvSpPr>
          <p:cNvPr id="3" name="TextBox 2"/>
          <p:cNvSpPr txBox="1"/>
          <p:nvPr/>
        </p:nvSpPr>
        <p:spPr>
          <a:xfrm>
            <a:off x="539552" y="1340768"/>
            <a:ext cx="7560840" cy="4735142"/>
          </a:xfrm>
          <a:prstGeom prst="rect">
            <a:avLst/>
          </a:prstGeom>
          <a:noFill/>
        </p:spPr>
        <p:txBody>
          <a:bodyPr wrap="square" rtlCol="0">
            <a:spAutoFit/>
          </a:bodyPr>
          <a:lstStyle/>
          <a:p>
            <a:pPr fontAlgn="b">
              <a:spcBef>
                <a:spcPct val="30000"/>
              </a:spcBef>
              <a:spcAft>
                <a:spcPct val="0"/>
              </a:spcAft>
            </a:pPr>
            <a:r>
              <a:rPr lang="en-GB" sz="2000" dirty="0">
                <a:solidFill>
                  <a:srgbClr val="000000"/>
                </a:solidFill>
              </a:rPr>
              <a:t>Many different durations but the most relevant are</a:t>
            </a:r>
            <a:r>
              <a:rPr lang="en-GB" sz="2000" dirty="0" smtClean="0">
                <a:solidFill>
                  <a:srgbClr val="000000"/>
                </a:solidFill>
              </a:rPr>
              <a:t>:</a:t>
            </a:r>
          </a:p>
          <a:p>
            <a:pPr fontAlgn="b">
              <a:spcBef>
                <a:spcPct val="30000"/>
              </a:spcBef>
              <a:spcAft>
                <a:spcPct val="0"/>
              </a:spcAft>
            </a:pPr>
            <a:endParaRPr lang="en-GB" sz="900" dirty="0">
              <a:solidFill>
                <a:srgbClr val="000000"/>
              </a:solidFill>
            </a:endParaRPr>
          </a:p>
          <a:p>
            <a:pPr marL="342900" indent="-342900" fontAlgn="b">
              <a:spcBef>
                <a:spcPct val="30000"/>
              </a:spcBef>
              <a:spcAft>
                <a:spcPts val="1200"/>
              </a:spcAft>
              <a:buFont typeface="Arial" pitchFamily="34" charset="0"/>
              <a:buChar char="•"/>
            </a:pPr>
            <a:r>
              <a:rPr lang="en-GB" sz="2000" b="1" dirty="0">
                <a:solidFill>
                  <a:srgbClr val="000000"/>
                </a:solidFill>
              </a:rPr>
              <a:t>Published literary, artistic, musical </a:t>
            </a:r>
            <a:r>
              <a:rPr lang="en-GB" sz="2000" b="1" dirty="0" smtClean="0">
                <a:solidFill>
                  <a:srgbClr val="000000"/>
                </a:solidFill>
              </a:rPr>
              <a:t>or dramatic works </a:t>
            </a:r>
            <a:r>
              <a:rPr lang="en-GB" sz="2000" dirty="0">
                <a:solidFill>
                  <a:srgbClr val="000000"/>
                </a:solidFill>
              </a:rPr>
              <a:t>– 70 years following death of the </a:t>
            </a:r>
            <a:r>
              <a:rPr lang="en-GB" sz="2000" dirty="0" smtClean="0">
                <a:solidFill>
                  <a:srgbClr val="000000"/>
                </a:solidFill>
              </a:rPr>
              <a:t>author</a:t>
            </a:r>
          </a:p>
          <a:p>
            <a:pPr marL="342900" indent="-342900" fontAlgn="b">
              <a:spcBef>
                <a:spcPct val="30000"/>
              </a:spcBef>
              <a:spcAft>
                <a:spcPts val="1200"/>
              </a:spcAft>
              <a:buFont typeface="Arial" pitchFamily="34" charset="0"/>
              <a:buChar char="•"/>
            </a:pPr>
            <a:r>
              <a:rPr lang="en-GB" sz="2000" b="1" dirty="0" smtClean="0">
                <a:solidFill>
                  <a:srgbClr val="000000"/>
                </a:solidFill>
              </a:rPr>
              <a:t>Typographical copyright </a:t>
            </a:r>
            <a:r>
              <a:rPr lang="en-GB" sz="2000" dirty="0" smtClean="0">
                <a:solidFill>
                  <a:srgbClr val="000000"/>
                </a:solidFill>
              </a:rPr>
              <a:t>– 25 years from publication</a:t>
            </a:r>
          </a:p>
          <a:p>
            <a:pPr marL="342900" indent="-342900" fontAlgn="b">
              <a:spcBef>
                <a:spcPct val="30000"/>
              </a:spcBef>
              <a:spcAft>
                <a:spcPts val="1200"/>
              </a:spcAft>
              <a:buFont typeface="Arial" pitchFamily="34" charset="0"/>
              <a:buChar char="•"/>
            </a:pPr>
            <a:r>
              <a:rPr lang="en-GB" sz="2000" b="1" dirty="0" smtClean="0">
                <a:solidFill>
                  <a:srgbClr val="000000"/>
                </a:solidFill>
              </a:rPr>
              <a:t>Unpublished </a:t>
            </a:r>
            <a:r>
              <a:rPr lang="en-GB" sz="2000" b="1" dirty="0">
                <a:solidFill>
                  <a:srgbClr val="000000"/>
                </a:solidFill>
              </a:rPr>
              <a:t>literary, artistic, musical or dramatic works </a:t>
            </a:r>
            <a:r>
              <a:rPr lang="en-GB" sz="2000" dirty="0">
                <a:solidFill>
                  <a:srgbClr val="000000"/>
                </a:solidFill>
              </a:rPr>
              <a:t>– </a:t>
            </a:r>
            <a:r>
              <a:rPr lang="en-GB" sz="2000" i="1" dirty="0">
                <a:solidFill>
                  <a:srgbClr val="000000"/>
                </a:solidFill>
              </a:rPr>
              <a:t>either</a:t>
            </a:r>
            <a:r>
              <a:rPr lang="en-GB" sz="2000" dirty="0">
                <a:solidFill>
                  <a:srgbClr val="000000"/>
                </a:solidFill>
              </a:rPr>
              <a:t> 70 years following death of the </a:t>
            </a:r>
            <a:r>
              <a:rPr lang="en-GB" sz="2000" dirty="0" smtClean="0">
                <a:solidFill>
                  <a:srgbClr val="000000"/>
                </a:solidFill>
              </a:rPr>
              <a:t>author </a:t>
            </a:r>
            <a:r>
              <a:rPr lang="en-GB" sz="2000" i="1" dirty="0">
                <a:solidFill>
                  <a:srgbClr val="000000"/>
                </a:solidFill>
              </a:rPr>
              <a:t>or</a:t>
            </a:r>
            <a:r>
              <a:rPr lang="en-GB" sz="2000" dirty="0">
                <a:solidFill>
                  <a:srgbClr val="000000"/>
                </a:solidFill>
              </a:rPr>
              <a:t> until 31 December 2039 (</a:t>
            </a:r>
            <a:r>
              <a:rPr lang="en-GB" sz="2000" dirty="0" smtClean="0">
                <a:solidFill>
                  <a:srgbClr val="000000"/>
                </a:solidFill>
              </a:rPr>
              <a:t>whichever is later)</a:t>
            </a:r>
          </a:p>
          <a:p>
            <a:pPr marL="342900" indent="-342900" fontAlgn="b">
              <a:spcBef>
                <a:spcPct val="30000"/>
              </a:spcBef>
              <a:spcAft>
                <a:spcPts val="1200"/>
              </a:spcAft>
              <a:buFont typeface="Arial" pitchFamily="34" charset="0"/>
              <a:buChar char="•"/>
            </a:pPr>
            <a:r>
              <a:rPr lang="en-GB" sz="2000" b="1" dirty="0" smtClean="0">
                <a:solidFill>
                  <a:srgbClr val="000000"/>
                </a:solidFill>
              </a:rPr>
              <a:t>Crown copyright </a:t>
            </a:r>
            <a:r>
              <a:rPr lang="en-GB" sz="2000" dirty="0" smtClean="0">
                <a:solidFill>
                  <a:srgbClr val="000000"/>
                </a:solidFill>
              </a:rPr>
              <a:t>(UK Government) </a:t>
            </a:r>
            <a:r>
              <a:rPr lang="en-GB" sz="2000" dirty="0">
                <a:solidFill>
                  <a:srgbClr val="000000"/>
                </a:solidFill>
              </a:rPr>
              <a:t>– </a:t>
            </a:r>
            <a:r>
              <a:rPr lang="en-GB" sz="2000" i="1" dirty="0">
                <a:solidFill>
                  <a:srgbClr val="000000"/>
                </a:solidFill>
              </a:rPr>
              <a:t>usually</a:t>
            </a:r>
            <a:r>
              <a:rPr lang="en-GB" sz="2000" dirty="0">
                <a:solidFill>
                  <a:srgbClr val="000000"/>
                </a:solidFill>
              </a:rPr>
              <a:t> 50 years </a:t>
            </a:r>
            <a:r>
              <a:rPr lang="en-GB" sz="2000" dirty="0" smtClean="0">
                <a:solidFill>
                  <a:srgbClr val="000000"/>
                </a:solidFill>
              </a:rPr>
              <a:t>after creation </a:t>
            </a:r>
            <a:r>
              <a:rPr lang="en-GB" sz="2000" dirty="0">
                <a:solidFill>
                  <a:srgbClr val="000000"/>
                </a:solidFill>
              </a:rPr>
              <a:t>or </a:t>
            </a:r>
            <a:r>
              <a:rPr lang="en-GB" sz="2000" dirty="0" smtClean="0">
                <a:solidFill>
                  <a:srgbClr val="000000"/>
                </a:solidFill>
              </a:rPr>
              <a:t>publication</a:t>
            </a:r>
          </a:p>
          <a:p>
            <a:pPr marL="342900" indent="-342900" fontAlgn="b">
              <a:spcBef>
                <a:spcPct val="30000"/>
              </a:spcBef>
              <a:spcAft>
                <a:spcPts val="1200"/>
              </a:spcAft>
              <a:buFont typeface="Arial" pitchFamily="34" charset="0"/>
              <a:buChar char="•"/>
            </a:pPr>
            <a:r>
              <a:rPr lang="en-GB" sz="2000" b="1" dirty="0" smtClean="0">
                <a:solidFill>
                  <a:srgbClr val="000000"/>
                </a:solidFill>
              </a:rPr>
              <a:t>Sound recordings/film </a:t>
            </a:r>
            <a:r>
              <a:rPr lang="en-GB" sz="2000" dirty="0" smtClean="0">
                <a:solidFill>
                  <a:srgbClr val="000000"/>
                </a:solidFill>
              </a:rPr>
              <a:t>–70 years after date of creation/release or death of director/writer/producer</a:t>
            </a:r>
            <a:endParaRPr lang="en-GB" sz="2000" dirty="0">
              <a:solidFill>
                <a:srgbClr val="000000"/>
              </a:solidFill>
            </a:endParaRPr>
          </a:p>
        </p:txBody>
      </p:sp>
      <p:pic>
        <p:nvPicPr>
          <p:cNvPr id="4098" name="Picture 2" descr="C:\Users\CM591\AppData\Local\Microsoft\Windows\Temporary Internet Files\Content.IE5\6I83WF0F\MP9003058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1112" y="2276872"/>
            <a:ext cx="1008278" cy="89055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M591\AppData\Local\Microsoft\Windows\Temporary Internet Files\Content.IE5\NOWNC0H1\MP90040959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945" y="3322585"/>
            <a:ext cx="602503" cy="9033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M591\AppData\Local\Microsoft\Windows\Temporary Internet Files\Content.IE5\6I83WF0F\MC91021711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5261" y="4253879"/>
            <a:ext cx="1069227" cy="97532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M591\AppData\Local\Microsoft\Windows\Temporary Internet Files\Content.IE5\6I83WF0F\MP90043097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8379" y="5445224"/>
            <a:ext cx="546109" cy="81876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CM591\AppData\Local\Microsoft\Windows\Temporary Internet Files\Content.IE5\0UDRCM1B\MC900432653[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6799" y="5214955"/>
            <a:ext cx="1279302" cy="127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65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when can you use copyright material?</a:t>
            </a:r>
          </a:p>
        </p:txBody>
      </p:sp>
      <p:sp>
        <p:nvSpPr>
          <p:cNvPr id="3" name="Content Placeholder 2"/>
          <p:cNvSpPr>
            <a:spLocks noGrp="1"/>
          </p:cNvSpPr>
          <p:nvPr>
            <p:ph idx="1"/>
          </p:nvPr>
        </p:nvSpPr>
        <p:spPr/>
        <p:txBody>
          <a:bodyPr/>
          <a:lstStyle/>
          <a:p>
            <a:pPr lvl="0"/>
            <a:r>
              <a:rPr lang="en-GB" dirty="0">
                <a:solidFill>
                  <a:schemeClr val="bg1">
                    <a:lumMod val="75000"/>
                  </a:schemeClr>
                </a:solidFill>
              </a:rPr>
              <a:t>If copyright has expired</a:t>
            </a:r>
          </a:p>
          <a:p>
            <a:pPr lvl="0"/>
            <a:endParaRPr lang="en-GB" dirty="0"/>
          </a:p>
          <a:p>
            <a:r>
              <a:rPr lang="en-GB" dirty="0"/>
              <a:t>If you, or your organisation hold the rights</a:t>
            </a:r>
          </a:p>
          <a:p>
            <a:pPr lvl="0"/>
            <a:endParaRPr lang="en-GB" dirty="0">
              <a:solidFill>
                <a:schemeClr val="bg1">
                  <a:lumMod val="75000"/>
                </a:schemeClr>
              </a:solidFill>
            </a:endParaRPr>
          </a:p>
          <a:p>
            <a:pPr lvl="0"/>
            <a:r>
              <a:rPr lang="en-GB" dirty="0">
                <a:solidFill>
                  <a:schemeClr val="bg1">
                    <a:lumMod val="75000"/>
                  </a:schemeClr>
                </a:solidFill>
              </a:rPr>
              <a:t>If you have permission from the rights </a:t>
            </a:r>
            <a:r>
              <a:rPr lang="en-GB" dirty="0" smtClean="0">
                <a:solidFill>
                  <a:schemeClr val="bg1">
                    <a:lumMod val="75000"/>
                  </a:schemeClr>
                </a:solidFill>
              </a:rPr>
              <a:t>holder</a:t>
            </a:r>
          </a:p>
          <a:p>
            <a:endParaRPr lang="en-GB" dirty="0">
              <a:solidFill>
                <a:schemeClr val="bg1">
                  <a:lumMod val="75000"/>
                </a:schemeClr>
              </a:solidFill>
            </a:endParaRPr>
          </a:p>
          <a:p>
            <a:r>
              <a:rPr lang="en-GB" dirty="0" smtClean="0">
                <a:solidFill>
                  <a:schemeClr val="bg1">
                    <a:lumMod val="75000"/>
                  </a:schemeClr>
                </a:solidFill>
              </a:rPr>
              <a:t>If </a:t>
            </a:r>
            <a:r>
              <a:rPr lang="en-GB" dirty="0">
                <a:solidFill>
                  <a:schemeClr val="bg1">
                    <a:lumMod val="75000"/>
                  </a:schemeClr>
                </a:solidFill>
              </a:rPr>
              <a:t>you are relying on a legal defence</a:t>
            </a:r>
          </a:p>
        </p:txBody>
      </p:sp>
    </p:spTree>
    <p:extLst>
      <p:ext uri="{BB962C8B-B14F-4D97-AF65-F5344CB8AC3E}">
        <p14:creationId xmlns:p14="http://schemas.microsoft.com/office/powerpoint/2010/main" val="231222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3.8|7.5|3|5.6|4.3|9.5|9.1"/>
</p:tagLst>
</file>

<file path=ppt/theme/theme1.xml><?xml version="1.0" encoding="utf-8"?>
<a:theme xmlns:a="http://schemas.openxmlformats.org/drawingml/2006/main" name="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TotalTime>
  <Words>859</Words>
  <Application>Microsoft Office PowerPoint</Application>
  <PresentationFormat>On-screen Show (4:3)</PresentationFormat>
  <Paragraphs>159</Paragraphs>
  <Slides>20</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Century Schoolbook</vt:lpstr>
      <vt:lpstr>Wingdings</vt:lpstr>
      <vt:lpstr>kent2013</vt:lpstr>
      <vt:lpstr>Visio</vt:lpstr>
      <vt:lpstr>PowerPoint Presentation</vt:lpstr>
      <vt:lpstr>What is copyright?</vt:lpstr>
      <vt:lpstr>Copyright and research</vt:lpstr>
      <vt:lpstr>Research and Intellectual Property Rights</vt:lpstr>
      <vt:lpstr>Copyright and Related Rights</vt:lpstr>
      <vt:lpstr>So when can you use copyright material?</vt:lpstr>
      <vt:lpstr>So when can you use copyright material?</vt:lpstr>
      <vt:lpstr>Copyright Duration</vt:lpstr>
      <vt:lpstr>So when can you use copyright material?</vt:lpstr>
      <vt:lpstr>Who owns the rights?</vt:lpstr>
      <vt:lpstr>So when can you use copyright material?</vt:lpstr>
      <vt:lpstr>Copyright as Property</vt:lpstr>
      <vt:lpstr>Creative Commons and Open Licensing</vt:lpstr>
      <vt:lpstr>Creative Commons and Open Licensing</vt:lpstr>
      <vt:lpstr>So when can you use copyright material?</vt:lpstr>
      <vt:lpstr>Fair dealing</vt:lpstr>
      <vt:lpstr>Key Research Exceptions to Copyright</vt:lpstr>
      <vt:lpstr>Summary of the theory</vt:lpstr>
      <vt:lpstr>Thesis submission</vt:lpstr>
      <vt:lpstr>PowerPoint Presentation</vt:lpstr>
    </vt:vector>
  </TitlesOfParts>
  <Manager/>
  <Company>University of Kent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Kent - Generic Powerpoint template</dc:title>
  <dc:subject/>
  <dc:creator>Miles Banbery</dc:creator>
  <cp:keywords/>
  <dc:description/>
  <cp:lastModifiedBy>Helen Cooper</cp:lastModifiedBy>
  <cp:revision>67</cp:revision>
  <dcterms:created xsi:type="dcterms:W3CDTF">2013-06-07T14:52:08Z</dcterms:created>
  <dcterms:modified xsi:type="dcterms:W3CDTF">2019-02-25T14:01:44Z</dcterms:modified>
  <cp:category/>
</cp:coreProperties>
</file>