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4" r:id="rId4"/>
    <p:sldId id="272" r:id="rId5"/>
    <p:sldId id="276" r:id="rId6"/>
    <p:sldId id="277" r:id="rId7"/>
    <p:sldId id="273" r:id="rId8"/>
    <p:sldId id="279" r:id="rId9"/>
    <p:sldId id="274" r:id="rId10"/>
    <p:sldId id="280" r:id="rId11"/>
    <p:sldId id="281" r:id="rId12"/>
    <p:sldId id="285" r:id="rId13"/>
    <p:sldId id="259" r:id="rId14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73993" autoAdjust="0"/>
  </p:normalViewPr>
  <p:slideViewPr>
    <p:cSldViewPr snapToGrid="0">
      <p:cViewPr varScale="1">
        <p:scale>
          <a:sx n="81" d="100"/>
          <a:sy n="81" d="100"/>
        </p:scale>
        <p:origin x="20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5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9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tiff"/><Relationship Id="rId5" Type="http://schemas.openxmlformats.org/officeDocument/2006/relationships/image" Target="../media/image8.jpeg"/><Relationship Id="rId4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47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71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8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0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6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Footer text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2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5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7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7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10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5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63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Footer text</a:t>
            </a:r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6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GB" dirty="0" smtClean="0"/>
              <a:t>Footer text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2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3data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reshare.ukdataservice.ac.uk/" TargetMode="External"/><Relationship Id="rId4" Type="http://schemas.openxmlformats.org/officeDocument/2006/relationships/hyperlink" Target="https://zenodo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mponline.dcc.ac.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s://www.ukdataservice.ac.uk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1913" y="5595042"/>
            <a:ext cx="305101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 smtClean="0">
                <a:solidFill>
                  <a:schemeClr val="bg1"/>
                </a:solidFill>
              </a:rPr>
              <a:t>Sarah Slowe</a:t>
            </a:r>
          </a:p>
          <a:p>
            <a:pPr algn="r"/>
            <a:r>
              <a:rPr lang="en-GB" sz="1800" dirty="0" smtClean="0">
                <a:solidFill>
                  <a:schemeClr val="bg1"/>
                </a:solidFill>
              </a:rPr>
              <a:t>Helen Cooper</a:t>
            </a:r>
          </a:p>
          <a:p>
            <a:pPr algn="r"/>
            <a:r>
              <a:rPr lang="en-GB" sz="1800" dirty="0" smtClean="0">
                <a:solidFill>
                  <a:schemeClr val="bg1"/>
                </a:solidFill>
              </a:rPr>
              <a:t>June 2018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1" b="26631"/>
          <a:stretch>
            <a:fillRect/>
          </a:stretch>
        </p:blipFill>
        <p:spPr>
          <a:xfrm>
            <a:off x="-229827" y="2394065"/>
            <a:ext cx="9568468" cy="446393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04049" y="1252579"/>
            <a:ext cx="4445278" cy="22604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dirty="0" smtClean="0"/>
              <a:t>Research </a:t>
            </a:r>
            <a:r>
              <a:rPr lang="en-GB" dirty="0"/>
              <a:t>D</a:t>
            </a:r>
            <a:r>
              <a:rPr lang="en-GB" dirty="0" smtClean="0"/>
              <a:t>ata Management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dirty="0" smtClean="0"/>
              <a:t>Helen Cooper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GB" dirty="0" smtClean="0"/>
              <a:t>IS Research Support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36028" y="6684570"/>
            <a:ext cx="24525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 smtClean="0"/>
              <a:t>https://blogs.kent.ac.uk/templeman-exhibitions/tag/sarah-craske/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not FAIR!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Footer text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Page </a:t>
            </a:r>
            <a:fld id="{BB9ACB3B-81A4-6247-87B5-FC3E0A04C89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81" y="1125538"/>
            <a:ext cx="52387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26" y="549275"/>
            <a:ext cx="8686800" cy="576263"/>
          </a:xfrm>
        </p:spPr>
        <p:txBody>
          <a:bodyPr/>
          <a:lstStyle/>
          <a:p>
            <a:r>
              <a:rPr lang="en-GB" dirty="0" smtClean="0"/>
              <a:t>Can I find other peoples data that I can use?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126" y="2437783"/>
            <a:ext cx="6273328" cy="35908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7768" y="5925668"/>
            <a:ext cx="3588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https://www.re3data.org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9781" y="3425297"/>
            <a:ext cx="2818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https://zenodo.org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335263" y="1550828"/>
            <a:ext cx="5788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http://reshare.ukdataservice.ac.uk</a:t>
            </a:r>
            <a:r>
              <a:rPr lang="en-GB" dirty="0" smtClean="0">
                <a:hlinkClick r:id="rId5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59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685" y="3419504"/>
            <a:ext cx="853931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https</a:t>
            </a:r>
            <a:r>
              <a:rPr lang="en-GB" dirty="0">
                <a:solidFill>
                  <a:schemeClr val="bg1"/>
                </a:solidFill>
              </a:rPr>
              <a:t>://www.kent.ac.uk/library/research/data-management/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https</a:t>
            </a:r>
            <a:r>
              <a:rPr lang="en-GB" dirty="0">
                <a:solidFill>
                  <a:schemeClr val="bg1"/>
                </a:solidFill>
              </a:rPr>
              <a:t>://blogs.kent.ac.uk/isnews/category/library-news/research-support/</a:t>
            </a:r>
          </a:p>
          <a:p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err="1" smtClean="0">
                <a:solidFill>
                  <a:schemeClr val="bg1"/>
                </a:solidFill>
              </a:rPr>
              <a:t>UniKentResSupp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014" y="4718347"/>
            <a:ext cx="1694835" cy="1255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9354" y="6371107"/>
            <a:ext cx="5664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All images in this presentation are CC0 – thanks go to </a:t>
            </a:r>
            <a:r>
              <a:rPr lang="en-GB" sz="1200" dirty="0" err="1" smtClean="0">
                <a:solidFill>
                  <a:schemeClr val="bg1"/>
                </a:solidFill>
              </a:rPr>
              <a:t>to</a:t>
            </a:r>
            <a:r>
              <a:rPr lang="en-GB" sz="1200" dirty="0" smtClean="0">
                <a:solidFill>
                  <a:schemeClr val="bg1"/>
                </a:solidFill>
              </a:rPr>
              <a:t> Mr E Lear and friends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84" l="1306" r="99813">
                        <a14:foregroundMark x1="16231" y1="81623" x2="16231" y2="81623"/>
                        <a14:foregroundMark x1="10075" y1="49523" x2="10075" y2="49523"/>
                        <a14:foregroundMark x1="7463" y1="45585" x2="7463" y2="45585"/>
                        <a14:foregroundMark x1="10448" y1="46659" x2="10448" y2="46659"/>
                        <a14:foregroundMark x1="11194" y1="44391" x2="11194" y2="44391"/>
                        <a14:foregroundMark x1="14739" y1="38067" x2="14739" y2="38067"/>
                        <a14:foregroundMark x1="18843" y1="40692" x2="18843" y2="40692"/>
                        <a14:foregroundMark x1="35448" y1="40692" x2="35448" y2="40692"/>
                        <a14:foregroundMark x1="31530" y1="38783" x2="31530" y2="38783"/>
                        <a14:foregroundMark x1="53358" y1="36993" x2="53358" y2="36993"/>
                        <a14:foregroundMark x1="41231" y1="36754" x2="41231" y2="36754"/>
                        <a14:foregroundMark x1="14739" y1="33890" x2="14739" y2="33890"/>
                        <a14:foregroundMark x1="17724" y1="30668" x2="17724" y2="30668"/>
                        <a14:foregroundMark x1="42724" y1="25776" x2="42724" y2="25776"/>
                        <a14:foregroundMark x1="45709" y1="24821" x2="45709" y2="24821"/>
                        <a14:foregroundMark x1="49627" y1="22315" x2="49627" y2="22315"/>
                        <a14:foregroundMark x1="18470" y1="28401" x2="18470" y2="28401"/>
                        <a14:foregroundMark x1="18843" y1="24821" x2="18843" y2="24821"/>
                        <a14:foregroundMark x1="36940" y1="17184" x2="36940" y2="17184"/>
                        <a14:foregroundMark x1="32649" y1="16468" x2="32649" y2="16468"/>
                        <a14:backgroundMark x1="21269" y1="4177" x2="21269" y2="4177"/>
                        <a14:backgroundMark x1="26679" y1="10859" x2="26679" y2="10859"/>
                        <a14:backgroundMark x1="47761" y1="16945" x2="47761" y2="16945"/>
                        <a14:backgroundMark x1="70709" y1="14200" x2="70709" y2="14200"/>
                        <a14:backgroundMark x1="45709" y1="29952" x2="45709" y2="29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934" y="1888736"/>
            <a:ext cx="3267739" cy="51088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data?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53613"/>
            <a:ext cx="8425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</a:t>
            </a:r>
            <a:r>
              <a:rPr lang="en-US" dirty="0"/>
              <a:t>information that has been collected, observed, generated or created to </a:t>
            </a:r>
            <a:r>
              <a:rPr lang="en-US" dirty="0" smtClean="0"/>
              <a:t>validate original </a:t>
            </a:r>
            <a:r>
              <a:rPr lang="en-US" b="1" dirty="0" smtClean="0"/>
              <a:t>research</a:t>
            </a:r>
            <a:r>
              <a:rPr lang="en-US" dirty="0"/>
              <a:t> findings. Although usually digital, </a:t>
            </a:r>
            <a:r>
              <a:rPr lang="en-US" b="1" dirty="0"/>
              <a:t>research data</a:t>
            </a:r>
            <a:r>
              <a:rPr lang="en-US" dirty="0"/>
              <a:t> also includes non-digital formats such as laboratory notebooks and diaries.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5320" y="3140253"/>
            <a:ext cx="7477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Interviews – recordings and transcripts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Questionnaires and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Materials created in workshops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Observations - notes and 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Correspondence – letters and emails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Statistics -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06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Research Data management plans?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6" y="3866351"/>
            <a:ext cx="4194356" cy="29186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2988" y="5566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you will ensure your data can be shared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5622" y="4374354"/>
            <a:ext cx="5451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you will care for your data before and after the project ends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36164" y="3551122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Any </a:t>
            </a:r>
            <a:r>
              <a:rPr lang="en-GB" dirty="0" smtClean="0"/>
              <a:t>resourcing questions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16756" y="2358558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issues related to ethics or GDPR and how you are addressing them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798" y="1535326"/>
            <a:ext cx="7409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Type of data created or used in your research</a:t>
            </a:r>
          </a:p>
        </p:txBody>
      </p:sp>
    </p:spTree>
    <p:extLst>
      <p:ext uri="{BB962C8B-B14F-4D97-AF65-F5344CB8AC3E}">
        <p14:creationId xmlns:p14="http://schemas.microsoft.com/office/powerpoint/2010/main" val="13870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we need them?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49" y="3282497"/>
            <a:ext cx="3216160" cy="3407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5657" y="1515291"/>
            <a:ext cx="757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Plan for resources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6933" y="6045871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Demonstrate </a:t>
            </a:r>
            <a:r>
              <a:rPr lang="en-GB" dirty="0" smtClean="0"/>
              <a:t>competence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550704" y="5105115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Aide memoire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9121" y="4164359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Plan for sharing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058604" y="3223603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Plan for preservation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6331" y="2282847"/>
            <a:ext cx="4863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for ethical and legal issues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1325" y="6430592"/>
            <a:ext cx="780983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http://nextbook.co/editor/?</a:t>
            </a:r>
          </a:p>
        </p:txBody>
      </p:sp>
    </p:spTree>
    <p:extLst>
      <p:ext uri="{BB962C8B-B14F-4D97-AF65-F5344CB8AC3E}">
        <p14:creationId xmlns:p14="http://schemas.microsoft.com/office/powerpoint/2010/main" val="34480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they for?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4583" y="1658983"/>
            <a:ext cx="647917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Your Funder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44583" y="2478178"/>
            <a:ext cx="647917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Your university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4583" y="3297373"/>
            <a:ext cx="647917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Your colleagues and collaborators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4583" y="4116568"/>
            <a:ext cx="647917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Your publisher and your readers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4583" y="4935763"/>
            <a:ext cx="647917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You …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56" y="2042324"/>
            <a:ext cx="4983566" cy="4586438"/>
          </a:xfrm>
          <a:prstGeom prst="rect">
            <a:avLst/>
          </a:prstGeom>
        </p:spPr>
      </p:pic>
      <p:sp>
        <p:nvSpPr>
          <p:cNvPr id="9" name="Parallelogram 8"/>
          <p:cNvSpPr/>
          <p:nvPr/>
        </p:nvSpPr>
        <p:spPr bwMode="auto">
          <a:xfrm>
            <a:off x="6814687" y="5459910"/>
            <a:ext cx="1790298" cy="295048"/>
          </a:xfrm>
          <a:prstGeom prst="parallelogram">
            <a:avLst>
              <a:gd name="adj" fmla="val 184501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Parallelogram 9"/>
          <p:cNvSpPr/>
          <p:nvPr/>
        </p:nvSpPr>
        <p:spPr bwMode="auto">
          <a:xfrm>
            <a:off x="6814687" y="5490306"/>
            <a:ext cx="1857675" cy="392250"/>
          </a:xfrm>
          <a:prstGeom prst="parallelogram">
            <a:avLst>
              <a:gd name="adj" fmla="val 178181"/>
            </a:avLst>
          </a:prstGeom>
          <a:solidFill>
            <a:schemeClr val="bg1"/>
          </a:solidFill>
          <a:ln w="3175"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90503">
            <a:off x="7347604" y="5348621"/>
            <a:ext cx="389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Viner Hand ITC" panose="03070502030502020203" pitchFamily="66" charset="0"/>
              </a:rPr>
              <a:t>R</a:t>
            </a:r>
            <a:endParaRPr lang="en-GB" sz="2000" dirty="0">
              <a:latin typeface="Viner Hand ITC" panose="03070502030502020203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84457">
            <a:off x="7653959" y="5577867"/>
            <a:ext cx="394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latin typeface="Viner Hand ITC" panose="03070502030502020203" pitchFamily="66" charset="0"/>
              </a:defRPr>
            </a:lvl1pPr>
          </a:lstStyle>
          <a:p>
            <a:r>
              <a:rPr lang="en-GB" dirty="0"/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 rot="1800226">
            <a:off x="7456074" y="5475222"/>
            <a:ext cx="41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latin typeface="Viner Hand ITC" panose="03070502030502020203" pitchFamily="66" charset="0"/>
              </a:defRPr>
            </a:lvl1pPr>
          </a:lstStyle>
          <a:p>
            <a:r>
              <a:rPr lang="en-GB" dirty="0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 rot="1726474">
            <a:off x="7878833" y="5672735"/>
            <a:ext cx="28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2000">
                <a:latin typeface="Viner Hand ITC" panose="03070502030502020203" pitchFamily="66" charset="0"/>
              </a:defRPr>
            </a:lvl1pPr>
          </a:lstStyle>
          <a:p>
            <a:r>
              <a:rPr lang="en-GB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6622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30" b="94555" l="11375" r="100000">
                        <a14:foregroundMark x1="63000" y1="8711" x2="94000" y2="9256"/>
                        <a14:foregroundMark x1="94000" y1="9256" x2="97375" y2="89655"/>
                        <a14:foregroundMark x1="97375" y1="89655" x2="57750" y2="89655"/>
                        <a14:foregroundMark x1="57750" y1="89655" x2="58125" y2="83303"/>
                        <a14:foregroundMark x1="58000" y1="83303" x2="63750" y2="82396"/>
                        <a14:foregroundMark x1="77500" y1="58984" x2="77500" y2="58984"/>
                        <a14:foregroundMark x1="63125" y1="8711" x2="70500" y2="40290"/>
                        <a14:foregroundMark x1="70500" y1="40290" x2="56250" y2="67514"/>
                        <a14:foregroundMark x1="56250" y1="67514" x2="56750" y2="71688"/>
                        <a14:foregroundMark x1="56750" y1="71688" x2="74625" y2="80581"/>
                        <a14:foregroundMark x1="74625" y1="80581" x2="74750" y2="82214"/>
                        <a14:foregroundMark x1="74750" y1="82214" x2="60625" y2="82577"/>
                        <a14:foregroundMark x1="74000" y1="41561" x2="85250" y2="39746"/>
                        <a14:backgroundMark x1="57625" y1="37568" x2="57625" y2="37568"/>
                        <a14:backgroundMark x1="64250" y1="32123" x2="64250" y2="32123"/>
                        <a14:backgroundMark x1="65250" y1="29583" x2="65250" y2="29583"/>
                        <a14:backgroundMark x1="50875" y1="41742" x2="50875" y2="41742"/>
                        <a14:backgroundMark x1="56875" y1="22686" x2="56875" y2="22686"/>
                        <a14:backgroundMark x1="58250" y1="19601" x2="58250" y2="19601"/>
                        <a14:backgroundMark x1="54875" y1="36661" x2="54875" y2="36661"/>
                        <a14:backgroundMark x1="53125" y1="36661" x2="53125" y2="36661"/>
                        <a14:backgroundMark x1="62000" y1="27042" x2="62000" y2="27042"/>
                        <a14:backgroundMark x1="58125" y1="30490" x2="58125" y2="30490"/>
                        <a14:backgroundMark x1="60875" y1="41379" x2="60875" y2="41379"/>
                        <a14:backgroundMark x1="60875" y1="43739" x2="60875" y2="43739"/>
                        <a14:backgroundMark x1="59250" y1="43194" x2="59250" y2="43194"/>
                        <a14:backgroundMark x1="54875" y1="55717" x2="54875" y2="55717"/>
                        <a14:backgroundMark x1="54375" y1="59165" x2="54375" y2="59165"/>
                        <a14:backgroundMark x1="53000" y1="63884" x2="53000" y2="63884"/>
                        <a14:backgroundMark x1="63125" y1="34483" x2="61250" y2="45372"/>
                        <a14:backgroundMark x1="61250" y1="45917" x2="54125" y2="67151"/>
                        <a14:backgroundMark x1="34375" y1="43194" x2="34375" y2="43194"/>
                        <a14:backgroundMark x1="29750" y1="63884" x2="29750" y2="63884"/>
                        <a14:backgroundMark x1="28875" y1="61887" x2="28875" y2="61887"/>
                        <a14:backgroundMark x1="39625" y1="70962" x2="39625" y2="70962"/>
                        <a14:backgroundMark x1="48625" y1="9800" x2="60750" y2="11978"/>
                        <a14:backgroundMark x1="60750" y1="11978" x2="64875" y2="26679"/>
                        <a14:backgroundMark x1="48625" y1="9982" x2="9250" y2="6715"/>
                        <a14:backgroundMark x1="9250" y1="6715" x2="9750" y2="88385"/>
                        <a14:backgroundMark x1="9875" y1="87659" x2="54375" y2="66062"/>
                        <a14:backgroundMark x1="31750" y1="76770" x2="30500" y2="85481"/>
                        <a14:backgroundMark x1="30750" y1="85118" x2="57875" y2="79129"/>
                        <a14:backgroundMark x1="57875" y1="79129" x2="53750" y2="65699"/>
                        <a14:backgroundMark x1="65375" y1="29764" x2="67500" y2="29764"/>
                        <a14:backgroundMark x1="62250" y1="39746" x2="67250" y2="33031"/>
                        <a14:backgroundMark x1="67250" y1="33031" x2="67375" y2="295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89373" y="705396"/>
            <a:ext cx="8230007" cy="5668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should I write them?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093117" y="2291077"/>
            <a:ext cx="41942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dirty="0" smtClean="0">
                <a:latin typeface="Blackadder ITC" panose="04020505051007020D02" pitchFamily="82" charset="0"/>
              </a:rPr>
              <a:t>Now!</a:t>
            </a:r>
            <a:endParaRPr lang="en-GB" sz="15000" dirty="0">
              <a:latin typeface="Blackadder ITC" panose="04020505051007020D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7370" y="5423581"/>
            <a:ext cx="546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…and now  ….and now  …and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4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355600" indent="-355600" eaLnBrk="1" fontAlgn="ctr" hangingPunct="1">
              <a:spcBef>
                <a:spcPct val="35000"/>
              </a:spcBef>
              <a:buClr>
                <a:schemeClr val="tx2"/>
              </a:buClr>
              <a:buSzPct val="175000"/>
              <a:buChar char="•"/>
              <a:defRPr>
                <a:latin typeface="+mn-lt"/>
                <a:cs typeface="+mn-cs"/>
              </a:defRPr>
            </a:lvl1pPr>
            <a:lvl2pPr marL="812800" lvl="1" indent="-277813" eaLnBrk="1" fontAlgn="ctr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•"/>
              <a:defRPr sz="2000">
                <a:latin typeface="+mn-lt"/>
                <a:cs typeface="+mn-cs"/>
              </a:defRPr>
            </a:lvl2pPr>
            <a:lvl3pPr marL="1168400" indent="-176213" eaLnBrk="1" fontAlgn="ctr" hangingPunct="1">
              <a:spcBef>
                <a:spcPct val="0"/>
              </a:spcBef>
              <a:buFont typeface="Arial" pitchFamily="34" charset="0"/>
              <a:buChar char="–"/>
              <a:defRPr>
                <a:latin typeface="+mn-lt"/>
                <a:cs typeface="+mn-cs"/>
              </a:defRPr>
            </a:lvl3pPr>
            <a:lvl4pPr marL="1524000" indent="-176213" eaLnBrk="1" fontAlgn="ctr" hangingPunct="1">
              <a:spcBef>
                <a:spcPct val="0"/>
              </a:spcBef>
              <a:buFont typeface="Arial" pitchFamily="34" charset="0"/>
              <a:buChar char="–"/>
              <a:defRPr sz="1600">
                <a:latin typeface="+mn-lt"/>
                <a:cs typeface="+mn-cs"/>
              </a:defRPr>
            </a:lvl4pPr>
            <a:lvl5pPr marL="1879600" indent="-176213" eaLnBrk="1" fontAlgn="base" hangingPunct="1">
              <a:spcBef>
                <a:spcPct val="0"/>
              </a:spcBef>
              <a:buChar char="»"/>
              <a:defRPr sz="1400">
                <a:latin typeface="+mn-lt"/>
                <a:cs typeface="+mn-cs"/>
              </a:defRPr>
            </a:lvl5pPr>
            <a:lvl6pPr marL="2336800" indent="-176213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+mn-lt"/>
                <a:cs typeface="+mn-cs"/>
              </a:defRPr>
            </a:lvl6pPr>
            <a:lvl7pPr marL="2794000" indent="-176213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+mn-lt"/>
                <a:cs typeface="+mn-cs"/>
              </a:defRPr>
            </a:lvl7pPr>
            <a:lvl8pPr marL="3251200" indent="-176213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+mn-lt"/>
                <a:cs typeface="+mn-cs"/>
              </a:defRPr>
            </a:lvl8pPr>
            <a:lvl9pPr marL="3708400" indent="-176213" fontAlgn="base">
              <a:spcBef>
                <a:spcPct val="0"/>
              </a:spcBef>
              <a:spcAft>
                <a:spcPct val="0"/>
              </a:spcAft>
              <a:buChar char="»"/>
              <a:defRPr sz="14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How do I know what to write?</a:t>
            </a: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895" y="3745205"/>
            <a:ext cx="1152818" cy="11528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51225" y="5204037"/>
            <a:ext cx="408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https://dmponline.dcc.ac.uk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301369" y="5926067"/>
            <a:ext cx="473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https://www.ukdataservice.ac.uk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20" y="2571174"/>
            <a:ext cx="4980191" cy="3696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539" y="1210385"/>
            <a:ext cx="72136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Funder templates and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Publisher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Institutional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F.A.I.R.?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9334" y="2110411"/>
            <a:ext cx="6375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“As open as possible as restricted as necessary”</a:t>
            </a:r>
            <a:endParaRPr lang="en-GB" sz="3600" dirty="0"/>
          </a:p>
        </p:txBody>
      </p:sp>
      <p:sp>
        <p:nvSpPr>
          <p:cNvPr id="3" name="AutoShape 2" descr="Image result for lear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8" y="3191987"/>
            <a:ext cx="4913832" cy="34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FAIR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Footer text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Page </a:t>
            </a:r>
            <a:fld id="{BB9ACB3B-81A4-6247-87B5-FC3E0A04C89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97999"/>
            <a:ext cx="8750919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F – findable – have formatted information (metadata and DOI)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A – accessible - archived </a:t>
            </a:r>
            <a:r>
              <a:rPr lang="en-GB" dirty="0"/>
              <a:t>in a </a:t>
            </a:r>
            <a:r>
              <a:rPr lang="en-GB" dirty="0" smtClean="0"/>
              <a:t>stable data repository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I – interoperable – are in standard/open file formats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R – reusable – are ethical and legal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0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5330</TotalTime>
  <Words>331</Words>
  <Application>Microsoft Office PowerPoint</Application>
  <PresentationFormat>On-screen Show (4:3)</PresentationFormat>
  <Paragraphs>76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Blackadder ITC</vt:lpstr>
      <vt:lpstr>Century Schoolbook</vt:lpstr>
      <vt:lpstr>Viner Hand ITC</vt:lpstr>
      <vt:lpstr>kent2013</vt:lpstr>
      <vt:lpstr>1_kent2013</vt:lpstr>
      <vt:lpstr>PowerPoint Presentation</vt:lpstr>
      <vt:lpstr>What are data?</vt:lpstr>
      <vt:lpstr>What are Research Data management plans?</vt:lpstr>
      <vt:lpstr>Why do we need them?</vt:lpstr>
      <vt:lpstr>Who are they for?</vt:lpstr>
      <vt:lpstr>When should I write them?</vt:lpstr>
      <vt:lpstr>How do I know what to write?</vt:lpstr>
      <vt:lpstr>Is it F.A.I.R.?</vt:lpstr>
      <vt:lpstr>FAIR</vt:lpstr>
      <vt:lpstr>Its not FAIR!</vt:lpstr>
      <vt:lpstr>Can I find other peoples data that I can use?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Helen Cooper</cp:lastModifiedBy>
  <cp:revision>132</cp:revision>
  <cp:lastPrinted>2017-06-08T07:33:19Z</cp:lastPrinted>
  <dcterms:created xsi:type="dcterms:W3CDTF">2013-06-07T14:52:08Z</dcterms:created>
  <dcterms:modified xsi:type="dcterms:W3CDTF">2019-02-25T13:32:49Z</dcterms:modified>
  <cp:category/>
</cp:coreProperties>
</file>