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70" r:id="rId4"/>
    <p:sldId id="272" r:id="rId5"/>
    <p:sldId id="257" r:id="rId6"/>
    <p:sldId id="261" r:id="rId7"/>
    <p:sldId id="263" r:id="rId8"/>
    <p:sldId id="262" r:id="rId9"/>
    <p:sldId id="268" r:id="rId10"/>
    <p:sldId id="274" r:id="rId11"/>
    <p:sldId id="275" r:id="rId12"/>
    <p:sldId id="276" r:id="rId13"/>
    <p:sldId id="259" r:id="rId14"/>
  </p:sldIdLst>
  <p:sldSz cx="9144000" cy="6858000" type="screen4x3"/>
  <p:notesSz cx="6724650" cy="97742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52"/>
    <a:srgbClr val="FABE00"/>
    <a:srgbClr val="D6A3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84" autoAdjust="0"/>
    <p:restoredTop sz="64442" autoAdjust="0"/>
  </p:normalViewPr>
  <p:slideViewPr>
    <p:cSldViewPr snapToGrid="0">
      <p:cViewPr varScale="1">
        <p:scale>
          <a:sx n="43" d="100"/>
          <a:sy n="43" d="100"/>
        </p:scale>
        <p:origin x="15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078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747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3" y="0"/>
            <a:ext cx="2914747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3418"/>
            <a:ext cx="2914747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3" y="9283418"/>
            <a:ext cx="2914747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747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3" y="0"/>
            <a:ext cx="2914747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1" y="4642491"/>
            <a:ext cx="5380348" cy="439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3418"/>
            <a:ext cx="2914747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3" y="9283418"/>
            <a:ext cx="2914747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4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6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Developed by VITAE, RDF describes</a:t>
            </a:r>
            <a:r>
              <a:rPr lang="en-GB" baseline="0" dirty="0" smtClean="0"/>
              <a:t> the attributes, qualities and knowledges of researchers and underpins the Grad School’s programme of RD training</a:t>
            </a:r>
          </a:p>
          <a:p>
            <a:r>
              <a:rPr lang="en-GB" baseline="0" dirty="0" smtClean="0"/>
              <a:t>See how prominent the skills of impact and engagement 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3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83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 doesn’t just ‘happen’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31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r>
              <a:rPr lang="en-US" baseline="0" dirty="0" smtClean="0"/>
              <a:t> of the context</a:t>
            </a:r>
          </a:p>
          <a:p>
            <a:r>
              <a:rPr lang="en-US" baseline="0" dirty="0" smtClean="0"/>
              <a:t>Evidence that the research/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played I significant role in generating the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2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Research Impact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Research Impact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Research Impact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Research Impact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Research Impact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Research Impact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Research Impact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Research Impact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Research Impact</a:t>
            </a:r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Research Impact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lang="en-GB" smtClean="0"/>
              <a:t>Research Impact</a:t>
            </a:r>
            <a:endParaRPr lang="en-GB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" b="2652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RESEARCH IMPACT</a:t>
            </a:r>
            <a:r>
              <a:rPr lang="en-US" dirty="0" smtClean="0">
                <a:solidFill>
                  <a:srgbClr val="D6A300"/>
                </a:solidFill>
              </a:rPr>
              <a:t>/AN OVERVIEW</a:t>
            </a:r>
            <a:endParaRPr lang="en-US" dirty="0">
              <a:solidFill>
                <a:srgbClr val="D6A300"/>
              </a:solidFill>
            </a:endParaRPr>
          </a:p>
          <a:p>
            <a:endParaRPr lang="en-US" dirty="0">
              <a:solidFill>
                <a:srgbClr val="D6A3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Maddy</a:t>
            </a:r>
            <a:r>
              <a:rPr lang="en-US" dirty="0" smtClean="0"/>
              <a:t> Bell</a:t>
            </a:r>
          </a:p>
          <a:p>
            <a:r>
              <a:rPr lang="en-US" dirty="0" smtClean="0"/>
              <a:t>Impact &amp; Engagement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Pathways to impact should...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 </a:t>
            </a:r>
            <a:r>
              <a:rPr lang="en-GB" dirty="0"/>
              <a:t>project-specific </a:t>
            </a:r>
            <a:endParaRPr lang="en-GB" dirty="0" smtClean="0"/>
          </a:p>
          <a:p>
            <a:r>
              <a:rPr lang="en-GB" dirty="0" smtClean="0"/>
              <a:t>be flexible, focus </a:t>
            </a:r>
            <a:r>
              <a:rPr lang="en-GB" dirty="0"/>
              <a:t>on potential </a:t>
            </a:r>
            <a:r>
              <a:rPr lang="en-GB" dirty="0" smtClean="0"/>
              <a:t>outcomes</a:t>
            </a:r>
            <a:endParaRPr lang="en-GB" dirty="0"/>
          </a:p>
          <a:p>
            <a:r>
              <a:rPr lang="en-GB" dirty="0" smtClean="0"/>
              <a:t>identify &amp; </a:t>
            </a:r>
            <a:r>
              <a:rPr lang="en-GB" b="1" dirty="0" smtClean="0"/>
              <a:t>proactively</a:t>
            </a:r>
            <a:r>
              <a:rPr lang="en-GB" dirty="0" smtClean="0"/>
              <a:t> </a:t>
            </a:r>
            <a:r>
              <a:rPr lang="en-GB" dirty="0"/>
              <a:t>engage </a:t>
            </a:r>
            <a:r>
              <a:rPr lang="en-GB" dirty="0" smtClean="0"/>
              <a:t>research users </a:t>
            </a:r>
            <a:r>
              <a:rPr lang="en-GB" b="1" dirty="0" smtClean="0"/>
              <a:t>throughout</a:t>
            </a:r>
            <a:r>
              <a:rPr lang="en-GB" dirty="0" smtClean="0"/>
              <a:t> the project</a:t>
            </a:r>
            <a:endParaRPr lang="en-GB" dirty="0"/>
          </a:p>
          <a:p>
            <a:r>
              <a:rPr lang="en-GB" dirty="0" smtClean="0"/>
              <a:t>show an understanding </a:t>
            </a:r>
            <a:r>
              <a:rPr lang="en-GB" dirty="0"/>
              <a:t>of the context and needs of users 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lan the activities to engage with stakeholders</a:t>
            </a:r>
            <a:endParaRPr lang="en-GB" dirty="0"/>
          </a:p>
          <a:p>
            <a:r>
              <a:rPr lang="en-GB" dirty="0"/>
              <a:t>include evidence of any existing </a:t>
            </a:r>
            <a:r>
              <a:rPr lang="en-GB" dirty="0" smtClean="0"/>
              <a:t>collaboration with stakeholders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0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Preparing pathways....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Use the impact summary to design the project</a:t>
            </a:r>
            <a:endParaRPr lang="en-GB" dirty="0"/>
          </a:p>
          <a:p>
            <a:r>
              <a:rPr lang="en-GB" dirty="0" smtClean="0"/>
              <a:t>“Pathways” is crucial </a:t>
            </a:r>
          </a:p>
          <a:p>
            <a:r>
              <a:rPr lang="en-GB" dirty="0" smtClean="0"/>
              <a:t>Public </a:t>
            </a:r>
            <a:r>
              <a:rPr lang="en-GB" dirty="0"/>
              <a:t>engagement is </a:t>
            </a:r>
            <a:r>
              <a:rPr lang="en-GB" dirty="0" smtClean="0"/>
              <a:t>two way...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8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and reflections?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Research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27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mean by ‘impact’?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782"/>
            <a:ext cx="4464843" cy="3749218"/>
          </a:xfrm>
        </p:spPr>
        <p:txBody>
          <a:bodyPr/>
          <a:lstStyle/>
          <a:p>
            <a:pPr marL="0" indent="0" algn="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Research Impact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8950" y="1560179"/>
            <a:ext cx="3948113" cy="337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UKRI: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‘the </a:t>
            </a:r>
            <a:r>
              <a:rPr lang="en-US" b="1" dirty="0">
                <a:latin typeface="Calibri" panose="020F0502020204030204" pitchFamily="34" charset="0"/>
              </a:rPr>
              <a:t>demonstrable contribution that excellent research makes to society and the </a:t>
            </a:r>
            <a:r>
              <a:rPr lang="en-US" b="1" dirty="0" smtClean="0">
                <a:latin typeface="Calibri" panose="020F0502020204030204" pitchFamily="34" charset="0"/>
              </a:rPr>
              <a:t>economy’</a:t>
            </a:r>
          </a:p>
          <a:p>
            <a:r>
              <a:rPr lang="en-GB" dirty="0" smtClean="0"/>
              <a:t>Local, regional, national, international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0" b="15030"/>
          <a:stretch>
            <a:fillRect/>
          </a:stretch>
        </p:blipFill>
        <p:spPr bwMode="auto">
          <a:xfrm>
            <a:off x="282738" y="5000846"/>
            <a:ext cx="8640435" cy="145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55393" y="1173384"/>
            <a:ext cx="36814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What others do as a result of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Influence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C</a:t>
            </a:r>
            <a:r>
              <a:rPr lang="en-GB" dirty="0" smtClean="0">
                <a:latin typeface="Calibri" panose="020F0502020204030204" pitchFamily="34" charset="0"/>
              </a:rPr>
              <a:t>hange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Measured in terms of:</a:t>
            </a:r>
            <a:endParaRPr lang="en-GB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Reach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Calibri" panose="020F0502020204030204" pitchFamily="34" charset="0"/>
              </a:rPr>
              <a:t>Significance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 &amp; Significance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Reach: </a:t>
            </a:r>
            <a:r>
              <a:rPr lang="en-US" dirty="0" smtClean="0"/>
              <a:t>the </a:t>
            </a:r>
            <a:r>
              <a:rPr lang="en-US" dirty="0"/>
              <a:t>extent and/or diversity of the beneficiaries of the impact, </a:t>
            </a:r>
            <a:r>
              <a:rPr lang="en-US" dirty="0" smtClean="0"/>
              <a:t>as relevant </a:t>
            </a:r>
            <a:r>
              <a:rPr lang="en-US" dirty="0"/>
              <a:t>to the nature of the impact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Significance: </a:t>
            </a:r>
            <a:r>
              <a:rPr lang="en-US" dirty="0" smtClean="0"/>
              <a:t>the </a:t>
            </a:r>
            <a:r>
              <a:rPr lang="en-US" dirty="0"/>
              <a:t>degree to which the impact has enabled, </a:t>
            </a:r>
            <a:r>
              <a:rPr lang="en-US" dirty="0" smtClean="0"/>
              <a:t>enriched, influenced</a:t>
            </a:r>
            <a:r>
              <a:rPr lang="en-US" dirty="0"/>
              <a:t>, informed or changed the performance, policies, practices, products, </a:t>
            </a:r>
            <a:r>
              <a:rPr lang="en-US" dirty="0" smtClean="0"/>
              <a:t>services, understanding</a:t>
            </a:r>
            <a:r>
              <a:rPr lang="en-US" dirty="0"/>
              <a:t>, awareness or well-being of the beneficiaries.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Research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26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Examples: impacts 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456" y="668293"/>
            <a:ext cx="6985000" cy="5837282"/>
          </a:xfrm>
        </p:spPr>
        <p:txBody>
          <a:bodyPr/>
          <a:lstStyle/>
          <a:p>
            <a:pPr marL="0" indent="0">
              <a:buNone/>
            </a:pPr>
            <a:endParaRPr lang="en-GB" sz="1600" dirty="0" smtClean="0"/>
          </a:p>
          <a:p>
            <a:r>
              <a:rPr lang="en-US" b="1" dirty="0" smtClean="0">
                <a:latin typeface="Calibri" panose="020F0502020204030204" pitchFamily="34" charset="0"/>
              </a:rPr>
              <a:t>Health</a:t>
            </a:r>
            <a:r>
              <a:rPr lang="en-US" b="1" dirty="0">
                <a:latin typeface="Calibri" panose="020F0502020204030204" pitchFamily="34" charset="0"/>
              </a:rPr>
              <a:t>, wellbeing </a:t>
            </a:r>
            <a:r>
              <a:rPr lang="en-US" b="1" dirty="0" smtClean="0">
                <a:latin typeface="Calibri" panose="020F0502020204030204" pitchFamily="34" charset="0"/>
              </a:rPr>
              <a:t>and </a:t>
            </a:r>
            <a:r>
              <a:rPr lang="en-GB" b="1" dirty="0" smtClean="0">
                <a:latin typeface="Calibri" panose="020F0502020204030204" pitchFamily="34" charset="0"/>
              </a:rPr>
              <a:t>animal welfare</a:t>
            </a:r>
          </a:p>
          <a:p>
            <a:r>
              <a:rPr lang="en-US" b="1" dirty="0">
                <a:latin typeface="Calibri" panose="020F0502020204030204" pitchFamily="34" charset="0"/>
              </a:rPr>
              <a:t>C</a:t>
            </a:r>
            <a:r>
              <a:rPr lang="en-US" b="1" dirty="0" smtClean="0">
                <a:latin typeface="Calibri" panose="020F0502020204030204" pitchFamily="34" charset="0"/>
              </a:rPr>
              <a:t>reativity</a:t>
            </a:r>
            <a:r>
              <a:rPr lang="en-US" b="1" dirty="0">
                <a:latin typeface="Calibri" panose="020F0502020204030204" pitchFamily="34" charset="0"/>
              </a:rPr>
              <a:t>, culture </a:t>
            </a:r>
            <a:r>
              <a:rPr lang="en-US" b="1" dirty="0" smtClean="0">
                <a:latin typeface="Calibri" panose="020F0502020204030204" pitchFamily="34" charset="0"/>
              </a:rPr>
              <a:t>and </a:t>
            </a:r>
            <a:r>
              <a:rPr lang="en-GB" b="1" dirty="0" smtClean="0">
                <a:latin typeface="Calibri" panose="020F0502020204030204" pitchFamily="34" charset="0"/>
              </a:rPr>
              <a:t>society</a:t>
            </a:r>
          </a:p>
          <a:p>
            <a:r>
              <a:rPr lang="en-GB" b="1" dirty="0">
                <a:latin typeface="Calibri" panose="020F0502020204030204" pitchFamily="34" charset="0"/>
              </a:rPr>
              <a:t>S</a:t>
            </a:r>
            <a:r>
              <a:rPr lang="en-GB" b="1" dirty="0" smtClean="0">
                <a:latin typeface="Calibri" panose="020F0502020204030204" pitchFamily="34" charset="0"/>
              </a:rPr>
              <a:t>ocial welfare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Commerce </a:t>
            </a:r>
            <a:r>
              <a:rPr lang="en-US" b="1" dirty="0">
                <a:latin typeface="Calibri" panose="020F0502020204030204" pitchFamily="34" charset="0"/>
              </a:rPr>
              <a:t>and </a:t>
            </a:r>
            <a:r>
              <a:rPr lang="en-US" b="1" dirty="0" smtClean="0">
                <a:latin typeface="Calibri" panose="020F0502020204030204" pitchFamily="34" charset="0"/>
              </a:rPr>
              <a:t>the </a:t>
            </a:r>
            <a:r>
              <a:rPr lang="en-GB" b="1" dirty="0" smtClean="0">
                <a:latin typeface="Calibri" panose="020F0502020204030204" pitchFamily="34" charset="0"/>
              </a:rPr>
              <a:t>economy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Public </a:t>
            </a:r>
            <a:r>
              <a:rPr lang="en-US" b="1" dirty="0">
                <a:latin typeface="Calibri" panose="020F0502020204030204" pitchFamily="34" charset="0"/>
              </a:rPr>
              <a:t>policy, law </a:t>
            </a:r>
            <a:r>
              <a:rPr lang="en-US" b="1" dirty="0" smtClean="0">
                <a:latin typeface="Calibri" panose="020F0502020204030204" pitchFamily="34" charset="0"/>
              </a:rPr>
              <a:t>and </a:t>
            </a:r>
            <a:r>
              <a:rPr lang="en-GB" b="1" dirty="0" smtClean="0">
                <a:latin typeface="Calibri" panose="020F0502020204030204" pitchFamily="34" charset="0"/>
              </a:rPr>
              <a:t>services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Production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Practitioners and professional services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The environment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Understanding, learning and </a:t>
            </a:r>
            <a:r>
              <a:rPr lang="en-GB" b="1" dirty="0">
                <a:latin typeface="Calibri" panose="020F0502020204030204" pitchFamily="34" charset="0"/>
              </a:rPr>
              <a:t>participation</a:t>
            </a: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p94 REF Draft Panel Criteria &amp; working methods: http</a:t>
            </a:r>
            <a:r>
              <a:rPr lang="en-GB" sz="1200" dirty="0"/>
              <a:t>://www.ref.ac.uk/media/ref,2021/downloads/Consultation%20on%20the%20draft%20panel%20criteria%20and%20working%20methods%20REF%202018_02.pdf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Research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92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impact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7859713" cy="2097087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UK:</a:t>
            </a:r>
          </a:p>
          <a:p>
            <a:r>
              <a:rPr lang="en-US" sz="2200" dirty="0" smtClean="0"/>
              <a:t>Demonstrates value of government investment in research</a:t>
            </a:r>
          </a:p>
          <a:p>
            <a:r>
              <a:rPr lang="en-US" sz="2200" dirty="0" smtClean="0"/>
              <a:t>Contributes to culture of engagement</a:t>
            </a:r>
          </a:p>
          <a:p>
            <a:pPr marL="0" indent="0">
              <a:buNone/>
            </a:pPr>
            <a:r>
              <a:rPr lang="en-US" sz="2200" dirty="0" smtClean="0"/>
              <a:t>Institutions:</a:t>
            </a:r>
          </a:p>
          <a:p>
            <a:r>
              <a:rPr lang="en-US" sz="2200" dirty="0" smtClean="0"/>
              <a:t>REF &amp; allocation of government funding</a:t>
            </a:r>
          </a:p>
          <a:p>
            <a:r>
              <a:rPr lang="en-US" sz="2200" dirty="0" smtClean="0"/>
              <a:t>Marketing: attracts students and staff</a:t>
            </a:r>
          </a:p>
          <a:p>
            <a:r>
              <a:rPr lang="en-US" sz="2200" dirty="0" smtClean="0"/>
              <a:t>Demonstrates contribution to wider world</a:t>
            </a:r>
          </a:p>
          <a:p>
            <a:pPr marL="0" indent="0">
              <a:buNone/>
            </a:pPr>
            <a:r>
              <a:rPr lang="en-US" sz="2200" dirty="0" smtClean="0"/>
              <a:t>Individual</a:t>
            </a:r>
          </a:p>
          <a:p>
            <a:r>
              <a:rPr lang="en-US" sz="2200" dirty="0"/>
              <a:t>Increases relevance of research to real world </a:t>
            </a:r>
            <a:r>
              <a:rPr lang="en-US" sz="2200" dirty="0" smtClean="0"/>
              <a:t>problems</a:t>
            </a:r>
          </a:p>
          <a:p>
            <a:r>
              <a:rPr lang="en-US" sz="2200" dirty="0" smtClean="0"/>
              <a:t>Funding applications</a:t>
            </a:r>
          </a:p>
          <a:p>
            <a:r>
              <a:rPr lang="en-US" sz="2200" dirty="0" smtClean="0"/>
              <a:t>Drives research quality through focus on user involvement</a:t>
            </a:r>
            <a:endParaRPr lang="en-US" sz="22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Research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5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91513" cy="576263"/>
          </a:xfrm>
        </p:spPr>
        <p:txBody>
          <a:bodyPr/>
          <a:lstStyle/>
          <a:p>
            <a:r>
              <a:rPr lang="en-GB" dirty="0" smtClean="0"/>
              <a:t>Impact at Kent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573212"/>
            <a:ext cx="5177333" cy="506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8" y="2394503"/>
            <a:ext cx="3206750" cy="337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Research &amp; Innovation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Researcher Development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Demonstrating value of our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REF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Research Impact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950"/>
            <a:ext cx="8229600" cy="1327150"/>
          </a:xfrm>
        </p:spPr>
        <p:txBody>
          <a:bodyPr/>
          <a:lstStyle/>
          <a:p>
            <a:r>
              <a:rPr lang="en-GB" sz="2800" dirty="0" smtClean="0"/>
              <a:t>How does public engagement with research link to impact?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Research Impact</a:t>
            </a:r>
            <a:endParaRPr lang="en-GB" dirty="0"/>
          </a:p>
        </p:txBody>
      </p:sp>
      <p:pic>
        <p:nvPicPr>
          <p:cNvPr id="7" name="Picture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5" b="14805"/>
          <a:stretch>
            <a:fillRect/>
          </a:stretch>
        </p:blipFill>
        <p:spPr bwMode="auto">
          <a:xfrm>
            <a:off x="0" y="1992651"/>
            <a:ext cx="9144000" cy="4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2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impact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8970"/>
            <a:ext cx="7859713" cy="3154362"/>
          </a:xfrm>
        </p:spPr>
        <p:txBody>
          <a:bodyPr/>
          <a:lstStyle/>
          <a:p>
            <a:r>
              <a:rPr lang="en-US" sz="2800" dirty="0" smtClean="0"/>
              <a:t>Pro-activity, planning and strategy</a:t>
            </a:r>
          </a:p>
          <a:p>
            <a:r>
              <a:rPr lang="en-US" sz="2800" dirty="0" smtClean="0"/>
              <a:t>Involving users from start to finish</a:t>
            </a:r>
          </a:p>
          <a:p>
            <a:r>
              <a:rPr lang="en-US" sz="2800" dirty="0" smtClean="0"/>
              <a:t>Focusing on relationships</a:t>
            </a:r>
          </a:p>
          <a:p>
            <a:r>
              <a:rPr lang="en-US" sz="2800" dirty="0" smtClean="0"/>
              <a:t>Aligning research with real world needs</a:t>
            </a:r>
          </a:p>
          <a:p>
            <a:r>
              <a:rPr lang="en-US" sz="2800" dirty="0" smtClean="0"/>
              <a:t>Networks with potential users</a:t>
            </a:r>
          </a:p>
          <a:p>
            <a:r>
              <a:rPr lang="en-US" sz="2800" dirty="0" smtClean="0"/>
              <a:t>Publications strategy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Research Impact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97" y="4207272"/>
            <a:ext cx="2298303" cy="22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impact: Evidencing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123" y="1310481"/>
            <a:ext cx="2044699" cy="163036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Research Impact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19" y="2235200"/>
            <a:ext cx="5306873" cy="42703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2847" y="1310481"/>
            <a:ext cx="3827464" cy="204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 smtClean="0"/>
              <a:t>Evidence type </a:t>
            </a:r>
            <a:r>
              <a:rPr lang="en-US" sz="2000" kern="0" dirty="0"/>
              <a:t>d</a:t>
            </a:r>
            <a:r>
              <a:rPr lang="en-US" sz="2000" kern="0" dirty="0" smtClean="0"/>
              <a:t>ependent on the impact being claimed</a:t>
            </a:r>
          </a:p>
          <a:p>
            <a:pPr marL="0" indent="0">
              <a:buNone/>
            </a:pPr>
            <a:endParaRPr lang="en-US" sz="2000" kern="0" dirty="0"/>
          </a:p>
          <a:p>
            <a:pPr marL="0" indent="0">
              <a:buNone/>
            </a:pPr>
            <a:r>
              <a:rPr lang="en-US" sz="2000" kern="0" dirty="0" smtClean="0"/>
              <a:t>Common:</a:t>
            </a:r>
          </a:p>
          <a:p>
            <a:r>
              <a:rPr lang="en-US" sz="2000" kern="0" dirty="0" smtClean="0"/>
              <a:t>Testimonials</a:t>
            </a:r>
          </a:p>
          <a:p>
            <a:r>
              <a:rPr lang="en-US" sz="2000" kern="0" dirty="0" smtClean="0"/>
              <a:t>Policy documentation</a:t>
            </a:r>
          </a:p>
          <a:p>
            <a:r>
              <a:rPr lang="en-US" sz="2000" kern="0" dirty="0" smtClean="0"/>
              <a:t>Independent reports</a:t>
            </a:r>
          </a:p>
          <a:p>
            <a:r>
              <a:rPr lang="en-US" sz="2000" kern="0" dirty="0" smtClean="0"/>
              <a:t>Media coverage (context)</a:t>
            </a:r>
          </a:p>
          <a:p>
            <a:endParaRPr lang="en-US" sz="2000" kern="0" dirty="0" smtClean="0"/>
          </a:p>
          <a:p>
            <a:endParaRPr lang="en-US" sz="2000" kern="0" dirty="0" smtClean="0"/>
          </a:p>
          <a:p>
            <a:endParaRPr lang="en-US" sz="2000" kern="0" dirty="0" smtClean="0"/>
          </a:p>
          <a:p>
            <a:endParaRPr lang="en-US" sz="2000" kern="0" dirty="0" smtClean="0"/>
          </a:p>
          <a:p>
            <a:pPr marL="0" indent="0">
              <a:buFontTx/>
              <a:buNone/>
            </a:pPr>
            <a:endParaRPr lang="en-US" sz="2000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277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468</Words>
  <Application>Microsoft Office PowerPoint</Application>
  <PresentationFormat>On-screen Show (4:3)</PresentationFormat>
  <Paragraphs>115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Wingdings</vt:lpstr>
      <vt:lpstr>kent2013</vt:lpstr>
      <vt:lpstr>PowerPoint Presentation</vt:lpstr>
      <vt:lpstr>What do we mean by ‘impact’?</vt:lpstr>
      <vt:lpstr>Reach &amp; Significance</vt:lpstr>
      <vt:lpstr>Examples: impacts on…</vt:lpstr>
      <vt:lpstr>Why is impact important?</vt:lpstr>
      <vt:lpstr>Impact at Kent</vt:lpstr>
      <vt:lpstr>How does public engagement with research link to impact?</vt:lpstr>
      <vt:lpstr>How does impact happen?</vt:lpstr>
      <vt:lpstr>Measuring impact: Evidencing influence</vt:lpstr>
      <vt:lpstr>Pathways to impact should...</vt:lpstr>
      <vt:lpstr>Preparing pathways....</vt:lpstr>
      <vt:lpstr>Questions and reflections?</vt:lpstr>
      <vt:lpstr>PowerPoint Presentation</vt:lpstr>
    </vt:vector>
  </TitlesOfParts>
  <Manager/>
  <Company>University of Kent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subject/>
  <dc:creator>Miles Banbery</dc:creator>
  <cp:keywords/>
  <dc:description/>
  <cp:lastModifiedBy>Helen Cooper</cp:lastModifiedBy>
  <cp:revision>194</cp:revision>
  <cp:lastPrinted>2016-11-22T16:59:50Z</cp:lastPrinted>
  <dcterms:created xsi:type="dcterms:W3CDTF">2013-06-07T14:52:08Z</dcterms:created>
  <dcterms:modified xsi:type="dcterms:W3CDTF">2019-02-25T13:59:00Z</dcterms:modified>
  <cp:category/>
</cp:coreProperties>
</file>