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38"/>
  </p:notesMasterIdLst>
  <p:handoutMasterIdLst>
    <p:handoutMasterId r:id="rId39"/>
  </p:handoutMasterIdLst>
  <p:sldIdLst>
    <p:sldId id="256" r:id="rId2"/>
    <p:sldId id="297" r:id="rId3"/>
    <p:sldId id="261" r:id="rId4"/>
    <p:sldId id="260" r:id="rId5"/>
    <p:sldId id="299" r:id="rId6"/>
    <p:sldId id="273" r:id="rId7"/>
    <p:sldId id="298" r:id="rId8"/>
    <p:sldId id="263" r:id="rId9"/>
    <p:sldId id="268" r:id="rId10"/>
    <p:sldId id="264" r:id="rId11"/>
    <p:sldId id="266" r:id="rId12"/>
    <p:sldId id="271" r:id="rId13"/>
    <p:sldId id="270" r:id="rId14"/>
    <p:sldId id="276" r:id="rId15"/>
    <p:sldId id="331" r:id="rId16"/>
    <p:sldId id="332" r:id="rId17"/>
    <p:sldId id="333" r:id="rId18"/>
    <p:sldId id="334" r:id="rId19"/>
    <p:sldId id="335" r:id="rId20"/>
    <p:sldId id="336" r:id="rId21"/>
    <p:sldId id="337" r:id="rId22"/>
    <p:sldId id="339" r:id="rId23"/>
    <p:sldId id="340" r:id="rId24"/>
    <p:sldId id="341" r:id="rId25"/>
    <p:sldId id="342" r:id="rId26"/>
    <p:sldId id="343" r:id="rId27"/>
    <p:sldId id="346" r:id="rId28"/>
    <p:sldId id="312" r:id="rId29"/>
    <p:sldId id="325" r:id="rId30"/>
    <p:sldId id="326" r:id="rId31"/>
    <p:sldId id="327" r:id="rId32"/>
    <p:sldId id="328" r:id="rId33"/>
    <p:sldId id="329" r:id="rId34"/>
    <p:sldId id="347" r:id="rId35"/>
    <p:sldId id="345" r:id="rId36"/>
    <p:sldId id="259" r:id="rId37"/>
  </p:sldIdLst>
  <p:sldSz cx="12192000" cy="6858000"/>
  <p:notesSz cx="6797675" cy="9928225"/>
  <p:defaultTextStyle>
    <a:defPPr>
      <a:defRPr lang="en-GB"/>
    </a:defPPr>
    <a:lvl1pPr algn="l" rtl="0" eaLnBrk="0" fontAlgn="base" hangingPunct="0">
      <a:spcBef>
        <a:spcPct val="0"/>
      </a:spcBef>
      <a:spcAft>
        <a:spcPct val="0"/>
      </a:spcAft>
      <a:defRPr sz="2400" kern="1200">
        <a:solidFill>
          <a:srgbClr val="FFB013"/>
        </a:solidFill>
        <a:latin typeface="Arial" charset="0"/>
        <a:ea typeface="+mn-ea"/>
        <a:cs typeface="+mn-cs"/>
      </a:defRPr>
    </a:lvl1pPr>
    <a:lvl2pPr marL="457200" algn="l" rtl="0" eaLnBrk="0" fontAlgn="base" hangingPunct="0">
      <a:spcBef>
        <a:spcPct val="0"/>
      </a:spcBef>
      <a:spcAft>
        <a:spcPct val="0"/>
      </a:spcAft>
      <a:defRPr sz="2400" kern="1200">
        <a:solidFill>
          <a:srgbClr val="FFB013"/>
        </a:solidFill>
        <a:latin typeface="Arial" charset="0"/>
        <a:ea typeface="+mn-ea"/>
        <a:cs typeface="+mn-cs"/>
      </a:defRPr>
    </a:lvl2pPr>
    <a:lvl3pPr marL="914400" algn="l" rtl="0" eaLnBrk="0" fontAlgn="base" hangingPunct="0">
      <a:spcBef>
        <a:spcPct val="0"/>
      </a:spcBef>
      <a:spcAft>
        <a:spcPct val="0"/>
      </a:spcAft>
      <a:defRPr sz="2400" kern="1200">
        <a:solidFill>
          <a:srgbClr val="FFB013"/>
        </a:solidFill>
        <a:latin typeface="Arial" charset="0"/>
        <a:ea typeface="+mn-ea"/>
        <a:cs typeface="+mn-cs"/>
      </a:defRPr>
    </a:lvl3pPr>
    <a:lvl4pPr marL="1371600" algn="l" rtl="0" eaLnBrk="0" fontAlgn="base" hangingPunct="0">
      <a:spcBef>
        <a:spcPct val="0"/>
      </a:spcBef>
      <a:spcAft>
        <a:spcPct val="0"/>
      </a:spcAft>
      <a:defRPr sz="2400" kern="1200">
        <a:solidFill>
          <a:srgbClr val="FFB013"/>
        </a:solidFill>
        <a:latin typeface="Arial" charset="0"/>
        <a:ea typeface="+mn-ea"/>
        <a:cs typeface="+mn-cs"/>
      </a:defRPr>
    </a:lvl4pPr>
    <a:lvl5pPr marL="1828800" algn="l" rtl="0" eaLnBrk="0" fontAlgn="base" hangingPunct="0">
      <a:spcBef>
        <a:spcPct val="0"/>
      </a:spcBef>
      <a:spcAft>
        <a:spcPct val="0"/>
      </a:spcAft>
      <a:defRPr sz="2400" kern="1200">
        <a:solidFill>
          <a:srgbClr val="FFB013"/>
        </a:solidFill>
        <a:latin typeface="Arial" charset="0"/>
        <a:ea typeface="+mn-ea"/>
        <a:cs typeface="+mn-cs"/>
      </a:defRPr>
    </a:lvl5pPr>
    <a:lvl6pPr marL="2286000" algn="l" defTabSz="914400" rtl="0" eaLnBrk="1" latinLnBrk="0" hangingPunct="1">
      <a:defRPr sz="2400" kern="1200">
        <a:solidFill>
          <a:srgbClr val="FFB013"/>
        </a:solidFill>
        <a:latin typeface="Arial" charset="0"/>
        <a:ea typeface="+mn-ea"/>
        <a:cs typeface="+mn-cs"/>
      </a:defRPr>
    </a:lvl6pPr>
    <a:lvl7pPr marL="2743200" algn="l" defTabSz="914400" rtl="0" eaLnBrk="1" latinLnBrk="0" hangingPunct="1">
      <a:defRPr sz="2400" kern="1200">
        <a:solidFill>
          <a:srgbClr val="FFB013"/>
        </a:solidFill>
        <a:latin typeface="Arial" charset="0"/>
        <a:ea typeface="+mn-ea"/>
        <a:cs typeface="+mn-cs"/>
      </a:defRPr>
    </a:lvl7pPr>
    <a:lvl8pPr marL="3200400" algn="l" defTabSz="914400" rtl="0" eaLnBrk="1" latinLnBrk="0" hangingPunct="1">
      <a:defRPr sz="2400" kern="1200">
        <a:solidFill>
          <a:srgbClr val="FFB013"/>
        </a:solidFill>
        <a:latin typeface="Arial" charset="0"/>
        <a:ea typeface="+mn-ea"/>
        <a:cs typeface="+mn-cs"/>
      </a:defRPr>
    </a:lvl8pPr>
    <a:lvl9pPr marL="3657600" algn="l" defTabSz="914400" rtl="0" eaLnBrk="1" latinLnBrk="0" hangingPunct="1">
      <a:defRPr sz="2400" kern="1200">
        <a:solidFill>
          <a:srgbClr val="FFB013"/>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Gadsby" initials="EG" lastIdx="20" clrIdx="0">
    <p:extLst>
      <p:ext uri="{19B8F6BF-5375-455C-9EA6-DF929625EA0E}">
        <p15:presenceInfo xmlns:p15="http://schemas.microsoft.com/office/powerpoint/2012/main" userId="e85c90ea5c9424af" providerId="Windows Live"/>
      </p:ext>
    </p:extLst>
  </p:cmAuthor>
  <p:cmAuthor id="2" name="Olena Nizalova" initials="ON" lastIdx="3" clrIdx="1">
    <p:extLst>
      <p:ext uri="{19B8F6BF-5375-455C-9EA6-DF929625EA0E}">
        <p15:presenceInfo xmlns:p15="http://schemas.microsoft.com/office/powerpoint/2012/main" userId="Olena Nizal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A"/>
    <a:srgbClr val="5E5E99"/>
    <a:srgbClr val="6980BF"/>
    <a:srgbClr val="000099"/>
    <a:srgbClr val="99CCFF"/>
    <a:srgbClr val="3333C1"/>
    <a:srgbClr val="660033"/>
    <a:srgbClr val="727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73416" autoAdjust="0"/>
  </p:normalViewPr>
  <p:slideViewPr>
    <p:cSldViewPr>
      <p:cViewPr varScale="1">
        <p:scale>
          <a:sx n="49" d="100"/>
          <a:sy n="49" d="100"/>
        </p:scale>
        <p:origin x="826" y="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03D99-C0ED-4294-B6CC-08F585C040A2}" type="doc">
      <dgm:prSet loTypeId="urn:microsoft.com/office/officeart/2011/layout/CircleProcess" loCatId="process" qsTypeId="urn:microsoft.com/office/officeart/2005/8/quickstyle/3d1" qsCatId="3D" csTypeId="urn:microsoft.com/office/officeart/2005/8/colors/colorful5" csCatId="colorful" phldr="1"/>
      <dgm:spPr/>
      <dgm:t>
        <a:bodyPr/>
        <a:lstStyle/>
        <a:p>
          <a:endParaRPr lang="en-US"/>
        </a:p>
      </dgm:t>
    </dgm:pt>
    <dgm:pt modelId="{14561CFE-9142-479C-A408-7AE5ABA2DF9B}">
      <dgm:prSet phldrT="[Text]" custT="1"/>
      <dgm:spPr>
        <a:ln>
          <a:solidFill>
            <a:srgbClr val="0070C0"/>
          </a:solidFill>
        </a:ln>
      </dgm:spPr>
      <dgm:t>
        <a:bodyPr/>
        <a:lstStyle/>
        <a:p>
          <a:r>
            <a:rPr lang="en-GB" sz="1800" b="1" dirty="0"/>
            <a:t>Start date</a:t>
          </a:r>
          <a:r>
            <a:rPr lang="en-GB" sz="1800" dirty="0"/>
            <a:t>: </a:t>
          </a:r>
          <a:r>
            <a:rPr lang="en-GB" sz="1600" dirty="0"/>
            <a:t>01/09/2016</a:t>
          </a:r>
          <a:r>
            <a:rPr lang="en-US" sz="1600" dirty="0"/>
            <a:t> </a:t>
          </a:r>
        </a:p>
      </dgm:t>
    </dgm:pt>
    <dgm:pt modelId="{568F60BE-136B-455C-A8B8-7DAD5CCEEC06}" type="parTrans" cxnId="{77AC9A45-D3C4-4022-9064-E5C3677B2FF4}">
      <dgm:prSet/>
      <dgm:spPr/>
      <dgm:t>
        <a:bodyPr/>
        <a:lstStyle/>
        <a:p>
          <a:endParaRPr lang="en-US" sz="4400"/>
        </a:p>
      </dgm:t>
    </dgm:pt>
    <dgm:pt modelId="{E359880E-2DB0-41B2-A42C-F73AFDD0C9F3}" type="sibTrans" cxnId="{77AC9A45-D3C4-4022-9064-E5C3677B2FF4}">
      <dgm:prSet/>
      <dgm:spPr/>
      <dgm:t>
        <a:bodyPr/>
        <a:lstStyle/>
        <a:p>
          <a:endParaRPr lang="en-US" sz="4400"/>
        </a:p>
      </dgm:t>
    </dgm:pt>
    <dgm:pt modelId="{75C7EAA8-AC62-4A87-979F-D74682BD2836}">
      <dgm:prSet phldrT="[Text]" custT="1"/>
      <dgm:spPr/>
      <dgm:t>
        <a:bodyPr/>
        <a:lstStyle/>
        <a:p>
          <a:r>
            <a:rPr lang="en-GB" sz="1800" b="1" dirty="0"/>
            <a:t>Duration:</a:t>
          </a:r>
          <a:r>
            <a:rPr lang="en-GB" sz="1800" dirty="0"/>
            <a:t> 36 Months</a:t>
          </a:r>
          <a:r>
            <a:rPr lang="en-US" sz="1800" dirty="0"/>
            <a:t> </a:t>
          </a:r>
        </a:p>
      </dgm:t>
    </dgm:pt>
    <dgm:pt modelId="{0447EAB8-ED38-44F1-8903-E935D0CB1992}" type="parTrans" cxnId="{F4F3117A-7D20-4054-83BA-B717D925D039}">
      <dgm:prSet/>
      <dgm:spPr/>
      <dgm:t>
        <a:bodyPr/>
        <a:lstStyle/>
        <a:p>
          <a:endParaRPr lang="en-US" sz="4400"/>
        </a:p>
      </dgm:t>
    </dgm:pt>
    <dgm:pt modelId="{85942C51-94B8-41B5-A131-A1C26F76804E}" type="sibTrans" cxnId="{F4F3117A-7D20-4054-83BA-B717D925D039}">
      <dgm:prSet/>
      <dgm:spPr/>
      <dgm:t>
        <a:bodyPr/>
        <a:lstStyle/>
        <a:p>
          <a:endParaRPr lang="en-US" sz="4400"/>
        </a:p>
      </dgm:t>
    </dgm:pt>
    <dgm:pt modelId="{F6239E1F-D1FC-4C87-9676-00A9334D1AFE}">
      <dgm:prSet phldrT="[Text]" custT="1"/>
      <dgm:spPr/>
      <dgm:t>
        <a:bodyPr/>
        <a:lstStyle/>
        <a:p>
          <a:r>
            <a:rPr lang="en-GB" sz="1800" b="1" dirty="0"/>
            <a:t>Funder:</a:t>
          </a:r>
          <a:r>
            <a:rPr lang="en-GB" sz="1800" dirty="0"/>
            <a:t> NIHR Public Health Research</a:t>
          </a:r>
          <a:r>
            <a:rPr lang="en-US" sz="1800" dirty="0"/>
            <a:t> </a:t>
          </a:r>
        </a:p>
      </dgm:t>
    </dgm:pt>
    <dgm:pt modelId="{90442E58-77C1-435F-AFAF-5E6C82E824BE}" type="parTrans" cxnId="{524282AB-B943-4B57-91A4-1E855B03455F}">
      <dgm:prSet/>
      <dgm:spPr/>
      <dgm:t>
        <a:bodyPr/>
        <a:lstStyle/>
        <a:p>
          <a:endParaRPr lang="en-US" sz="4400"/>
        </a:p>
      </dgm:t>
    </dgm:pt>
    <dgm:pt modelId="{52518D3D-3EA7-4E9B-B00E-6E1242BB1F63}" type="sibTrans" cxnId="{524282AB-B943-4B57-91A4-1E855B03455F}">
      <dgm:prSet/>
      <dgm:spPr/>
      <dgm:t>
        <a:bodyPr/>
        <a:lstStyle/>
        <a:p>
          <a:endParaRPr lang="en-US" sz="4400"/>
        </a:p>
      </dgm:t>
    </dgm:pt>
    <dgm:pt modelId="{EE679C7A-53F7-48B3-98FC-700C807CAD05}">
      <dgm:prSet/>
      <dgm:spPr/>
      <dgm:t>
        <a:bodyPr/>
        <a:lstStyle/>
        <a:p>
          <a:r>
            <a:rPr lang="en-GB" b="1" dirty="0">
              <a:solidFill>
                <a:schemeClr val="tx1"/>
              </a:solidFill>
            </a:rPr>
            <a:t>Funding:</a:t>
          </a:r>
        </a:p>
        <a:p>
          <a:r>
            <a:rPr lang="en-GB" dirty="0">
              <a:solidFill>
                <a:schemeClr val="tx1"/>
              </a:solidFill>
            </a:rPr>
            <a:t>Nearly £1million</a:t>
          </a:r>
        </a:p>
      </dgm:t>
    </dgm:pt>
    <dgm:pt modelId="{44301D74-A0B6-409A-8CCC-6513DDE148E2}" type="parTrans" cxnId="{A2D42574-6470-4CE3-8E41-3591842AB631}">
      <dgm:prSet/>
      <dgm:spPr/>
      <dgm:t>
        <a:bodyPr/>
        <a:lstStyle/>
        <a:p>
          <a:endParaRPr lang="en-US"/>
        </a:p>
      </dgm:t>
    </dgm:pt>
    <dgm:pt modelId="{E08B5CB9-FB2A-40C6-836C-E473CE2954A0}" type="sibTrans" cxnId="{A2D42574-6470-4CE3-8E41-3591842AB631}">
      <dgm:prSet/>
      <dgm:spPr/>
      <dgm:t>
        <a:bodyPr/>
        <a:lstStyle/>
        <a:p>
          <a:endParaRPr lang="en-US"/>
        </a:p>
      </dgm:t>
    </dgm:pt>
    <dgm:pt modelId="{2BB5E385-938D-46BA-ABA0-F9EF55FCC04B}" type="pres">
      <dgm:prSet presAssocID="{18703D99-C0ED-4294-B6CC-08F585C040A2}" presName="Name0" presStyleCnt="0">
        <dgm:presLayoutVars>
          <dgm:chMax val="11"/>
          <dgm:chPref val="11"/>
          <dgm:dir/>
          <dgm:resizeHandles/>
        </dgm:presLayoutVars>
      </dgm:prSet>
      <dgm:spPr/>
      <dgm:t>
        <a:bodyPr/>
        <a:lstStyle/>
        <a:p>
          <a:endParaRPr lang="en-US"/>
        </a:p>
      </dgm:t>
    </dgm:pt>
    <dgm:pt modelId="{F4ACD083-15B5-4052-AE03-2EF3916A9B1B}" type="pres">
      <dgm:prSet presAssocID="{EE679C7A-53F7-48B3-98FC-700C807CAD05}" presName="Accent4" presStyleCnt="0"/>
      <dgm:spPr/>
    </dgm:pt>
    <dgm:pt modelId="{E51A37FD-A257-4C12-9DD5-ED3A1CF76484}" type="pres">
      <dgm:prSet presAssocID="{EE679C7A-53F7-48B3-98FC-700C807CAD05}" presName="Accent" presStyleLbl="node1" presStyleIdx="0" presStyleCnt="4"/>
      <dgm:spPr/>
    </dgm:pt>
    <dgm:pt modelId="{27613BB4-930C-4944-8A52-A78B6E1C9EB9}" type="pres">
      <dgm:prSet presAssocID="{EE679C7A-53F7-48B3-98FC-700C807CAD05}" presName="ParentBackground4" presStyleCnt="0"/>
      <dgm:spPr/>
    </dgm:pt>
    <dgm:pt modelId="{E6C1C497-41D3-4034-B40F-1B5F776A439C}" type="pres">
      <dgm:prSet presAssocID="{EE679C7A-53F7-48B3-98FC-700C807CAD05}" presName="ParentBackground" presStyleLbl="fgAcc1" presStyleIdx="0" presStyleCnt="4"/>
      <dgm:spPr/>
      <dgm:t>
        <a:bodyPr/>
        <a:lstStyle/>
        <a:p>
          <a:endParaRPr lang="en-US"/>
        </a:p>
      </dgm:t>
    </dgm:pt>
    <dgm:pt modelId="{FEFC8345-78C2-488E-84E1-6F279622D640}" type="pres">
      <dgm:prSet presAssocID="{EE679C7A-53F7-48B3-98FC-700C807CAD05}" presName="Parent4" presStyleLbl="revTx" presStyleIdx="0" presStyleCnt="0">
        <dgm:presLayoutVars>
          <dgm:chMax val="1"/>
          <dgm:chPref val="1"/>
          <dgm:bulletEnabled val="1"/>
        </dgm:presLayoutVars>
      </dgm:prSet>
      <dgm:spPr/>
      <dgm:t>
        <a:bodyPr/>
        <a:lstStyle/>
        <a:p>
          <a:endParaRPr lang="en-US"/>
        </a:p>
      </dgm:t>
    </dgm:pt>
    <dgm:pt modelId="{5947BC6B-5884-4332-B542-B38E70E8F823}" type="pres">
      <dgm:prSet presAssocID="{F6239E1F-D1FC-4C87-9676-00A9334D1AFE}" presName="Accent3" presStyleCnt="0"/>
      <dgm:spPr/>
    </dgm:pt>
    <dgm:pt modelId="{1921EFDE-135E-45CE-9CFF-893396E94FB6}" type="pres">
      <dgm:prSet presAssocID="{F6239E1F-D1FC-4C87-9676-00A9334D1AFE}" presName="Accent" presStyleLbl="node1" presStyleIdx="1" presStyleCnt="4" custLinFactNeighborX="-1489" custLinFactNeighborY="2234"/>
      <dgm:spPr>
        <a:solidFill>
          <a:srgbClr val="FF0000"/>
        </a:solidFill>
        <a:ln>
          <a:solidFill>
            <a:srgbClr val="FF0000"/>
          </a:solidFill>
        </a:ln>
      </dgm:spPr>
    </dgm:pt>
    <dgm:pt modelId="{81930AE6-4393-4C1B-A0B9-232FFDC94B0E}" type="pres">
      <dgm:prSet presAssocID="{F6239E1F-D1FC-4C87-9676-00A9334D1AFE}" presName="ParentBackground3" presStyleCnt="0"/>
      <dgm:spPr/>
    </dgm:pt>
    <dgm:pt modelId="{5EE3C2B0-381D-422D-9CEC-ED5FEA0AE9D5}" type="pres">
      <dgm:prSet presAssocID="{F6239E1F-D1FC-4C87-9676-00A9334D1AFE}" presName="ParentBackground" presStyleLbl="fgAcc1" presStyleIdx="1" presStyleCnt="4" custScaleX="111900" custScaleY="101964" custLinFactNeighborX="553" custLinFactNeighborY="-1106"/>
      <dgm:spPr/>
      <dgm:t>
        <a:bodyPr/>
        <a:lstStyle/>
        <a:p>
          <a:endParaRPr lang="en-US"/>
        </a:p>
      </dgm:t>
    </dgm:pt>
    <dgm:pt modelId="{A9A4D154-2AE5-4A57-906A-F6D6A13D66D0}" type="pres">
      <dgm:prSet presAssocID="{F6239E1F-D1FC-4C87-9676-00A9334D1AFE}" presName="Parent3" presStyleLbl="revTx" presStyleIdx="0" presStyleCnt="0">
        <dgm:presLayoutVars>
          <dgm:chMax val="1"/>
          <dgm:chPref val="1"/>
          <dgm:bulletEnabled val="1"/>
        </dgm:presLayoutVars>
      </dgm:prSet>
      <dgm:spPr/>
      <dgm:t>
        <a:bodyPr/>
        <a:lstStyle/>
        <a:p>
          <a:endParaRPr lang="en-US"/>
        </a:p>
      </dgm:t>
    </dgm:pt>
    <dgm:pt modelId="{9C3A745D-AACD-4064-9FC1-F86220E25E74}" type="pres">
      <dgm:prSet presAssocID="{75C7EAA8-AC62-4A87-979F-D74682BD2836}" presName="Accent2" presStyleCnt="0"/>
      <dgm:spPr/>
    </dgm:pt>
    <dgm:pt modelId="{6F8C9537-E764-4A8C-8371-C6621423CFC2}" type="pres">
      <dgm:prSet presAssocID="{75C7EAA8-AC62-4A87-979F-D74682BD2836}" presName="Accent" presStyleLbl="node1" presStyleIdx="2" presStyleCnt="4"/>
      <dgm:spPr>
        <a:solidFill>
          <a:srgbClr val="7030A0"/>
        </a:solidFill>
      </dgm:spPr>
    </dgm:pt>
    <dgm:pt modelId="{7D031989-2CC3-49C6-9FF8-40BBCD820D61}" type="pres">
      <dgm:prSet presAssocID="{75C7EAA8-AC62-4A87-979F-D74682BD2836}" presName="ParentBackground2" presStyleCnt="0"/>
      <dgm:spPr/>
    </dgm:pt>
    <dgm:pt modelId="{31E2E88D-CBBF-45BB-96CA-B130CE5A1A19}" type="pres">
      <dgm:prSet presAssocID="{75C7EAA8-AC62-4A87-979F-D74682BD2836}" presName="ParentBackground" presStyleLbl="fgAcc1" presStyleIdx="2" presStyleCnt="4" custScaleX="111900" custScaleY="101964" custLinFactNeighborX="553" custLinFactNeighborY="-1106"/>
      <dgm:spPr/>
      <dgm:t>
        <a:bodyPr/>
        <a:lstStyle/>
        <a:p>
          <a:endParaRPr lang="en-US"/>
        </a:p>
      </dgm:t>
    </dgm:pt>
    <dgm:pt modelId="{B0261AF6-6554-4BAF-99B6-8431EEC41842}" type="pres">
      <dgm:prSet presAssocID="{75C7EAA8-AC62-4A87-979F-D74682BD2836}" presName="Parent2" presStyleLbl="revTx" presStyleIdx="0" presStyleCnt="0">
        <dgm:presLayoutVars>
          <dgm:chMax val="1"/>
          <dgm:chPref val="1"/>
          <dgm:bulletEnabled val="1"/>
        </dgm:presLayoutVars>
      </dgm:prSet>
      <dgm:spPr/>
      <dgm:t>
        <a:bodyPr/>
        <a:lstStyle/>
        <a:p>
          <a:endParaRPr lang="en-US"/>
        </a:p>
      </dgm:t>
    </dgm:pt>
    <dgm:pt modelId="{35139991-AEB0-4947-A628-2FD4569E3E22}" type="pres">
      <dgm:prSet presAssocID="{14561CFE-9142-479C-A408-7AE5ABA2DF9B}" presName="Accent1" presStyleCnt="0"/>
      <dgm:spPr/>
    </dgm:pt>
    <dgm:pt modelId="{25EF0398-8C2D-4D9F-A26F-FEBBC8CCFD31}" type="pres">
      <dgm:prSet presAssocID="{14561CFE-9142-479C-A408-7AE5ABA2DF9B}" presName="Accent" presStyleLbl="node1" presStyleIdx="3" presStyleCnt="4"/>
      <dgm:spPr>
        <a:solidFill>
          <a:schemeClr val="accent1">
            <a:lumMod val="75000"/>
          </a:schemeClr>
        </a:solidFill>
        <a:ln>
          <a:solidFill>
            <a:srgbClr val="0070C0"/>
          </a:solidFill>
        </a:ln>
      </dgm:spPr>
    </dgm:pt>
    <dgm:pt modelId="{6A6547A9-1450-44A4-935A-885D3136535C}" type="pres">
      <dgm:prSet presAssocID="{14561CFE-9142-479C-A408-7AE5ABA2DF9B}" presName="ParentBackground1" presStyleCnt="0"/>
      <dgm:spPr/>
    </dgm:pt>
    <dgm:pt modelId="{1E19D9A7-4782-4BE4-A6D0-4918A22D1415}" type="pres">
      <dgm:prSet presAssocID="{14561CFE-9142-479C-A408-7AE5ABA2DF9B}" presName="ParentBackground" presStyleLbl="fgAcc1" presStyleIdx="3" presStyleCnt="4" custScaleX="111900" custScaleY="101964" custLinFactNeighborX="553" custLinFactNeighborY="-1106"/>
      <dgm:spPr/>
      <dgm:t>
        <a:bodyPr/>
        <a:lstStyle/>
        <a:p>
          <a:endParaRPr lang="en-US"/>
        </a:p>
      </dgm:t>
    </dgm:pt>
    <dgm:pt modelId="{AB9D79AD-FD77-4C04-8BCE-9532E80FE312}" type="pres">
      <dgm:prSet presAssocID="{14561CFE-9142-479C-A408-7AE5ABA2DF9B}" presName="Parent1" presStyleLbl="revTx" presStyleIdx="0" presStyleCnt="0">
        <dgm:presLayoutVars>
          <dgm:chMax val="1"/>
          <dgm:chPref val="1"/>
          <dgm:bulletEnabled val="1"/>
        </dgm:presLayoutVars>
      </dgm:prSet>
      <dgm:spPr/>
      <dgm:t>
        <a:bodyPr/>
        <a:lstStyle/>
        <a:p>
          <a:endParaRPr lang="en-US"/>
        </a:p>
      </dgm:t>
    </dgm:pt>
  </dgm:ptLst>
  <dgm:cxnLst>
    <dgm:cxn modelId="{C9818854-9237-4639-B2B0-7A82ACAA0A1D}" type="presOf" srcId="{75C7EAA8-AC62-4A87-979F-D74682BD2836}" destId="{B0261AF6-6554-4BAF-99B6-8431EEC41842}" srcOrd="1" destOrd="0" presId="urn:microsoft.com/office/officeart/2011/layout/CircleProcess"/>
    <dgm:cxn modelId="{FACE1599-D786-4738-92C3-D63543FAE380}" type="presOf" srcId="{F6239E1F-D1FC-4C87-9676-00A9334D1AFE}" destId="{A9A4D154-2AE5-4A57-906A-F6D6A13D66D0}" srcOrd="1" destOrd="0" presId="urn:microsoft.com/office/officeart/2011/layout/CircleProcess"/>
    <dgm:cxn modelId="{F4F3117A-7D20-4054-83BA-B717D925D039}" srcId="{18703D99-C0ED-4294-B6CC-08F585C040A2}" destId="{75C7EAA8-AC62-4A87-979F-D74682BD2836}" srcOrd="1" destOrd="0" parTransId="{0447EAB8-ED38-44F1-8903-E935D0CB1992}" sibTransId="{85942C51-94B8-41B5-A131-A1C26F76804E}"/>
    <dgm:cxn modelId="{3AE89B9E-249E-4D83-A974-F441BDFAB351}" type="presOf" srcId="{EE679C7A-53F7-48B3-98FC-700C807CAD05}" destId="{E6C1C497-41D3-4034-B40F-1B5F776A439C}" srcOrd="0" destOrd="0" presId="urn:microsoft.com/office/officeart/2011/layout/CircleProcess"/>
    <dgm:cxn modelId="{77AC9A45-D3C4-4022-9064-E5C3677B2FF4}" srcId="{18703D99-C0ED-4294-B6CC-08F585C040A2}" destId="{14561CFE-9142-479C-A408-7AE5ABA2DF9B}" srcOrd="0" destOrd="0" parTransId="{568F60BE-136B-455C-A8B8-7DAD5CCEEC06}" sibTransId="{E359880E-2DB0-41B2-A42C-F73AFDD0C9F3}"/>
    <dgm:cxn modelId="{E7E2CBA2-F2DB-461C-B73F-ADC67DCB1579}" type="presOf" srcId="{18703D99-C0ED-4294-B6CC-08F585C040A2}" destId="{2BB5E385-938D-46BA-ABA0-F9EF55FCC04B}" srcOrd="0" destOrd="0" presId="urn:microsoft.com/office/officeart/2011/layout/CircleProcess"/>
    <dgm:cxn modelId="{4DA50C53-1B47-45F3-AB15-A2D61935FC2A}" type="presOf" srcId="{F6239E1F-D1FC-4C87-9676-00A9334D1AFE}" destId="{5EE3C2B0-381D-422D-9CEC-ED5FEA0AE9D5}" srcOrd="0" destOrd="0" presId="urn:microsoft.com/office/officeart/2011/layout/CircleProcess"/>
    <dgm:cxn modelId="{A2D42574-6470-4CE3-8E41-3591842AB631}" srcId="{18703D99-C0ED-4294-B6CC-08F585C040A2}" destId="{EE679C7A-53F7-48B3-98FC-700C807CAD05}" srcOrd="3" destOrd="0" parTransId="{44301D74-A0B6-409A-8CCC-6513DDE148E2}" sibTransId="{E08B5CB9-FB2A-40C6-836C-E473CE2954A0}"/>
    <dgm:cxn modelId="{3299E6BC-40EF-4EE3-B51F-6805FDE8ADF9}" type="presOf" srcId="{75C7EAA8-AC62-4A87-979F-D74682BD2836}" destId="{31E2E88D-CBBF-45BB-96CA-B130CE5A1A19}" srcOrd="0" destOrd="0" presId="urn:microsoft.com/office/officeart/2011/layout/CircleProcess"/>
    <dgm:cxn modelId="{F78EB6D4-85DA-4C02-9762-B5711ACB6060}" type="presOf" srcId="{14561CFE-9142-479C-A408-7AE5ABA2DF9B}" destId="{1E19D9A7-4782-4BE4-A6D0-4918A22D1415}" srcOrd="0" destOrd="0" presId="urn:microsoft.com/office/officeart/2011/layout/CircleProcess"/>
    <dgm:cxn modelId="{F4B56908-127E-4B31-8C96-25E3DB6FBC4F}" type="presOf" srcId="{14561CFE-9142-479C-A408-7AE5ABA2DF9B}" destId="{AB9D79AD-FD77-4C04-8BCE-9532E80FE312}" srcOrd="1" destOrd="0" presId="urn:microsoft.com/office/officeart/2011/layout/CircleProcess"/>
    <dgm:cxn modelId="{524282AB-B943-4B57-91A4-1E855B03455F}" srcId="{18703D99-C0ED-4294-B6CC-08F585C040A2}" destId="{F6239E1F-D1FC-4C87-9676-00A9334D1AFE}" srcOrd="2" destOrd="0" parTransId="{90442E58-77C1-435F-AFAF-5E6C82E824BE}" sibTransId="{52518D3D-3EA7-4E9B-B00E-6E1242BB1F63}"/>
    <dgm:cxn modelId="{5EF086E3-C4AB-47C0-8919-ABC1303D7219}" type="presOf" srcId="{EE679C7A-53F7-48B3-98FC-700C807CAD05}" destId="{FEFC8345-78C2-488E-84E1-6F279622D640}" srcOrd="1" destOrd="0" presId="urn:microsoft.com/office/officeart/2011/layout/CircleProcess"/>
    <dgm:cxn modelId="{38B24EFF-D747-40E2-AF20-E68CA2397C92}" type="presParOf" srcId="{2BB5E385-938D-46BA-ABA0-F9EF55FCC04B}" destId="{F4ACD083-15B5-4052-AE03-2EF3916A9B1B}" srcOrd="0" destOrd="0" presId="urn:microsoft.com/office/officeart/2011/layout/CircleProcess"/>
    <dgm:cxn modelId="{4245BBA8-311B-4C4C-8747-F5ECD6E6E07C}" type="presParOf" srcId="{F4ACD083-15B5-4052-AE03-2EF3916A9B1B}" destId="{E51A37FD-A257-4C12-9DD5-ED3A1CF76484}" srcOrd="0" destOrd="0" presId="urn:microsoft.com/office/officeart/2011/layout/CircleProcess"/>
    <dgm:cxn modelId="{00946FAD-41E7-4655-ADA6-31A57E8DBE7E}" type="presParOf" srcId="{2BB5E385-938D-46BA-ABA0-F9EF55FCC04B}" destId="{27613BB4-930C-4944-8A52-A78B6E1C9EB9}" srcOrd="1" destOrd="0" presId="urn:microsoft.com/office/officeart/2011/layout/CircleProcess"/>
    <dgm:cxn modelId="{6340E3AD-56A6-4E97-8FAC-F34EC1FBEF86}" type="presParOf" srcId="{27613BB4-930C-4944-8A52-A78B6E1C9EB9}" destId="{E6C1C497-41D3-4034-B40F-1B5F776A439C}" srcOrd="0" destOrd="0" presId="urn:microsoft.com/office/officeart/2011/layout/CircleProcess"/>
    <dgm:cxn modelId="{1956DDFD-406A-48D1-AC0F-EE9BB1B4FE2E}" type="presParOf" srcId="{2BB5E385-938D-46BA-ABA0-F9EF55FCC04B}" destId="{FEFC8345-78C2-488E-84E1-6F279622D640}" srcOrd="2" destOrd="0" presId="urn:microsoft.com/office/officeart/2011/layout/CircleProcess"/>
    <dgm:cxn modelId="{FE60ECBE-52F9-4698-9E7F-9F0817D1407D}" type="presParOf" srcId="{2BB5E385-938D-46BA-ABA0-F9EF55FCC04B}" destId="{5947BC6B-5884-4332-B542-B38E70E8F823}" srcOrd="3" destOrd="0" presId="urn:microsoft.com/office/officeart/2011/layout/CircleProcess"/>
    <dgm:cxn modelId="{5F4F1A26-3419-4A2A-8AF0-C5AFCC91C747}" type="presParOf" srcId="{5947BC6B-5884-4332-B542-B38E70E8F823}" destId="{1921EFDE-135E-45CE-9CFF-893396E94FB6}" srcOrd="0" destOrd="0" presId="urn:microsoft.com/office/officeart/2011/layout/CircleProcess"/>
    <dgm:cxn modelId="{77C8ADBF-5E32-4422-97E2-29816CD14CBB}" type="presParOf" srcId="{2BB5E385-938D-46BA-ABA0-F9EF55FCC04B}" destId="{81930AE6-4393-4C1B-A0B9-232FFDC94B0E}" srcOrd="4" destOrd="0" presId="urn:microsoft.com/office/officeart/2011/layout/CircleProcess"/>
    <dgm:cxn modelId="{EF3E4A87-3FCF-45E5-A9AE-70391659ABD4}" type="presParOf" srcId="{81930AE6-4393-4C1B-A0B9-232FFDC94B0E}" destId="{5EE3C2B0-381D-422D-9CEC-ED5FEA0AE9D5}" srcOrd="0" destOrd="0" presId="urn:microsoft.com/office/officeart/2011/layout/CircleProcess"/>
    <dgm:cxn modelId="{3EA327C2-9481-4498-924F-B90AA0E015D4}" type="presParOf" srcId="{2BB5E385-938D-46BA-ABA0-F9EF55FCC04B}" destId="{A9A4D154-2AE5-4A57-906A-F6D6A13D66D0}" srcOrd="5" destOrd="0" presId="urn:microsoft.com/office/officeart/2011/layout/CircleProcess"/>
    <dgm:cxn modelId="{CCFB4BC5-F1A8-461A-9CB8-EDB088E01FFF}" type="presParOf" srcId="{2BB5E385-938D-46BA-ABA0-F9EF55FCC04B}" destId="{9C3A745D-AACD-4064-9FC1-F86220E25E74}" srcOrd="6" destOrd="0" presId="urn:microsoft.com/office/officeart/2011/layout/CircleProcess"/>
    <dgm:cxn modelId="{B764DBAC-4137-4E48-8CB2-C7EFC3355CCB}" type="presParOf" srcId="{9C3A745D-AACD-4064-9FC1-F86220E25E74}" destId="{6F8C9537-E764-4A8C-8371-C6621423CFC2}" srcOrd="0" destOrd="0" presId="urn:microsoft.com/office/officeart/2011/layout/CircleProcess"/>
    <dgm:cxn modelId="{9740C3A3-ABFC-4B9F-92F9-CED7B373F2CB}" type="presParOf" srcId="{2BB5E385-938D-46BA-ABA0-F9EF55FCC04B}" destId="{7D031989-2CC3-49C6-9FF8-40BBCD820D61}" srcOrd="7" destOrd="0" presId="urn:microsoft.com/office/officeart/2011/layout/CircleProcess"/>
    <dgm:cxn modelId="{B2E610FC-4901-4F8F-A38D-76D0E7E53714}" type="presParOf" srcId="{7D031989-2CC3-49C6-9FF8-40BBCD820D61}" destId="{31E2E88D-CBBF-45BB-96CA-B130CE5A1A19}" srcOrd="0" destOrd="0" presId="urn:microsoft.com/office/officeart/2011/layout/CircleProcess"/>
    <dgm:cxn modelId="{9565CBBC-972B-4844-B035-CBF4C946E68B}" type="presParOf" srcId="{2BB5E385-938D-46BA-ABA0-F9EF55FCC04B}" destId="{B0261AF6-6554-4BAF-99B6-8431EEC41842}" srcOrd="8" destOrd="0" presId="urn:microsoft.com/office/officeart/2011/layout/CircleProcess"/>
    <dgm:cxn modelId="{0C9FAD86-DC98-4153-867C-8C572B68EB2F}" type="presParOf" srcId="{2BB5E385-938D-46BA-ABA0-F9EF55FCC04B}" destId="{35139991-AEB0-4947-A628-2FD4569E3E22}" srcOrd="9" destOrd="0" presId="urn:microsoft.com/office/officeart/2011/layout/CircleProcess"/>
    <dgm:cxn modelId="{D1845409-D000-464B-88E6-E74D71F788D5}" type="presParOf" srcId="{35139991-AEB0-4947-A628-2FD4569E3E22}" destId="{25EF0398-8C2D-4D9F-A26F-FEBBC8CCFD31}" srcOrd="0" destOrd="0" presId="urn:microsoft.com/office/officeart/2011/layout/CircleProcess"/>
    <dgm:cxn modelId="{B62165B2-BD3F-4CF3-B4F5-E1E829967A37}" type="presParOf" srcId="{2BB5E385-938D-46BA-ABA0-F9EF55FCC04B}" destId="{6A6547A9-1450-44A4-935A-885D3136535C}" srcOrd="10" destOrd="0" presId="urn:microsoft.com/office/officeart/2011/layout/CircleProcess"/>
    <dgm:cxn modelId="{106000B5-0B63-4A52-8D04-7EEDD586DB9B}" type="presParOf" srcId="{6A6547A9-1450-44A4-935A-885D3136535C}" destId="{1E19D9A7-4782-4BE4-A6D0-4918A22D1415}" srcOrd="0" destOrd="0" presId="urn:microsoft.com/office/officeart/2011/layout/CircleProcess"/>
    <dgm:cxn modelId="{F8CB7BD8-F7A1-40C8-97FA-CA991AAEFA02}" type="presParOf" srcId="{2BB5E385-938D-46BA-ABA0-F9EF55FCC04B}" destId="{AB9D79AD-FD77-4C04-8BCE-9532E80FE312}" srcOrd="11"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86E14-CE0C-44C3-AA78-97C2098CBD0C}" type="doc">
      <dgm:prSet loTypeId="urn:microsoft.com/office/officeart/2005/8/layout/cycle3" loCatId="cycle" qsTypeId="urn:microsoft.com/office/officeart/2005/8/quickstyle/simple5" qsCatId="simple" csTypeId="urn:microsoft.com/office/officeart/2005/8/colors/accent2_2" csCatId="accent2" phldr="1"/>
      <dgm:spPr/>
      <dgm:t>
        <a:bodyPr/>
        <a:lstStyle/>
        <a:p>
          <a:endParaRPr lang="en-US"/>
        </a:p>
      </dgm:t>
    </dgm:pt>
    <dgm:pt modelId="{AE2F4A29-4588-4690-A11D-5F3EC272DEBB}">
      <dgm:prSet phldrT="[Text]"/>
      <dgm:spPr>
        <a:solidFill>
          <a:srgbClr val="0070C0"/>
        </a:solidFill>
      </dgm:spPr>
      <dgm:t>
        <a:bodyPr/>
        <a:lstStyle/>
        <a:p>
          <a:r>
            <a:rPr lang="en-US" b="1" dirty="0" smtClean="0"/>
            <a:t>Locate YP</a:t>
          </a:r>
          <a:endParaRPr lang="en-US" dirty="0"/>
        </a:p>
      </dgm:t>
    </dgm:pt>
    <dgm:pt modelId="{F5268253-95E5-4119-896A-A9B14ECFDA11}" type="parTrans" cxnId="{8675EB6C-0918-4003-90A3-B8CA4149EFBD}">
      <dgm:prSet/>
      <dgm:spPr/>
      <dgm:t>
        <a:bodyPr/>
        <a:lstStyle/>
        <a:p>
          <a:endParaRPr lang="en-US"/>
        </a:p>
      </dgm:t>
    </dgm:pt>
    <dgm:pt modelId="{B5E98DB5-2F73-48F6-A23D-48D049031577}" type="sibTrans" cxnId="{8675EB6C-0918-4003-90A3-B8CA4149EFBD}">
      <dgm:prSet/>
      <dgm:spPr>
        <a:solidFill>
          <a:srgbClr val="FFC000">
            <a:alpha val="49000"/>
          </a:srgbClr>
        </a:solidFill>
      </dgm:spPr>
      <dgm:t>
        <a:bodyPr/>
        <a:lstStyle/>
        <a:p>
          <a:endParaRPr lang="en-US"/>
        </a:p>
      </dgm:t>
    </dgm:pt>
    <dgm:pt modelId="{9D41AB53-473B-4EAE-A72E-42EE2DADE741}">
      <dgm:prSet phldrT="[Text]"/>
      <dgm:spPr>
        <a:solidFill>
          <a:srgbClr val="0070C0"/>
        </a:solidFill>
      </dgm:spPr>
      <dgm:t>
        <a:bodyPr/>
        <a:lstStyle/>
        <a:p>
          <a:r>
            <a:rPr lang="en-US" b="1" dirty="0" smtClean="0"/>
            <a:t>Chaotic Environment: YP &amp; CJS</a:t>
          </a:r>
          <a:endParaRPr lang="en-US" b="1" dirty="0"/>
        </a:p>
      </dgm:t>
    </dgm:pt>
    <dgm:pt modelId="{9A225078-5AA5-49CE-B7DB-58576800CE9E}" type="parTrans" cxnId="{140EBC7C-B599-46A9-A9FE-947EB15B83F0}">
      <dgm:prSet/>
      <dgm:spPr/>
      <dgm:t>
        <a:bodyPr/>
        <a:lstStyle/>
        <a:p>
          <a:endParaRPr lang="en-US"/>
        </a:p>
      </dgm:t>
    </dgm:pt>
    <dgm:pt modelId="{DB3C94CF-46A5-43E8-A510-44B6C77D52E0}" type="sibTrans" cxnId="{140EBC7C-B599-46A9-A9FE-947EB15B83F0}">
      <dgm:prSet/>
      <dgm:spPr/>
      <dgm:t>
        <a:bodyPr/>
        <a:lstStyle/>
        <a:p>
          <a:endParaRPr lang="en-US"/>
        </a:p>
      </dgm:t>
    </dgm:pt>
    <dgm:pt modelId="{F270995D-9D00-4719-AAC0-A06B0EB6EADF}">
      <dgm:prSet phldrT="[Text]"/>
      <dgm:spPr>
        <a:solidFill>
          <a:srgbClr val="0070C0"/>
        </a:solidFill>
      </dgm:spPr>
      <dgm:t>
        <a:bodyPr/>
        <a:lstStyle/>
        <a:p>
          <a:r>
            <a:rPr lang="en-US" b="1" dirty="0" smtClean="0"/>
            <a:t>Engagement of YP</a:t>
          </a:r>
          <a:endParaRPr lang="en-US" b="1" dirty="0"/>
        </a:p>
      </dgm:t>
    </dgm:pt>
    <dgm:pt modelId="{293C6A2E-E675-4B14-841B-EBF370AD98E2}" type="parTrans" cxnId="{D524B621-6C88-419A-9249-DAC7619BDBA9}">
      <dgm:prSet/>
      <dgm:spPr/>
      <dgm:t>
        <a:bodyPr/>
        <a:lstStyle/>
        <a:p>
          <a:endParaRPr lang="en-US"/>
        </a:p>
      </dgm:t>
    </dgm:pt>
    <dgm:pt modelId="{FED96798-ABB7-4B67-AEFE-BCD14A8D592C}" type="sibTrans" cxnId="{D524B621-6C88-419A-9249-DAC7619BDBA9}">
      <dgm:prSet/>
      <dgm:spPr/>
      <dgm:t>
        <a:bodyPr/>
        <a:lstStyle/>
        <a:p>
          <a:endParaRPr lang="en-US"/>
        </a:p>
      </dgm:t>
    </dgm:pt>
    <dgm:pt modelId="{EB620E4B-6A4A-4205-B9EF-11992A59D0A4}">
      <dgm:prSet phldrT="[Text]"/>
      <dgm:spPr>
        <a:solidFill>
          <a:srgbClr val="0070C0"/>
        </a:solidFill>
      </dgm:spPr>
      <dgm:t>
        <a:bodyPr/>
        <a:lstStyle/>
        <a:p>
          <a:r>
            <a:rPr lang="en-US" b="1" dirty="0" smtClean="0"/>
            <a:t>Engagement of CJS</a:t>
          </a:r>
          <a:endParaRPr lang="en-US" b="1" dirty="0"/>
        </a:p>
      </dgm:t>
    </dgm:pt>
    <dgm:pt modelId="{CAE754FB-AF08-4831-8F05-CB1091E91AB5}" type="parTrans" cxnId="{AD98FF9A-B36B-4E97-B8F5-EC98905B3553}">
      <dgm:prSet/>
      <dgm:spPr/>
      <dgm:t>
        <a:bodyPr/>
        <a:lstStyle/>
        <a:p>
          <a:endParaRPr lang="en-US"/>
        </a:p>
      </dgm:t>
    </dgm:pt>
    <dgm:pt modelId="{29F71903-F269-45EF-A7BD-173A93F8765D}" type="sibTrans" cxnId="{AD98FF9A-B36B-4E97-B8F5-EC98905B3553}">
      <dgm:prSet/>
      <dgm:spPr/>
      <dgm:t>
        <a:bodyPr/>
        <a:lstStyle/>
        <a:p>
          <a:endParaRPr lang="en-US"/>
        </a:p>
      </dgm:t>
    </dgm:pt>
    <dgm:pt modelId="{62080EA5-EBBD-49D7-AC05-B2EAAE9542CE}">
      <dgm:prSet phldrT="[Text]"/>
      <dgm:spPr>
        <a:solidFill>
          <a:srgbClr val="0070C0"/>
        </a:solidFill>
      </dgm:spPr>
      <dgm:t>
        <a:bodyPr/>
        <a:lstStyle/>
        <a:p>
          <a:r>
            <a:rPr lang="en-US" b="1" dirty="0" smtClean="0"/>
            <a:t>Wider </a:t>
          </a:r>
          <a:r>
            <a:rPr lang="en-US" b="1" dirty="0" smtClean="0"/>
            <a:t>collaboration</a:t>
          </a:r>
          <a:endParaRPr lang="en-US" b="1" dirty="0"/>
        </a:p>
      </dgm:t>
    </dgm:pt>
    <dgm:pt modelId="{B55EA362-F6BB-4269-8742-FFA664ACDE10}" type="parTrans" cxnId="{CC67E50D-377E-4606-9965-A93407DA3E7A}">
      <dgm:prSet/>
      <dgm:spPr/>
      <dgm:t>
        <a:bodyPr/>
        <a:lstStyle/>
        <a:p>
          <a:endParaRPr lang="en-US"/>
        </a:p>
      </dgm:t>
    </dgm:pt>
    <dgm:pt modelId="{7A250256-40AD-4ABD-96E0-6294D1D4C86A}" type="sibTrans" cxnId="{CC67E50D-377E-4606-9965-A93407DA3E7A}">
      <dgm:prSet/>
      <dgm:spPr/>
      <dgm:t>
        <a:bodyPr/>
        <a:lstStyle/>
        <a:p>
          <a:endParaRPr lang="en-US"/>
        </a:p>
      </dgm:t>
    </dgm:pt>
    <dgm:pt modelId="{812058F6-652A-4F07-A5FE-2F8CC3B9E0F3}">
      <dgm:prSet phldrT="[Text]"/>
      <dgm:spPr>
        <a:solidFill>
          <a:srgbClr val="0070C0"/>
        </a:solidFill>
      </dgm:spPr>
      <dgm:t>
        <a:bodyPr/>
        <a:lstStyle/>
        <a:p>
          <a:r>
            <a:rPr lang="en-US" b="1" dirty="0" smtClean="0"/>
            <a:t>Delivery</a:t>
          </a:r>
          <a:endParaRPr lang="en-US" b="1" dirty="0"/>
        </a:p>
      </dgm:t>
    </dgm:pt>
    <dgm:pt modelId="{119FE86E-1F06-4D8C-AE18-2479B640B309}" type="parTrans" cxnId="{035058D1-F2BE-4EF1-9252-9C6657BFFD54}">
      <dgm:prSet/>
      <dgm:spPr/>
      <dgm:t>
        <a:bodyPr/>
        <a:lstStyle/>
        <a:p>
          <a:endParaRPr lang="en-US"/>
        </a:p>
      </dgm:t>
    </dgm:pt>
    <dgm:pt modelId="{A6D60F6B-3D09-4836-B29C-115A93C4FA6F}" type="sibTrans" cxnId="{035058D1-F2BE-4EF1-9252-9C6657BFFD54}">
      <dgm:prSet/>
      <dgm:spPr/>
      <dgm:t>
        <a:bodyPr/>
        <a:lstStyle/>
        <a:p>
          <a:endParaRPr lang="en-US"/>
        </a:p>
      </dgm:t>
    </dgm:pt>
    <dgm:pt modelId="{52E1E928-1387-4788-AE23-EBF17FA521B5}" type="pres">
      <dgm:prSet presAssocID="{2D586E14-CE0C-44C3-AA78-97C2098CBD0C}" presName="Name0" presStyleCnt="0">
        <dgm:presLayoutVars>
          <dgm:dir/>
          <dgm:resizeHandles val="exact"/>
        </dgm:presLayoutVars>
      </dgm:prSet>
      <dgm:spPr/>
      <dgm:t>
        <a:bodyPr/>
        <a:lstStyle/>
        <a:p>
          <a:endParaRPr lang="en-GB"/>
        </a:p>
      </dgm:t>
    </dgm:pt>
    <dgm:pt modelId="{97F1445D-5BA8-43FD-ABB7-FFE520772D0F}" type="pres">
      <dgm:prSet presAssocID="{2D586E14-CE0C-44C3-AA78-97C2098CBD0C}" presName="cycle" presStyleCnt="0"/>
      <dgm:spPr/>
    </dgm:pt>
    <dgm:pt modelId="{6BB04878-C1F9-4D81-8CB0-20D51E623BB8}" type="pres">
      <dgm:prSet presAssocID="{AE2F4A29-4588-4690-A11D-5F3EC272DEBB}" presName="nodeFirstNode" presStyleLbl="node1" presStyleIdx="0" presStyleCnt="6">
        <dgm:presLayoutVars>
          <dgm:bulletEnabled val="1"/>
        </dgm:presLayoutVars>
      </dgm:prSet>
      <dgm:spPr/>
      <dgm:t>
        <a:bodyPr/>
        <a:lstStyle/>
        <a:p>
          <a:endParaRPr lang="en-US"/>
        </a:p>
      </dgm:t>
    </dgm:pt>
    <dgm:pt modelId="{905F239E-C58F-4E46-9429-A4BA6854BB54}" type="pres">
      <dgm:prSet presAssocID="{B5E98DB5-2F73-48F6-A23D-48D049031577}" presName="sibTransFirstNode" presStyleLbl="bgShp" presStyleIdx="0" presStyleCnt="1"/>
      <dgm:spPr/>
      <dgm:t>
        <a:bodyPr/>
        <a:lstStyle/>
        <a:p>
          <a:endParaRPr lang="en-GB"/>
        </a:p>
      </dgm:t>
    </dgm:pt>
    <dgm:pt modelId="{81374315-AC35-45A5-A479-54D32A944E2C}" type="pres">
      <dgm:prSet presAssocID="{9D41AB53-473B-4EAE-A72E-42EE2DADE741}" presName="nodeFollowingNodes" presStyleLbl="node1" presStyleIdx="1" presStyleCnt="6">
        <dgm:presLayoutVars>
          <dgm:bulletEnabled val="1"/>
        </dgm:presLayoutVars>
      </dgm:prSet>
      <dgm:spPr/>
      <dgm:t>
        <a:bodyPr/>
        <a:lstStyle/>
        <a:p>
          <a:endParaRPr lang="en-US"/>
        </a:p>
      </dgm:t>
    </dgm:pt>
    <dgm:pt modelId="{B04907A1-C756-4E4C-A11B-C4FBEDDBB013}" type="pres">
      <dgm:prSet presAssocID="{F270995D-9D00-4719-AAC0-A06B0EB6EADF}" presName="nodeFollowingNodes" presStyleLbl="node1" presStyleIdx="2" presStyleCnt="6">
        <dgm:presLayoutVars>
          <dgm:bulletEnabled val="1"/>
        </dgm:presLayoutVars>
      </dgm:prSet>
      <dgm:spPr/>
      <dgm:t>
        <a:bodyPr/>
        <a:lstStyle/>
        <a:p>
          <a:endParaRPr lang="en-US"/>
        </a:p>
      </dgm:t>
    </dgm:pt>
    <dgm:pt modelId="{985E70BF-E71C-4C6E-A4BF-A33B2E18198B}" type="pres">
      <dgm:prSet presAssocID="{EB620E4B-6A4A-4205-B9EF-11992A59D0A4}" presName="nodeFollowingNodes" presStyleLbl="node1" presStyleIdx="3" presStyleCnt="6">
        <dgm:presLayoutVars>
          <dgm:bulletEnabled val="1"/>
        </dgm:presLayoutVars>
      </dgm:prSet>
      <dgm:spPr/>
      <dgm:t>
        <a:bodyPr/>
        <a:lstStyle/>
        <a:p>
          <a:endParaRPr lang="en-US"/>
        </a:p>
      </dgm:t>
    </dgm:pt>
    <dgm:pt modelId="{B0E5C5A6-ED5E-4E92-954D-611EF594B152}" type="pres">
      <dgm:prSet presAssocID="{812058F6-652A-4F07-A5FE-2F8CC3B9E0F3}" presName="nodeFollowingNodes" presStyleLbl="node1" presStyleIdx="4" presStyleCnt="6">
        <dgm:presLayoutVars>
          <dgm:bulletEnabled val="1"/>
        </dgm:presLayoutVars>
      </dgm:prSet>
      <dgm:spPr/>
      <dgm:t>
        <a:bodyPr/>
        <a:lstStyle/>
        <a:p>
          <a:endParaRPr lang="en-GB"/>
        </a:p>
      </dgm:t>
    </dgm:pt>
    <dgm:pt modelId="{D205FFC7-48AF-43B2-831E-0F30F9F261FB}" type="pres">
      <dgm:prSet presAssocID="{62080EA5-EBBD-49D7-AC05-B2EAAE9542CE}" presName="nodeFollowingNodes" presStyleLbl="node1" presStyleIdx="5" presStyleCnt="6">
        <dgm:presLayoutVars>
          <dgm:bulletEnabled val="1"/>
        </dgm:presLayoutVars>
      </dgm:prSet>
      <dgm:spPr/>
      <dgm:t>
        <a:bodyPr/>
        <a:lstStyle/>
        <a:p>
          <a:endParaRPr lang="en-GB"/>
        </a:p>
      </dgm:t>
    </dgm:pt>
  </dgm:ptLst>
  <dgm:cxnLst>
    <dgm:cxn modelId="{D524B621-6C88-419A-9249-DAC7619BDBA9}" srcId="{2D586E14-CE0C-44C3-AA78-97C2098CBD0C}" destId="{F270995D-9D00-4719-AAC0-A06B0EB6EADF}" srcOrd="2" destOrd="0" parTransId="{293C6A2E-E675-4B14-841B-EBF370AD98E2}" sibTransId="{FED96798-ABB7-4B67-AEFE-BCD14A8D592C}"/>
    <dgm:cxn modelId="{247A7626-93BF-4BCE-A66F-CCD4387DDF45}" type="presOf" srcId="{62080EA5-EBBD-49D7-AC05-B2EAAE9542CE}" destId="{D205FFC7-48AF-43B2-831E-0F30F9F261FB}" srcOrd="0" destOrd="0" presId="urn:microsoft.com/office/officeart/2005/8/layout/cycle3"/>
    <dgm:cxn modelId="{6D5612E2-C68E-48ED-9E67-11B3FD363F48}" type="presOf" srcId="{AE2F4A29-4588-4690-A11D-5F3EC272DEBB}" destId="{6BB04878-C1F9-4D81-8CB0-20D51E623BB8}" srcOrd="0" destOrd="0" presId="urn:microsoft.com/office/officeart/2005/8/layout/cycle3"/>
    <dgm:cxn modelId="{43BF7592-E5EA-4FCB-9B1B-A103B6E50F26}" type="presOf" srcId="{EB620E4B-6A4A-4205-B9EF-11992A59D0A4}" destId="{985E70BF-E71C-4C6E-A4BF-A33B2E18198B}" srcOrd="0" destOrd="0" presId="urn:microsoft.com/office/officeart/2005/8/layout/cycle3"/>
    <dgm:cxn modelId="{CC67E50D-377E-4606-9965-A93407DA3E7A}" srcId="{2D586E14-CE0C-44C3-AA78-97C2098CBD0C}" destId="{62080EA5-EBBD-49D7-AC05-B2EAAE9542CE}" srcOrd="5" destOrd="0" parTransId="{B55EA362-F6BB-4269-8742-FFA664ACDE10}" sibTransId="{7A250256-40AD-4ABD-96E0-6294D1D4C86A}"/>
    <dgm:cxn modelId="{A2CA9091-2D3F-4D10-A81C-C5D443C3C2D0}" type="presOf" srcId="{9D41AB53-473B-4EAE-A72E-42EE2DADE741}" destId="{81374315-AC35-45A5-A479-54D32A944E2C}" srcOrd="0" destOrd="0" presId="urn:microsoft.com/office/officeart/2005/8/layout/cycle3"/>
    <dgm:cxn modelId="{8675EB6C-0918-4003-90A3-B8CA4149EFBD}" srcId="{2D586E14-CE0C-44C3-AA78-97C2098CBD0C}" destId="{AE2F4A29-4588-4690-A11D-5F3EC272DEBB}" srcOrd="0" destOrd="0" parTransId="{F5268253-95E5-4119-896A-A9B14ECFDA11}" sibTransId="{B5E98DB5-2F73-48F6-A23D-48D049031577}"/>
    <dgm:cxn modelId="{035058D1-F2BE-4EF1-9252-9C6657BFFD54}" srcId="{2D586E14-CE0C-44C3-AA78-97C2098CBD0C}" destId="{812058F6-652A-4F07-A5FE-2F8CC3B9E0F3}" srcOrd="4" destOrd="0" parTransId="{119FE86E-1F06-4D8C-AE18-2479B640B309}" sibTransId="{A6D60F6B-3D09-4836-B29C-115A93C4FA6F}"/>
    <dgm:cxn modelId="{AD98FF9A-B36B-4E97-B8F5-EC98905B3553}" srcId="{2D586E14-CE0C-44C3-AA78-97C2098CBD0C}" destId="{EB620E4B-6A4A-4205-B9EF-11992A59D0A4}" srcOrd="3" destOrd="0" parTransId="{CAE754FB-AF08-4831-8F05-CB1091E91AB5}" sibTransId="{29F71903-F269-45EF-A7BD-173A93F8765D}"/>
    <dgm:cxn modelId="{140EBC7C-B599-46A9-A9FE-947EB15B83F0}" srcId="{2D586E14-CE0C-44C3-AA78-97C2098CBD0C}" destId="{9D41AB53-473B-4EAE-A72E-42EE2DADE741}" srcOrd="1" destOrd="0" parTransId="{9A225078-5AA5-49CE-B7DB-58576800CE9E}" sibTransId="{DB3C94CF-46A5-43E8-A510-44B6C77D52E0}"/>
    <dgm:cxn modelId="{6ADEB866-6652-451C-ACA7-23401E96ACE9}" type="presOf" srcId="{B5E98DB5-2F73-48F6-A23D-48D049031577}" destId="{905F239E-C58F-4E46-9429-A4BA6854BB54}" srcOrd="0" destOrd="0" presId="urn:microsoft.com/office/officeart/2005/8/layout/cycle3"/>
    <dgm:cxn modelId="{EBC3F92D-13B3-4511-98E1-28C743266FEC}" type="presOf" srcId="{2D586E14-CE0C-44C3-AA78-97C2098CBD0C}" destId="{52E1E928-1387-4788-AE23-EBF17FA521B5}" srcOrd="0" destOrd="0" presId="urn:microsoft.com/office/officeart/2005/8/layout/cycle3"/>
    <dgm:cxn modelId="{455E5352-4639-4F25-8B1D-F64FB459D4E1}" type="presOf" srcId="{F270995D-9D00-4719-AAC0-A06B0EB6EADF}" destId="{B04907A1-C756-4E4C-A11B-C4FBEDDBB013}" srcOrd="0" destOrd="0" presId="urn:microsoft.com/office/officeart/2005/8/layout/cycle3"/>
    <dgm:cxn modelId="{24EEFDB8-9202-40F9-8DF4-1DEFB63F8CCC}" type="presOf" srcId="{812058F6-652A-4F07-A5FE-2F8CC3B9E0F3}" destId="{B0E5C5A6-ED5E-4E92-954D-611EF594B152}" srcOrd="0" destOrd="0" presId="urn:microsoft.com/office/officeart/2005/8/layout/cycle3"/>
    <dgm:cxn modelId="{811FBB48-1586-469E-81F7-6AEE027B79E5}" type="presParOf" srcId="{52E1E928-1387-4788-AE23-EBF17FA521B5}" destId="{97F1445D-5BA8-43FD-ABB7-FFE520772D0F}" srcOrd="0" destOrd="0" presId="urn:microsoft.com/office/officeart/2005/8/layout/cycle3"/>
    <dgm:cxn modelId="{321199B4-5F82-495C-9DD8-9BBDB9503C8E}" type="presParOf" srcId="{97F1445D-5BA8-43FD-ABB7-FFE520772D0F}" destId="{6BB04878-C1F9-4D81-8CB0-20D51E623BB8}" srcOrd="0" destOrd="0" presId="urn:microsoft.com/office/officeart/2005/8/layout/cycle3"/>
    <dgm:cxn modelId="{31085ECA-45B4-4B3A-9A60-DD803E00E814}" type="presParOf" srcId="{97F1445D-5BA8-43FD-ABB7-FFE520772D0F}" destId="{905F239E-C58F-4E46-9429-A4BA6854BB54}" srcOrd="1" destOrd="0" presId="urn:microsoft.com/office/officeart/2005/8/layout/cycle3"/>
    <dgm:cxn modelId="{AE5DEC5A-B021-41E6-B298-7F7472176268}" type="presParOf" srcId="{97F1445D-5BA8-43FD-ABB7-FFE520772D0F}" destId="{81374315-AC35-45A5-A479-54D32A944E2C}" srcOrd="2" destOrd="0" presId="urn:microsoft.com/office/officeart/2005/8/layout/cycle3"/>
    <dgm:cxn modelId="{5FA0DFB5-1D56-4596-9838-FD7178C57595}" type="presParOf" srcId="{97F1445D-5BA8-43FD-ABB7-FFE520772D0F}" destId="{B04907A1-C756-4E4C-A11B-C4FBEDDBB013}" srcOrd="3" destOrd="0" presId="urn:microsoft.com/office/officeart/2005/8/layout/cycle3"/>
    <dgm:cxn modelId="{E8E86C3C-3AF0-4C6A-B66D-7F316509040C}" type="presParOf" srcId="{97F1445D-5BA8-43FD-ABB7-FFE520772D0F}" destId="{985E70BF-E71C-4C6E-A4BF-A33B2E18198B}" srcOrd="4" destOrd="0" presId="urn:microsoft.com/office/officeart/2005/8/layout/cycle3"/>
    <dgm:cxn modelId="{511530CB-7111-4787-8D2E-B6552C8760D3}" type="presParOf" srcId="{97F1445D-5BA8-43FD-ABB7-FFE520772D0F}" destId="{B0E5C5A6-ED5E-4E92-954D-611EF594B152}" srcOrd="5" destOrd="0" presId="urn:microsoft.com/office/officeart/2005/8/layout/cycle3"/>
    <dgm:cxn modelId="{A5BCF4C3-5425-46CC-B6F9-1E7D2AF4D771}" type="presParOf" srcId="{97F1445D-5BA8-43FD-ABB7-FFE520772D0F}" destId="{D205FFC7-48AF-43B2-831E-0F30F9F261FB}" srcOrd="6"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BA13A-391B-44BE-8101-A56F196F82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09130473-E81A-48D0-B59E-5907F39D8AE1}">
      <dgm:prSet phldrT="[Text]" custT="1"/>
      <dgm:spPr>
        <a:solidFill>
          <a:srgbClr val="008080"/>
        </a:solidFill>
      </dgm:spPr>
      <dgm:t>
        <a:bodyPr/>
        <a:lstStyle/>
        <a:p>
          <a:r>
            <a:rPr lang="en-GB" sz="2400" b="1" dirty="0" smtClean="0"/>
            <a:t>Achieving developments across the ‘whole system’</a:t>
          </a:r>
          <a:endParaRPr lang="en-GB" sz="2400" b="1" dirty="0"/>
        </a:p>
      </dgm:t>
    </dgm:pt>
    <dgm:pt modelId="{AE58E459-9461-4B53-9EDB-80305975096F}" type="parTrans" cxnId="{1538E98B-86C3-4AE3-8EB5-CE1D4064E8EB}">
      <dgm:prSet/>
      <dgm:spPr/>
      <dgm:t>
        <a:bodyPr/>
        <a:lstStyle/>
        <a:p>
          <a:endParaRPr lang="en-GB"/>
        </a:p>
      </dgm:t>
    </dgm:pt>
    <dgm:pt modelId="{26386411-2333-4B1D-98F9-31D740DC03D0}" type="sibTrans" cxnId="{1538E98B-86C3-4AE3-8EB5-CE1D4064E8EB}">
      <dgm:prSet/>
      <dgm:spPr/>
      <dgm:t>
        <a:bodyPr/>
        <a:lstStyle/>
        <a:p>
          <a:endParaRPr lang="en-GB"/>
        </a:p>
      </dgm:t>
    </dgm:pt>
    <dgm:pt modelId="{346EDA65-F808-43B4-9106-CF01CC1F5495}">
      <dgm:prSet phldrT="[Text]"/>
      <dgm:spPr>
        <a:solidFill>
          <a:srgbClr val="008080"/>
        </a:solidFill>
      </dgm:spPr>
      <dgm:t>
        <a:bodyPr/>
        <a:lstStyle/>
        <a:p>
          <a:r>
            <a:rPr lang="en-GB" dirty="0" smtClean="0"/>
            <a:t>Generating system  change at council level</a:t>
          </a:r>
          <a:endParaRPr lang="en-GB" dirty="0"/>
        </a:p>
      </dgm:t>
    </dgm:pt>
    <dgm:pt modelId="{8EE4EAAA-D38D-4036-893A-FE1418D5CA77}" type="parTrans" cxnId="{9A04C0AB-C490-4FC4-AD49-670834540824}">
      <dgm:prSet/>
      <dgm:spPr/>
      <dgm:t>
        <a:bodyPr/>
        <a:lstStyle/>
        <a:p>
          <a:endParaRPr lang="en-GB"/>
        </a:p>
      </dgm:t>
    </dgm:pt>
    <dgm:pt modelId="{D805C3DF-176C-4F08-A5C9-E9CFA46FD22D}" type="sibTrans" cxnId="{9A04C0AB-C490-4FC4-AD49-670834540824}">
      <dgm:prSet/>
      <dgm:spPr/>
      <dgm:t>
        <a:bodyPr/>
        <a:lstStyle/>
        <a:p>
          <a:endParaRPr lang="en-GB"/>
        </a:p>
      </dgm:t>
    </dgm:pt>
    <dgm:pt modelId="{18EE5B05-CACA-4334-97F8-6FE9461374E8}">
      <dgm:prSet phldrT="[Text]"/>
      <dgm:spPr>
        <a:solidFill>
          <a:srgbClr val="008080"/>
        </a:solidFill>
      </dgm:spPr>
      <dgm:t>
        <a:bodyPr/>
        <a:lstStyle/>
        <a:p>
          <a:r>
            <a:rPr lang="en-GB" dirty="0" smtClean="0"/>
            <a:t>Addressing the  deprivation drivers </a:t>
          </a:r>
          <a:endParaRPr lang="en-GB" dirty="0"/>
        </a:p>
      </dgm:t>
    </dgm:pt>
    <dgm:pt modelId="{329F2BC0-3BD4-4E11-94A1-B783638FAC65}" type="parTrans" cxnId="{7A7F56F9-A40A-47DD-A544-6E2F63BA92B4}">
      <dgm:prSet/>
      <dgm:spPr/>
      <dgm:t>
        <a:bodyPr/>
        <a:lstStyle/>
        <a:p>
          <a:endParaRPr lang="en-GB"/>
        </a:p>
      </dgm:t>
    </dgm:pt>
    <dgm:pt modelId="{9735469A-CED1-4232-9E83-66EA0F84CB30}" type="sibTrans" cxnId="{7A7F56F9-A40A-47DD-A544-6E2F63BA92B4}">
      <dgm:prSet/>
      <dgm:spPr/>
      <dgm:t>
        <a:bodyPr/>
        <a:lstStyle/>
        <a:p>
          <a:endParaRPr lang="en-GB"/>
        </a:p>
      </dgm:t>
    </dgm:pt>
    <dgm:pt modelId="{AF5B2586-0B7F-4C41-AB73-0FAAAF863BFE}">
      <dgm:prSet phldrT="[Text]"/>
      <dgm:spPr>
        <a:solidFill>
          <a:srgbClr val="008080"/>
        </a:solidFill>
      </dgm:spPr>
      <dgm:t>
        <a:bodyPr/>
        <a:lstStyle/>
        <a:p>
          <a:r>
            <a:rPr lang="en-GB" dirty="0" smtClean="0"/>
            <a:t>Including NHS partners    in a systematic way </a:t>
          </a:r>
          <a:endParaRPr lang="en-GB" dirty="0"/>
        </a:p>
      </dgm:t>
    </dgm:pt>
    <dgm:pt modelId="{4440206B-76F8-4C7F-BCC4-46BAC304F6A4}" type="parTrans" cxnId="{3A11F863-84E3-409C-8CE2-A30EFB5962AE}">
      <dgm:prSet/>
      <dgm:spPr/>
      <dgm:t>
        <a:bodyPr/>
        <a:lstStyle/>
        <a:p>
          <a:endParaRPr lang="en-GB"/>
        </a:p>
      </dgm:t>
    </dgm:pt>
    <dgm:pt modelId="{AD674B52-814B-4A93-A1BB-854B9192B76A}" type="sibTrans" cxnId="{3A11F863-84E3-409C-8CE2-A30EFB5962AE}">
      <dgm:prSet/>
      <dgm:spPr/>
      <dgm:t>
        <a:bodyPr/>
        <a:lstStyle/>
        <a:p>
          <a:endParaRPr lang="en-GB"/>
        </a:p>
      </dgm:t>
    </dgm:pt>
    <dgm:pt modelId="{2421860A-CF79-4305-9285-445CD34078DD}" type="pres">
      <dgm:prSet presAssocID="{8EDBA13A-391B-44BE-8101-A56F196F8225}" presName="diagram" presStyleCnt="0">
        <dgm:presLayoutVars>
          <dgm:chPref val="1"/>
          <dgm:dir/>
          <dgm:animOne val="branch"/>
          <dgm:animLvl val="lvl"/>
          <dgm:resizeHandles val="exact"/>
        </dgm:presLayoutVars>
      </dgm:prSet>
      <dgm:spPr/>
      <dgm:t>
        <a:bodyPr/>
        <a:lstStyle/>
        <a:p>
          <a:endParaRPr lang="en-GB"/>
        </a:p>
      </dgm:t>
    </dgm:pt>
    <dgm:pt modelId="{E8ABF7AD-9630-4FF0-9365-4D7BAFD5F88F}" type="pres">
      <dgm:prSet presAssocID="{09130473-E81A-48D0-B59E-5907F39D8AE1}" presName="root1" presStyleCnt="0"/>
      <dgm:spPr/>
    </dgm:pt>
    <dgm:pt modelId="{D6355E0E-1615-482E-B059-0243D862D95D}" type="pres">
      <dgm:prSet presAssocID="{09130473-E81A-48D0-B59E-5907F39D8AE1}" presName="LevelOneTextNode" presStyleLbl="node0" presStyleIdx="0" presStyleCnt="1" custScaleX="148339" custScaleY="171581" custLinFactNeighborX="-50028" custLinFactNeighborY="755">
        <dgm:presLayoutVars>
          <dgm:chPref val="3"/>
        </dgm:presLayoutVars>
      </dgm:prSet>
      <dgm:spPr/>
      <dgm:t>
        <a:bodyPr/>
        <a:lstStyle/>
        <a:p>
          <a:endParaRPr lang="en-GB"/>
        </a:p>
      </dgm:t>
    </dgm:pt>
    <dgm:pt modelId="{753BA201-87D8-41D8-BE54-A17CB91DB50E}" type="pres">
      <dgm:prSet presAssocID="{09130473-E81A-48D0-B59E-5907F39D8AE1}" presName="level2hierChild" presStyleCnt="0"/>
      <dgm:spPr/>
    </dgm:pt>
    <dgm:pt modelId="{BDAEA6AA-2C64-4D46-94D6-4B4E85CAEAB3}" type="pres">
      <dgm:prSet presAssocID="{8EE4EAAA-D38D-4036-893A-FE1418D5CA77}" presName="conn2-1" presStyleLbl="parChTrans1D2" presStyleIdx="0" presStyleCnt="3"/>
      <dgm:spPr/>
      <dgm:t>
        <a:bodyPr/>
        <a:lstStyle/>
        <a:p>
          <a:endParaRPr lang="en-GB"/>
        </a:p>
      </dgm:t>
    </dgm:pt>
    <dgm:pt modelId="{6ED4280F-31FA-4E7E-9B52-078C435FC66A}" type="pres">
      <dgm:prSet presAssocID="{8EE4EAAA-D38D-4036-893A-FE1418D5CA77}" presName="connTx" presStyleLbl="parChTrans1D2" presStyleIdx="0" presStyleCnt="3"/>
      <dgm:spPr/>
      <dgm:t>
        <a:bodyPr/>
        <a:lstStyle/>
        <a:p>
          <a:endParaRPr lang="en-GB"/>
        </a:p>
      </dgm:t>
    </dgm:pt>
    <dgm:pt modelId="{B0BF99F8-F1D3-4573-AC47-BE68493AF436}" type="pres">
      <dgm:prSet presAssocID="{346EDA65-F808-43B4-9106-CF01CC1F5495}" presName="root2" presStyleCnt="0"/>
      <dgm:spPr/>
    </dgm:pt>
    <dgm:pt modelId="{8EA2E3C1-ABAF-478E-BA40-78FC3BB2FC19}" type="pres">
      <dgm:prSet presAssocID="{346EDA65-F808-43B4-9106-CF01CC1F5495}" presName="LevelTwoTextNode" presStyleLbl="node2" presStyleIdx="0" presStyleCnt="3" custScaleX="171812">
        <dgm:presLayoutVars>
          <dgm:chPref val="3"/>
        </dgm:presLayoutVars>
      </dgm:prSet>
      <dgm:spPr/>
      <dgm:t>
        <a:bodyPr/>
        <a:lstStyle/>
        <a:p>
          <a:endParaRPr lang="en-GB"/>
        </a:p>
      </dgm:t>
    </dgm:pt>
    <dgm:pt modelId="{AB27391A-DBB6-4210-9A44-4CD02E6CC396}" type="pres">
      <dgm:prSet presAssocID="{346EDA65-F808-43B4-9106-CF01CC1F5495}" presName="level3hierChild" presStyleCnt="0"/>
      <dgm:spPr/>
    </dgm:pt>
    <dgm:pt modelId="{783C772D-D447-45B7-AFC0-CC16E119C67F}" type="pres">
      <dgm:prSet presAssocID="{329F2BC0-3BD4-4E11-94A1-B783638FAC65}" presName="conn2-1" presStyleLbl="parChTrans1D2" presStyleIdx="1" presStyleCnt="3"/>
      <dgm:spPr/>
      <dgm:t>
        <a:bodyPr/>
        <a:lstStyle/>
        <a:p>
          <a:endParaRPr lang="en-GB"/>
        </a:p>
      </dgm:t>
    </dgm:pt>
    <dgm:pt modelId="{6BFACF5E-006A-4CAC-B28A-555D64100827}" type="pres">
      <dgm:prSet presAssocID="{329F2BC0-3BD4-4E11-94A1-B783638FAC65}" presName="connTx" presStyleLbl="parChTrans1D2" presStyleIdx="1" presStyleCnt="3"/>
      <dgm:spPr/>
      <dgm:t>
        <a:bodyPr/>
        <a:lstStyle/>
        <a:p>
          <a:endParaRPr lang="en-GB"/>
        </a:p>
      </dgm:t>
    </dgm:pt>
    <dgm:pt modelId="{B824CB55-80AC-4951-B55C-30F31FDF4154}" type="pres">
      <dgm:prSet presAssocID="{18EE5B05-CACA-4334-97F8-6FE9461374E8}" presName="root2" presStyleCnt="0"/>
      <dgm:spPr/>
    </dgm:pt>
    <dgm:pt modelId="{5C7C2F74-2F3F-4289-8327-0D3380FCEAF0}" type="pres">
      <dgm:prSet presAssocID="{18EE5B05-CACA-4334-97F8-6FE9461374E8}" presName="LevelTwoTextNode" presStyleLbl="node2" presStyleIdx="1" presStyleCnt="3" custScaleX="171812">
        <dgm:presLayoutVars>
          <dgm:chPref val="3"/>
        </dgm:presLayoutVars>
      </dgm:prSet>
      <dgm:spPr/>
      <dgm:t>
        <a:bodyPr/>
        <a:lstStyle/>
        <a:p>
          <a:endParaRPr lang="en-GB"/>
        </a:p>
      </dgm:t>
    </dgm:pt>
    <dgm:pt modelId="{9025ABD6-7826-4043-8362-7FE976AC0073}" type="pres">
      <dgm:prSet presAssocID="{18EE5B05-CACA-4334-97F8-6FE9461374E8}" presName="level3hierChild" presStyleCnt="0"/>
      <dgm:spPr/>
    </dgm:pt>
    <dgm:pt modelId="{27F85952-C764-474D-A341-E46F1979CA60}" type="pres">
      <dgm:prSet presAssocID="{4440206B-76F8-4C7F-BCC4-46BAC304F6A4}" presName="conn2-1" presStyleLbl="parChTrans1D2" presStyleIdx="2" presStyleCnt="3"/>
      <dgm:spPr/>
      <dgm:t>
        <a:bodyPr/>
        <a:lstStyle/>
        <a:p>
          <a:endParaRPr lang="en-GB"/>
        </a:p>
      </dgm:t>
    </dgm:pt>
    <dgm:pt modelId="{3553F7F5-6AD9-4088-8F2E-514604130369}" type="pres">
      <dgm:prSet presAssocID="{4440206B-76F8-4C7F-BCC4-46BAC304F6A4}" presName="connTx" presStyleLbl="parChTrans1D2" presStyleIdx="2" presStyleCnt="3"/>
      <dgm:spPr/>
      <dgm:t>
        <a:bodyPr/>
        <a:lstStyle/>
        <a:p>
          <a:endParaRPr lang="en-GB"/>
        </a:p>
      </dgm:t>
    </dgm:pt>
    <dgm:pt modelId="{B1372BCF-237D-448A-9FE3-6FDA82FAC44A}" type="pres">
      <dgm:prSet presAssocID="{AF5B2586-0B7F-4C41-AB73-0FAAAF863BFE}" presName="root2" presStyleCnt="0"/>
      <dgm:spPr/>
    </dgm:pt>
    <dgm:pt modelId="{FFD42FE2-465A-4054-A150-74E2033A86E6}" type="pres">
      <dgm:prSet presAssocID="{AF5B2586-0B7F-4C41-AB73-0FAAAF863BFE}" presName="LevelTwoTextNode" presStyleLbl="node2" presStyleIdx="2" presStyleCnt="3" custScaleX="171812">
        <dgm:presLayoutVars>
          <dgm:chPref val="3"/>
        </dgm:presLayoutVars>
      </dgm:prSet>
      <dgm:spPr/>
      <dgm:t>
        <a:bodyPr/>
        <a:lstStyle/>
        <a:p>
          <a:endParaRPr lang="en-GB"/>
        </a:p>
      </dgm:t>
    </dgm:pt>
    <dgm:pt modelId="{874E78B0-5BD4-40C3-83FC-0A236BAFA4C2}" type="pres">
      <dgm:prSet presAssocID="{AF5B2586-0B7F-4C41-AB73-0FAAAF863BFE}" presName="level3hierChild" presStyleCnt="0"/>
      <dgm:spPr/>
    </dgm:pt>
  </dgm:ptLst>
  <dgm:cxnLst>
    <dgm:cxn modelId="{428CD60E-8D49-44B1-9C9E-C52EDEF06CBE}" type="presOf" srcId="{329F2BC0-3BD4-4E11-94A1-B783638FAC65}" destId="{783C772D-D447-45B7-AFC0-CC16E119C67F}" srcOrd="0" destOrd="0" presId="urn:microsoft.com/office/officeart/2005/8/layout/hierarchy2"/>
    <dgm:cxn modelId="{7A7F56F9-A40A-47DD-A544-6E2F63BA92B4}" srcId="{09130473-E81A-48D0-B59E-5907F39D8AE1}" destId="{18EE5B05-CACA-4334-97F8-6FE9461374E8}" srcOrd="1" destOrd="0" parTransId="{329F2BC0-3BD4-4E11-94A1-B783638FAC65}" sibTransId="{9735469A-CED1-4232-9E83-66EA0F84CB30}"/>
    <dgm:cxn modelId="{836BB53F-A954-49F7-9E5A-05B0843C4A76}" type="presOf" srcId="{8EE4EAAA-D38D-4036-893A-FE1418D5CA77}" destId="{BDAEA6AA-2C64-4D46-94D6-4B4E85CAEAB3}" srcOrd="0" destOrd="0" presId="urn:microsoft.com/office/officeart/2005/8/layout/hierarchy2"/>
    <dgm:cxn modelId="{79C2D9A8-23E3-4004-9112-EB2E947604D6}" type="presOf" srcId="{329F2BC0-3BD4-4E11-94A1-B783638FAC65}" destId="{6BFACF5E-006A-4CAC-B28A-555D64100827}" srcOrd="1" destOrd="0" presId="urn:microsoft.com/office/officeart/2005/8/layout/hierarchy2"/>
    <dgm:cxn modelId="{AE0D64D1-260D-4075-B22E-B2E62DBACC50}" type="presOf" srcId="{346EDA65-F808-43B4-9106-CF01CC1F5495}" destId="{8EA2E3C1-ABAF-478E-BA40-78FC3BB2FC19}" srcOrd="0" destOrd="0" presId="urn:microsoft.com/office/officeart/2005/8/layout/hierarchy2"/>
    <dgm:cxn modelId="{9A04C0AB-C490-4FC4-AD49-670834540824}" srcId="{09130473-E81A-48D0-B59E-5907F39D8AE1}" destId="{346EDA65-F808-43B4-9106-CF01CC1F5495}" srcOrd="0" destOrd="0" parTransId="{8EE4EAAA-D38D-4036-893A-FE1418D5CA77}" sibTransId="{D805C3DF-176C-4F08-A5C9-E9CFA46FD22D}"/>
    <dgm:cxn modelId="{938E393D-0B1B-4A14-A26B-7E54DD4086BD}" type="presOf" srcId="{09130473-E81A-48D0-B59E-5907F39D8AE1}" destId="{D6355E0E-1615-482E-B059-0243D862D95D}" srcOrd="0" destOrd="0" presId="urn:microsoft.com/office/officeart/2005/8/layout/hierarchy2"/>
    <dgm:cxn modelId="{7BA3092B-64F9-4700-B2C6-05C1C3B1B121}" type="presOf" srcId="{4440206B-76F8-4C7F-BCC4-46BAC304F6A4}" destId="{3553F7F5-6AD9-4088-8F2E-514604130369}" srcOrd="1" destOrd="0" presId="urn:microsoft.com/office/officeart/2005/8/layout/hierarchy2"/>
    <dgm:cxn modelId="{FEB4E60E-51CE-4103-8E09-A58C21808615}" type="presOf" srcId="{18EE5B05-CACA-4334-97F8-6FE9461374E8}" destId="{5C7C2F74-2F3F-4289-8327-0D3380FCEAF0}" srcOrd="0" destOrd="0" presId="urn:microsoft.com/office/officeart/2005/8/layout/hierarchy2"/>
    <dgm:cxn modelId="{42FB25A4-335C-40AD-B816-A8655B53C0AA}" type="presOf" srcId="{8EDBA13A-391B-44BE-8101-A56F196F8225}" destId="{2421860A-CF79-4305-9285-445CD34078DD}" srcOrd="0" destOrd="0" presId="urn:microsoft.com/office/officeart/2005/8/layout/hierarchy2"/>
    <dgm:cxn modelId="{BD926A42-D624-438D-A003-3834A065AC25}" type="presOf" srcId="{4440206B-76F8-4C7F-BCC4-46BAC304F6A4}" destId="{27F85952-C764-474D-A341-E46F1979CA60}" srcOrd="0" destOrd="0" presId="urn:microsoft.com/office/officeart/2005/8/layout/hierarchy2"/>
    <dgm:cxn modelId="{F1A52879-CE0A-4BAC-92F2-E10BA73ED925}" type="presOf" srcId="{AF5B2586-0B7F-4C41-AB73-0FAAAF863BFE}" destId="{FFD42FE2-465A-4054-A150-74E2033A86E6}" srcOrd="0" destOrd="0" presId="urn:microsoft.com/office/officeart/2005/8/layout/hierarchy2"/>
    <dgm:cxn modelId="{1538E98B-86C3-4AE3-8EB5-CE1D4064E8EB}" srcId="{8EDBA13A-391B-44BE-8101-A56F196F8225}" destId="{09130473-E81A-48D0-B59E-5907F39D8AE1}" srcOrd="0" destOrd="0" parTransId="{AE58E459-9461-4B53-9EDB-80305975096F}" sibTransId="{26386411-2333-4B1D-98F9-31D740DC03D0}"/>
    <dgm:cxn modelId="{3A11F863-84E3-409C-8CE2-A30EFB5962AE}" srcId="{09130473-E81A-48D0-B59E-5907F39D8AE1}" destId="{AF5B2586-0B7F-4C41-AB73-0FAAAF863BFE}" srcOrd="2" destOrd="0" parTransId="{4440206B-76F8-4C7F-BCC4-46BAC304F6A4}" sibTransId="{AD674B52-814B-4A93-A1BB-854B9192B76A}"/>
    <dgm:cxn modelId="{30C324E4-45A3-4A6F-AE3E-3BD8D5BA4E9D}" type="presOf" srcId="{8EE4EAAA-D38D-4036-893A-FE1418D5CA77}" destId="{6ED4280F-31FA-4E7E-9B52-078C435FC66A}" srcOrd="1" destOrd="0" presId="urn:microsoft.com/office/officeart/2005/8/layout/hierarchy2"/>
    <dgm:cxn modelId="{6E5ADABB-BAD6-497E-A571-49B37E09F799}" type="presParOf" srcId="{2421860A-CF79-4305-9285-445CD34078DD}" destId="{E8ABF7AD-9630-4FF0-9365-4D7BAFD5F88F}" srcOrd="0" destOrd="0" presId="urn:microsoft.com/office/officeart/2005/8/layout/hierarchy2"/>
    <dgm:cxn modelId="{8FAF9888-C5DF-47DF-8566-E723C968D6CE}" type="presParOf" srcId="{E8ABF7AD-9630-4FF0-9365-4D7BAFD5F88F}" destId="{D6355E0E-1615-482E-B059-0243D862D95D}" srcOrd="0" destOrd="0" presId="urn:microsoft.com/office/officeart/2005/8/layout/hierarchy2"/>
    <dgm:cxn modelId="{1CDB2491-94D3-4714-A3DE-9FFE02A8E5C0}" type="presParOf" srcId="{E8ABF7AD-9630-4FF0-9365-4D7BAFD5F88F}" destId="{753BA201-87D8-41D8-BE54-A17CB91DB50E}" srcOrd="1" destOrd="0" presId="urn:microsoft.com/office/officeart/2005/8/layout/hierarchy2"/>
    <dgm:cxn modelId="{42A51EB6-B5D1-480D-B702-834240A10FFA}" type="presParOf" srcId="{753BA201-87D8-41D8-BE54-A17CB91DB50E}" destId="{BDAEA6AA-2C64-4D46-94D6-4B4E85CAEAB3}" srcOrd="0" destOrd="0" presId="urn:microsoft.com/office/officeart/2005/8/layout/hierarchy2"/>
    <dgm:cxn modelId="{91B12904-3D6F-462E-8C1B-286399D2FA6B}" type="presParOf" srcId="{BDAEA6AA-2C64-4D46-94D6-4B4E85CAEAB3}" destId="{6ED4280F-31FA-4E7E-9B52-078C435FC66A}" srcOrd="0" destOrd="0" presId="urn:microsoft.com/office/officeart/2005/8/layout/hierarchy2"/>
    <dgm:cxn modelId="{40299548-2F83-4EE3-8E52-18E94196CF07}" type="presParOf" srcId="{753BA201-87D8-41D8-BE54-A17CB91DB50E}" destId="{B0BF99F8-F1D3-4573-AC47-BE68493AF436}" srcOrd="1" destOrd="0" presId="urn:microsoft.com/office/officeart/2005/8/layout/hierarchy2"/>
    <dgm:cxn modelId="{BA40CE95-F9ED-4804-8EA7-A410EFF20B56}" type="presParOf" srcId="{B0BF99F8-F1D3-4573-AC47-BE68493AF436}" destId="{8EA2E3C1-ABAF-478E-BA40-78FC3BB2FC19}" srcOrd="0" destOrd="0" presId="urn:microsoft.com/office/officeart/2005/8/layout/hierarchy2"/>
    <dgm:cxn modelId="{6050BD19-3D94-4387-87B7-4B73745F66A7}" type="presParOf" srcId="{B0BF99F8-F1D3-4573-AC47-BE68493AF436}" destId="{AB27391A-DBB6-4210-9A44-4CD02E6CC396}" srcOrd="1" destOrd="0" presId="urn:microsoft.com/office/officeart/2005/8/layout/hierarchy2"/>
    <dgm:cxn modelId="{3FF99028-4D0C-473A-99C0-98593D6DFF43}" type="presParOf" srcId="{753BA201-87D8-41D8-BE54-A17CB91DB50E}" destId="{783C772D-D447-45B7-AFC0-CC16E119C67F}" srcOrd="2" destOrd="0" presId="urn:microsoft.com/office/officeart/2005/8/layout/hierarchy2"/>
    <dgm:cxn modelId="{9E4789FC-7690-44A9-BBB0-18E44D818102}" type="presParOf" srcId="{783C772D-D447-45B7-AFC0-CC16E119C67F}" destId="{6BFACF5E-006A-4CAC-B28A-555D64100827}" srcOrd="0" destOrd="0" presId="urn:microsoft.com/office/officeart/2005/8/layout/hierarchy2"/>
    <dgm:cxn modelId="{79A95A4F-52C4-4F51-AD5E-1C7E087162A6}" type="presParOf" srcId="{753BA201-87D8-41D8-BE54-A17CB91DB50E}" destId="{B824CB55-80AC-4951-B55C-30F31FDF4154}" srcOrd="3" destOrd="0" presId="urn:microsoft.com/office/officeart/2005/8/layout/hierarchy2"/>
    <dgm:cxn modelId="{F79BD807-EF23-4696-8033-8A38297CFC78}" type="presParOf" srcId="{B824CB55-80AC-4951-B55C-30F31FDF4154}" destId="{5C7C2F74-2F3F-4289-8327-0D3380FCEAF0}" srcOrd="0" destOrd="0" presId="urn:microsoft.com/office/officeart/2005/8/layout/hierarchy2"/>
    <dgm:cxn modelId="{6BB202A4-1467-4EB3-BD29-662E47B55CE4}" type="presParOf" srcId="{B824CB55-80AC-4951-B55C-30F31FDF4154}" destId="{9025ABD6-7826-4043-8362-7FE976AC0073}" srcOrd="1" destOrd="0" presId="urn:microsoft.com/office/officeart/2005/8/layout/hierarchy2"/>
    <dgm:cxn modelId="{9D55FFAD-EBA3-49C9-9DFC-4C96181E7632}" type="presParOf" srcId="{753BA201-87D8-41D8-BE54-A17CB91DB50E}" destId="{27F85952-C764-474D-A341-E46F1979CA60}" srcOrd="4" destOrd="0" presId="urn:microsoft.com/office/officeart/2005/8/layout/hierarchy2"/>
    <dgm:cxn modelId="{A089FD13-8ED1-4F19-92EF-8EB05C3F5C37}" type="presParOf" srcId="{27F85952-C764-474D-A341-E46F1979CA60}" destId="{3553F7F5-6AD9-4088-8F2E-514604130369}" srcOrd="0" destOrd="0" presId="urn:microsoft.com/office/officeart/2005/8/layout/hierarchy2"/>
    <dgm:cxn modelId="{5BD16F5D-00F3-4FCD-98C0-CC894140EDE3}" type="presParOf" srcId="{753BA201-87D8-41D8-BE54-A17CB91DB50E}" destId="{B1372BCF-237D-448A-9FE3-6FDA82FAC44A}" srcOrd="5" destOrd="0" presId="urn:microsoft.com/office/officeart/2005/8/layout/hierarchy2"/>
    <dgm:cxn modelId="{824541B7-530C-433E-83ED-14E3CB3D25E5}" type="presParOf" srcId="{B1372BCF-237D-448A-9FE3-6FDA82FAC44A}" destId="{FFD42FE2-465A-4054-A150-74E2033A86E6}" srcOrd="0" destOrd="0" presId="urn:microsoft.com/office/officeart/2005/8/layout/hierarchy2"/>
    <dgm:cxn modelId="{8F395AFB-6189-4144-A716-5399C2AB4393}" type="presParOf" srcId="{B1372BCF-237D-448A-9FE3-6FDA82FAC44A}" destId="{874E78B0-5BD4-40C3-83FC-0A236BAFA4C2}"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A37FD-A257-4C12-9DD5-ED3A1CF76484}">
      <dsp:nvSpPr>
        <dsp:cNvPr id="0" name=""/>
        <dsp:cNvSpPr/>
      </dsp:nvSpPr>
      <dsp:spPr>
        <a:xfrm>
          <a:off x="5217502" y="591988"/>
          <a:ext cx="1552136" cy="155221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C1C497-41D3-4034-B40F-1B5F776A439C}">
      <dsp:nvSpPr>
        <dsp:cNvPr id="0" name=""/>
        <dsp:cNvSpPr/>
      </dsp:nvSpPr>
      <dsp:spPr>
        <a:xfrm>
          <a:off x="5269418" y="643737"/>
          <a:ext cx="1448971" cy="1448716"/>
        </a:xfrm>
        <a:prstGeom prst="ellips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Funding:</a:t>
          </a:r>
        </a:p>
        <a:p>
          <a:pPr lvl="0" algn="ctr" defTabSz="800100">
            <a:lnSpc>
              <a:spcPct val="90000"/>
            </a:lnSpc>
            <a:spcBef>
              <a:spcPct val="0"/>
            </a:spcBef>
            <a:spcAft>
              <a:spcPct val="35000"/>
            </a:spcAft>
          </a:pPr>
          <a:r>
            <a:rPr lang="en-GB" sz="1800" kern="1200" dirty="0">
              <a:solidFill>
                <a:schemeClr val="tx1"/>
              </a:solidFill>
            </a:rPr>
            <a:t>Nearly £1million</a:t>
          </a:r>
        </a:p>
      </dsp:txBody>
      <dsp:txXfrm>
        <a:off x="5476414" y="850736"/>
        <a:ext cx="1034979" cy="1034719"/>
      </dsp:txXfrm>
    </dsp:sp>
    <dsp:sp modelId="{1921EFDE-135E-45CE-9CFF-893396E94FB6}">
      <dsp:nvSpPr>
        <dsp:cNvPr id="0" name=""/>
        <dsp:cNvSpPr/>
      </dsp:nvSpPr>
      <dsp:spPr>
        <a:xfrm rot="2700000">
          <a:off x="3574097" y="640921"/>
          <a:ext cx="1552161" cy="1552161"/>
        </a:xfrm>
        <a:prstGeom prst="teardrop">
          <a:avLst>
            <a:gd name="adj" fmla="val 100000"/>
          </a:avLst>
        </a:prstGeom>
        <a:solidFill>
          <a:srgbClr val="FF000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E3C2B0-381D-422D-9CEC-ED5FEA0AE9D5}">
      <dsp:nvSpPr>
        <dsp:cNvPr id="0" name=""/>
        <dsp:cNvSpPr/>
      </dsp:nvSpPr>
      <dsp:spPr>
        <a:xfrm>
          <a:off x="3587165" y="613488"/>
          <a:ext cx="1621398" cy="1477169"/>
        </a:xfrm>
        <a:prstGeom prst="ellipse">
          <a:avLst/>
        </a:prstGeom>
        <a:solidFill>
          <a:schemeClr val="lt1">
            <a:alpha val="90000"/>
            <a:hueOff val="0"/>
            <a:satOff val="0"/>
            <a:lumOff val="0"/>
            <a:alphaOff val="0"/>
          </a:schemeClr>
        </a:solidFill>
        <a:ln w="9525" cap="flat" cmpd="sng" algn="ctr">
          <a:solidFill>
            <a:schemeClr val="accent5">
              <a:hueOff val="1714279"/>
              <a:satOff val="3916"/>
              <a:lumOff val="-1085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Funder:</a:t>
          </a:r>
          <a:r>
            <a:rPr lang="en-GB" sz="1800" kern="1200" dirty="0"/>
            <a:t> NIHR Public Health Research</a:t>
          </a:r>
          <a:r>
            <a:rPr lang="en-US" sz="1800" kern="1200" dirty="0"/>
            <a:t> </a:t>
          </a:r>
        </a:p>
      </dsp:txBody>
      <dsp:txXfrm>
        <a:off x="3818793" y="824552"/>
        <a:ext cx="1158142" cy="1055041"/>
      </dsp:txXfrm>
    </dsp:sp>
    <dsp:sp modelId="{6F8C9537-E764-4A8C-8371-C6621423CFC2}">
      <dsp:nvSpPr>
        <dsp:cNvPr id="0" name=""/>
        <dsp:cNvSpPr/>
      </dsp:nvSpPr>
      <dsp:spPr>
        <a:xfrm rot="2700000">
          <a:off x="2009386" y="591879"/>
          <a:ext cx="1552161" cy="1552161"/>
        </a:xfrm>
        <a:prstGeom prst="teardrop">
          <a:avLst>
            <a:gd name="adj" fmla="val 10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E2E88D-CBBF-45BB-96CA-B130CE5A1A19}">
      <dsp:nvSpPr>
        <dsp:cNvPr id="0" name=""/>
        <dsp:cNvSpPr/>
      </dsp:nvSpPr>
      <dsp:spPr>
        <a:xfrm>
          <a:off x="1983113" y="613488"/>
          <a:ext cx="1621398" cy="1477169"/>
        </a:xfrm>
        <a:prstGeom prst="ellipse">
          <a:avLst/>
        </a:prstGeom>
        <a:solidFill>
          <a:schemeClr val="lt1">
            <a:alpha val="90000"/>
            <a:hueOff val="0"/>
            <a:satOff val="0"/>
            <a:lumOff val="0"/>
            <a:alphaOff val="0"/>
          </a:schemeClr>
        </a:solidFill>
        <a:ln w="9525" cap="flat" cmpd="sng" algn="ctr">
          <a:solidFill>
            <a:schemeClr val="accent5">
              <a:hueOff val="3428557"/>
              <a:satOff val="7832"/>
              <a:lumOff val="-2169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Duration:</a:t>
          </a:r>
          <a:r>
            <a:rPr lang="en-GB" sz="1800" kern="1200" dirty="0"/>
            <a:t> 36 Months</a:t>
          </a:r>
          <a:r>
            <a:rPr lang="en-US" sz="1800" kern="1200" dirty="0"/>
            <a:t> </a:t>
          </a:r>
        </a:p>
      </dsp:txBody>
      <dsp:txXfrm>
        <a:off x="2214742" y="824552"/>
        <a:ext cx="1158142" cy="1055041"/>
      </dsp:txXfrm>
    </dsp:sp>
    <dsp:sp modelId="{25EF0398-8C2D-4D9F-A26F-FEBBC8CCFD31}">
      <dsp:nvSpPr>
        <dsp:cNvPr id="0" name=""/>
        <dsp:cNvSpPr/>
      </dsp:nvSpPr>
      <dsp:spPr>
        <a:xfrm rot="2700000">
          <a:off x="405334" y="591879"/>
          <a:ext cx="1552161" cy="1552161"/>
        </a:xfrm>
        <a:prstGeom prst="teardrop">
          <a:avLst>
            <a:gd name="adj" fmla="val 100000"/>
          </a:avLst>
        </a:prstGeom>
        <a:solidFill>
          <a:schemeClr val="accent1">
            <a:lumMod val="75000"/>
          </a:schemeClr>
        </a:solidFill>
        <a:ln>
          <a:solidFill>
            <a:srgbClr val="0070C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19D9A7-4782-4BE4-A6D0-4918A22D1415}">
      <dsp:nvSpPr>
        <dsp:cNvPr id="0" name=""/>
        <dsp:cNvSpPr/>
      </dsp:nvSpPr>
      <dsp:spPr>
        <a:xfrm>
          <a:off x="379061" y="613488"/>
          <a:ext cx="1621398" cy="1477169"/>
        </a:xfrm>
        <a:prstGeom prst="ellipse">
          <a:avLst/>
        </a:prstGeom>
        <a:solidFill>
          <a:schemeClr val="lt1">
            <a:alpha val="90000"/>
            <a:hueOff val="0"/>
            <a:satOff val="0"/>
            <a:lumOff val="0"/>
            <a:alphaOff val="0"/>
          </a:schemeClr>
        </a:solidFill>
        <a:ln w="9525" cap="flat" cmpd="sng" algn="ctr">
          <a:solidFill>
            <a:srgbClr val="0070C0"/>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Start date</a:t>
          </a:r>
          <a:r>
            <a:rPr lang="en-GB" sz="1800" kern="1200" dirty="0"/>
            <a:t>: </a:t>
          </a:r>
          <a:r>
            <a:rPr lang="en-GB" sz="1600" kern="1200" dirty="0"/>
            <a:t>01/09/2016</a:t>
          </a:r>
          <a:r>
            <a:rPr lang="en-US" sz="1600" kern="1200" dirty="0"/>
            <a:t> </a:t>
          </a:r>
        </a:p>
      </dsp:txBody>
      <dsp:txXfrm>
        <a:off x="610690" y="824552"/>
        <a:ext cx="1158142" cy="1055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F239E-C58F-4E46-9429-A4BA6854BB54}">
      <dsp:nvSpPr>
        <dsp:cNvPr id="0" name=""/>
        <dsp:cNvSpPr/>
      </dsp:nvSpPr>
      <dsp:spPr>
        <a:xfrm>
          <a:off x="1680628" y="-4319"/>
          <a:ext cx="4639743" cy="4639743"/>
        </a:xfrm>
        <a:prstGeom prst="circularArrow">
          <a:avLst>
            <a:gd name="adj1" fmla="val 5274"/>
            <a:gd name="adj2" fmla="val 312630"/>
            <a:gd name="adj3" fmla="val 14230189"/>
            <a:gd name="adj4" fmla="val 17125815"/>
            <a:gd name="adj5" fmla="val 5477"/>
          </a:avLst>
        </a:prstGeom>
        <a:solidFill>
          <a:srgbClr val="FFC000">
            <a:alpha val="49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BB04878-C1F9-4D81-8CB0-20D51E623BB8}">
      <dsp:nvSpPr>
        <dsp:cNvPr id="0" name=""/>
        <dsp:cNvSpPr/>
      </dsp:nvSpPr>
      <dsp:spPr>
        <a:xfrm>
          <a:off x="3119530" y="1366"/>
          <a:ext cx="1761938" cy="88096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Locate YP</a:t>
          </a:r>
          <a:endParaRPr lang="en-US" sz="1600" kern="1200" dirty="0"/>
        </a:p>
      </dsp:txBody>
      <dsp:txXfrm>
        <a:off x="3162535" y="44371"/>
        <a:ext cx="1675928" cy="794959"/>
      </dsp:txXfrm>
    </dsp:sp>
    <dsp:sp modelId="{81374315-AC35-45A5-A479-54D32A944E2C}">
      <dsp:nvSpPr>
        <dsp:cNvPr id="0" name=""/>
        <dsp:cNvSpPr/>
      </dsp:nvSpPr>
      <dsp:spPr>
        <a:xfrm>
          <a:off x="4749605" y="942490"/>
          <a:ext cx="1761938" cy="88096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Chaotic Environment: YP &amp; CJS</a:t>
          </a:r>
          <a:endParaRPr lang="en-US" sz="1600" b="1" kern="1200" dirty="0"/>
        </a:p>
      </dsp:txBody>
      <dsp:txXfrm>
        <a:off x="4792610" y="985495"/>
        <a:ext cx="1675928" cy="794959"/>
      </dsp:txXfrm>
    </dsp:sp>
    <dsp:sp modelId="{B04907A1-C756-4E4C-A11B-C4FBEDDBB013}">
      <dsp:nvSpPr>
        <dsp:cNvPr id="0" name=""/>
        <dsp:cNvSpPr/>
      </dsp:nvSpPr>
      <dsp:spPr>
        <a:xfrm>
          <a:off x="4749605" y="2824739"/>
          <a:ext cx="1761938" cy="88096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Engagement of YP</a:t>
          </a:r>
          <a:endParaRPr lang="en-US" sz="1600" b="1" kern="1200" dirty="0"/>
        </a:p>
      </dsp:txBody>
      <dsp:txXfrm>
        <a:off x="4792610" y="2867744"/>
        <a:ext cx="1675928" cy="794959"/>
      </dsp:txXfrm>
    </dsp:sp>
    <dsp:sp modelId="{985E70BF-E71C-4C6E-A4BF-A33B2E18198B}">
      <dsp:nvSpPr>
        <dsp:cNvPr id="0" name=""/>
        <dsp:cNvSpPr/>
      </dsp:nvSpPr>
      <dsp:spPr>
        <a:xfrm>
          <a:off x="3119530" y="3765863"/>
          <a:ext cx="1761938" cy="88096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Engagement of CJS</a:t>
          </a:r>
          <a:endParaRPr lang="en-US" sz="1600" b="1" kern="1200" dirty="0"/>
        </a:p>
      </dsp:txBody>
      <dsp:txXfrm>
        <a:off x="3162535" y="3808868"/>
        <a:ext cx="1675928" cy="794959"/>
      </dsp:txXfrm>
    </dsp:sp>
    <dsp:sp modelId="{B0E5C5A6-ED5E-4E92-954D-611EF594B152}">
      <dsp:nvSpPr>
        <dsp:cNvPr id="0" name=""/>
        <dsp:cNvSpPr/>
      </dsp:nvSpPr>
      <dsp:spPr>
        <a:xfrm>
          <a:off x="1489455" y="2824739"/>
          <a:ext cx="1761938" cy="88096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Delivery</a:t>
          </a:r>
          <a:endParaRPr lang="en-US" sz="1600" b="1" kern="1200" dirty="0"/>
        </a:p>
      </dsp:txBody>
      <dsp:txXfrm>
        <a:off x="1532460" y="2867744"/>
        <a:ext cx="1675928" cy="794959"/>
      </dsp:txXfrm>
    </dsp:sp>
    <dsp:sp modelId="{D205FFC7-48AF-43B2-831E-0F30F9F261FB}">
      <dsp:nvSpPr>
        <dsp:cNvPr id="0" name=""/>
        <dsp:cNvSpPr/>
      </dsp:nvSpPr>
      <dsp:spPr>
        <a:xfrm>
          <a:off x="1489455" y="942490"/>
          <a:ext cx="1761938" cy="88096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Wider </a:t>
          </a:r>
          <a:r>
            <a:rPr lang="en-US" sz="1600" b="1" kern="1200" dirty="0" smtClean="0"/>
            <a:t>collaboration</a:t>
          </a:r>
          <a:endParaRPr lang="en-US" sz="1600" b="1" kern="1200" dirty="0"/>
        </a:p>
      </dsp:txBody>
      <dsp:txXfrm>
        <a:off x="1532460" y="985495"/>
        <a:ext cx="1675928" cy="794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55E0E-1615-482E-B059-0243D862D95D}">
      <dsp:nvSpPr>
        <dsp:cNvPr id="0" name=""/>
        <dsp:cNvSpPr/>
      </dsp:nvSpPr>
      <dsp:spPr>
        <a:xfrm>
          <a:off x="0" y="891733"/>
          <a:ext cx="3295138" cy="190571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Achieving developments across the ‘whole system’</a:t>
          </a:r>
          <a:endParaRPr lang="en-GB" sz="2400" b="1" kern="1200" dirty="0"/>
        </a:p>
      </dsp:txBody>
      <dsp:txXfrm>
        <a:off x="55816" y="947549"/>
        <a:ext cx="3183506" cy="1794081"/>
      </dsp:txXfrm>
    </dsp:sp>
    <dsp:sp modelId="{BDAEA6AA-2C64-4D46-94D6-4B4E85CAEAB3}">
      <dsp:nvSpPr>
        <dsp:cNvPr id="0" name=""/>
        <dsp:cNvSpPr/>
      </dsp:nvSpPr>
      <dsp:spPr>
        <a:xfrm rot="18634369">
          <a:off x="2999283" y="1174537"/>
          <a:ext cx="1692601" cy="54438"/>
        </a:xfrm>
        <a:custGeom>
          <a:avLst/>
          <a:gdLst/>
          <a:ahLst/>
          <a:cxnLst/>
          <a:rect l="0" t="0" r="0" b="0"/>
          <a:pathLst>
            <a:path>
              <a:moveTo>
                <a:pt x="0" y="27219"/>
              </a:moveTo>
              <a:lnTo>
                <a:pt x="1692601" y="27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3803269" y="1159441"/>
        <a:ext cx="84630" cy="84630"/>
      </dsp:txXfrm>
    </dsp:sp>
    <dsp:sp modelId="{8EA2E3C1-ABAF-478E-BA40-78FC3BB2FC19}">
      <dsp:nvSpPr>
        <dsp:cNvPr id="0" name=""/>
        <dsp:cNvSpPr/>
      </dsp:nvSpPr>
      <dsp:spPr>
        <a:xfrm>
          <a:off x="4396029" y="3584"/>
          <a:ext cx="3816557" cy="1110678"/>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Generating system  change at council level</a:t>
          </a:r>
          <a:endParaRPr lang="en-GB" sz="2500" kern="1200" dirty="0"/>
        </a:p>
      </dsp:txBody>
      <dsp:txXfrm>
        <a:off x="4428560" y="36115"/>
        <a:ext cx="3751495" cy="1045616"/>
      </dsp:txXfrm>
    </dsp:sp>
    <dsp:sp modelId="{783C772D-D447-45B7-AFC0-CC16E119C67F}">
      <dsp:nvSpPr>
        <dsp:cNvPr id="0" name=""/>
        <dsp:cNvSpPr/>
      </dsp:nvSpPr>
      <dsp:spPr>
        <a:xfrm rot="21573815">
          <a:off x="3295122" y="1813177"/>
          <a:ext cx="1100923" cy="54438"/>
        </a:xfrm>
        <a:custGeom>
          <a:avLst/>
          <a:gdLst/>
          <a:ahLst/>
          <a:cxnLst/>
          <a:rect l="0" t="0" r="0" b="0"/>
          <a:pathLst>
            <a:path>
              <a:moveTo>
                <a:pt x="0" y="27219"/>
              </a:moveTo>
              <a:lnTo>
                <a:pt x="1100923" y="27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18061" y="1812873"/>
        <a:ext cx="55046" cy="55046"/>
      </dsp:txXfrm>
    </dsp:sp>
    <dsp:sp modelId="{5C7C2F74-2F3F-4289-8327-0D3380FCEAF0}">
      <dsp:nvSpPr>
        <dsp:cNvPr id="0" name=""/>
        <dsp:cNvSpPr/>
      </dsp:nvSpPr>
      <dsp:spPr>
        <a:xfrm>
          <a:off x="4396029" y="1280864"/>
          <a:ext cx="3816557" cy="1110678"/>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Addressing the  deprivation drivers </a:t>
          </a:r>
          <a:endParaRPr lang="en-GB" sz="2500" kern="1200" dirty="0"/>
        </a:p>
      </dsp:txBody>
      <dsp:txXfrm>
        <a:off x="4428560" y="1313395"/>
        <a:ext cx="3751495" cy="1045616"/>
      </dsp:txXfrm>
    </dsp:sp>
    <dsp:sp modelId="{27F85952-C764-474D-A341-E46F1979CA60}">
      <dsp:nvSpPr>
        <dsp:cNvPr id="0" name=""/>
        <dsp:cNvSpPr/>
      </dsp:nvSpPr>
      <dsp:spPr>
        <a:xfrm rot="2943308">
          <a:off x="3005635" y="2451817"/>
          <a:ext cx="1679897" cy="54438"/>
        </a:xfrm>
        <a:custGeom>
          <a:avLst/>
          <a:gdLst/>
          <a:ahLst/>
          <a:cxnLst/>
          <a:rect l="0" t="0" r="0" b="0"/>
          <a:pathLst>
            <a:path>
              <a:moveTo>
                <a:pt x="0" y="27219"/>
              </a:moveTo>
              <a:lnTo>
                <a:pt x="1679897" y="27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3803586" y="2437039"/>
        <a:ext cx="83994" cy="83994"/>
      </dsp:txXfrm>
    </dsp:sp>
    <dsp:sp modelId="{FFD42FE2-465A-4054-A150-74E2033A86E6}">
      <dsp:nvSpPr>
        <dsp:cNvPr id="0" name=""/>
        <dsp:cNvSpPr/>
      </dsp:nvSpPr>
      <dsp:spPr>
        <a:xfrm>
          <a:off x="4396029" y="2558144"/>
          <a:ext cx="3816557" cy="1110678"/>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Including NHS partners    in a systematic way </a:t>
          </a:r>
          <a:endParaRPr lang="en-GB" sz="2500" kern="1200" dirty="0"/>
        </a:p>
      </dsp:txBody>
      <dsp:txXfrm>
        <a:off x="4428560" y="2590675"/>
        <a:ext cx="3751495" cy="10456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4813" cy="27463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spAutoFit/>
          </a:bodyPr>
          <a:lstStyle>
            <a:lvl1pPr defTabSz="915988">
              <a:spcBef>
                <a:spcPct val="50000"/>
              </a:spcBef>
              <a:defRPr sz="1200" i="1">
                <a:solidFill>
                  <a:srgbClr val="3333C1"/>
                </a:solidFill>
              </a:defRPr>
            </a:lvl1pPr>
          </a:lstStyle>
          <a:p>
            <a:endParaRPr lang="en-GB" altLang="en-GB"/>
          </a:p>
        </p:txBody>
      </p:sp>
      <p:sp>
        <p:nvSpPr>
          <p:cNvPr id="61443" name="Rectangle 3"/>
          <p:cNvSpPr>
            <a:spLocks noGrp="1" noChangeArrowheads="1"/>
          </p:cNvSpPr>
          <p:nvPr>
            <p:ph type="dt" sz="quarter" idx="1"/>
          </p:nvPr>
        </p:nvSpPr>
        <p:spPr bwMode="auto">
          <a:xfrm>
            <a:off x="3852863" y="0"/>
            <a:ext cx="2944812" cy="27463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spAutoFit/>
          </a:bodyPr>
          <a:lstStyle>
            <a:lvl1pPr algn="r" defTabSz="915988">
              <a:spcBef>
                <a:spcPct val="50000"/>
              </a:spcBef>
              <a:defRPr sz="1200" i="1">
                <a:solidFill>
                  <a:srgbClr val="3333C1"/>
                </a:solidFill>
              </a:defRPr>
            </a:lvl1pPr>
          </a:lstStyle>
          <a:p>
            <a:endParaRPr lang="en-GB" altLang="en-GB"/>
          </a:p>
        </p:txBody>
      </p:sp>
      <p:sp>
        <p:nvSpPr>
          <p:cNvPr id="61444" name="Rectangle 4"/>
          <p:cNvSpPr>
            <a:spLocks noGrp="1" noChangeArrowheads="1"/>
          </p:cNvSpPr>
          <p:nvPr>
            <p:ph type="ftr" sz="quarter" idx="2"/>
          </p:nvPr>
        </p:nvSpPr>
        <p:spPr bwMode="auto">
          <a:xfrm>
            <a:off x="0" y="9653588"/>
            <a:ext cx="2944813" cy="27463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spAutoFit/>
          </a:bodyPr>
          <a:lstStyle>
            <a:lvl1pPr defTabSz="915988">
              <a:spcBef>
                <a:spcPct val="50000"/>
              </a:spcBef>
              <a:defRPr sz="1200" i="1">
                <a:solidFill>
                  <a:srgbClr val="3333C1"/>
                </a:solidFill>
              </a:defRPr>
            </a:lvl1pPr>
          </a:lstStyle>
          <a:p>
            <a:endParaRPr lang="en-GB" altLang="en-GB"/>
          </a:p>
        </p:txBody>
      </p:sp>
      <p:sp>
        <p:nvSpPr>
          <p:cNvPr id="61445" name="Rectangle 5"/>
          <p:cNvSpPr>
            <a:spLocks noGrp="1" noChangeArrowheads="1"/>
          </p:cNvSpPr>
          <p:nvPr>
            <p:ph type="sldNum" sz="quarter" idx="3"/>
          </p:nvPr>
        </p:nvSpPr>
        <p:spPr bwMode="auto">
          <a:xfrm>
            <a:off x="3852863" y="9653588"/>
            <a:ext cx="2944812" cy="27463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spAutoFit/>
          </a:bodyPr>
          <a:lstStyle>
            <a:lvl1pPr algn="r" defTabSz="915988">
              <a:spcBef>
                <a:spcPct val="50000"/>
              </a:spcBef>
              <a:defRPr sz="1200" i="1">
                <a:solidFill>
                  <a:srgbClr val="3333C1"/>
                </a:solidFill>
              </a:defRPr>
            </a:lvl1pPr>
          </a:lstStyle>
          <a:p>
            <a:fld id="{3BCC1D43-BE0F-49AE-9F10-A651F22941AF}" type="slidenum">
              <a:rPr lang="en-GB" altLang="en-GB"/>
              <a:pPr/>
              <a:t>‹#›</a:t>
            </a:fld>
            <a:endParaRPr lang="en-GB" altLang="en-GB"/>
          </a:p>
        </p:txBody>
      </p:sp>
    </p:spTree>
    <p:extLst>
      <p:ext uri="{BB962C8B-B14F-4D97-AF65-F5344CB8AC3E}">
        <p14:creationId xmlns:p14="http://schemas.microsoft.com/office/powerpoint/2010/main" val="335545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4813" cy="27463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spAutoFit/>
          </a:bodyPr>
          <a:lstStyle>
            <a:lvl1pPr defTabSz="915988">
              <a:spcBef>
                <a:spcPct val="50000"/>
              </a:spcBef>
              <a:defRPr sz="1200" i="1">
                <a:solidFill>
                  <a:srgbClr val="3333C1"/>
                </a:solidFill>
              </a:defRPr>
            </a:lvl1pPr>
          </a:lstStyle>
          <a:p>
            <a:endParaRPr lang="en-GB" altLang="en-GB"/>
          </a:p>
        </p:txBody>
      </p:sp>
      <p:sp>
        <p:nvSpPr>
          <p:cNvPr id="58371" name="Rectangle 3"/>
          <p:cNvSpPr>
            <a:spLocks noGrp="1" noChangeArrowheads="1"/>
          </p:cNvSpPr>
          <p:nvPr>
            <p:ph type="dt" idx="1"/>
          </p:nvPr>
        </p:nvSpPr>
        <p:spPr bwMode="auto">
          <a:xfrm>
            <a:off x="3852863" y="0"/>
            <a:ext cx="2944812" cy="27463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spAutoFit/>
          </a:bodyPr>
          <a:lstStyle>
            <a:lvl1pPr algn="r" defTabSz="915988">
              <a:spcBef>
                <a:spcPct val="50000"/>
              </a:spcBef>
              <a:defRPr sz="1200" i="1">
                <a:solidFill>
                  <a:srgbClr val="3333C1"/>
                </a:solidFill>
              </a:defRPr>
            </a:lvl1pPr>
          </a:lstStyle>
          <a:p>
            <a:endParaRPr lang="en-GB" altLang="en-GB"/>
          </a:p>
        </p:txBody>
      </p:sp>
      <p:sp>
        <p:nvSpPr>
          <p:cNvPr id="58372" name="Rectangle 4"/>
          <p:cNvSpPr>
            <a:spLocks noGrp="1" noRot="1" noChangeAspect="1" noChangeArrowheads="1" noTextEdit="1"/>
          </p:cNvSpPr>
          <p:nvPr>
            <p:ph type="sldImg" idx="2"/>
          </p:nvPr>
        </p:nvSpPr>
        <p:spPr bwMode="auto">
          <a:xfrm>
            <a:off x="88900" y="744538"/>
            <a:ext cx="6619875" cy="3724275"/>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06463" y="4716463"/>
            <a:ext cx="4984750" cy="12287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spAutoFit/>
          </a:bodyPr>
          <a:lstStyle/>
          <a:p>
            <a:pPr lvl="0"/>
            <a:r>
              <a:rPr lang="en-GB" altLang="en-GB" smtClean="0"/>
              <a:t>Click to edit Master text styles</a:t>
            </a:r>
          </a:p>
          <a:p>
            <a:pPr lvl="1"/>
            <a:r>
              <a:rPr lang="en-GB" altLang="en-GB" smtClean="0"/>
              <a:t>Second level</a:t>
            </a:r>
          </a:p>
          <a:p>
            <a:pPr lvl="2"/>
            <a:r>
              <a:rPr lang="en-GB" altLang="en-GB" smtClean="0"/>
              <a:t>Third level</a:t>
            </a:r>
          </a:p>
          <a:p>
            <a:pPr lvl="3"/>
            <a:r>
              <a:rPr lang="en-GB" altLang="en-GB" smtClean="0"/>
              <a:t>Fourth level</a:t>
            </a:r>
          </a:p>
          <a:p>
            <a:pPr lvl="4"/>
            <a:r>
              <a:rPr lang="en-GB" altLang="en-GB" smtClean="0"/>
              <a:t>Fifth level</a:t>
            </a:r>
          </a:p>
        </p:txBody>
      </p:sp>
      <p:sp>
        <p:nvSpPr>
          <p:cNvPr id="58374" name="Rectangle 6"/>
          <p:cNvSpPr>
            <a:spLocks noGrp="1" noChangeArrowheads="1"/>
          </p:cNvSpPr>
          <p:nvPr>
            <p:ph type="ftr" sz="quarter" idx="4"/>
          </p:nvPr>
        </p:nvSpPr>
        <p:spPr bwMode="auto">
          <a:xfrm>
            <a:off x="0" y="9653588"/>
            <a:ext cx="2944813" cy="27463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spAutoFit/>
          </a:bodyPr>
          <a:lstStyle>
            <a:lvl1pPr defTabSz="915988">
              <a:spcBef>
                <a:spcPct val="50000"/>
              </a:spcBef>
              <a:defRPr sz="1200" i="1">
                <a:solidFill>
                  <a:srgbClr val="3333C1"/>
                </a:solidFill>
              </a:defRPr>
            </a:lvl1pPr>
          </a:lstStyle>
          <a:p>
            <a:endParaRPr lang="en-GB" altLang="en-GB"/>
          </a:p>
        </p:txBody>
      </p:sp>
    </p:spTree>
    <p:extLst>
      <p:ext uri="{BB962C8B-B14F-4D97-AF65-F5344CB8AC3E}">
        <p14:creationId xmlns:p14="http://schemas.microsoft.com/office/powerpoint/2010/main" val="4218068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imes New Roman" charset="0"/>
                <a:ea typeface="+mn-ea"/>
                <a:cs typeface="+mn-cs"/>
              </a:rPr>
              <a:t>CHSS is one of three research centres within </a:t>
            </a:r>
            <a:r>
              <a:rPr lang="en-GB" sz="1200" b="0" i="0" u="none" strike="noStrike" kern="1200" dirty="0" smtClean="0">
                <a:solidFill>
                  <a:schemeClr val="tx1"/>
                </a:solidFill>
                <a:effectLst/>
                <a:latin typeface="Times New Roman" charset="0"/>
                <a:ea typeface="+mn-ea"/>
                <a:cs typeface="+mn-cs"/>
              </a:rPr>
              <a:t>the School of Social Policy, Sociology and Social Research</a:t>
            </a:r>
            <a:r>
              <a:rPr lang="en-GB" sz="1200" b="0" i="0" u="none" strike="noStrike" kern="1200" baseline="0" dirty="0" smtClean="0">
                <a:solidFill>
                  <a:schemeClr val="tx1"/>
                </a:solidFill>
                <a:effectLst/>
                <a:latin typeface="Times New Roman" charset="0"/>
                <a:ea typeface="+mn-ea"/>
                <a:cs typeface="+mn-cs"/>
              </a:rPr>
              <a:t> at the University of Kent.</a:t>
            </a:r>
          </a:p>
          <a:p>
            <a:endParaRPr lang="en-GB" sz="1200" b="0" i="0" u="none" strike="noStrike" kern="1200" baseline="0" dirty="0" smtClean="0">
              <a:solidFill>
                <a:schemeClr val="tx1"/>
              </a:solidFill>
              <a:effectLst/>
              <a:latin typeface="Times New Roman" charset="0"/>
              <a:ea typeface="+mn-ea"/>
              <a:cs typeface="+mn-cs"/>
            </a:endParaRPr>
          </a:p>
          <a:p>
            <a:r>
              <a:rPr lang="en-GB" sz="1200" b="0" i="0" u="none" strike="noStrike" kern="1200" baseline="0" dirty="0" smtClean="0">
                <a:solidFill>
                  <a:schemeClr val="tx1"/>
                </a:solidFill>
                <a:effectLst/>
                <a:latin typeface="Times New Roman" charset="0"/>
                <a:ea typeface="+mn-ea"/>
                <a:cs typeface="+mn-cs"/>
              </a:rPr>
              <a:t>We carry out high quality health services research with local, national and international professional partners, with the aim of </a:t>
            </a:r>
            <a:r>
              <a:rPr lang="en-GB" sz="1200" b="0" i="0" kern="1200" dirty="0" smtClean="0">
                <a:solidFill>
                  <a:schemeClr val="tx1"/>
                </a:solidFill>
                <a:effectLst/>
                <a:latin typeface="Times New Roman" charset="0"/>
                <a:ea typeface="+mn-ea"/>
                <a:cs typeface="+mn-cs"/>
              </a:rPr>
              <a:t>improving the links between research, policy and</a:t>
            </a:r>
            <a:r>
              <a:rPr lang="en-GB" sz="1200" b="0" i="0" kern="1200" baseline="0" dirty="0" smtClean="0">
                <a:solidFill>
                  <a:schemeClr val="tx1"/>
                </a:solidFill>
                <a:effectLst/>
                <a:latin typeface="Times New Roman" charset="0"/>
                <a:ea typeface="+mn-ea"/>
                <a:cs typeface="+mn-cs"/>
              </a:rPr>
              <a:t> practice.  </a:t>
            </a:r>
          </a:p>
          <a:p>
            <a:endParaRPr lang="en-GB" sz="1200" b="0" i="0" kern="1200" baseline="0" dirty="0" smtClean="0">
              <a:solidFill>
                <a:schemeClr val="tx1"/>
              </a:solidFill>
              <a:effectLst/>
              <a:latin typeface="Times New Roman" charset="0"/>
              <a:ea typeface="+mn-ea"/>
              <a:cs typeface="+mn-cs"/>
            </a:endParaRPr>
          </a:p>
          <a:p>
            <a:r>
              <a:rPr lang="en-GB" sz="1200" b="0" i="0" kern="1200" baseline="0" dirty="0" smtClean="0">
                <a:solidFill>
                  <a:schemeClr val="tx1"/>
                </a:solidFill>
                <a:effectLst/>
                <a:latin typeface="Times New Roman" charset="0"/>
                <a:ea typeface="+mn-ea"/>
                <a:cs typeface="+mn-cs"/>
              </a:rPr>
              <a:t>Led by Stephen Peckham, we carry out research in a diverse range of areas including public health, public policy, health psychology, integrated care, palliative care and primary and community care.  </a:t>
            </a:r>
            <a:endParaRPr lang="en-GB" dirty="0"/>
          </a:p>
        </p:txBody>
      </p:sp>
    </p:spTree>
    <p:extLst>
      <p:ext uri="{BB962C8B-B14F-4D97-AF65-F5344CB8AC3E}">
        <p14:creationId xmlns:p14="http://schemas.microsoft.com/office/powerpoint/2010/main" val="359426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smtClean="0"/>
          </a:p>
          <a:p>
            <a:r>
              <a:rPr lang="en-GB" dirty="0" smtClean="0"/>
              <a:t>That’s just the</a:t>
            </a:r>
            <a:r>
              <a:rPr lang="en-GB" baseline="0" dirty="0" smtClean="0"/>
              <a:t> way it is</a:t>
            </a:r>
          </a:p>
          <a:p>
            <a:endParaRPr lang="en-GB" baseline="0" dirty="0" smtClean="0"/>
          </a:p>
          <a:p>
            <a:r>
              <a:rPr lang="en-GB" baseline="0" dirty="0" smtClean="0"/>
              <a:t>I can refer you to so and so</a:t>
            </a:r>
          </a:p>
          <a:p>
            <a:endParaRPr lang="en-GB" baseline="0" dirty="0" smtClean="0"/>
          </a:p>
          <a:p>
            <a:r>
              <a:rPr lang="en-GB" baseline="0" dirty="0" smtClean="0"/>
              <a:t>This is all I can do</a:t>
            </a:r>
          </a:p>
          <a:p>
            <a:endParaRPr lang="en-GB" baseline="0" dirty="0" smtClean="0"/>
          </a:p>
          <a:p>
            <a:r>
              <a:rPr lang="en-GB" baseline="0" dirty="0" smtClean="0"/>
              <a:t>Not a lot I can do …</a:t>
            </a:r>
            <a:endParaRPr lang="en-GB" dirty="0"/>
          </a:p>
        </p:txBody>
      </p:sp>
    </p:spTree>
    <p:extLst>
      <p:ext uri="{BB962C8B-B14F-4D97-AF65-F5344CB8AC3E}">
        <p14:creationId xmlns:p14="http://schemas.microsoft.com/office/powerpoint/2010/main" val="99023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059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715709"/>
            <a:ext cx="4984750" cy="277138"/>
          </a:xfrm>
        </p:spPr>
        <p:txBody>
          <a:bodyPr/>
          <a:lstStyle/>
          <a:p>
            <a:r>
              <a:rPr lang="en-GB" dirty="0" smtClean="0"/>
              <a:t>Hello, </a:t>
            </a:r>
          </a:p>
          <a:p>
            <a:r>
              <a:rPr lang="en-GB" dirty="0" smtClean="0"/>
              <a:t>We are now going to present briefly</a:t>
            </a:r>
            <a:r>
              <a:rPr lang="en-GB" baseline="0" dirty="0" smtClean="0"/>
              <a:t> RISKIT-CJS. </a:t>
            </a:r>
          </a:p>
          <a:p>
            <a:endParaRPr lang="en-GB" baseline="0" dirty="0" smtClean="0"/>
          </a:p>
          <a:p>
            <a:r>
              <a:rPr lang="en-GB" baseline="0" dirty="0" smtClean="0"/>
              <a:t>You will see a star with YP written, this is our Young person and you will see them on all the slides varying in size and importance.</a:t>
            </a:r>
            <a:endParaRPr lang="en-GB" dirty="0" smtClean="0"/>
          </a:p>
          <a:p>
            <a:endParaRPr lang="en-GB" dirty="0"/>
          </a:p>
        </p:txBody>
      </p:sp>
    </p:spTree>
    <p:extLst>
      <p:ext uri="{BB962C8B-B14F-4D97-AF65-F5344CB8AC3E}">
        <p14:creationId xmlns:p14="http://schemas.microsoft.com/office/powerpoint/2010/main" val="336348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a:xfrm>
            <a:off x="906463" y="4715709"/>
            <a:ext cx="4984750" cy="941936"/>
          </a:xfrm>
        </p:spPr>
        <p:txBody>
          <a:bodyPr/>
          <a:lstStyle/>
          <a:p>
            <a:r>
              <a:rPr lang="en-GB" baseline="0" dirty="0" smtClean="0"/>
              <a:t>It </a:t>
            </a:r>
            <a:r>
              <a:rPr lang="en-GB" baseline="0" dirty="0"/>
              <a:t>is NIHR Public health research started in September 2016 and with a duration of 36 months.</a:t>
            </a:r>
          </a:p>
          <a:p>
            <a:r>
              <a:rPr lang="en-GB" baseline="0" dirty="0"/>
              <a:t>First project of its kind (the population) to receive NIHR funding </a:t>
            </a:r>
            <a:endParaRPr lang="en-GB" baseline="0" dirty="0" smtClean="0"/>
          </a:p>
          <a:p>
            <a:endParaRPr lang="en-GB" baseline="0" dirty="0" smtClean="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CF1D67AC-88B8-4299-8007-2CEFCE592BB0}" type="slidenum">
              <a:rPr lang="en-GB" smtClean="0"/>
              <a:t>16</a:t>
            </a:fld>
            <a:endParaRPr lang="en-GB"/>
          </a:p>
        </p:txBody>
      </p:sp>
    </p:spTree>
    <p:extLst>
      <p:ext uri="{BB962C8B-B14F-4D97-AF65-F5344CB8AC3E}">
        <p14:creationId xmlns:p14="http://schemas.microsoft.com/office/powerpoint/2010/main" val="321409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715709"/>
            <a:ext cx="4984750" cy="3481092"/>
          </a:xfrm>
        </p:spPr>
        <p:txBody>
          <a:bodyPr/>
          <a:lstStyle/>
          <a:p>
            <a:r>
              <a:rPr lang="en-GB" b="1" dirty="0" smtClean="0"/>
              <a:t>In a nutshell – what do we know and why is this a concern? (remember this is a primary care conference)</a:t>
            </a:r>
          </a:p>
          <a:p>
            <a:endParaRPr lang="en-GB" dirty="0" smtClean="0"/>
          </a:p>
          <a:p>
            <a:r>
              <a:rPr lang="en-GB" dirty="0" smtClean="0"/>
              <a:t>Details on slide – pc concern is  health inequalities later in life</a:t>
            </a:r>
          </a:p>
          <a:p>
            <a:r>
              <a:rPr lang="en-GB" dirty="0" smtClean="0"/>
              <a:t> </a:t>
            </a:r>
          </a:p>
          <a:p>
            <a:r>
              <a:rPr lang="en-GB" b="1" dirty="0" smtClean="0"/>
              <a:t>What is the specific context for this programme/intervention/project?</a:t>
            </a:r>
          </a:p>
          <a:p>
            <a:endParaRPr lang="en-GB" dirty="0" smtClean="0"/>
          </a:p>
          <a:p>
            <a:r>
              <a:rPr lang="en-GB" dirty="0" smtClean="0"/>
              <a:t>Youth Offending linked to an increase in health and social problems making them a vulnerable and hard to reach population.</a:t>
            </a:r>
          </a:p>
          <a:p>
            <a:endParaRPr lang="en-GB" dirty="0" smtClean="0"/>
          </a:p>
          <a:p>
            <a:r>
              <a:rPr lang="en-GB" sz="1800" b="1" dirty="0" smtClean="0"/>
              <a:t>I have just added the relevant stats nut we need to arrange this with the YP as a star to show how small they are in the system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0" dirty="0" smtClean="0"/>
              <a:t>Research has shown that young people who offend are more likely to experience a range of inequalities in later life</a:t>
            </a:r>
          </a:p>
        </p:txBody>
      </p:sp>
    </p:spTree>
    <p:extLst>
      <p:ext uri="{BB962C8B-B14F-4D97-AF65-F5344CB8AC3E}">
        <p14:creationId xmlns:p14="http://schemas.microsoft.com/office/powerpoint/2010/main" val="408093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715709"/>
            <a:ext cx="4984750" cy="2825528"/>
          </a:xfrm>
        </p:spPr>
        <p:txBody>
          <a:bodyPr/>
          <a:lstStyle/>
          <a:p>
            <a:endParaRPr lang="en-GB" sz="1200" b="1" dirty="0" smtClean="0"/>
          </a:p>
        </p:txBody>
      </p:sp>
    </p:spTree>
    <p:extLst>
      <p:ext uri="{BB962C8B-B14F-4D97-AF65-F5344CB8AC3E}">
        <p14:creationId xmlns:p14="http://schemas.microsoft.com/office/powerpoint/2010/main" val="41590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906463" y="4715709"/>
            <a:ext cx="4984750" cy="5595517"/>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How did the programme/intervention/project go about improving the situation?  Describe it very briefly, but comprehensively, perhaps using the TIDIER framework to ensure you’ve included all relevant information?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r>
              <a:rPr lang="en-GB" dirty="0" smtClean="0"/>
              <a:t>RISKIT-CJS is based u</a:t>
            </a:r>
            <a:r>
              <a:rPr lang="en-GB" baseline="0" dirty="0" smtClean="0"/>
              <a:t>pon the theoretical underpinning of the social development model and participatory collaboration with young people and a drug treatment provider. It’s based upon a multi component approaches and the intervention has 4 main component X, Y, Z, W. </a:t>
            </a:r>
          </a:p>
          <a:p>
            <a:endParaRPr lang="en-GB" dirty="0"/>
          </a:p>
          <a:p>
            <a:r>
              <a:rPr lang="en-GB" b="1" baseline="0" dirty="0" smtClean="0"/>
              <a:t>WHY</a:t>
            </a:r>
            <a:r>
              <a:rPr lang="en-GB" baseline="0" dirty="0" smtClean="0"/>
              <a:t>: SDT MI CBT </a:t>
            </a:r>
          </a:p>
          <a:p>
            <a:endParaRPr lang="en-GB" baseline="0" dirty="0" smtClean="0"/>
          </a:p>
          <a:p>
            <a:r>
              <a:rPr lang="en-GB" b="1" baseline="0" dirty="0" smtClean="0"/>
              <a:t>WHAT</a:t>
            </a:r>
            <a:r>
              <a:rPr lang="en-GB" baseline="0" dirty="0" smtClean="0"/>
              <a:t>: 1:1 MI Interviewing approach</a:t>
            </a:r>
          </a:p>
          <a:p>
            <a:r>
              <a:rPr lang="en-GB" baseline="0" dirty="0" smtClean="0"/>
              <a:t>            Group: Peer group facilitated : Psycho education &amp; Social Skills development </a:t>
            </a:r>
          </a:p>
          <a:p>
            <a:r>
              <a:rPr lang="en-GB" b="1" baseline="0" dirty="0" smtClean="0"/>
              <a:t>WHO</a:t>
            </a:r>
            <a:r>
              <a:rPr lang="en-GB" baseline="0" dirty="0" smtClean="0"/>
              <a:t>:   13 -17 </a:t>
            </a:r>
            <a:r>
              <a:rPr lang="en-GB" baseline="0" dirty="0" err="1" smtClean="0"/>
              <a:t>ys</a:t>
            </a:r>
            <a:r>
              <a:rPr lang="en-GB" baseline="0" dirty="0" smtClean="0"/>
              <a:t> CJS substance use – South east North East London</a:t>
            </a:r>
          </a:p>
          <a:p>
            <a:r>
              <a:rPr lang="en-GB" b="1" baseline="0" dirty="0" smtClean="0"/>
              <a:t>WHERE</a:t>
            </a:r>
            <a:r>
              <a:rPr lang="en-GB" baseline="0" dirty="0" smtClean="0"/>
              <a:t> : YOT’s /PRUS AP</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MODIFICATIONS: </a:t>
            </a:r>
            <a:r>
              <a:rPr lang="en-GB" b="0" baseline="0" dirty="0" smtClean="0"/>
              <a:t>Adapted to EH/PRU’s due to change in YP’s in the CJS landscape</a:t>
            </a:r>
          </a:p>
          <a:p>
            <a:endParaRPr lang="en-GB" baseline="0" dirty="0" smtClean="0"/>
          </a:p>
          <a:p>
            <a:r>
              <a:rPr lang="en-GB" b="0" baseline="0" dirty="0" smtClean="0"/>
              <a:t>Too early for rest …..</a:t>
            </a:r>
          </a:p>
          <a:p>
            <a:r>
              <a:rPr lang="en-GB" b="1" baseline="0" dirty="0" smtClean="0"/>
              <a:t>HOW MUCH:</a:t>
            </a:r>
          </a:p>
          <a:p>
            <a:r>
              <a:rPr lang="en-GB" b="1" baseline="0" dirty="0" smtClean="0"/>
              <a:t>TAYLORING: </a:t>
            </a:r>
          </a:p>
          <a:p>
            <a:r>
              <a:rPr lang="en-GB" b="1" baseline="0" dirty="0" smtClean="0"/>
              <a:t>HOW WELL:</a:t>
            </a:r>
          </a:p>
          <a:p>
            <a:endParaRPr lang="en-GB"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194B119B-5A2D-D943-B9EF-949402A5ECCE}" type="slidenum">
              <a:rPr lang="en-US" smtClean="0"/>
              <a:pPr/>
              <a:t>19</a:t>
            </a:fld>
            <a:endParaRPr lang="en-US" dirty="0"/>
          </a:p>
        </p:txBody>
      </p:sp>
    </p:spTree>
    <p:extLst>
      <p:ext uri="{BB962C8B-B14F-4D97-AF65-F5344CB8AC3E}">
        <p14:creationId xmlns:p14="http://schemas.microsoft.com/office/powerpoint/2010/main" val="33192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715709"/>
            <a:ext cx="4984750" cy="1920665"/>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What were the key lessons learned in the implementation of this approach?</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Solutions not problems !!!</a:t>
            </a:r>
          </a:p>
          <a:p>
            <a:endParaRPr lang="en-GB" dirty="0" smtClean="0"/>
          </a:p>
          <a:p>
            <a:r>
              <a:rPr lang="en-GB" dirty="0" smtClean="0"/>
              <a:t>Assumption 3 …explain the knowledge of YOT referrals are high risk and often we knew the offense . EH we do not always have prior knowledge of criminality …..therefore we see the YP before knowing the risk level … the RH process has provided us the opportunity to see the YP before the criminal thus a ‘lens to view the vulnerability of the YP ‘   </a:t>
            </a:r>
          </a:p>
          <a:p>
            <a:endParaRPr lang="en-GB" dirty="0" smtClean="0"/>
          </a:p>
          <a:p>
            <a:endParaRPr lang="en-GB" dirty="0" smtClean="0"/>
          </a:p>
          <a:p>
            <a:endParaRPr lang="en-GB" dirty="0" smtClean="0"/>
          </a:p>
          <a:p>
            <a:r>
              <a:rPr lang="en-GB" dirty="0" smtClean="0"/>
              <a:t>This solution</a:t>
            </a:r>
            <a:r>
              <a:rPr lang="en-GB" baseline="0" dirty="0" smtClean="0"/>
              <a:t> provided us an opportunity to see the YP in a more holistic way, aside from their criminal behaviour which allowed us to see the wider vulnerabilities and appreciate their SLS. </a:t>
            </a:r>
            <a:endParaRPr lang="en-GB" dirty="0"/>
          </a:p>
        </p:txBody>
      </p:sp>
    </p:spTree>
    <p:extLst>
      <p:ext uri="{BB962C8B-B14F-4D97-AF65-F5344CB8AC3E}">
        <p14:creationId xmlns:p14="http://schemas.microsoft.com/office/powerpoint/2010/main" val="128404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dirty="0" smtClean="0"/>
              <a:t>Environment</a:t>
            </a:r>
          </a:p>
          <a:p>
            <a:pPr marL="457200" indent="-457200">
              <a:buFont typeface="+mj-lt"/>
              <a:buAutoNum type="arabicPeriod"/>
            </a:pPr>
            <a:r>
              <a:rPr lang="en-GB" dirty="0" smtClean="0"/>
              <a:t>Delivering the intervention</a:t>
            </a:r>
          </a:p>
          <a:p>
            <a:pPr lvl="1">
              <a:buFont typeface="Wingdings" panose="05000000000000000000" pitchFamily="2" charset="2"/>
              <a:buChar char="Ø"/>
            </a:pPr>
            <a:r>
              <a:rPr lang="en-GB" dirty="0" smtClean="0"/>
              <a:t>Locate the targeted population</a:t>
            </a:r>
          </a:p>
          <a:p>
            <a:pPr lvl="1">
              <a:buFont typeface="Wingdings" panose="05000000000000000000" pitchFamily="2" charset="2"/>
              <a:buChar char="Ø"/>
            </a:pPr>
            <a:r>
              <a:rPr lang="en-GB" dirty="0" smtClean="0"/>
              <a:t>Engage the young person with the intervention</a:t>
            </a:r>
          </a:p>
          <a:p>
            <a:pPr lvl="1">
              <a:buFont typeface="Wingdings" panose="05000000000000000000" pitchFamily="2" charset="2"/>
              <a:buChar char="Ø"/>
            </a:pPr>
            <a:r>
              <a:rPr lang="en-GB" dirty="0" smtClean="0"/>
              <a:t>From M1 to M2, passing by group 1 and 2</a:t>
            </a:r>
          </a:p>
          <a:p>
            <a:pPr marL="0" indent="0">
              <a:buNone/>
            </a:pPr>
            <a:r>
              <a:rPr lang="en-GB" dirty="0" smtClean="0"/>
              <a:t>Environment: Fragmented and chaotic system, overworked, low staff engagement</a:t>
            </a:r>
          </a:p>
          <a:p>
            <a:pPr marL="0" indent="0">
              <a:buNone/>
            </a:pPr>
            <a:r>
              <a:rPr lang="en-GB" dirty="0" smtClean="0"/>
              <a:t>Target population: multiple vulnerabilities, chaotic lives, potential impact on ability to engage with interventions</a:t>
            </a:r>
          </a:p>
          <a:p>
            <a:pPr marL="0" indent="0">
              <a:buNone/>
            </a:pPr>
            <a:endParaRPr lang="en-GB" dirty="0" smtClean="0"/>
          </a:p>
          <a:p>
            <a:endParaRPr lang="en-GB" dirty="0"/>
          </a:p>
        </p:txBody>
      </p:sp>
    </p:spTree>
    <p:extLst>
      <p:ext uri="{BB962C8B-B14F-4D97-AF65-F5344CB8AC3E}">
        <p14:creationId xmlns:p14="http://schemas.microsoft.com/office/powerpoint/2010/main" val="372670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5981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736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7586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7784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9402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Question:</a:t>
            </a:r>
            <a:r>
              <a:rPr lang="en-GB" baseline="0" dirty="0" smtClean="0"/>
              <a:t> </a:t>
            </a:r>
          </a:p>
          <a:p>
            <a:r>
              <a:rPr lang="en-GB" baseline="0" dirty="0" smtClean="0"/>
              <a:t>Primary care practitioners say that they struggle to communicate with parents about their children’s weight and lifestyle factors – and that parents normalise their children’s weight.</a:t>
            </a:r>
          </a:p>
          <a:p>
            <a:r>
              <a:rPr lang="en-GB" baseline="0" dirty="0" smtClean="0"/>
              <a:t>How can place-based community projects like Go </a:t>
            </a:r>
            <a:r>
              <a:rPr lang="en-GB" baseline="0" dirty="0" err="1" smtClean="0"/>
              <a:t>Golborne</a:t>
            </a:r>
            <a:r>
              <a:rPr lang="en-GB" baseline="0" dirty="0" smtClean="0"/>
              <a:t> systematically contribute to primary care confidence and resources in their healthy weight conversations with families?</a:t>
            </a:r>
            <a:endParaRPr lang="en-GB" dirty="0"/>
          </a:p>
        </p:txBody>
      </p:sp>
    </p:spTree>
    <p:extLst>
      <p:ext uri="{BB962C8B-B14F-4D97-AF65-F5344CB8AC3E}">
        <p14:creationId xmlns:p14="http://schemas.microsoft.com/office/powerpoint/2010/main" val="292875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104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818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3948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2863" y="9653588"/>
            <a:ext cx="2944812" cy="274637"/>
          </a:xfrm>
          <a:prstGeom prst="rect">
            <a:avLst/>
          </a:prstGeom>
          <a:ln/>
        </p:spPr>
        <p:txBody>
          <a:bodyPr/>
          <a:lstStyle/>
          <a:p>
            <a:fld id="{FB69C5D5-EEDD-40BA-A974-F33DD3027EE9}" type="slidenum">
              <a:rPr lang="en-GB" altLang="en-GB"/>
              <a:pPr/>
              <a:t>36</a:t>
            </a:fld>
            <a:endParaRPr lang="en-GB" altLang="en-GB"/>
          </a:p>
        </p:txBody>
      </p:sp>
      <p:sp>
        <p:nvSpPr>
          <p:cNvPr id="285698" name="Rectangle 2"/>
          <p:cNvSpPr>
            <a:spLocks noGrp="1" noRot="1" noChangeAspect="1" noChangeArrowheads="1" noTextEdit="1"/>
          </p:cNvSpPr>
          <p:nvPr>
            <p:ph type="sldImg"/>
          </p:nvPr>
        </p:nvSpPr>
        <p:spPr>
          <a:xfrm>
            <a:off x="88900" y="744538"/>
            <a:ext cx="6619875" cy="3724275"/>
          </a:xfrm>
          <a:ln/>
        </p:spPr>
      </p:sp>
      <p:sp>
        <p:nvSpPr>
          <p:cNvPr id="285699" name="Rectangle 3"/>
          <p:cNvSpPr>
            <a:spLocks noGrp="1" noChangeArrowheads="1"/>
          </p:cNvSpPr>
          <p:nvPr>
            <p:ph type="body" idx="1"/>
          </p:nvPr>
        </p:nvSpPr>
        <p:spPr>
          <a:xfrm>
            <a:off x="906463" y="4716463"/>
            <a:ext cx="4984750" cy="274637"/>
          </a:xfrm>
        </p:spPr>
        <p:txBody>
          <a:bodyPr/>
          <a:lstStyle/>
          <a:p>
            <a:endParaRPr lang="en-US" altLang="en-US"/>
          </a:p>
        </p:txBody>
      </p:sp>
    </p:spTree>
    <p:extLst>
      <p:ext uri="{BB962C8B-B14F-4D97-AF65-F5344CB8AC3E}">
        <p14:creationId xmlns:p14="http://schemas.microsoft.com/office/powerpoint/2010/main" val="277351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dirty="0" smtClean="0"/>
              <a:t>Introduce</a:t>
            </a:r>
            <a:r>
              <a:rPr lang="en-GB" baseline="0" dirty="0" smtClean="0"/>
              <a:t> the concept shit life syndrome</a:t>
            </a:r>
          </a:p>
          <a:p>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accent6"/>
                </a:solidFill>
              </a:rPr>
              <a:t>GPs are often faced with patients who present with ‘low mood’ caused by adverse life circumstances.  Many GPs have dubbed this ‘Shit-Life Syndrome’.</a:t>
            </a:r>
          </a:p>
          <a:p>
            <a:endParaRPr lang="en-GB" dirty="0"/>
          </a:p>
        </p:txBody>
      </p:sp>
    </p:spTree>
    <p:extLst>
      <p:ext uri="{BB962C8B-B14F-4D97-AF65-F5344CB8AC3E}">
        <p14:creationId xmlns:p14="http://schemas.microsoft.com/office/powerpoint/2010/main" val="168504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GB" dirty="0" smtClean="0"/>
          </a:p>
          <a:p>
            <a:r>
              <a:rPr lang="en-GB" dirty="0" smtClean="0"/>
              <a:t>Lack of earnings growth,</a:t>
            </a:r>
            <a:r>
              <a:rPr lang="en-GB" baseline="0" dirty="0" smtClean="0"/>
              <a:t> lack of pay progression, particularly for those in part-time work.</a:t>
            </a:r>
          </a:p>
          <a:p>
            <a:r>
              <a:rPr lang="en-GB" baseline="0" dirty="0" smtClean="0"/>
              <a:t>Much low-skilled work is part-time, paying minimum (not living) wage, with minimal or no job security. </a:t>
            </a:r>
          </a:p>
          <a:p>
            <a:endParaRPr lang="en-GB" baseline="0" dirty="0" smtClean="0"/>
          </a:p>
          <a:p>
            <a:r>
              <a:rPr lang="en-GB" baseline="0" dirty="0" smtClean="0"/>
              <a:t>Today’s young adults are significantly less likely to own a home at a given age than those born only 5 or 10 years earlier. </a:t>
            </a:r>
            <a:endParaRPr lang="en-GB" dirty="0"/>
          </a:p>
        </p:txBody>
      </p:sp>
    </p:spTree>
    <p:extLst>
      <p:ext uri="{BB962C8B-B14F-4D97-AF65-F5344CB8AC3E}">
        <p14:creationId xmlns:p14="http://schemas.microsoft.com/office/powerpoint/2010/main" val="369184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dirty="0" smtClean="0"/>
              <a:t>If we take</a:t>
            </a:r>
            <a:r>
              <a:rPr lang="en-GB" baseline="0" dirty="0" smtClean="0"/>
              <a:t> a look at some of the outcome measures for children and young people. Let’s start with the ultimate indicator – child mortality. The good news is that mortality rates across the European region are going down.  But there are stark inequities across the region, varying from a rate of 2 deaths per 1000 live births in the best region to 51 deaths per 1000 in the worst region.  And just look at the situation for under 5 mortality in the UK, which has seen a marked fall in the rankings of EU countries from 1990 to 2015, plummeting from 9</a:t>
            </a:r>
            <a:r>
              <a:rPr lang="en-GB" baseline="30000" dirty="0" smtClean="0"/>
              <a:t>th</a:t>
            </a:r>
            <a:r>
              <a:rPr lang="en-GB" baseline="0" dirty="0" smtClean="0"/>
              <a:t> place to 19</a:t>
            </a:r>
            <a:r>
              <a:rPr lang="en-GB" baseline="30000" dirty="0" smtClean="0"/>
              <a:t>th</a:t>
            </a:r>
            <a:r>
              <a:rPr lang="en-GB" baseline="0" dirty="0" smtClean="0"/>
              <a:t> place in the rankings.  Note that the rate has improved in this time, but it has improved much less quickly than in other EU countries. </a:t>
            </a:r>
            <a:endParaRPr lang="en-GB" dirty="0"/>
          </a:p>
        </p:txBody>
      </p:sp>
    </p:spTree>
    <p:extLst>
      <p:ext uri="{BB962C8B-B14F-4D97-AF65-F5344CB8AC3E}">
        <p14:creationId xmlns:p14="http://schemas.microsoft.com/office/powerpoint/2010/main" val="200758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dirty="0" smtClean="0"/>
              <a:t>There are lots of potential health indicators we could look at here,</a:t>
            </a:r>
            <a:r>
              <a:rPr lang="en-GB" baseline="0" dirty="0" smtClean="0"/>
              <a:t> but I’m just going to pick out childhood obesity as one that has particular relevance to one of our projects.   Obese children are more likely to become obese adults.  In the short term, child obesity is linked with problems with bone health, breathing difficulties, and a range of psychological and social issues.  In the longer term, we know of course that obesity is linked with cancer, heart disease and type 2 diabetes</a:t>
            </a:r>
          </a:p>
          <a:p>
            <a:endParaRPr lang="en-GB" baseline="0" dirty="0" smtClean="0"/>
          </a:p>
          <a:p>
            <a:r>
              <a:rPr lang="en-GB" baseline="0" dirty="0" smtClean="0"/>
              <a:t>Might also include a slide on food insecurity – depending on time/availability of good data.</a:t>
            </a:r>
            <a:endParaRPr lang="en-GB" dirty="0"/>
          </a:p>
        </p:txBody>
      </p:sp>
    </p:spTree>
    <p:extLst>
      <p:ext uri="{BB962C8B-B14F-4D97-AF65-F5344CB8AC3E}">
        <p14:creationId xmlns:p14="http://schemas.microsoft.com/office/powerpoint/2010/main" val="286474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dirty="0" smtClean="0"/>
              <a:t>Lets look more broadly at children</a:t>
            </a:r>
            <a:r>
              <a:rPr lang="en-GB" baseline="0" dirty="0" smtClean="0"/>
              <a:t> and young people’s wellbeing.  Again, there are lots of potential indicators we could look at here, but I’m just going to point out a couple.  First, an issue that we might expect to be influenced strongly by societal factors – child maltreatment. </a:t>
            </a:r>
            <a:endParaRPr lang="en-GB" dirty="0"/>
          </a:p>
        </p:txBody>
      </p:sp>
    </p:spTree>
    <p:extLst>
      <p:ext uri="{BB962C8B-B14F-4D97-AF65-F5344CB8AC3E}">
        <p14:creationId xmlns:p14="http://schemas.microsoft.com/office/powerpoint/2010/main" val="401287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And</a:t>
            </a:r>
            <a:r>
              <a:rPr lang="en-GB" baseline="0" dirty="0" smtClean="0"/>
              <a:t> an issue that has hit the headlines in the UK recently – self-harm in adolescence.  These statistics came from an analysis of the WHO collaborative multi-country study on the health and behaviour of school aged children.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Rates have been increasing over the past decade. </a:t>
            </a:r>
          </a:p>
          <a:p>
            <a:r>
              <a:rPr lang="en-GB" dirty="0" smtClean="0"/>
              <a:t>Most of those young people who were self-harming reported engaging in self-harm once</a:t>
            </a:r>
            <a:r>
              <a:rPr lang="en-GB" baseline="0" dirty="0" smtClean="0"/>
              <a:t> a month or more. </a:t>
            </a:r>
          </a:p>
          <a:p>
            <a:r>
              <a:rPr lang="en-GB" baseline="0" dirty="0" smtClean="0"/>
              <a:t>This behaviour is more often seen among young people living in one parent households, and is more common in young people from lower family affluence. </a:t>
            </a:r>
          </a:p>
          <a:p>
            <a:r>
              <a:rPr lang="en-GB" baseline="0" dirty="0" smtClean="0"/>
              <a:t>Young people receiving free school meals were more likely to report self-harming behaviour.</a:t>
            </a:r>
          </a:p>
          <a:p>
            <a:r>
              <a:rPr lang="en-GB" baseline="0" dirty="0" smtClean="0"/>
              <a:t>Young people reporting self-harming behaviour are at risk of developing mental illness in later life. They are at higher risk of engaging in risky behaviours. </a:t>
            </a:r>
          </a:p>
          <a:p>
            <a:r>
              <a:rPr lang="en-GB" baseline="0" dirty="0" smtClean="0"/>
              <a:t>The school environment is strongly associated with adolescent health and emotional wellbeing – YP who self-harm were less likely to trust their teachers, feel safe, and feel like they belong in their school. </a:t>
            </a:r>
          </a:p>
          <a:p>
            <a:r>
              <a:rPr lang="en-GB" baseline="0" dirty="0" smtClean="0"/>
              <a:t>YP with a positive perception of their neighbourhood were less likely to report having self-harmed.</a:t>
            </a:r>
            <a:endParaRPr lang="en-GB" dirty="0"/>
          </a:p>
        </p:txBody>
      </p:sp>
    </p:spTree>
    <p:extLst>
      <p:ext uri="{BB962C8B-B14F-4D97-AF65-F5344CB8AC3E}">
        <p14:creationId xmlns:p14="http://schemas.microsoft.com/office/powerpoint/2010/main" val="78399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r>
              <a:rPr lang="en-GB" dirty="0" smtClean="0"/>
              <a:t>Nadine will take a lead on this discussion – linking</a:t>
            </a:r>
            <a:r>
              <a:rPr lang="en-GB" baseline="0" dirty="0" smtClean="0"/>
              <a:t> it to one of the tools used in RISKIT</a:t>
            </a:r>
            <a:endParaRPr lang="en-GB" dirty="0"/>
          </a:p>
        </p:txBody>
      </p:sp>
    </p:spTree>
    <p:extLst>
      <p:ext uri="{BB962C8B-B14F-4D97-AF65-F5344CB8AC3E}">
        <p14:creationId xmlns:p14="http://schemas.microsoft.com/office/powerpoint/2010/main" val="1689791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48526" name="Rectangle 1070"/>
          <p:cNvSpPr>
            <a:spLocks noChangeArrowheads="1"/>
          </p:cNvSpPr>
          <p:nvPr/>
        </p:nvSpPr>
        <p:spPr bwMode="auto">
          <a:xfrm>
            <a:off x="0" y="6477000"/>
            <a:ext cx="12192000" cy="381000"/>
          </a:xfrm>
          <a:prstGeom prst="rect">
            <a:avLst/>
          </a:prstGeom>
          <a:solidFill>
            <a:srgbClr val="6980BF"/>
          </a:solidFill>
          <a:ln w="9525">
            <a:noFill/>
            <a:miter lim="800000"/>
            <a:headEnd/>
            <a:tailEnd/>
          </a:ln>
          <a:effectLst/>
        </p:spPr>
        <p:txBody>
          <a:bodyPr wrap="none" anchor="ctr"/>
          <a:lstStyle/>
          <a:p>
            <a:endParaRPr lang="en-US" sz="2400"/>
          </a:p>
        </p:txBody>
      </p:sp>
      <p:sp>
        <p:nvSpPr>
          <p:cNvPr id="148486" name="Rectangle 1030"/>
          <p:cNvSpPr>
            <a:spLocks noGrp="1" noChangeArrowheads="1"/>
          </p:cNvSpPr>
          <p:nvPr>
            <p:ph type="subTitle" idx="1"/>
          </p:nvPr>
        </p:nvSpPr>
        <p:spPr>
          <a:xfrm>
            <a:off x="4267200" y="2971800"/>
            <a:ext cx="7112000" cy="914400"/>
          </a:xfrm>
        </p:spPr>
        <p:txBody>
          <a:bodyPr/>
          <a:lstStyle>
            <a:lvl1pPr marL="0" indent="0">
              <a:buFontTx/>
              <a:buNone/>
              <a:defRPr sz="1600"/>
            </a:lvl1pPr>
          </a:lstStyle>
          <a:p>
            <a:r>
              <a:rPr lang="en-GB" altLang="en-GB"/>
              <a:t>Click to edit Master subtitle style</a:t>
            </a:r>
          </a:p>
        </p:txBody>
      </p:sp>
      <p:sp>
        <p:nvSpPr>
          <p:cNvPr id="148485" name="Rectangle 1029"/>
          <p:cNvSpPr>
            <a:spLocks noGrp="1" noChangeArrowheads="1"/>
          </p:cNvSpPr>
          <p:nvPr>
            <p:ph type="ctrTitle"/>
          </p:nvPr>
        </p:nvSpPr>
        <p:spPr>
          <a:xfrm>
            <a:off x="4267200" y="1524000"/>
            <a:ext cx="7112000" cy="1295400"/>
          </a:xfrm>
        </p:spPr>
        <p:txBody>
          <a:bodyPr/>
          <a:lstStyle>
            <a:lvl1pPr>
              <a:defRPr>
                <a:solidFill>
                  <a:schemeClr val="tx1"/>
                </a:solidFill>
              </a:defRPr>
            </a:lvl1pPr>
          </a:lstStyle>
          <a:p>
            <a:r>
              <a:rPr lang="en-GB" altLang="en-GB"/>
              <a:t>Click to edit Master title style</a:t>
            </a:r>
          </a:p>
        </p:txBody>
      </p:sp>
      <p:sp>
        <p:nvSpPr>
          <p:cNvPr id="148494" name="Text Box 1038"/>
          <p:cNvSpPr txBox="1">
            <a:spLocks noChangeArrowheads="1"/>
          </p:cNvSpPr>
          <p:nvPr/>
        </p:nvSpPr>
        <p:spPr bwMode="auto">
          <a:xfrm>
            <a:off x="304800" y="6553200"/>
            <a:ext cx="8534400" cy="215444"/>
          </a:xfrm>
          <a:prstGeom prst="rect">
            <a:avLst/>
          </a:prstGeom>
          <a:noFill/>
          <a:ln w="9525">
            <a:noFill/>
            <a:miter lim="800000"/>
            <a:headEnd/>
            <a:tailEnd/>
          </a:ln>
          <a:effectLst/>
        </p:spPr>
        <p:txBody>
          <a:bodyPr lIns="0" tIns="0" rIns="0" bIns="0">
            <a:spAutoFit/>
          </a:bodyPr>
          <a:lstStyle/>
          <a:p>
            <a:pPr>
              <a:spcBef>
                <a:spcPct val="50000"/>
              </a:spcBef>
            </a:pPr>
            <a:r>
              <a:rPr lang="en-GB" altLang="en-GB" sz="1400" dirty="0">
                <a:solidFill>
                  <a:schemeClr val="bg1"/>
                </a:solidFill>
                <a:latin typeface="Gill Alt One MT" pitchFamily="34" charset="0"/>
              </a:rPr>
              <a:t>www.kent.ac.uk/chss</a:t>
            </a:r>
            <a:endParaRPr lang="en-GB" altLang="en-GB" sz="1600" dirty="0">
              <a:solidFill>
                <a:schemeClr val="bg1"/>
              </a:solidFill>
              <a:latin typeface="Gill Alt One MT" pitchFamily="34" charset="0"/>
            </a:endParaRPr>
          </a:p>
        </p:txBody>
      </p:sp>
      <p:pic>
        <p:nvPicPr>
          <p:cNvPr id="148533" name="Picture 1077" descr="Kent_CHSS_294_cmyk"/>
          <p:cNvPicPr>
            <a:picLocks noChangeAspect="1" noChangeArrowheads="1"/>
          </p:cNvPicPr>
          <p:nvPr userDrawn="1"/>
        </p:nvPicPr>
        <p:blipFill>
          <a:blip r:embed="rId2" cstate="print"/>
          <a:srcRect/>
          <a:stretch>
            <a:fillRect/>
          </a:stretch>
        </p:blipFill>
        <p:spPr bwMode="auto">
          <a:xfrm>
            <a:off x="668868" y="379413"/>
            <a:ext cx="2402417" cy="1428750"/>
          </a:xfrm>
          <a:prstGeom prst="rect">
            <a:avLst/>
          </a:prstGeom>
          <a:noFill/>
        </p:spPr>
      </p:pic>
      <p:pic>
        <p:nvPicPr>
          <p:cNvPr id="14" name="Picture 13"/>
          <p:cNvPicPr/>
          <p:nvPr userDrawn="1"/>
        </p:nvPicPr>
        <p:blipFill rotWithShape="1">
          <a:blip r:embed="rId3"/>
          <a:srcRect l="13828" t="34036" r="14912" b="36607"/>
          <a:stretch/>
        </p:blipFill>
        <p:spPr bwMode="auto">
          <a:xfrm>
            <a:off x="0" y="4018544"/>
            <a:ext cx="12192000" cy="2354102"/>
          </a:xfrm>
          <a:prstGeom prst="rect">
            <a:avLst/>
          </a:prstGeom>
          <a:ln>
            <a:noFill/>
          </a:ln>
          <a:extLst>
            <a:ext uri="{53640926-AAD7-44D8-BBD7-CCE9431645EC}">
              <a14:shadowObscured xmlns:a14="http://schemas.microsoft.com/office/drawing/2010/main"/>
            </a:ext>
          </a:extLst>
        </p:spPr>
      </p:pic>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a:xfrm>
            <a:off x="9923784" y="6539607"/>
            <a:ext cx="377613" cy="250190"/>
          </a:xfrm>
          <a:prstGeom prst="rect">
            <a:avLst/>
          </a:prstGeom>
        </p:spPr>
      </p:pic>
      <p:sp>
        <p:nvSpPr>
          <p:cNvPr id="10" name="Rectangle 9"/>
          <p:cNvSpPr/>
          <p:nvPr userDrawn="1"/>
        </p:nvSpPr>
        <p:spPr>
          <a:xfrm>
            <a:off x="10377618" y="6557282"/>
            <a:ext cx="2439129" cy="4001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spcBef>
                <a:spcPct val="20000"/>
              </a:spcBef>
            </a:pPr>
            <a:r>
              <a:rPr lang="fr-FR" sz="1400" dirty="0">
                <a:solidFill>
                  <a:schemeClr val="bg1"/>
                </a:solidFill>
                <a:latin typeface="+mn-lt"/>
              </a:rPr>
              <a:t>@</a:t>
            </a:r>
            <a:r>
              <a:rPr lang="fr-FR" sz="1400" dirty="0" err="1">
                <a:solidFill>
                  <a:schemeClr val="bg1"/>
                </a:solidFill>
                <a:latin typeface="+mn-lt"/>
              </a:rPr>
              <a:t>CHSS_Kent</a:t>
            </a:r>
            <a:endParaRPr lang="en-GB" sz="1400"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1800" y="152400"/>
            <a:ext cx="2667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20800" y="152400"/>
            <a:ext cx="7797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45"/>
          <p:cNvSpPr>
            <a:spLocks noChangeArrowheads="1"/>
          </p:cNvSpPr>
          <p:nvPr userDrawn="1"/>
        </p:nvSpPr>
        <p:spPr bwMode="auto">
          <a:xfrm>
            <a:off x="0" y="6477000"/>
            <a:ext cx="12192000" cy="381000"/>
          </a:xfrm>
          <a:prstGeom prst="rect">
            <a:avLst/>
          </a:prstGeom>
          <a:solidFill>
            <a:srgbClr val="6980BF"/>
          </a:solidFill>
          <a:ln w="9525">
            <a:noFill/>
            <a:miter lim="800000"/>
            <a:headEnd/>
            <a:tailEnd/>
          </a:ln>
          <a:effectLst/>
        </p:spPr>
        <p:txBody>
          <a:bodyPr wrap="none" anchor="ctr"/>
          <a:lstStyle/>
          <a:p>
            <a:endParaRPr lang="en-US" sz="2400"/>
          </a:p>
        </p:txBody>
      </p:sp>
      <p:sp>
        <p:nvSpPr>
          <p:cNvPr id="7" name="Text Box 1046"/>
          <p:cNvSpPr txBox="1">
            <a:spLocks noChangeArrowheads="1"/>
          </p:cNvSpPr>
          <p:nvPr userDrawn="1"/>
        </p:nvSpPr>
        <p:spPr bwMode="auto">
          <a:xfrm>
            <a:off x="304800" y="6553200"/>
            <a:ext cx="8534400" cy="215444"/>
          </a:xfrm>
          <a:prstGeom prst="rect">
            <a:avLst/>
          </a:prstGeom>
          <a:noFill/>
          <a:ln w="9525">
            <a:noFill/>
            <a:miter lim="800000"/>
            <a:headEnd/>
            <a:tailEnd/>
          </a:ln>
          <a:effectLst/>
        </p:spPr>
        <p:txBody>
          <a:bodyPr lIns="0" tIns="0" rIns="0" bIns="0">
            <a:spAutoFit/>
          </a:bodyPr>
          <a:lstStyle/>
          <a:p>
            <a:pPr>
              <a:spcBef>
                <a:spcPct val="50000"/>
              </a:spcBef>
            </a:pPr>
            <a:r>
              <a:rPr lang="en-GB" altLang="en-GB" sz="1200" dirty="0">
                <a:solidFill>
                  <a:schemeClr val="bg1"/>
                </a:solidFill>
                <a:latin typeface="Gill Alt One MT" pitchFamily="34" charset="0"/>
              </a:rPr>
              <a:t>Centre for Health Services Studies      www.kent.ac.uk/</a:t>
            </a:r>
            <a:r>
              <a:rPr lang="en-GB" altLang="en-GB" sz="1400" dirty="0">
                <a:solidFill>
                  <a:schemeClr val="bg1"/>
                </a:solidFill>
                <a:latin typeface="Gill Alt One MT" pitchFamily="34" charset="0"/>
              </a:rPr>
              <a:t>chss</a:t>
            </a:r>
            <a:endParaRPr lang="en-GB" altLang="en-GB" sz="1200" dirty="0">
              <a:solidFill>
                <a:schemeClr val="bg1"/>
              </a:solidFill>
              <a:latin typeface="Gill Alt One MT" pitchFamily="34" charset="0"/>
            </a:endParaRPr>
          </a:p>
        </p:txBody>
      </p:sp>
      <p:sp>
        <p:nvSpPr>
          <p:cNvPr id="10" name="Line 1037"/>
          <p:cNvSpPr>
            <a:spLocks noChangeShapeType="1"/>
          </p:cNvSpPr>
          <p:nvPr/>
        </p:nvSpPr>
        <p:spPr bwMode="auto">
          <a:xfrm>
            <a:off x="7040" y="6569076"/>
            <a:ext cx="0" cy="288925"/>
          </a:xfrm>
          <a:prstGeom prst="line">
            <a:avLst/>
          </a:prstGeom>
          <a:noFill/>
          <a:ln w="15875">
            <a:noFill/>
            <a:round/>
            <a:headEnd/>
            <a:tailEnd/>
          </a:ln>
          <a:effectLst/>
        </p:spPr>
        <p:txBody>
          <a:bodyPr anchor="ctr"/>
          <a:lstStyle/>
          <a:p>
            <a:endParaRPr lang="en-US" sz="240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6553200"/>
            <a:ext cx="377613" cy="250190"/>
          </a:xfrm>
          <a:prstGeom prst="rect">
            <a:avLst/>
          </a:prstGeom>
        </p:spPr>
      </p:pic>
      <p:sp>
        <p:nvSpPr>
          <p:cNvPr id="12" name="Rectangle 11"/>
          <p:cNvSpPr/>
          <p:nvPr userDrawn="1"/>
        </p:nvSpPr>
        <p:spPr>
          <a:xfrm>
            <a:off x="6549834" y="6570875"/>
            <a:ext cx="2439129" cy="4001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spcBef>
                <a:spcPct val="20000"/>
              </a:spcBef>
            </a:pPr>
            <a:r>
              <a:rPr lang="fr-FR" sz="1400" dirty="0">
                <a:solidFill>
                  <a:schemeClr val="bg1"/>
                </a:solidFill>
                <a:latin typeface="+mn-lt"/>
              </a:rPr>
              <a:t>@</a:t>
            </a:r>
            <a:r>
              <a:rPr lang="fr-FR" sz="1400" dirty="0" err="1">
                <a:solidFill>
                  <a:schemeClr val="bg1"/>
                </a:solidFill>
                <a:latin typeface="+mn-lt"/>
              </a:rPr>
              <a:t>CHSS_Kent</a:t>
            </a:r>
            <a:endParaRPr lang="en-GB" sz="1400" dirty="0">
              <a:solidFill>
                <a:schemeClr val="bg1"/>
              </a:solidFill>
              <a:latin typeface="+mn-lt"/>
            </a:endParaRPr>
          </a:p>
        </p:txBody>
      </p:sp>
      <p:sp>
        <p:nvSpPr>
          <p:cNvPr id="9" name="Rectangle 1044"/>
          <p:cNvSpPr>
            <a:spLocks noChangeArrowheads="1"/>
          </p:cNvSpPr>
          <p:nvPr userDrawn="1"/>
        </p:nvSpPr>
        <p:spPr bwMode="auto">
          <a:xfrm>
            <a:off x="0" y="0"/>
            <a:ext cx="12192000" cy="1371600"/>
          </a:xfrm>
          <a:prstGeom prst="rect">
            <a:avLst/>
          </a:prstGeom>
          <a:solidFill>
            <a:srgbClr val="003399"/>
          </a:solidFill>
          <a:ln w="12700" cap="sq">
            <a:noFill/>
            <a:miter lim="800000"/>
            <a:headEnd type="none" w="sm" len="sm"/>
            <a:tailEnd type="none" w="sm" len="sm"/>
          </a:ln>
          <a:effectLst/>
        </p:spPr>
        <p:txBody>
          <a:bodyPr wrap="none" anchor="ctr"/>
          <a:lstStyle/>
          <a:p>
            <a:endParaRPr lang="en-US" sz="2400"/>
          </a:p>
        </p:txBody>
      </p:sp>
      <p:sp>
        <p:nvSpPr>
          <p:cNvPr id="4" name="TextBox 3"/>
          <p:cNvSpPr txBox="1"/>
          <p:nvPr userDrawn="1"/>
        </p:nvSpPr>
        <p:spPr>
          <a:xfrm>
            <a:off x="11542235" y="6534869"/>
            <a:ext cx="798645" cy="307777"/>
          </a:xfrm>
          <a:prstGeom prst="rect">
            <a:avLst/>
          </a:prstGeom>
          <a:noFill/>
        </p:spPr>
        <p:txBody>
          <a:bodyPr wrap="square" rtlCol="0">
            <a:spAutoFit/>
          </a:bodyPr>
          <a:lstStyle/>
          <a:p>
            <a:pPr marL="0" indent="0">
              <a:buFont typeface="+mj-lt"/>
              <a:buNone/>
            </a:pPr>
            <a:fld id="{8CB7D7FD-E1BA-410E-9560-92173A4E1DB5}" type="slidenum">
              <a:rPr lang="en-GB" sz="1400" smtClean="0">
                <a:solidFill>
                  <a:schemeClr val="bg1"/>
                </a:solidFill>
              </a:rPr>
              <a:pPr marL="0" indent="0">
                <a:buFont typeface="+mj-lt"/>
                <a:buNone/>
              </a:pPr>
              <a:t>‹#›</a:t>
            </a:fld>
            <a:endParaRPr lang="en-GB" sz="1400"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676400"/>
            <a:ext cx="523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56400" y="1676400"/>
            <a:ext cx="523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77" name="Rectangle 1045"/>
          <p:cNvSpPr>
            <a:spLocks noChangeArrowheads="1"/>
          </p:cNvSpPr>
          <p:nvPr/>
        </p:nvSpPr>
        <p:spPr bwMode="auto">
          <a:xfrm>
            <a:off x="0" y="6477000"/>
            <a:ext cx="12192000" cy="381000"/>
          </a:xfrm>
          <a:prstGeom prst="rect">
            <a:avLst/>
          </a:prstGeom>
          <a:solidFill>
            <a:srgbClr val="6980BF"/>
          </a:solidFill>
          <a:ln w="9525">
            <a:noFill/>
            <a:miter lim="800000"/>
            <a:headEnd/>
            <a:tailEnd/>
          </a:ln>
          <a:effectLst/>
        </p:spPr>
        <p:txBody>
          <a:bodyPr wrap="none" anchor="ctr"/>
          <a:lstStyle/>
          <a:p>
            <a:endParaRPr lang="en-US" sz="2400"/>
          </a:p>
        </p:txBody>
      </p:sp>
      <p:sp>
        <p:nvSpPr>
          <p:cNvPr id="147478" name="Text Box 1046"/>
          <p:cNvSpPr txBox="1">
            <a:spLocks noChangeArrowheads="1"/>
          </p:cNvSpPr>
          <p:nvPr/>
        </p:nvSpPr>
        <p:spPr bwMode="auto">
          <a:xfrm>
            <a:off x="304800" y="6553200"/>
            <a:ext cx="8534400" cy="215444"/>
          </a:xfrm>
          <a:prstGeom prst="rect">
            <a:avLst/>
          </a:prstGeom>
          <a:noFill/>
          <a:ln w="9525">
            <a:noFill/>
            <a:miter lim="800000"/>
            <a:headEnd/>
            <a:tailEnd/>
          </a:ln>
          <a:effectLst/>
        </p:spPr>
        <p:txBody>
          <a:bodyPr lIns="0" tIns="0" rIns="0" bIns="0">
            <a:spAutoFit/>
          </a:bodyPr>
          <a:lstStyle/>
          <a:p>
            <a:pPr>
              <a:spcBef>
                <a:spcPct val="50000"/>
              </a:spcBef>
            </a:pPr>
            <a:r>
              <a:rPr lang="en-GB" altLang="en-GB" sz="1200" dirty="0">
                <a:solidFill>
                  <a:schemeClr val="bg1"/>
                </a:solidFill>
                <a:latin typeface="Gill Alt One MT" pitchFamily="34" charset="0"/>
              </a:rPr>
              <a:t>Centre for Health Services Studies      www.kent.ac.uk/</a:t>
            </a:r>
            <a:r>
              <a:rPr lang="en-GB" altLang="en-GB" sz="1400" dirty="0">
                <a:solidFill>
                  <a:schemeClr val="bg1"/>
                </a:solidFill>
                <a:latin typeface="Gill Alt One MT" pitchFamily="34" charset="0"/>
              </a:rPr>
              <a:t>chss</a:t>
            </a:r>
            <a:endParaRPr lang="en-GB" altLang="en-GB" sz="1200" dirty="0">
              <a:solidFill>
                <a:schemeClr val="bg1"/>
              </a:solidFill>
              <a:latin typeface="Gill Alt One MT" pitchFamily="34" charset="0"/>
            </a:endParaRPr>
          </a:p>
        </p:txBody>
      </p:sp>
      <p:sp>
        <p:nvSpPr>
          <p:cNvPr id="147476" name="Rectangle 1044"/>
          <p:cNvSpPr>
            <a:spLocks noChangeArrowheads="1"/>
          </p:cNvSpPr>
          <p:nvPr/>
        </p:nvSpPr>
        <p:spPr bwMode="auto">
          <a:xfrm>
            <a:off x="0" y="0"/>
            <a:ext cx="12192000" cy="1371600"/>
          </a:xfrm>
          <a:prstGeom prst="rect">
            <a:avLst/>
          </a:prstGeom>
          <a:solidFill>
            <a:srgbClr val="003399"/>
          </a:solidFill>
          <a:ln w="12700" cap="sq">
            <a:noFill/>
            <a:miter lim="800000"/>
            <a:headEnd type="none" w="sm" len="sm"/>
            <a:tailEnd type="none" w="sm" len="sm"/>
          </a:ln>
          <a:effectLst/>
        </p:spPr>
        <p:txBody>
          <a:bodyPr wrap="none" anchor="ctr"/>
          <a:lstStyle/>
          <a:p>
            <a:endParaRPr lang="en-US" sz="2400"/>
          </a:p>
        </p:txBody>
      </p:sp>
      <p:sp>
        <p:nvSpPr>
          <p:cNvPr id="147459" name="Rectangle 1027"/>
          <p:cNvSpPr>
            <a:spLocks noGrp="1" noChangeArrowheads="1"/>
          </p:cNvSpPr>
          <p:nvPr>
            <p:ph type="title"/>
          </p:nvPr>
        </p:nvSpPr>
        <p:spPr bwMode="auto">
          <a:xfrm>
            <a:off x="1320800" y="152400"/>
            <a:ext cx="10668000"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altLang="en-GB" smtClean="0">
                <a:sym typeface="Wingdings" pitchFamily="2" charset="2"/>
              </a:rPr>
              <a:t>Click to edit Master title style</a:t>
            </a:r>
          </a:p>
        </p:txBody>
      </p:sp>
      <p:sp>
        <p:nvSpPr>
          <p:cNvPr id="147460" name="Rectangle 1028"/>
          <p:cNvSpPr>
            <a:spLocks noGrp="1" noChangeArrowheads="1"/>
          </p:cNvSpPr>
          <p:nvPr>
            <p:ph type="body" idx="1"/>
          </p:nvPr>
        </p:nvSpPr>
        <p:spPr bwMode="auto">
          <a:xfrm>
            <a:off x="1320800" y="1676400"/>
            <a:ext cx="10668000" cy="464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en-GB" smtClean="0"/>
              <a:t>Click to edit Master text styles</a:t>
            </a:r>
          </a:p>
          <a:p>
            <a:pPr lvl="1"/>
            <a:r>
              <a:rPr lang="en-GB" altLang="en-GB" smtClean="0"/>
              <a:t>Second level</a:t>
            </a:r>
          </a:p>
          <a:p>
            <a:pPr lvl="2"/>
            <a:r>
              <a:rPr lang="en-GB" altLang="en-GB" smtClean="0"/>
              <a:t>Third level</a:t>
            </a:r>
          </a:p>
          <a:p>
            <a:pPr lvl="3"/>
            <a:r>
              <a:rPr lang="en-GB" altLang="en-GB" smtClean="0"/>
              <a:t>Fourth level</a:t>
            </a:r>
          </a:p>
          <a:p>
            <a:pPr lvl="4"/>
            <a:r>
              <a:rPr lang="en-GB" altLang="en-GB" smtClean="0"/>
              <a:t>Fifth level</a:t>
            </a:r>
          </a:p>
          <a:p>
            <a:pPr lvl="4"/>
            <a:endParaRPr lang="en-GB" altLang="en-GB" smtClean="0"/>
          </a:p>
          <a:p>
            <a:pPr lvl="0"/>
            <a:endParaRPr lang="en-GB" altLang="en-GB" smtClean="0"/>
          </a:p>
        </p:txBody>
      </p:sp>
      <p:sp>
        <p:nvSpPr>
          <p:cNvPr id="147462" name="Text Box 1030"/>
          <p:cNvSpPr txBox="1">
            <a:spLocks noChangeArrowheads="1"/>
          </p:cNvSpPr>
          <p:nvPr/>
        </p:nvSpPr>
        <p:spPr bwMode="auto">
          <a:xfrm>
            <a:off x="7518400" y="3886200"/>
            <a:ext cx="3251200" cy="641350"/>
          </a:xfrm>
          <a:prstGeom prst="rect">
            <a:avLst/>
          </a:prstGeom>
          <a:noFill/>
          <a:ln w="9525">
            <a:noFill/>
            <a:miter lim="800000"/>
            <a:headEnd/>
            <a:tailEnd/>
          </a:ln>
          <a:effectLst/>
        </p:spPr>
        <p:txBody>
          <a:bodyPr>
            <a:spAutoFit/>
          </a:bodyPr>
          <a:lstStyle/>
          <a:p>
            <a:pPr>
              <a:spcBef>
                <a:spcPct val="50000"/>
              </a:spcBef>
            </a:pPr>
            <a:endParaRPr lang="en-US" altLang="en-GB" sz="3600">
              <a:latin typeface="Gill Alt One MT" pitchFamily="34" charset="0"/>
            </a:endParaRPr>
          </a:p>
        </p:txBody>
      </p:sp>
      <p:grpSp>
        <p:nvGrpSpPr>
          <p:cNvPr id="147472" name="Group 1040"/>
          <p:cNvGrpSpPr>
            <a:grpSpLocks/>
          </p:cNvGrpSpPr>
          <p:nvPr/>
        </p:nvGrpSpPr>
        <p:grpSpPr bwMode="auto">
          <a:xfrm>
            <a:off x="11074400" y="6553200"/>
            <a:ext cx="1117600" cy="304800"/>
            <a:chOff x="5232" y="4128"/>
            <a:chExt cx="528" cy="192"/>
          </a:xfrm>
        </p:grpSpPr>
        <p:sp>
          <p:nvSpPr>
            <p:cNvPr id="147469" name="Line 1037"/>
            <p:cNvSpPr>
              <a:spLocks noChangeShapeType="1"/>
            </p:cNvSpPr>
            <p:nvPr/>
          </p:nvSpPr>
          <p:spPr bwMode="auto">
            <a:xfrm>
              <a:off x="5280" y="4138"/>
              <a:ext cx="0" cy="182"/>
            </a:xfrm>
            <a:prstGeom prst="line">
              <a:avLst/>
            </a:prstGeom>
            <a:noFill/>
            <a:ln w="15875">
              <a:noFill/>
              <a:round/>
              <a:headEnd/>
              <a:tailEnd/>
            </a:ln>
            <a:effectLst/>
          </p:spPr>
          <p:txBody>
            <a:bodyPr anchor="ctr"/>
            <a:lstStyle/>
            <a:p>
              <a:endParaRPr lang="en-US" sz="2400" dirty="0">
                <a:solidFill>
                  <a:schemeClr val="bg1"/>
                </a:solidFill>
              </a:endParaRPr>
            </a:p>
          </p:txBody>
        </p:sp>
        <p:sp>
          <p:nvSpPr>
            <p:cNvPr id="147468" name="Text Box 1036"/>
            <p:cNvSpPr txBox="1">
              <a:spLocks noChangeArrowheads="1"/>
            </p:cNvSpPr>
            <p:nvPr/>
          </p:nvSpPr>
          <p:spPr bwMode="auto">
            <a:xfrm>
              <a:off x="5232" y="4128"/>
              <a:ext cx="528" cy="173"/>
            </a:xfrm>
            <a:prstGeom prst="rect">
              <a:avLst/>
            </a:prstGeom>
            <a:noFill/>
            <a:ln w="9525">
              <a:noFill/>
              <a:miter lim="800000"/>
              <a:headEnd/>
              <a:tailEnd/>
            </a:ln>
            <a:effectLst/>
          </p:spPr>
          <p:txBody>
            <a:bodyPr>
              <a:spAutoFit/>
            </a:bodyPr>
            <a:lstStyle/>
            <a:p>
              <a:pPr marL="228600" indent="-228600" algn="ctr">
                <a:spcBef>
                  <a:spcPct val="50000"/>
                </a:spcBef>
                <a:buFont typeface="+mj-lt"/>
                <a:buAutoNum type="arabicPeriod"/>
              </a:pPr>
              <a:endParaRPr lang="en-GB" altLang="en-GB" sz="1200" dirty="0">
                <a:solidFill>
                  <a:schemeClr val="bg1"/>
                </a:solidFill>
                <a:latin typeface="Gill Alt One MT" pitchFamily="34" charset="0"/>
              </a:endParaRPr>
            </a:p>
          </p:txBody>
        </p:sp>
      </p:grpSp>
      <p:pic>
        <p:nvPicPr>
          <p:cNvPr id="11" name="Picture 10"/>
          <p:cNvPicPr/>
          <p:nvPr userDrawn="1"/>
        </p:nvPicPr>
        <p:blipFill>
          <a:blip r:embed="rId13" cstate="print">
            <a:extLst>
              <a:ext uri="{28A0092B-C50C-407E-A947-70E740481C1C}">
                <a14:useLocalDpi xmlns:a14="http://schemas.microsoft.com/office/drawing/2010/main" val="0"/>
              </a:ext>
            </a:extLst>
          </a:blip>
          <a:stretch>
            <a:fillRect/>
          </a:stretch>
        </p:blipFill>
        <p:spPr>
          <a:xfrm>
            <a:off x="6096000" y="6553200"/>
            <a:ext cx="377613" cy="250190"/>
          </a:xfrm>
          <a:prstGeom prst="rect">
            <a:avLst/>
          </a:prstGeom>
        </p:spPr>
      </p:pic>
      <p:sp>
        <p:nvSpPr>
          <p:cNvPr id="12" name="Rectangle 11"/>
          <p:cNvSpPr/>
          <p:nvPr userDrawn="1"/>
        </p:nvSpPr>
        <p:spPr>
          <a:xfrm>
            <a:off x="6549834" y="6570875"/>
            <a:ext cx="2439129" cy="4001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spcBef>
                <a:spcPct val="20000"/>
              </a:spcBef>
            </a:pPr>
            <a:r>
              <a:rPr lang="fr-FR" sz="1400" dirty="0">
                <a:solidFill>
                  <a:schemeClr val="bg1"/>
                </a:solidFill>
                <a:latin typeface="+mn-lt"/>
              </a:rPr>
              <a:t>@</a:t>
            </a:r>
            <a:r>
              <a:rPr lang="fr-FR" sz="1400" dirty="0" err="1">
                <a:solidFill>
                  <a:schemeClr val="bg1"/>
                </a:solidFill>
                <a:latin typeface="+mn-lt"/>
              </a:rPr>
              <a:t>CHSS_Kent</a:t>
            </a:r>
            <a:endParaRPr lang="en-GB" sz="14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jpg"/><Relationship Id="rId2" Type="http://schemas.openxmlformats.org/officeDocument/2006/relationships/notesSlide" Target="../notesSlides/notesSlide13.xml"/><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3.png"/><Relationship Id="rId5" Type="http://schemas.openxmlformats.org/officeDocument/2006/relationships/diagramQuickStyle" Target="../diagrams/quickStyle1.xml"/><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diagramLayout" Target="../diagrams/layout1.xml"/><Relationship Id="rId9" Type="http://schemas.openxmlformats.org/officeDocument/2006/relationships/image" Target="../media/image31.png"/><Relationship Id="rId1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www.kent.ac.uk/chss/index.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4727848" y="692697"/>
            <a:ext cx="5562600" cy="1983295"/>
          </a:xfrm>
        </p:spPr>
        <p:txBody>
          <a:bodyPr/>
          <a:lstStyle/>
          <a:p>
            <a:pPr>
              <a:spcBef>
                <a:spcPts val="1800"/>
              </a:spcBef>
            </a:pPr>
            <a:r>
              <a:rPr lang="en-GB" sz="3200" b="1" dirty="0">
                <a:solidFill>
                  <a:schemeClr val="accent6">
                    <a:lumMod val="50000"/>
                  </a:schemeClr>
                </a:solidFill>
              </a:rPr>
              <a:t>Working differently for improved primary care for young people in a difficult financial climate</a:t>
            </a:r>
            <a:endParaRPr lang="en-GB" altLang="en-GB" sz="2000" b="1" dirty="0">
              <a:solidFill>
                <a:schemeClr val="accent6">
                  <a:lumMod val="50000"/>
                </a:schemeClr>
              </a:solidFill>
              <a:latin typeface="Arial" charset="0"/>
            </a:endParaRPr>
          </a:p>
        </p:txBody>
      </p:sp>
      <p:sp>
        <p:nvSpPr>
          <p:cNvPr id="268291" name="Rectangle 3"/>
          <p:cNvSpPr>
            <a:spLocks noGrp="1" noChangeArrowheads="1"/>
          </p:cNvSpPr>
          <p:nvPr>
            <p:ph type="subTitle" idx="1"/>
          </p:nvPr>
        </p:nvSpPr>
        <p:spPr>
          <a:xfrm>
            <a:off x="1847528" y="3187824"/>
            <a:ext cx="8442920" cy="673224"/>
          </a:xfrm>
        </p:spPr>
        <p:txBody>
          <a:bodyPr/>
          <a:lstStyle/>
          <a:p>
            <a:endParaRPr lang="en-GB" altLang="en-GB" dirty="0">
              <a:solidFill>
                <a:schemeClr val="accent6">
                  <a:lumMod val="50000"/>
                </a:schemeClr>
              </a:solidFill>
            </a:endParaRPr>
          </a:p>
          <a:p>
            <a:r>
              <a:rPr lang="en-GB" sz="2000" dirty="0">
                <a:solidFill>
                  <a:schemeClr val="accent6">
                    <a:lumMod val="50000"/>
                  </a:schemeClr>
                </a:solidFill>
              </a:rPr>
              <a:t>Workshop for the EFPC Conference, September 2018</a:t>
            </a:r>
          </a:p>
          <a:p>
            <a:endParaRPr lang="en-GB" altLang="en-GB" sz="1800" dirty="0">
              <a:solidFill>
                <a:schemeClr val="accent6">
                  <a:lumMod val="50000"/>
                </a:schemeClr>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85777" y="1407083"/>
            <a:ext cx="5463583" cy="4695609"/>
          </a:xfrm>
          <a:prstGeom prst="rect">
            <a:avLst/>
          </a:prstGeom>
        </p:spPr>
      </p:pic>
      <p:sp>
        <p:nvSpPr>
          <p:cNvPr id="5" name="TextBox 4"/>
          <p:cNvSpPr txBox="1"/>
          <p:nvPr/>
        </p:nvSpPr>
        <p:spPr>
          <a:xfrm>
            <a:off x="3359696" y="6165305"/>
            <a:ext cx="4820294" cy="307777"/>
          </a:xfrm>
          <a:prstGeom prst="rect">
            <a:avLst/>
          </a:prstGeom>
          <a:noFill/>
        </p:spPr>
        <p:txBody>
          <a:bodyPr wrap="none" rtlCol="0">
            <a:spAutoFit/>
          </a:bodyPr>
          <a:lstStyle/>
          <a:p>
            <a:r>
              <a:rPr lang="en-GB" sz="1400" dirty="0">
                <a:solidFill>
                  <a:schemeClr val="tx2"/>
                </a:solidFill>
              </a:rPr>
              <a:t>www.euro.who.int/child-maltreatment-report WHO 09/2014</a:t>
            </a:r>
          </a:p>
        </p:txBody>
      </p:sp>
      <p:sp>
        <p:nvSpPr>
          <p:cNvPr id="6" name="Title 1"/>
          <p:cNvSpPr>
            <a:spLocks noGrp="1"/>
          </p:cNvSpPr>
          <p:nvPr>
            <p:ph type="title"/>
          </p:nvPr>
        </p:nvSpPr>
        <p:spPr>
          <a:xfrm>
            <a:off x="1919536" y="152400"/>
            <a:ext cx="8596064" cy="1066800"/>
          </a:xfrm>
        </p:spPr>
        <p:txBody>
          <a:bodyPr/>
          <a:lstStyle/>
          <a:p>
            <a:r>
              <a:rPr lang="en-GB" dirty="0" smtClean="0"/>
              <a:t>Maltreatment of children</a:t>
            </a:r>
            <a:endParaRPr lang="en-GB" dirty="0"/>
          </a:p>
        </p:txBody>
      </p:sp>
    </p:spTree>
    <p:extLst>
      <p:ext uri="{BB962C8B-B14F-4D97-AF65-F5344CB8AC3E}">
        <p14:creationId xmlns:p14="http://schemas.microsoft.com/office/powerpoint/2010/main" val="337250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52400"/>
            <a:ext cx="8596064" cy="1066800"/>
          </a:xfrm>
        </p:spPr>
        <p:txBody>
          <a:bodyPr/>
          <a:lstStyle/>
          <a:p>
            <a:r>
              <a:rPr lang="en-GB" dirty="0" smtClean="0"/>
              <a:t>Self-harm in adolescence</a:t>
            </a:r>
            <a:endParaRPr lang="en-GB" dirty="0"/>
          </a:p>
        </p:txBody>
      </p:sp>
      <p:pic>
        <p:nvPicPr>
          <p:cNvPr id="4" name="Picture 3"/>
          <p:cNvPicPr>
            <a:picLocks noChangeAspect="1"/>
          </p:cNvPicPr>
          <p:nvPr/>
        </p:nvPicPr>
        <p:blipFill>
          <a:blip r:embed="rId3"/>
          <a:stretch>
            <a:fillRect/>
          </a:stretch>
        </p:blipFill>
        <p:spPr>
          <a:xfrm>
            <a:off x="1919537" y="1628801"/>
            <a:ext cx="8277225" cy="4676775"/>
          </a:xfrm>
          <a:prstGeom prst="rect">
            <a:avLst/>
          </a:prstGeom>
        </p:spPr>
      </p:pic>
      <p:sp>
        <p:nvSpPr>
          <p:cNvPr id="5" name="TextBox 4"/>
          <p:cNvSpPr txBox="1"/>
          <p:nvPr/>
        </p:nvSpPr>
        <p:spPr>
          <a:xfrm>
            <a:off x="2125102" y="3508445"/>
            <a:ext cx="778996" cy="461665"/>
          </a:xfrm>
          <a:prstGeom prst="rect">
            <a:avLst/>
          </a:prstGeom>
          <a:noFill/>
        </p:spPr>
        <p:txBody>
          <a:bodyPr wrap="none" rtlCol="0">
            <a:spAutoFit/>
          </a:bodyPr>
          <a:lstStyle/>
          <a:p>
            <a:r>
              <a:rPr lang="en-GB" dirty="0">
                <a:solidFill>
                  <a:srgbClr val="6980BF"/>
                </a:solidFill>
              </a:rPr>
              <a:t>11%</a:t>
            </a:r>
          </a:p>
        </p:txBody>
      </p:sp>
      <p:sp>
        <p:nvSpPr>
          <p:cNvPr id="6" name="TextBox 5"/>
          <p:cNvSpPr txBox="1"/>
          <p:nvPr/>
        </p:nvSpPr>
        <p:spPr>
          <a:xfrm>
            <a:off x="2156848" y="4676177"/>
            <a:ext cx="801823" cy="461665"/>
          </a:xfrm>
          <a:prstGeom prst="rect">
            <a:avLst/>
          </a:prstGeom>
          <a:noFill/>
        </p:spPr>
        <p:txBody>
          <a:bodyPr wrap="none" rtlCol="0">
            <a:spAutoFit/>
          </a:bodyPr>
          <a:lstStyle/>
          <a:p>
            <a:r>
              <a:rPr lang="en-GB" dirty="0">
                <a:solidFill>
                  <a:srgbClr val="C00000"/>
                </a:solidFill>
              </a:rPr>
              <a:t>32%</a:t>
            </a:r>
          </a:p>
        </p:txBody>
      </p:sp>
    </p:spTree>
    <p:extLst>
      <p:ext uri="{BB962C8B-B14F-4D97-AF65-F5344CB8AC3E}">
        <p14:creationId xmlns:p14="http://schemas.microsoft.com/office/powerpoint/2010/main" val="48449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2400"/>
            <a:ext cx="8524056" cy="1066800"/>
          </a:xfrm>
        </p:spPr>
        <p:txBody>
          <a:bodyPr/>
          <a:lstStyle/>
          <a:p>
            <a:r>
              <a:rPr lang="en-GB" dirty="0" smtClean="0"/>
              <a:t>Discussion – in small groups / pairs</a:t>
            </a:r>
            <a:endParaRPr lang="en-GB" dirty="0">
              <a:solidFill>
                <a:srgbClr val="FF0000"/>
              </a:solidFill>
            </a:endParaRPr>
          </a:p>
        </p:txBody>
      </p:sp>
      <p:sp>
        <p:nvSpPr>
          <p:cNvPr id="3" name="Content Placeholder 2"/>
          <p:cNvSpPr>
            <a:spLocks noGrp="1"/>
          </p:cNvSpPr>
          <p:nvPr>
            <p:ph idx="1"/>
          </p:nvPr>
        </p:nvSpPr>
        <p:spPr>
          <a:xfrm>
            <a:off x="1991544" y="1676400"/>
            <a:ext cx="8524056" cy="2760712"/>
          </a:xfrm>
        </p:spPr>
        <p:txBody>
          <a:bodyPr/>
          <a:lstStyle/>
          <a:p>
            <a:pPr marL="0" indent="0">
              <a:buNone/>
            </a:pPr>
            <a:r>
              <a:rPr lang="en-GB" dirty="0"/>
              <a:t>In one sentence, describe ‘the problem’ from the point of view of:</a:t>
            </a:r>
          </a:p>
          <a:p>
            <a:pPr lvl="1"/>
            <a:r>
              <a:rPr lang="en-GB" dirty="0"/>
              <a:t>The ‘victim(s)’ (the person or people affected)</a:t>
            </a:r>
          </a:p>
          <a:p>
            <a:pPr lvl="1"/>
            <a:r>
              <a:rPr lang="en-GB" dirty="0"/>
              <a:t>The ‘villain(s)’ (the person or people responsible)</a:t>
            </a:r>
          </a:p>
          <a:p>
            <a:pPr lvl="1"/>
            <a:r>
              <a:rPr lang="en-GB" dirty="0"/>
              <a:t>The ‘hero(</a:t>
            </a:r>
            <a:r>
              <a:rPr lang="en-GB" dirty="0" err="1"/>
              <a:t>es</a:t>
            </a:r>
            <a:r>
              <a:rPr lang="en-GB" dirty="0"/>
              <a:t>)’ (the person or people from whom help is sought)</a:t>
            </a:r>
          </a:p>
          <a:p>
            <a:pPr lvl="1"/>
            <a:r>
              <a:rPr lang="en-GB" dirty="0"/>
              <a:t>The ‘bystander(s)’ (the person or people who is/are witness to the situation</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4194587"/>
            <a:ext cx="3317576" cy="2208261"/>
          </a:xfrm>
          <a:prstGeom prst="rect">
            <a:avLst/>
          </a:prstGeom>
        </p:spPr>
      </p:pic>
    </p:spTree>
    <p:extLst>
      <p:ext uri="{BB962C8B-B14F-4D97-AF65-F5344CB8AC3E}">
        <p14:creationId xmlns:p14="http://schemas.microsoft.com/office/powerpoint/2010/main" val="406037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2400"/>
            <a:ext cx="8524056" cy="1066800"/>
          </a:xfrm>
        </p:spPr>
        <p:txBody>
          <a:bodyPr/>
          <a:lstStyle/>
          <a:p>
            <a:r>
              <a:rPr lang="en-GB" dirty="0" smtClean="0"/>
              <a:t>Complexity</a:t>
            </a:r>
            <a:endParaRPr lang="en-GB" dirty="0"/>
          </a:p>
        </p:txBody>
      </p:sp>
      <p:sp>
        <p:nvSpPr>
          <p:cNvPr id="3" name="Content Placeholder 2"/>
          <p:cNvSpPr>
            <a:spLocks noGrp="1"/>
          </p:cNvSpPr>
          <p:nvPr>
            <p:ph idx="1"/>
          </p:nvPr>
        </p:nvSpPr>
        <p:spPr>
          <a:xfrm>
            <a:off x="5951984" y="1676400"/>
            <a:ext cx="4563616" cy="4648200"/>
          </a:xfrm>
        </p:spPr>
        <p:txBody>
          <a:bodyPr/>
          <a:lstStyle/>
          <a:p>
            <a:r>
              <a:rPr lang="en-GB" dirty="0" smtClean="0"/>
              <a:t>All these issues are interconnected in complex and dynamic ways</a:t>
            </a:r>
          </a:p>
          <a:p>
            <a:r>
              <a:rPr lang="en-GB" dirty="0" smtClean="0"/>
              <a:t>Yet, it’s too easy to be reductionist in our approach to dealing with the situation</a:t>
            </a:r>
            <a:endParaRPr lang="en-GB" dirty="0"/>
          </a:p>
        </p:txBody>
      </p:sp>
      <p:pic>
        <p:nvPicPr>
          <p:cNvPr id="4" name="Picture 3"/>
          <p:cNvPicPr>
            <a:picLocks noChangeAspect="1"/>
          </p:cNvPicPr>
          <p:nvPr/>
        </p:nvPicPr>
        <p:blipFill>
          <a:blip r:embed="rId3"/>
          <a:stretch>
            <a:fillRect/>
          </a:stretch>
        </p:blipFill>
        <p:spPr>
          <a:xfrm>
            <a:off x="1991544" y="1844824"/>
            <a:ext cx="3960440" cy="3190354"/>
          </a:xfrm>
          <a:prstGeom prst="rect">
            <a:avLst/>
          </a:prstGeom>
        </p:spPr>
      </p:pic>
      <p:sp>
        <p:nvSpPr>
          <p:cNvPr id="5" name="Oval Callout 4"/>
          <p:cNvSpPr/>
          <p:nvPr/>
        </p:nvSpPr>
        <p:spPr bwMode="auto">
          <a:xfrm>
            <a:off x="6253573" y="4235090"/>
            <a:ext cx="3195735" cy="897099"/>
          </a:xfrm>
          <a:prstGeom prst="wedgeEllipseCallout">
            <a:avLst>
              <a:gd name="adj1" fmla="val 61383"/>
              <a:gd name="adj2" fmla="val 8943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algn="ctr"/>
            <a:r>
              <a:rPr lang="en-GB" sz="1800" dirty="0">
                <a:solidFill>
                  <a:schemeClr val="tx1"/>
                </a:solidFill>
              </a:rPr>
              <a:t>“I can offer you some anti-depressants?’</a:t>
            </a:r>
          </a:p>
        </p:txBody>
      </p:sp>
      <p:pic>
        <p:nvPicPr>
          <p:cNvPr id="6" name="Picture 2" descr="Image result for general practitio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6162" y="5013176"/>
            <a:ext cx="1441839" cy="1624608"/>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bwMode="auto">
          <a:xfrm>
            <a:off x="5159896" y="5229200"/>
            <a:ext cx="3024336" cy="1061007"/>
          </a:xfrm>
          <a:prstGeom prst="wedgeEllipseCallout">
            <a:avLst>
              <a:gd name="adj1" fmla="val 104255"/>
              <a:gd name="adj2" fmla="val -2329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18000" tIns="36000" rIns="18000" bIns="36000" numCol="1" rtlCol="0" anchor="ctr" anchorCtr="0" compatLnSpc="1">
            <a:prstTxWarp prst="textNoShape">
              <a:avLst/>
            </a:prstTxWarp>
          </a:bodyPr>
          <a:lstStyle/>
          <a:p>
            <a:pPr algn="ctr"/>
            <a:r>
              <a:rPr lang="en-GB" sz="1800" dirty="0">
                <a:solidFill>
                  <a:schemeClr val="tx1"/>
                </a:solidFill>
              </a:rPr>
              <a:t>“How about this weight management class?’</a:t>
            </a:r>
          </a:p>
        </p:txBody>
      </p:sp>
    </p:spTree>
    <p:extLst>
      <p:ext uri="{BB962C8B-B14F-4D97-AF65-F5344CB8AC3E}">
        <p14:creationId xmlns:p14="http://schemas.microsoft.com/office/powerpoint/2010/main" val="319448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2400"/>
            <a:ext cx="8524056" cy="1066800"/>
          </a:xfrm>
        </p:spPr>
        <p:txBody>
          <a:bodyPr/>
          <a:lstStyle/>
          <a:p>
            <a:r>
              <a:rPr lang="en-GB" dirty="0" smtClean="0"/>
              <a:t>Three different CHSS projects:</a:t>
            </a:r>
            <a:endParaRPr lang="en-GB" dirty="0"/>
          </a:p>
        </p:txBody>
      </p:sp>
      <p:sp>
        <p:nvSpPr>
          <p:cNvPr id="3" name="Content Placeholder 2"/>
          <p:cNvSpPr>
            <a:spLocks noGrp="1"/>
          </p:cNvSpPr>
          <p:nvPr>
            <p:ph idx="1"/>
          </p:nvPr>
        </p:nvSpPr>
        <p:spPr>
          <a:xfrm>
            <a:off x="5087888" y="1676400"/>
            <a:ext cx="5427712" cy="4648200"/>
          </a:xfrm>
        </p:spPr>
        <p:txBody>
          <a:bodyPr/>
          <a:lstStyle/>
          <a:p>
            <a:pPr>
              <a:spcBef>
                <a:spcPts val="1200"/>
              </a:spcBef>
            </a:pPr>
            <a:r>
              <a:rPr lang="en-GB" sz="2200" dirty="0"/>
              <a:t>‘</a:t>
            </a:r>
            <a:r>
              <a:rPr lang="en-GB" sz="2200" dirty="0" smtClean="0"/>
              <a:t>RISKIT-CJS’ </a:t>
            </a:r>
            <a:r>
              <a:rPr lang="en-GB" sz="2200" dirty="0"/>
              <a:t>– a ‘multi-component’ approach to addressing alcohol and substance use and risk-taking behaviour among young offenders</a:t>
            </a:r>
          </a:p>
          <a:p>
            <a:pPr>
              <a:spcBef>
                <a:spcPts val="1200"/>
              </a:spcBef>
            </a:pPr>
            <a:r>
              <a:rPr lang="en-GB" sz="2200" dirty="0"/>
              <a:t>‘Go Golborne’ – a ‘place-based’ approach to improving child health by reducing child obesity</a:t>
            </a:r>
          </a:p>
          <a:p>
            <a:pPr>
              <a:spcBef>
                <a:spcPts val="1200"/>
              </a:spcBef>
            </a:pPr>
            <a:r>
              <a:rPr lang="en-GB" sz="2200" dirty="0"/>
              <a:t>‘EXCEPT’ – policy initiatives to help young people in Europe to overcome labour market insecurities and related risks</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2162375" y="1983628"/>
            <a:ext cx="2381065" cy="864096"/>
          </a:xfrm>
          <a:prstGeom prst="rect">
            <a:avLst/>
          </a:prstGeom>
        </p:spPr>
      </p:pic>
      <p:pic>
        <p:nvPicPr>
          <p:cNvPr id="2050" name="Picture 2" descr="An Articl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157" y="410917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 Golborne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346" y="3334544"/>
            <a:ext cx="3098518" cy="77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2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1847528" y="1700808"/>
            <a:ext cx="8712968" cy="1512168"/>
          </a:xfrm>
        </p:spPr>
        <p:txBody>
          <a:bodyPr/>
          <a:lstStyle/>
          <a:p>
            <a:r>
              <a:rPr lang="en-GB" sz="2400" b="1" dirty="0"/>
              <a:t>RISKIT-CJS : A pragmatic randomised control trial.</a:t>
            </a:r>
            <a:endParaRPr lang="en-GB" altLang="en-GB" sz="2400" b="1" dirty="0">
              <a:solidFill>
                <a:schemeClr val="accent6">
                  <a:lumMod val="50000"/>
                </a:schemeClr>
              </a:solidFill>
              <a:latin typeface="Arial" charset="0"/>
            </a:endParaRPr>
          </a:p>
        </p:txBody>
      </p:sp>
      <p:pic>
        <p:nvPicPr>
          <p:cNvPr id="4" name="Picture 3"/>
          <p:cNvPicPr>
            <a:picLocks noChangeAspect="1"/>
          </p:cNvPicPr>
          <p:nvPr/>
        </p:nvPicPr>
        <p:blipFill>
          <a:blip r:embed="rId3"/>
          <a:stretch>
            <a:fillRect/>
          </a:stretch>
        </p:blipFill>
        <p:spPr>
          <a:xfrm>
            <a:off x="7286109" y="262664"/>
            <a:ext cx="3169198" cy="1150113"/>
          </a:xfrm>
          <a:prstGeom prst="rect">
            <a:avLst/>
          </a:prstGeom>
        </p:spPr>
      </p:pic>
      <p:sp>
        <p:nvSpPr>
          <p:cNvPr id="5" name="5-Point Star 4"/>
          <p:cNvSpPr>
            <a:spLocks noChangeAspect="1"/>
          </p:cNvSpPr>
          <p:nvPr/>
        </p:nvSpPr>
        <p:spPr>
          <a:xfrm>
            <a:off x="9048329" y="2166880"/>
            <a:ext cx="1578225" cy="1190112"/>
          </a:xfrm>
          <a:prstGeom prst="star5">
            <a:avLst/>
          </a:prstGeom>
          <a:solidFill>
            <a:srgbClr val="FFC000"/>
          </a:solidFill>
          <a:ln w="19050" cap="flat" cmpd="sng" algn="ctr">
            <a:solidFill>
              <a:sysClr val="window" lastClr="FFFFFF"/>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YP</a:t>
            </a:r>
          </a:p>
        </p:txBody>
      </p:sp>
    </p:spTree>
    <p:extLst>
      <p:ext uri="{BB962C8B-B14F-4D97-AF65-F5344CB8AC3E}">
        <p14:creationId xmlns:p14="http://schemas.microsoft.com/office/powerpoint/2010/main" val="50307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0346" y="3429000"/>
            <a:ext cx="8493885" cy="3024336"/>
            <a:chOff x="326345" y="3429000"/>
            <a:chExt cx="8493885" cy="3024336"/>
          </a:xfrm>
        </p:grpSpPr>
        <p:graphicFrame>
          <p:nvGraphicFramePr>
            <p:cNvPr id="7" name="Content Placeholder 6"/>
            <p:cNvGraphicFramePr>
              <a:graphicFrameLocks/>
            </p:cNvGraphicFramePr>
            <p:nvPr>
              <p:extLst/>
            </p:nvPr>
          </p:nvGraphicFramePr>
          <p:xfrm>
            <a:off x="877831" y="3429000"/>
            <a:ext cx="6853511" cy="273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a:grpSpLocks noChangeAspect="1"/>
            </p:cNvGrpSpPr>
            <p:nvPr/>
          </p:nvGrpSpPr>
          <p:grpSpPr>
            <a:xfrm>
              <a:off x="326345" y="5606045"/>
              <a:ext cx="8493885" cy="847291"/>
              <a:chOff x="0" y="-9728"/>
              <a:chExt cx="6698088" cy="554328"/>
            </a:xfrm>
          </p:grpSpPr>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0" y="19455"/>
                <a:ext cx="781050" cy="525145"/>
              </a:xfrm>
              <a:prstGeom prst="rect">
                <a:avLst/>
              </a:prstGeom>
            </p:spPr>
          </p:pic>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778213" y="175098"/>
                <a:ext cx="680085" cy="197485"/>
              </a:xfrm>
              <a:prstGeom prst="rect">
                <a:avLst/>
              </a:prstGeom>
            </p:spPr>
          </p:pic>
          <p:pic>
            <p:nvPicPr>
              <p:cNvPr id="11" name="Picture 10"/>
              <p:cNvPicPr/>
              <p:nvPr/>
            </p:nvPicPr>
            <p:blipFill>
              <a:blip r:embed="rId10" cstate="print">
                <a:extLst>
                  <a:ext uri="{28A0092B-C50C-407E-A947-70E740481C1C}">
                    <a14:useLocalDpi xmlns:a14="http://schemas.microsoft.com/office/drawing/2010/main" val="0"/>
                  </a:ext>
                </a:extLst>
              </a:blip>
              <a:stretch>
                <a:fillRect/>
              </a:stretch>
            </p:blipFill>
            <p:spPr>
              <a:xfrm>
                <a:off x="1585609" y="126459"/>
                <a:ext cx="964565" cy="251460"/>
              </a:xfrm>
              <a:prstGeom prst="rect">
                <a:avLst/>
              </a:prstGeom>
            </p:spPr>
          </p:pic>
          <p:pic>
            <p:nvPicPr>
              <p:cNvPr id="12" name="Picture 11"/>
              <p:cNvPicPr/>
              <p:nvPr/>
            </p:nvPicPr>
            <p:blipFill>
              <a:blip r:embed="rId11" cstate="print">
                <a:extLst>
                  <a:ext uri="{28A0092B-C50C-407E-A947-70E740481C1C}">
                    <a14:useLocalDpi xmlns:a14="http://schemas.microsoft.com/office/drawing/2010/main" val="0"/>
                  </a:ext>
                </a:extLst>
              </a:blip>
              <a:stretch>
                <a:fillRect/>
              </a:stretch>
            </p:blipFill>
            <p:spPr>
              <a:xfrm>
                <a:off x="2538917" y="87548"/>
                <a:ext cx="719455" cy="359410"/>
              </a:xfrm>
              <a:prstGeom prst="rect">
                <a:avLst/>
              </a:prstGeom>
            </p:spPr>
          </p:pic>
          <p:pic>
            <p:nvPicPr>
              <p:cNvPr id="13" name="Picture 12"/>
              <p:cNvPicPr/>
              <p:nvPr/>
            </p:nvPicPr>
            <p:blipFill>
              <a:blip r:embed="rId12">
                <a:extLst>
                  <a:ext uri="{28A0092B-C50C-407E-A947-70E740481C1C}">
                    <a14:useLocalDpi xmlns:a14="http://schemas.microsoft.com/office/drawing/2010/main" val="0"/>
                  </a:ext>
                </a:extLst>
              </a:blip>
              <a:stretch>
                <a:fillRect/>
              </a:stretch>
            </p:blipFill>
            <p:spPr>
              <a:xfrm>
                <a:off x="3297676" y="87549"/>
                <a:ext cx="863600" cy="367030"/>
              </a:xfrm>
              <a:prstGeom prst="rect">
                <a:avLst/>
              </a:prstGeom>
            </p:spPr>
          </p:pic>
          <p:pic>
            <p:nvPicPr>
              <p:cNvPr id="14" name="Picture 13"/>
              <p:cNvPicPr/>
              <p:nvPr/>
            </p:nvPicPr>
            <p:blipFill>
              <a:blip r:embed="rId13">
                <a:extLst>
                  <a:ext uri="{28A0092B-C50C-407E-A947-70E740481C1C}">
                    <a14:useLocalDpi xmlns:a14="http://schemas.microsoft.com/office/drawing/2010/main" val="0"/>
                  </a:ext>
                </a:extLst>
              </a:blip>
              <a:stretch>
                <a:fillRect/>
              </a:stretch>
            </p:blipFill>
            <p:spPr>
              <a:xfrm>
                <a:off x="4231531" y="136187"/>
                <a:ext cx="737870" cy="287655"/>
              </a:xfrm>
              <a:prstGeom prst="rect">
                <a:avLst/>
              </a:prstGeom>
            </p:spPr>
          </p:pic>
          <p:pic>
            <p:nvPicPr>
              <p:cNvPr id="15" name="Picture 14"/>
              <p:cNvPicPr/>
              <p:nvPr/>
            </p:nvPicPr>
            <p:blipFill>
              <a:blip r:embed="rId14" cstate="print">
                <a:extLst>
                  <a:ext uri="{28A0092B-C50C-407E-A947-70E740481C1C}">
                    <a14:useLocalDpi xmlns:a14="http://schemas.microsoft.com/office/drawing/2010/main" val="0"/>
                  </a:ext>
                </a:extLst>
              </a:blip>
              <a:stretch>
                <a:fillRect/>
              </a:stretch>
            </p:blipFill>
            <p:spPr>
              <a:xfrm>
                <a:off x="5038927" y="-9728"/>
                <a:ext cx="762635" cy="535940"/>
              </a:xfrm>
              <a:prstGeom prst="rect">
                <a:avLst/>
              </a:prstGeom>
            </p:spPr>
          </p:pic>
          <p:pic>
            <p:nvPicPr>
              <p:cNvPr id="16" name="Picture 15"/>
              <p:cNvPicPr/>
              <p:nvPr/>
            </p:nvPicPr>
            <p:blipFill>
              <a:blip r:embed="rId15">
                <a:extLst>
                  <a:ext uri="{28A0092B-C50C-407E-A947-70E740481C1C}">
                    <a14:useLocalDpi xmlns:a14="http://schemas.microsoft.com/office/drawing/2010/main" val="0"/>
                  </a:ext>
                </a:extLst>
              </a:blip>
              <a:stretch>
                <a:fillRect/>
              </a:stretch>
            </p:blipFill>
            <p:spPr>
              <a:xfrm>
                <a:off x="5826868" y="145914"/>
                <a:ext cx="871220" cy="304800"/>
              </a:xfrm>
              <a:prstGeom prst="rect">
                <a:avLst/>
              </a:prstGeom>
            </p:spPr>
          </p:pic>
        </p:grpSp>
      </p:grpSp>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12225" y="47505"/>
            <a:ext cx="2534415" cy="1279410"/>
          </a:xfrm>
          <a:prstGeom prst="rect">
            <a:avLst/>
          </a:prstGeom>
        </p:spPr>
      </p:pic>
      <p:grpSp>
        <p:nvGrpSpPr>
          <p:cNvPr id="6" name="Group 5"/>
          <p:cNvGrpSpPr/>
          <p:nvPr/>
        </p:nvGrpSpPr>
        <p:grpSpPr>
          <a:xfrm>
            <a:off x="1775520" y="1484784"/>
            <a:ext cx="8784976" cy="1944216"/>
            <a:chOff x="251520" y="1484784"/>
            <a:chExt cx="8784976" cy="1944216"/>
          </a:xfrm>
        </p:grpSpPr>
        <p:sp>
          <p:nvSpPr>
            <p:cNvPr id="3" name="Rectangle 2"/>
            <p:cNvSpPr/>
            <p:nvPr/>
          </p:nvSpPr>
          <p:spPr>
            <a:xfrm>
              <a:off x="251520" y="1490008"/>
              <a:ext cx="7128792" cy="1938992"/>
            </a:xfrm>
            <a:prstGeom prst="rect">
              <a:avLst/>
            </a:prstGeom>
          </p:spPr>
          <p:txBody>
            <a:bodyPr wrap="square">
              <a:spAutoFit/>
            </a:bodyPr>
            <a:lstStyle/>
            <a:p>
              <a:pPr algn="ctr"/>
              <a:r>
                <a:rPr lang="en-GB" dirty="0">
                  <a:solidFill>
                    <a:schemeClr val="tx1"/>
                  </a:solidFill>
                  <a:latin typeface="+mn-lt"/>
                </a:rPr>
                <a:t>Mixed method two-arm randomized controlled trial to </a:t>
              </a:r>
              <a:r>
                <a:rPr lang="en-GB" b="1" dirty="0">
                  <a:solidFill>
                    <a:srgbClr val="0070C0"/>
                  </a:solidFill>
                  <a:effectLst>
                    <a:outerShdw blurRad="38100" dist="38100" dir="2700000" algn="tl">
                      <a:srgbClr val="000000">
                        <a:alpha val="43137"/>
                      </a:srgbClr>
                    </a:outerShdw>
                  </a:effectLst>
                  <a:latin typeface="+mn-lt"/>
                </a:rPr>
                <a:t>evaluate</a:t>
              </a:r>
              <a:r>
                <a:rPr lang="en-GB" dirty="0">
                  <a:solidFill>
                    <a:schemeClr val="tx1"/>
                  </a:solidFill>
                  <a:latin typeface="+mn-lt"/>
                </a:rPr>
                <a:t> the effectiveness and cost-effectiveness of the </a:t>
              </a:r>
              <a:r>
                <a:rPr lang="en-GB" b="1" dirty="0">
                  <a:solidFill>
                    <a:srgbClr val="0070C0"/>
                  </a:solidFill>
                  <a:effectLst>
                    <a:outerShdw blurRad="38100" dist="38100" dir="2700000" algn="tl">
                      <a:srgbClr val="000000">
                        <a:alpha val="43137"/>
                      </a:srgbClr>
                    </a:outerShdw>
                  </a:effectLst>
                  <a:latin typeface="+mn-lt"/>
                </a:rPr>
                <a:t>RISKIT-CJS</a:t>
              </a:r>
              <a:r>
                <a:rPr lang="en-GB" b="1" dirty="0">
                  <a:solidFill>
                    <a:schemeClr val="tx1"/>
                  </a:solidFill>
                  <a:latin typeface="+mn-lt"/>
                </a:rPr>
                <a:t> </a:t>
              </a:r>
              <a:r>
                <a:rPr lang="en-GB" b="1" dirty="0">
                  <a:solidFill>
                    <a:srgbClr val="0070C0"/>
                  </a:solidFill>
                  <a:effectLst>
                    <a:outerShdw blurRad="38100" dist="38100" dir="2700000" algn="tl">
                      <a:srgbClr val="000000">
                        <a:alpha val="43137"/>
                      </a:srgbClr>
                    </a:outerShdw>
                  </a:effectLst>
                  <a:latin typeface="+mn-lt"/>
                </a:rPr>
                <a:t>intervention</a:t>
              </a:r>
              <a:r>
                <a:rPr lang="en-GB" b="1" dirty="0">
                  <a:solidFill>
                    <a:schemeClr val="tx1"/>
                  </a:solidFill>
                  <a:latin typeface="+mn-lt"/>
                </a:rPr>
                <a:t> </a:t>
              </a:r>
              <a:r>
                <a:rPr lang="en-GB" dirty="0">
                  <a:solidFill>
                    <a:schemeClr val="tx1"/>
                  </a:solidFill>
                  <a:latin typeface="+mn-lt"/>
                </a:rPr>
                <a:t>in reducing substance use in </a:t>
              </a:r>
              <a:r>
                <a:rPr lang="en-GB" b="1" dirty="0">
                  <a:solidFill>
                    <a:srgbClr val="0070C0"/>
                  </a:solidFill>
                  <a:effectLst>
                    <a:outerShdw blurRad="38100" dist="38100" dir="2700000" algn="tl">
                      <a:srgbClr val="000000">
                        <a:alpha val="43137"/>
                      </a:srgbClr>
                    </a:outerShdw>
                  </a:effectLst>
                  <a:latin typeface="+mn-lt"/>
                </a:rPr>
                <a:t>young</a:t>
              </a:r>
              <a:r>
                <a:rPr lang="en-GB" dirty="0">
                  <a:solidFill>
                    <a:schemeClr val="tx1"/>
                  </a:solidFill>
                  <a:effectLst>
                    <a:outerShdw blurRad="38100" dist="38100" dir="2700000" algn="tl">
                      <a:srgbClr val="000000">
                        <a:alpha val="43137"/>
                      </a:srgbClr>
                    </a:outerShdw>
                  </a:effectLst>
                  <a:latin typeface="+mn-lt"/>
                </a:rPr>
                <a:t> </a:t>
              </a:r>
              <a:r>
                <a:rPr lang="en-GB" b="1" dirty="0">
                  <a:solidFill>
                    <a:srgbClr val="0070C0"/>
                  </a:solidFill>
                  <a:effectLst>
                    <a:outerShdw blurRad="38100" dist="38100" dir="2700000" algn="tl">
                      <a:srgbClr val="000000">
                        <a:alpha val="43137"/>
                      </a:srgbClr>
                    </a:outerShdw>
                  </a:effectLst>
                  <a:latin typeface="+mn-lt"/>
                </a:rPr>
                <a:t>people</a:t>
              </a:r>
              <a:r>
                <a:rPr lang="en-GB" dirty="0">
                  <a:solidFill>
                    <a:schemeClr val="tx1"/>
                  </a:solidFill>
                  <a:effectLst>
                    <a:outerShdw blurRad="38100" dist="38100" dir="2700000" algn="tl">
                      <a:srgbClr val="000000">
                        <a:alpha val="43137"/>
                      </a:srgbClr>
                    </a:outerShdw>
                  </a:effectLst>
                  <a:latin typeface="+mn-lt"/>
                </a:rPr>
                <a:t> </a:t>
              </a:r>
              <a:r>
                <a:rPr lang="en-GB" dirty="0">
                  <a:solidFill>
                    <a:schemeClr val="tx1"/>
                  </a:solidFill>
                  <a:latin typeface="+mn-lt"/>
                </a:rPr>
                <a:t>in criminal justice </a:t>
              </a:r>
              <a:r>
                <a:rPr lang="en-GB" dirty="0" smtClean="0">
                  <a:solidFill>
                    <a:schemeClr val="tx1"/>
                  </a:solidFill>
                  <a:latin typeface="+mn-lt"/>
                </a:rPr>
                <a:t>settings (CJS)</a:t>
              </a:r>
              <a:endParaRPr lang="en-GB" dirty="0">
                <a:solidFill>
                  <a:schemeClr val="tx1"/>
                </a:solidFill>
                <a:latin typeface="+mn-lt"/>
              </a:endParaRPr>
            </a:p>
          </p:txBody>
        </p:sp>
        <p:sp>
          <p:nvSpPr>
            <p:cNvPr id="18" name="5-Point Star 17"/>
            <p:cNvSpPr/>
            <p:nvPr/>
          </p:nvSpPr>
          <p:spPr>
            <a:xfrm>
              <a:off x="7080925" y="1484784"/>
              <a:ext cx="1955571" cy="1582463"/>
            </a:xfrm>
            <a:prstGeom prst="star5">
              <a:avLst/>
            </a:prstGeom>
            <a:solidFill>
              <a:srgbClr val="FFC000"/>
            </a:solidFill>
            <a:ln w="19050" cap="flat" cmpd="sng" algn="ctr">
              <a:solidFill>
                <a:sysClr val="window" lastClr="FFFFFF"/>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schemeClr val="tx1"/>
                  </a:solidFill>
                  <a:latin typeface="Calibri" panose="020F0502020204030204"/>
                </a:rPr>
                <a:t>YP</a:t>
              </a:r>
            </a:p>
          </p:txBody>
        </p:sp>
      </p:grpSp>
      <p:sp>
        <p:nvSpPr>
          <p:cNvPr id="19" name="Title 1"/>
          <p:cNvSpPr txBox="1">
            <a:spLocks/>
          </p:cNvSpPr>
          <p:nvPr/>
        </p:nvSpPr>
        <p:spPr bwMode="auto">
          <a:xfrm>
            <a:off x="1991544" y="152400"/>
            <a:ext cx="8524056"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a:lstStyle>
          <a:p>
            <a:r>
              <a:rPr lang="en-GB" kern="0" dirty="0"/>
              <a:t>RISKIT-CJS in a nutshell</a:t>
            </a:r>
          </a:p>
        </p:txBody>
      </p:sp>
    </p:spTree>
    <p:extLst>
      <p:ext uri="{BB962C8B-B14F-4D97-AF65-F5344CB8AC3E}">
        <p14:creationId xmlns:p14="http://schemas.microsoft.com/office/powerpoint/2010/main" val="32338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628801"/>
            <a:ext cx="8452048" cy="1460693"/>
          </a:xfrm>
        </p:spPr>
        <p:txBody>
          <a:bodyPr/>
          <a:lstStyle/>
          <a:p>
            <a:r>
              <a:rPr lang="en-US" dirty="0" smtClean="0"/>
              <a:t>Average risk score of substance use has </a:t>
            </a:r>
            <a:r>
              <a:rPr lang="en-US" b="1" dirty="0" smtClean="0">
                <a:solidFill>
                  <a:srgbClr val="0070C0"/>
                </a:solidFill>
              </a:rPr>
              <a:t>risen</a:t>
            </a:r>
          </a:p>
          <a:p>
            <a:r>
              <a:rPr lang="en-US" b="1" dirty="0" smtClean="0"/>
              <a:t>45</a:t>
            </a:r>
            <a:r>
              <a:rPr lang="en-US" b="1" dirty="0"/>
              <a:t>%</a:t>
            </a:r>
            <a:r>
              <a:rPr lang="en-US" dirty="0"/>
              <a:t> entered </a:t>
            </a:r>
            <a:r>
              <a:rPr lang="en-US" dirty="0" smtClean="0"/>
              <a:t>custody with </a:t>
            </a:r>
            <a:r>
              <a:rPr lang="en-US" dirty="0"/>
              <a:t>concern about substance use. </a:t>
            </a:r>
            <a:endParaRPr lang="en-US" dirty="0" smtClean="0"/>
          </a:p>
          <a:p>
            <a:r>
              <a:rPr lang="en-US" b="1" dirty="0" smtClean="0"/>
              <a:t>66%</a:t>
            </a:r>
            <a:r>
              <a:rPr lang="en-US" dirty="0" smtClean="0"/>
              <a:t> receive </a:t>
            </a:r>
            <a:r>
              <a:rPr lang="en-US" dirty="0"/>
              <a:t>some form of </a:t>
            </a:r>
            <a:r>
              <a:rPr lang="en-US" dirty="0" smtClean="0"/>
              <a:t>intervention </a:t>
            </a:r>
            <a:r>
              <a:rPr lang="en-US" b="1" dirty="0">
                <a:solidFill>
                  <a:srgbClr val="0070C0"/>
                </a:solidFill>
              </a:rPr>
              <a:t>and there is little evidence of their </a:t>
            </a:r>
            <a:r>
              <a:rPr lang="en-US" b="1" dirty="0" smtClean="0">
                <a:solidFill>
                  <a:srgbClr val="0070C0"/>
                </a:solidFill>
              </a:rPr>
              <a:t>effectiveness</a:t>
            </a:r>
            <a:endParaRPr lang="en-GB" b="1" dirty="0">
              <a:solidFill>
                <a:srgbClr val="0070C0"/>
              </a:solidFill>
            </a:endParaRPr>
          </a:p>
        </p:txBody>
      </p:sp>
      <p:grpSp>
        <p:nvGrpSpPr>
          <p:cNvPr id="9" name="Group 8"/>
          <p:cNvGrpSpPr/>
          <p:nvPr/>
        </p:nvGrpSpPr>
        <p:grpSpPr>
          <a:xfrm>
            <a:off x="4912691" y="4308305"/>
            <a:ext cx="2213210" cy="1372677"/>
            <a:chOff x="3491880" y="5005625"/>
            <a:chExt cx="2213210" cy="1372677"/>
          </a:xfrm>
        </p:grpSpPr>
        <p:sp>
          <p:nvSpPr>
            <p:cNvPr id="5" name="5-Point Star 4"/>
            <p:cNvSpPr>
              <a:spLocks/>
            </p:cNvSpPr>
            <p:nvPr/>
          </p:nvSpPr>
          <p:spPr>
            <a:xfrm>
              <a:off x="4183118" y="5874791"/>
              <a:ext cx="808088" cy="503511"/>
            </a:xfrm>
            <a:prstGeom prst="star5">
              <a:avLst/>
            </a:prstGeom>
            <a:solidFill>
              <a:srgbClr val="FFC000"/>
            </a:solidFill>
            <a:ln w="19050" cap="flat" cmpd="sng" algn="ctr">
              <a:solidFill>
                <a:sysClr val="window" lastClr="FFFFFF"/>
              </a:solidFill>
              <a:prstDash val="solid"/>
              <a:miter lim="800000"/>
            </a:ln>
            <a:effectLst/>
          </p:spPr>
          <p:txBody>
            <a:bodyPr rtlCol="0" anchor="ctr"/>
            <a:lstStyle/>
            <a:p>
              <a:pPr algn="ctr" defTabSz="2479578" eaLnBrk="1" fontAlgn="auto" hangingPunct="1">
                <a:spcBef>
                  <a:spcPts val="0"/>
                </a:spcBef>
                <a:spcAft>
                  <a:spcPts val="0"/>
                </a:spcAft>
                <a:defRPr/>
              </a:pPr>
              <a:r>
                <a:rPr lang="en-GB" sz="800" kern="0" dirty="0">
                  <a:solidFill>
                    <a:prstClr val="black"/>
                  </a:solidFill>
                  <a:latin typeface="Calibri" panose="020F0502020204030204"/>
                </a:rPr>
                <a:t>YP</a:t>
              </a:r>
            </a:p>
          </p:txBody>
        </p:sp>
        <p:cxnSp>
          <p:nvCxnSpPr>
            <p:cNvPr id="7" name="Straight Connector 6"/>
            <p:cNvCxnSpPr/>
            <p:nvPr/>
          </p:nvCxnSpPr>
          <p:spPr bwMode="auto">
            <a:xfrm>
              <a:off x="3491880" y="5805264"/>
              <a:ext cx="221321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779912" y="5005625"/>
              <a:ext cx="1680268" cy="1015663"/>
            </a:xfrm>
            <a:prstGeom prst="rect">
              <a:avLst/>
            </a:prstGeom>
            <a:noFill/>
          </p:spPr>
          <p:txBody>
            <a:bodyPr wrap="none" rtlCol="0">
              <a:spAutoFit/>
            </a:bodyPr>
            <a:lstStyle/>
            <a:p>
              <a:r>
                <a:rPr lang="en-GB" sz="6000" b="1" dirty="0">
                  <a:solidFill>
                    <a:srgbClr val="FF0000"/>
                  </a:solidFill>
                  <a:effectLst>
                    <a:outerShdw blurRad="38100" dist="38100" dir="2700000" algn="tl">
                      <a:srgbClr val="000000">
                        <a:alpha val="43137"/>
                      </a:srgbClr>
                    </a:outerShdw>
                  </a:effectLst>
                </a:rPr>
                <a:t>SLS</a:t>
              </a:r>
            </a:p>
          </p:txBody>
        </p:sp>
      </p:grpSp>
      <p:sp>
        <p:nvSpPr>
          <p:cNvPr id="4" name="TextBox 3"/>
          <p:cNvSpPr txBox="1"/>
          <p:nvPr/>
        </p:nvSpPr>
        <p:spPr>
          <a:xfrm rot="19336688">
            <a:off x="1753413" y="4013858"/>
            <a:ext cx="1100877" cy="923330"/>
          </a:xfrm>
          <a:prstGeom prst="rect">
            <a:avLst/>
          </a:prstGeom>
          <a:solidFill>
            <a:srgbClr val="FF0000"/>
          </a:solidFill>
        </p:spPr>
        <p:txBody>
          <a:bodyPr wrap="square" rtlCol="0">
            <a:spAutoFit/>
          </a:bodyPr>
          <a:lstStyle/>
          <a:p>
            <a:r>
              <a:rPr lang="en-GB" sz="1800" b="1" dirty="0">
                <a:solidFill>
                  <a:schemeClr val="bg1"/>
                </a:solidFill>
              </a:rPr>
              <a:t>Poorer physical health</a:t>
            </a:r>
          </a:p>
        </p:txBody>
      </p:sp>
      <p:sp>
        <p:nvSpPr>
          <p:cNvPr id="6" name="TextBox 5"/>
          <p:cNvSpPr txBox="1"/>
          <p:nvPr/>
        </p:nvSpPr>
        <p:spPr>
          <a:xfrm rot="19654047">
            <a:off x="3095073" y="4072552"/>
            <a:ext cx="1371157" cy="923330"/>
          </a:xfrm>
          <a:prstGeom prst="rect">
            <a:avLst/>
          </a:prstGeom>
          <a:solidFill>
            <a:srgbClr val="FF0000"/>
          </a:solidFill>
        </p:spPr>
        <p:txBody>
          <a:bodyPr wrap="square" rtlCol="0">
            <a:spAutoFit/>
          </a:bodyPr>
          <a:lstStyle/>
          <a:p>
            <a:r>
              <a:rPr lang="en-GB" sz="1800" b="1" dirty="0">
                <a:solidFill>
                  <a:schemeClr val="bg1"/>
                </a:solidFill>
              </a:rPr>
              <a:t>Early pregnancy in females</a:t>
            </a:r>
          </a:p>
        </p:txBody>
      </p:sp>
      <p:sp>
        <p:nvSpPr>
          <p:cNvPr id="10" name="TextBox 9"/>
          <p:cNvSpPr txBox="1"/>
          <p:nvPr/>
        </p:nvSpPr>
        <p:spPr>
          <a:xfrm rot="1033128">
            <a:off x="8065769" y="4163020"/>
            <a:ext cx="1190541" cy="1200329"/>
          </a:xfrm>
          <a:prstGeom prst="rect">
            <a:avLst/>
          </a:prstGeom>
          <a:solidFill>
            <a:srgbClr val="FF0000"/>
          </a:solidFill>
        </p:spPr>
        <p:txBody>
          <a:bodyPr wrap="square" rtlCol="0">
            <a:spAutoFit/>
          </a:bodyPr>
          <a:lstStyle/>
          <a:p>
            <a:r>
              <a:rPr lang="en-GB" sz="1800" b="1" dirty="0">
                <a:solidFill>
                  <a:schemeClr val="bg1"/>
                </a:solidFill>
              </a:rPr>
              <a:t>Higher rates of tobacco use</a:t>
            </a:r>
          </a:p>
        </p:txBody>
      </p:sp>
      <p:sp>
        <p:nvSpPr>
          <p:cNvPr id="11" name="TextBox 10"/>
          <p:cNvSpPr txBox="1"/>
          <p:nvPr/>
        </p:nvSpPr>
        <p:spPr>
          <a:xfrm rot="1271948">
            <a:off x="6277466" y="3644968"/>
            <a:ext cx="1623124" cy="923330"/>
          </a:xfrm>
          <a:prstGeom prst="rect">
            <a:avLst/>
          </a:prstGeom>
          <a:solidFill>
            <a:srgbClr val="FF0000"/>
          </a:solidFill>
        </p:spPr>
        <p:txBody>
          <a:bodyPr wrap="square" rtlCol="0">
            <a:spAutoFit/>
          </a:bodyPr>
          <a:lstStyle/>
          <a:p>
            <a:r>
              <a:rPr lang="en-GB" sz="1800" b="1" dirty="0">
                <a:solidFill>
                  <a:schemeClr val="bg1"/>
                </a:solidFill>
              </a:rPr>
              <a:t>Drug and alcohol dependence</a:t>
            </a:r>
          </a:p>
        </p:txBody>
      </p:sp>
      <p:sp>
        <p:nvSpPr>
          <p:cNvPr id="12" name="TextBox 11"/>
          <p:cNvSpPr txBox="1"/>
          <p:nvPr/>
        </p:nvSpPr>
        <p:spPr>
          <a:xfrm>
            <a:off x="8645728" y="3284984"/>
            <a:ext cx="1554729" cy="923330"/>
          </a:xfrm>
          <a:prstGeom prst="rect">
            <a:avLst/>
          </a:prstGeom>
          <a:solidFill>
            <a:srgbClr val="FF0000"/>
          </a:solidFill>
        </p:spPr>
        <p:txBody>
          <a:bodyPr wrap="square" rtlCol="0">
            <a:spAutoFit/>
          </a:bodyPr>
          <a:lstStyle/>
          <a:p>
            <a:r>
              <a:rPr lang="en-GB" sz="1800" b="1" dirty="0">
                <a:solidFill>
                  <a:schemeClr val="bg1"/>
                </a:solidFill>
              </a:rPr>
              <a:t>Reduced employment chances</a:t>
            </a:r>
          </a:p>
        </p:txBody>
      </p:sp>
      <p:sp>
        <p:nvSpPr>
          <p:cNvPr id="13" name="TextBox 12"/>
          <p:cNvSpPr txBox="1"/>
          <p:nvPr/>
        </p:nvSpPr>
        <p:spPr>
          <a:xfrm>
            <a:off x="4727848" y="3671393"/>
            <a:ext cx="1360124" cy="646331"/>
          </a:xfrm>
          <a:prstGeom prst="rect">
            <a:avLst/>
          </a:prstGeom>
          <a:solidFill>
            <a:srgbClr val="FF0000"/>
          </a:solidFill>
        </p:spPr>
        <p:txBody>
          <a:bodyPr wrap="square" rtlCol="0">
            <a:spAutoFit/>
          </a:bodyPr>
          <a:lstStyle/>
          <a:p>
            <a:r>
              <a:rPr lang="en-GB" sz="1800" b="1" dirty="0">
                <a:solidFill>
                  <a:schemeClr val="bg1"/>
                </a:solidFill>
              </a:rPr>
              <a:t>Economic Hardship</a:t>
            </a:r>
          </a:p>
        </p:txBody>
      </p:sp>
      <p:sp>
        <p:nvSpPr>
          <p:cNvPr id="14" name="Content Placeholder 2"/>
          <p:cNvSpPr txBox="1">
            <a:spLocks/>
          </p:cNvSpPr>
          <p:nvPr/>
        </p:nvSpPr>
        <p:spPr bwMode="auto">
          <a:xfrm>
            <a:off x="2018180" y="1783662"/>
            <a:ext cx="8452048" cy="8648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None/>
            </a:pPr>
            <a:r>
              <a:rPr lang="en-GB" sz="2800" b="1" kern="0" dirty="0">
                <a:solidFill>
                  <a:srgbClr val="FF0000"/>
                </a:solidFill>
              </a:rPr>
              <a:t>I</a:t>
            </a:r>
            <a:r>
              <a:rPr lang="en-GB" sz="2800" b="1" kern="0" dirty="0">
                <a:solidFill>
                  <a:srgbClr val="FF0000"/>
                </a:solidFill>
                <a:effectLst>
                  <a:outerShdw blurRad="38100" dist="38100" dir="2700000" algn="tl">
                    <a:srgbClr val="000000">
                      <a:alpha val="43137"/>
                    </a:srgbClr>
                  </a:outerShdw>
                </a:effectLst>
              </a:rPr>
              <a:t>ncreased risk of health and social problems </a:t>
            </a:r>
            <a:r>
              <a:rPr lang="en-GB" sz="2800" kern="0" dirty="0"/>
              <a:t>making them one of the </a:t>
            </a:r>
            <a:r>
              <a:rPr lang="en-GB" sz="2800" b="1" kern="0" dirty="0">
                <a:effectLst>
                  <a:outerShdw blurRad="38100" dist="38100" dir="2700000" algn="tl">
                    <a:srgbClr val="000000">
                      <a:alpha val="43137"/>
                    </a:srgbClr>
                  </a:outerShdw>
                </a:effectLst>
              </a:rPr>
              <a:t>most vulnerable</a:t>
            </a:r>
            <a:r>
              <a:rPr lang="en-GB" sz="2800" kern="0" dirty="0"/>
              <a:t> and often ‘</a:t>
            </a:r>
            <a:r>
              <a:rPr lang="en-GB" sz="2800" b="1" kern="0" dirty="0">
                <a:effectLst>
                  <a:outerShdw blurRad="38100" dist="38100" dir="2700000" algn="tl">
                    <a:srgbClr val="000000">
                      <a:alpha val="43137"/>
                    </a:srgbClr>
                  </a:outerShdw>
                </a:effectLst>
              </a:rPr>
              <a:t>hard to reach</a:t>
            </a:r>
            <a:r>
              <a:rPr lang="en-GB" sz="2800" kern="0" dirty="0"/>
              <a:t>’ </a:t>
            </a:r>
            <a:r>
              <a:rPr lang="en-GB" sz="2800" b="1" kern="0" dirty="0">
                <a:effectLst>
                  <a:outerShdw blurRad="38100" dist="38100" dir="2700000" algn="tl">
                    <a:srgbClr val="000000">
                      <a:alpha val="43137"/>
                    </a:srgbClr>
                  </a:outerShdw>
                </a:effectLst>
              </a:rPr>
              <a:t>populations</a:t>
            </a:r>
            <a:r>
              <a:rPr lang="en-GB" sz="2800" kern="0" dirty="0"/>
              <a:t> in the UK</a:t>
            </a:r>
          </a:p>
        </p:txBody>
      </p:sp>
      <p:sp>
        <p:nvSpPr>
          <p:cNvPr id="15" name="Content Placeholder 2"/>
          <p:cNvSpPr txBox="1">
            <a:spLocks/>
          </p:cNvSpPr>
          <p:nvPr/>
        </p:nvSpPr>
        <p:spPr bwMode="auto">
          <a:xfrm>
            <a:off x="2059885" y="3140968"/>
            <a:ext cx="8452048" cy="6502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endParaRPr lang="en-GB" sz="1600" kern="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223" y="3140968"/>
            <a:ext cx="3619500" cy="3238500"/>
          </a:xfrm>
          <a:prstGeom prst="rect">
            <a:avLst/>
          </a:prstGeom>
        </p:spPr>
      </p:pic>
      <p:sp>
        <p:nvSpPr>
          <p:cNvPr id="18" name="Title 1"/>
          <p:cNvSpPr txBox="1">
            <a:spLocks/>
          </p:cNvSpPr>
          <p:nvPr/>
        </p:nvSpPr>
        <p:spPr bwMode="auto">
          <a:xfrm>
            <a:off x="1991544" y="152400"/>
            <a:ext cx="8524056"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a:lstStyle>
          <a:p>
            <a:r>
              <a:rPr lang="en-GB" dirty="0"/>
              <a:t>The problematic situation: Young Offenders</a:t>
            </a:r>
            <a:endParaRPr lang="en-GB" kern="0" dirty="0"/>
          </a:p>
        </p:txBody>
      </p:sp>
    </p:spTree>
    <p:extLst>
      <p:ext uri="{BB962C8B-B14F-4D97-AF65-F5344CB8AC3E}">
        <p14:creationId xmlns:p14="http://schemas.microsoft.com/office/powerpoint/2010/main" val="40740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1" end="1"/>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circle(in)">
                                      <p:cBhvr>
                                        <p:cTn id="73" dur="20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676400"/>
            <a:ext cx="8064896" cy="2400672"/>
          </a:xfrm>
        </p:spPr>
        <p:txBody>
          <a:bodyPr/>
          <a:lstStyle/>
          <a:p>
            <a:pPr marL="0" indent="0">
              <a:buNone/>
            </a:pPr>
            <a:r>
              <a:rPr lang="en-GB" sz="2000" b="1" dirty="0"/>
              <a:t>Macro level OR the Big Wish of Funders/collaborative partners</a:t>
            </a:r>
            <a:r>
              <a:rPr lang="en-GB" sz="2000" dirty="0"/>
              <a:t>: </a:t>
            </a:r>
          </a:p>
          <a:p>
            <a:pPr>
              <a:buFont typeface="Wingdings" panose="05000000000000000000" pitchFamily="2" charset="2"/>
              <a:buChar char="Ø"/>
            </a:pPr>
            <a:r>
              <a:rPr lang="en-GB" sz="1800" dirty="0"/>
              <a:t>Delivering substance treatment that works</a:t>
            </a:r>
          </a:p>
          <a:p>
            <a:pPr>
              <a:buFont typeface="Wingdings" panose="05000000000000000000" pitchFamily="2" charset="2"/>
              <a:buChar char="Ø"/>
            </a:pPr>
            <a:r>
              <a:rPr lang="en-GB" sz="1800" dirty="0"/>
              <a:t>Evidence based research that informs treatment policy and provide substance treatment interventions that are guided by research</a:t>
            </a:r>
          </a:p>
          <a:p>
            <a:pPr marL="0" indent="0">
              <a:buNone/>
            </a:pPr>
            <a:endParaRPr lang="en-GB" sz="1800" b="1" dirty="0"/>
          </a:p>
          <a:p>
            <a:pPr marL="0" indent="0">
              <a:buNone/>
            </a:pPr>
            <a:r>
              <a:rPr lang="en-GB" sz="2000" b="1" dirty="0"/>
              <a:t>Micro level: the humanitarian wish for the young person</a:t>
            </a:r>
          </a:p>
          <a:p>
            <a:pPr>
              <a:buFont typeface="Wingdings" panose="05000000000000000000" pitchFamily="2" charset="2"/>
              <a:buChar char="Ø"/>
            </a:pPr>
            <a:r>
              <a:rPr lang="en-GB" sz="1800" dirty="0"/>
              <a:t>To reduce both their substance use and risk taking behaviour.</a:t>
            </a:r>
          </a:p>
        </p:txBody>
      </p:sp>
      <p:grpSp>
        <p:nvGrpSpPr>
          <p:cNvPr id="14" name="Group 13"/>
          <p:cNvGrpSpPr>
            <a:grpSpLocks/>
          </p:cNvGrpSpPr>
          <p:nvPr/>
        </p:nvGrpSpPr>
        <p:grpSpPr>
          <a:xfrm>
            <a:off x="2246382" y="4211742"/>
            <a:ext cx="7713238" cy="2217035"/>
            <a:chOff x="879162" y="4023972"/>
            <a:chExt cx="7159317" cy="2463899"/>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581128"/>
              <a:ext cx="2757686" cy="1906743"/>
            </a:xfrm>
            <a:prstGeom prst="rect">
              <a:avLst/>
            </a:prstGeom>
          </p:spPr>
        </p:pic>
        <p:grpSp>
          <p:nvGrpSpPr>
            <p:cNvPr id="6" name="Group 5"/>
            <p:cNvGrpSpPr/>
            <p:nvPr/>
          </p:nvGrpSpPr>
          <p:grpSpPr>
            <a:xfrm rot="3799367">
              <a:off x="6669207" y="4867910"/>
              <a:ext cx="2213210" cy="525334"/>
              <a:chOff x="3610963" y="5339765"/>
              <a:chExt cx="2213210" cy="525334"/>
            </a:xfrm>
          </p:grpSpPr>
          <p:cxnSp>
            <p:nvCxnSpPr>
              <p:cNvPr id="8" name="Straight Connector 7"/>
              <p:cNvCxnSpPr/>
              <p:nvPr/>
            </p:nvCxnSpPr>
            <p:spPr bwMode="auto">
              <a:xfrm>
                <a:off x="3610963" y="5865099"/>
                <a:ext cx="221321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547" y="5339765"/>
                <a:ext cx="980180" cy="485645"/>
              </a:xfrm>
              <a:prstGeom prst="rect">
                <a:avLst/>
              </a:prstGeom>
              <a:noFill/>
            </p:spPr>
            <p:txBody>
              <a:bodyPr wrap="none" rtlCol="0">
                <a:spAutoFit/>
              </a:bodyPr>
              <a:lstStyle/>
              <a:p>
                <a:r>
                  <a:rPr lang="en-GB" sz="2800" b="1" dirty="0">
                    <a:solidFill>
                      <a:srgbClr val="FF0000"/>
                    </a:solidFill>
                  </a:rPr>
                  <a:t>SLS</a:t>
                </a:r>
              </a:p>
            </p:txBody>
          </p:sp>
        </p:grpSp>
        <p:sp>
          <p:nvSpPr>
            <p:cNvPr id="10" name="Rectangle 9"/>
            <p:cNvSpPr/>
            <p:nvPr/>
          </p:nvSpPr>
          <p:spPr>
            <a:xfrm>
              <a:off x="879162" y="5072712"/>
              <a:ext cx="3225556" cy="1333984"/>
            </a:xfrm>
            <a:prstGeom prst="rect">
              <a:avLst/>
            </a:prstGeom>
          </p:spPr>
          <p:txBody>
            <a:bodyPr wrap="square">
              <a:spAutoFit/>
            </a:bodyPr>
            <a:lstStyle/>
            <a:p>
              <a:pPr algn="ctr"/>
              <a:r>
                <a:rPr lang="en-GB" b="1" dirty="0">
                  <a:solidFill>
                    <a:srgbClr val="0070C0"/>
                  </a:solidFill>
                  <a:effectLst>
                    <a:outerShdw blurRad="38100" dist="38100" dir="2700000" algn="tl">
                      <a:srgbClr val="000000">
                        <a:alpha val="43137"/>
                      </a:srgbClr>
                    </a:outerShdw>
                  </a:effectLst>
                </a:rPr>
                <a:t>Knowledge</a:t>
              </a:r>
            </a:p>
            <a:p>
              <a:pPr algn="ctr"/>
              <a:r>
                <a:rPr lang="en-GB" b="1" dirty="0">
                  <a:solidFill>
                    <a:srgbClr val="0070C0"/>
                  </a:solidFill>
                  <a:effectLst>
                    <a:outerShdw blurRad="38100" dist="38100" dir="2700000" algn="tl">
                      <a:srgbClr val="000000">
                        <a:alpha val="43137"/>
                      </a:srgbClr>
                    </a:outerShdw>
                  </a:effectLst>
                </a:rPr>
                <a:t>Coping strategies</a:t>
              </a:r>
            </a:p>
            <a:p>
              <a:pPr algn="ctr"/>
              <a:r>
                <a:rPr lang="en-GB" b="1" dirty="0">
                  <a:solidFill>
                    <a:srgbClr val="0070C0"/>
                  </a:solidFill>
                  <a:effectLst>
                    <a:outerShdw blurRad="38100" dist="38100" dir="2700000" algn="tl">
                      <a:srgbClr val="000000">
                        <a:alpha val="43137"/>
                      </a:srgbClr>
                    </a:outerShdw>
                  </a:effectLst>
                </a:rPr>
                <a:t>Develop self efficacy </a:t>
              </a:r>
            </a:p>
          </p:txBody>
        </p:sp>
        <p:sp>
          <p:nvSpPr>
            <p:cNvPr id="13" name="Striped Right Arrow 12"/>
            <p:cNvSpPr>
              <a:spLocks noChangeAspect="1"/>
            </p:cNvSpPr>
            <p:nvPr/>
          </p:nvSpPr>
          <p:spPr bwMode="auto">
            <a:xfrm>
              <a:off x="3850791" y="5480953"/>
              <a:ext cx="2065182" cy="530695"/>
            </a:xfrm>
            <a:prstGeom prst="stripedRightArrow">
              <a:avLst/>
            </a:prstGeom>
            <a:noFill/>
            <a:ln>
              <a:solidFill>
                <a:schemeClr val="bg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endParaRPr lang="en-GB">
                <a:solidFill>
                  <a:srgbClr val="FFB013"/>
                </a:solidFill>
                <a:latin typeface="Arial" charset="0"/>
              </a:endParaRPr>
            </a:p>
          </p:txBody>
        </p:sp>
      </p:grpSp>
      <p:sp>
        <p:nvSpPr>
          <p:cNvPr id="15" name="Rectangle 14"/>
          <p:cNvSpPr/>
          <p:nvPr/>
        </p:nvSpPr>
        <p:spPr>
          <a:xfrm>
            <a:off x="3071664" y="3717033"/>
            <a:ext cx="6085332" cy="830997"/>
          </a:xfrm>
          <a:prstGeom prst="rect">
            <a:avLst/>
          </a:prstGeom>
        </p:spPr>
        <p:txBody>
          <a:bodyPr>
            <a:spAutoFit/>
          </a:bodyPr>
          <a:lstStyle/>
          <a:p>
            <a:endParaRPr lang="en-GB" dirty="0">
              <a:solidFill>
                <a:srgbClr val="0070C0"/>
              </a:solidFill>
            </a:endParaRPr>
          </a:p>
          <a:p>
            <a:pPr algn="ctr"/>
            <a:r>
              <a:rPr lang="en-GB" b="1" dirty="0">
                <a:solidFill>
                  <a:srgbClr val="0070C0"/>
                </a:solidFill>
                <a:effectLst>
                  <a:outerShdw blurRad="38100" dist="38100" dir="2700000" algn="tl">
                    <a:srgbClr val="000000">
                      <a:alpha val="43137"/>
                    </a:srgbClr>
                  </a:outerShdw>
                </a:effectLst>
              </a:rPr>
              <a:t>Skills to navigate SLS</a:t>
            </a:r>
          </a:p>
        </p:txBody>
      </p:sp>
      <p:sp>
        <p:nvSpPr>
          <p:cNvPr id="17" name="Title 1"/>
          <p:cNvSpPr txBox="1">
            <a:spLocks/>
          </p:cNvSpPr>
          <p:nvPr/>
        </p:nvSpPr>
        <p:spPr bwMode="auto">
          <a:xfrm>
            <a:off x="1991544" y="152400"/>
            <a:ext cx="8524056"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a:lstStyle>
          <a:p>
            <a:r>
              <a:rPr lang="en-GB" dirty="0"/>
              <a:t>The Big wishes</a:t>
            </a:r>
            <a:endParaRPr lang="en-GB" kern="0" dirty="0"/>
          </a:p>
        </p:txBody>
      </p:sp>
    </p:spTree>
    <p:extLst>
      <p:ext uri="{BB962C8B-B14F-4D97-AF65-F5344CB8AC3E}">
        <p14:creationId xmlns:p14="http://schemas.microsoft.com/office/powerpoint/2010/main" val="306360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a:grpSpLocks noChangeAspect="1"/>
          </p:cNvGrpSpPr>
          <p:nvPr/>
        </p:nvGrpSpPr>
        <p:grpSpPr>
          <a:xfrm>
            <a:off x="1596008" y="1556741"/>
            <a:ext cx="9108504" cy="4851592"/>
            <a:chOff x="-517" y="1776703"/>
            <a:chExt cx="11997676" cy="4045429"/>
          </a:xfrm>
        </p:grpSpPr>
        <p:sp>
          <p:nvSpPr>
            <p:cNvPr id="58" name="Rectangle 57"/>
            <p:cNvSpPr/>
            <p:nvPr/>
          </p:nvSpPr>
          <p:spPr>
            <a:xfrm>
              <a:off x="303571" y="1979264"/>
              <a:ext cx="2141317" cy="740780"/>
            </a:xfrm>
            <a:prstGeom prst="rect">
              <a:avLst/>
            </a:prstGeom>
            <a:noFill/>
            <a:ln w="12700" cap="flat" cmpd="sng" algn="ctr">
              <a:solidFill>
                <a:srgbClr val="5B9BD5">
                  <a:shade val="50000"/>
                </a:srgbClr>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Researchers </a:t>
              </a:r>
            </a:p>
            <a:p>
              <a:pPr algn="ctr" defTabSz="2479578" eaLnBrk="1" fontAlgn="auto" hangingPunct="1">
                <a:spcBef>
                  <a:spcPts val="0"/>
                </a:spcBef>
                <a:spcAft>
                  <a:spcPts val="0"/>
                </a:spcAft>
                <a:defRPr/>
              </a:pPr>
              <a:r>
                <a:rPr lang="en-GB" sz="1600" kern="0" dirty="0">
                  <a:solidFill>
                    <a:prstClr val="black"/>
                  </a:solidFill>
                  <a:latin typeface="Calibri" panose="020F0502020204030204"/>
                </a:rPr>
                <a:t>University of Kent</a:t>
              </a:r>
            </a:p>
          </p:txBody>
        </p:sp>
        <p:sp>
          <p:nvSpPr>
            <p:cNvPr id="59" name="Rectangle 58"/>
            <p:cNvSpPr/>
            <p:nvPr/>
          </p:nvSpPr>
          <p:spPr>
            <a:xfrm>
              <a:off x="317069" y="4840157"/>
              <a:ext cx="2141317" cy="740780"/>
            </a:xfrm>
            <a:prstGeom prst="rect">
              <a:avLst/>
            </a:prstGeom>
            <a:noFill/>
            <a:ln w="12700" cap="flat" cmpd="sng" algn="ctr">
              <a:solidFill>
                <a:srgbClr val="5B9BD5">
                  <a:shade val="50000"/>
                </a:srgbClr>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Practitioners: </a:t>
              </a:r>
            </a:p>
            <a:p>
              <a:pPr algn="ctr" defTabSz="2479578" eaLnBrk="1" fontAlgn="auto" hangingPunct="1">
                <a:spcBef>
                  <a:spcPts val="0"/>
                </a:spcBef>
                <a:spcAft>
                  <a:spcPts val="0"/>
                </a:spcAft>
                <a:defRPr/>
              </a:pPr>
              <a:r>
                <a:rPr lang="en-GB" sz="1600" kern="0" dirty="0">
                  <a:solidFill>
                    <a:prstClr val="black"/>
                  </a:solidFill>
                  <a:latin typeface="Calibri" panose="020F0502020204030204"/>
                </a:rPr>
                <a:t>Addaction</a:t>
              </a:r>
            </a:p>
          </p:txBody>
        </p:sp>
        <p:sp>
          <p:nvSpPr>
            <p:cNvPr id="60" name="5-Point Star 59"/>
            <p:cNvSpPr/>
            <p:nvPr/>
          </p:nvSpPr>
          <p:spPr>
            <a:xfrm>
              <a:off x="-517" y="3068256"/>
              <a:ext cx="2575868" cy="1319514"/>
            </a:xfrm>
            <a:prstGeom prst="star5">
              <a:avLst/>
            </a:prstGeom>
            <a:solidFill>
              <a:srgbClr val="FFC000"/>
            </a:solidFill>
            <a:ln w="19050" cap="flat" cmpd="sng" algn="ctr">
              <a:solidFill>
                <a:sysClr val="window" lastClr="FFFFFF"/>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YP</a:t>
              </a:r>
            </a:p>
          </p:txBody>
        </p:sp>
        <p:sp>
          <p:nvSpPr>
            <p:cNvPr id="61" name="Oval 60"/>
            <p:cNvSpPr/>
            <p:nvPr/>
          </p:nvSpPr>
          <p:spPr>
            <a:xfrm>
              <a:off x="2743140" y="3269063"/>
              <a:ext cx="1460322" cy="920543"/>
            </a:xfrm>
            <a:prstGeom prst="ellipse">
              <a:avLst/>
            </a:prstGeom>
            <a:solidFill>
              <a:sysClr val="window" lastClr="FFFFFF"/>
            </a:solidFill>
            <a:ln w="12700" cap="flat" cmpd="sng" algn="ctr">
              <a:solidFill>
                <a:srgbClr val="5B9BD5"/>
              </a:solidFill>
              <a:prstDash val="solid"/>
              <a:miter lim="800000"/>
            </a:ln>
            <a:effectLst/>
          </p:spPr>
          <p:txBody>
            <a:bodyPr rtlCol="0" anchor="ctr"/>
            <a:lstStyle/>
            <a:p>
              <a:pPr algn="ctr" defTabSz="2479578" eaLnBrk="1" fontAlgn="auto" hangingPunct="1">
                <a:spcBef>
                  <a:spcPts val="0"/>
                </a:spcBef>
                <a:spcAft>
                  <a:spcPts val="0"/>
                </a:spcAft>
                <a:defRPr/>
              </a:pPr>
              <a:r>
                <a:rPr lang="en-GB" sz="1400" kern="0" dirty="0">
                  <a:solidFill>
                    <a:prstClr val="black"/>
                  </a:solidFill>
                  <a:latin typeface="Calibri" panose="020F0502020204030204"/>
                </a:rPr>
                <a:t>RISKIT-CJS</a:t>
              </a:r>
            </a:p>
          </p:txBody>
        </p:sp>
        <p:sp>
          <p:nvSpPr>
            <p:cNvPr id="62" name="Right Brace 61"/>
            <p:cNvSpPr/>
            <p:nvPr/>
          </p:nvSpPr>
          <p:spPr>
            <a:xfrm>
              <a:off x="2417453" y="2235849"/>
              <a:ext cx="263377" cy="2974698"/>
            </a:xfrm>
            <a:prstGeom prst="rightBrace">
              <a:avLst>
                <a:gd name="adj1" fmla="val 8333"/>
                <a:gd name="adj2" fmla="val 50778"/>
              </a:avLst>
            </a:prstGeom>
            <a:noFill/>
            <a:ln w="38100" cap="flat" cmpd="sng" algn="ctr">
              <a:solidFill>
                <a:srgbClr val="5B9BD5"/>
              </a:solidFill>
              <a:prstDash val="solid"/>
              <a:miter lim="800000"/>
            </a:ln>
            <a:effectLst/>
          </p:spPr>
          <p:txBody>
            <a:bodyPr rtlCol="0" anchor="ctr"/>
            <a:lstStyle/>
            <a:p>
              <a:pPr algn="ctr" defTabSz="2479578" eaLnBrk="1" fontAlgn="auto" hangingPunct="1">
                <a:spcBef>
                  <a:spcPts val="0"/>
                </a:spcBef>
                <a:spcAft>
                  <a:spcPts val="0"/>
                </a:spcAft>
                <a:defRPr/>
              </a:pPr>
              <a:endParaRPr lang="en-GB" sz="1600" kern="0">
                <a:solidFill>
                  <a:prstClr val="black"/>
                </a:solidFill>
                <a:latin typeface="Calibri" panose="020F0502020204030204"/>
              </a:endParaRPr>
            </a:p>
          </p:txBody>
        </p:sp>
        <p:sp>
          <p:nvSpPr>
            <p:cNvPr id="63" name="Rectangle 62"/>
            <p:cNvSpPr/>
            <p:nvPr/>
          </p:nvSpPr>
          <p:spPr>
            <a:xfrm rot="16200000">
              <a:off x="3025190" y="3368226"/>
              <a:ext cx="3672331" cy="787079"/>
            </a:xfrm>
            <a:prstGeom prst="rect">
              <a:avLst/>
            </a:prstGeom>
            <a:noFill/>
            <a:ln w="12700" cap="flat" cmpd="sng" algn="ctr">
              <a:solidFill>
                <a:srgbClr val="5B9BD5">
                  <a:shade val="50000"/>
                </a:srgbClr>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Multi-component Intervention</a:t>
              </a:r>
            </a:p>
          </p:txBody>
        </p:sp>
        <p:sp>
          <p:nvSpPr>
            <p:cNvPr id="64" name="Rectangle 63"/>
            <p:cNvSpPr/>
            <p:nvPr/>
          </p:nvSpPr>
          <p:spPr>
            <a:xfrm>
              <a:off x="5451216" y="1776703"/>
              <a:ext cx="2421818" cy="740780"/>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Knowledge &amp; education</a:t>
              </a:r>
            </a:p>
          </p:txBody>
        </p:sp>
        <p:sp>
          <p:nvSpPr>
            <p:cNvPr id="65" name="Rectangle 64"/>
            <p:cNvSpPr/>
            <p:nvPr/>
          </p:nvSpPr>
          <p:spPr>
            <a:xfrm>
              <a:off x="5464718" y="2762482"/>
              <a:ext cx="2421818" cy="740780"/>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Cognitive &amp; learning skills</a:t>
              </a:r>
            </a:p>
          </p:txBody>
        </p:sp>
        <p:sp>
          <p:nvSpPr>
            <p:cNvPr id="66" name="Rectangle 65"/>
            <p:cNvSpPr/>
            <p:nvPr/>
          </p:nvSpPr>
          <p:spPr>
            <a:xfrm>
              <a:off x="5451216" y="3866912"/>
              <a:ext cx="2421818" cy="740780"/>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Self-efficacy</a:t>
              </a:r>
            </a:p>
          </p:txBody>
        </p:sp>
        <p:sp>
          <p:nvSpPr>
            <p:cNvPr id="67" name="Rectangle 66"/>
            <p:cNvSpPr/>
            <p:nvPr/>
          </p:nvSpPr>
          <p:spPr>
            <a:xfrm>
              <a:off x="5412751" y="4953962"/>
              <a:ext cx="2421818" cy="740780"/>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Motivation</a:t>
              </a:r>
            </a:p>
          </p:txBody>
        </p:sp>
        <p:sp>
          <p:nvSpPr>
            <p:cNvPr id="68" name="Right Brace 67"/>
            <p:cNvSpPr/>
            <p:nvPr/>
          </p:nvSpPr>
          <p:spPr>
            <a:xfrm>
              <a:off x="7999688" y="1821265"/>
              <a:ext cx="408030" cy="3803865"/>
            </a:xfrm>
            <a:prstGeom prst="rightBrace">
              <a:avLst>
                <a:gd name="adj1" fmla="val 8333"/>
                <a:gd name="adj2" fmla="val 51107"/>
              </a:avLst>
            </a:prstGeom>
            <a:ln w="38100">
              <a:solidFill>
                <a:srgbClr val="5B9BD5"/>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2479578" eaLnBrk="1" fontAlgn="auto" hangingPunct="1">
                <a:spcBef>
                  <a:spcPts val="0"/>
                </a:spcBef>
                <a:spcAft>
                  <a:spcPts val="0"/>
                </a:spcAft>
                <a:defRPr/>
              </a:pPr>
              <a:endParaRPr lang="en-GB" sz="1600" kern="0">
                <a:solidFill>
                  <a:prstClr val="black"/>
                </a:solidFill>
                <a:latin typeface="Calibri" panose="020F0502020204030204"/>
              </a:endParaRPr>
            </a:p>
          </p:txBody>
        </p:sp>
        <p:sp>
          <p:nvSpPr>
            <p:cNvPr id="69" name="Rectangle 68"/>
            <p:cNvSpPr/>
            <p:nvPr/>
          </p:nvSpPr>
          <p:spPr>
            <a:xfrm>
              <a:off x="8340705" y="1811422"/>
              <a:ext cx="3656454" cy="850819"/>
            </a:xfrm>
            <a:prstGeom prst="rect">
              <a:avLst/>
            </a:prstGeom>
            <a:noFill/>
            <a:ln w="12700" cap="flat" cmpd="sng" algn="ctr">
              <a:solidFill>
                <a:srgbClr val="5B9BD5">
                  <a:shade val="50000"/>
                </a:srgbClr>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Step 1</a:t>
              </a:r>
            </a:p>
            <a:p>
              <a:pPr algn="ctr" defTabSz="2479578" eaLnBrk="1" fontAlgn="auto" hangingPunct="1">
                <a:spcBef>
                  <a:spcPts val="0"/>
                </a:spcBef>
                <a:spcAft>
                  <a:spcPts val="0"/>
                </a:spcAft>
                <a:defRPr/>
              </a:pPr>
              <a:r>
                <a:rPr lang="en-GB" sz="1600" kern="0" dirty="0">
                  <a:solidFill>
                    <a:prstClr val="black"/>
                  </a:solidFill>
                  <a:latin typeface="Calibri" panose="020F0502020204030204"/>
                </a:rPr>
                <a:t>Individual 1 to 1 session using motivational interviewing approaches</a:t>
              </a:r>
            </a:p>
          </p:txBody>
        </p:sp>
        <p:sp>
          <p:nvSpPr>
            <p:cNvPr id="70" name="Rectangle 69"/>
            <p:cNvSpPr/>
            <p:nvPr/>
          </p:nvSpPr>
          <p:spPr>
            <a:xfrm>
              <a:off x="8340704" y="2762481"/>
              <a:ext cx="3656455" cy="850819"/>
            </a:xfrm>
            <a:prstGeom prst="rect">
              <a:avLst/>
            </a:prstGeom>
            <a:solidFill>
              <a:srgbClr val="FFC000"/>
            </a:solidFill>
            <a:ln w="6350" cap="flat" cmpd="sng" algn="ctr">
              <a:solidFill>
                <a:srgbClr val="FFC000"/>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Step 2</a:t>
              </a:r>
            </a:p>
            <a:p>
              <a:pPr algn="ctr" defTabSz="2479578" eaLnBrk="1" fontAlgn="auto" hangingPunct="1">
                <a:spcBef>
                  <a:spcPts val="0"/>
                </a:spcBef>
                <a:spcAft>
                  <a:spcPts val="0"/>
                </a:spcAft>
                <a:defRPr/>
              </a:pPr>
              <a:r>
                <a:rPr lang="en-GB" sz="1600" kern="0" dirty="0">
                  <a:solidFill>
                    <a:prstClr val="black"/>
                  </a:solidFill>
                  <a:latin typeface="Calibri" panose="020F0502020204030204"/>
                </a:rPr>
                <a:t>Peer group facilitated session focusing on psycho-education and skills development</a:t>
              </a:r>
            </a:p>
          </p:txBody>
        </p:sp>
        <p:sp>
          <p:nvSpPr>
            <p:cNvPr id="71" name="Rectangle 70"/>
            <p:cNvSpPr/>
            <p:nvPr/>
          </p:nvSpPr>
          <p:spPr>
            <a:xfrm>
              <a:off x="8340704" y="3879457"/>
              <a:ext cx="3656455" cy="850819"/>
            </a:xfrm>
            <a:prstGeom prst="rect">
              <a:avLst/>
            </a:prstGeom>
            <a:solidFill>
              <a:srgbClr val="FFC000"/>
            </a:solidFill>
            <a:ln w="6350" cap="flat" cmpd="sng" algn="ctr">
              <a:solidFill>
                <a:srgbClr val="FFC000"/>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Step 3</a:t>
              </a:r>
            </a:p>
            <a:p>
              <a:pPr algn="ctr" defTabSz="2479578" eaLnBrk="1" fontAlgn="auto" hangingPunct="1">
                <a:spcBef>
                  <a:spcPts val="0"/>
                </a:spcBef>
                <a:spcAft>
                  <a:spcPts val="0"/>
                </a:spcAft>
                <a:defRPr/>
              </a:pPr>
              <a:r>
                <a:rPr lang="en-GB" sz="1600" kern="0" dirty="0">
                  <a:solidFill>
                    <a:prstClr val="black"/>
                  </a:solidFill>
                  <a:latin typeface="Calibri" panose="020F0502020204030204"/>
                </a:rPr>
                <a:t>Peer group facilitated session focusing on social skills development</a:t>
              </a:r>
            </a:p>
          </p:txBody>
        </p:sp>
        <p:sp>
          <p:nvSpPr>
            <p:cNvPr id="72" name="Rectangle 71"/>
            <p:cNvSpPr/>
            <p:nvPr/>
          </p:nvSpPr>
          <p:spPr>
            <a:xfrm>
              <a:off x="8358959" y="4971313"/>
              <a:ext cx="3638200" cy="850819"/>
            </a:xfrm>
            <a:prstGeom prst="rect">
              <a:avLst/>
            </a:prstGeom>
            <a:noFill/>
            <a:ln w="12700" cap="flat" cmpd="sng" algn="ctr">
              <a:solidFill>
                <a:srgbClr val="5B9BD5">
                  <a:shade val="50000"/>
                </a:srgbClr>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Step 4</a:t>
              </a:r>
            </a:p>
            <a:p>
              <a:pPr algn="ctr" defTabSz="2479578" eaLnBrk="1" fontAlgn="auto" hangingPunct="1">
                <a:spcBef>
                  <a:spcPts val="0"/>
                </a:spcBef>
                <a:spcAft>
                  <a:spcPts val="0"/>
                </a:spcAft>
                <a:defRPr/>
              </a:pPr>
              <a:r>
                <a:rPr lang="en-GB" sz="1600" kern="0" dirty="0">
                  <a:solidFill>
                    <a:prstClr val="black"/>
                  </a:solidFill>
                  <a:latin typeface="Calibri" panose="020F0502020204030204"/>
                </a:rPr>
                <a:t>Individual 1 to 1 session</a:t>
              </a:r>
            </a:p>
          </p:txBody>
        </p:sp>
        <p:sp>
          <p:nvSpPr>
            <p:cNvPr id="73" name="Right Arrow 72"/>
            <p:cNvSpPr/>
            <p:nvPr/>
          </p:nvSpPr>
          <p:spPr>
            <a:xfrm>
              <a:off x="4130198" y="3395119"/>
              <a:ext cx="304836" cy="663854"/>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2479578" eaLnBrk="1" fontAlgn="auto" hangingPunct="1">
                <a:spcBef>
                  <a:spcPts val="0"/>
                </a:spcBef>
                <a:spcAft>
                  <a:spcPts val="0"/>
                </a:spcAft>
                <a:defRPr/>
              </a:pPr>
              <a:endParaRPr lang="en-GB" sz="1600" kern="0">
                <a:solidFill>
                  <a:prstClr val="white"/>
                </a:solidFill>
                <a:latin typeface="Calibri" panose="020F0502020204030204"/>
              </a:endParaRPr>
            </a:p>
          </p:txBody>
        </p:sp>
      </p:grpSp>
      <p:sp>
        <p:nvSpPr>
          <p:cNvPr id="20" name="Title 1"/>
          <p:cNvSpPr txBox="1">
            <a:spLocks/>
          </p:cNvSpPr>
          <p:nvPr/>
        </p:nvSpPr>
        <p:spPr bwMode="auto">
          <a:xfrm>
            <a:off x="1991544" y="152400"/>
            <a:ext cx="8524056"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a:lstStyle>
          <a:p>
            <a:r>
              <a:rPr lang="en-GB" dirty="0"/>
              <a:t>The Strategy: The RISKIT-CJS Intervention Model</a:t>
            </a:r>
            <a:endParaRPr lang="en-GB" kern="0" dirty="0"/>
          </a:p>
        </p:txBody>
      </p:sp>
    </p:spTree>
    <p:extLst>
      <p:ext uri="{BB962C8B-B14F-4D97-AF65-F5344CB8AC3E}">
        <p14:creationId xmlns:p14="http://schemas.microsoft.com/office/powerpoint/2010/main" val="4164852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032" y="1376058"/>
            <a:ext cx="7632709" cy="5090957"/>
          </a:xfrm>
          <a:prstGeom prst="rect">
            <a:avLst/>
          </a:prstGeom>
        </p:spPr>
      </p:pic>
      <p:sp>
        <p:nvSpPr>
          <p:cNvPr id="2" name="Title 1"/>
          <p:cNvSpPr>
            <a:spLocks noGrp="1"/>
          </p:cNvSpPr>
          <p:nvPr>
            <p:ph type="title"/>
          </p:nvPr>
        </p:nvSpPr>
        <p:spPr>
          <a:xfrm>
            <a:off x="1919536" y="152400"/>
            <a:ext cx="8596064" cy="1066800"/>
          </a:xfrm>
        </p:spPr>
        <p:txBody>
          <a:bodyPr/>
          <a:lstStyle/>
          <a:p>
            <a:r>
              <a:rPr lang="en-GB" dirty="0" smtClean="0"/>
              <a:t>About </a:t>
            </a:r>
            <a:r>
              <a:rPr lang="en-GB" dirty="0"/>
              <a:t>CHSS  </a:t>
            </a:r>
            <a:r>
              <a:rPr lang="en-GB" dirty="0">
                <a:hlinkClick r:id="rId4"/>
              </a:rPr>
              <a:t>https://</a:t>
            </a:r>
            <a:r>
              <a:rPr lang="en-GB" dirty="0" smtClean="0">
                <a:hlinkClick r:id="rId4"/>
              </a:rPr>
              <a:t>www.kent.ac.uk/chss/index.html</a:t>
            </a:r>
            <a:r>
              <a:rPr lang="en-GB" dirty="0" smtClean="0"/>
              <a:t> </a:t>
            </a:r>
            <a:endParaRPr lang="en-GB" dirty="0"/>
          </a:p>
        </p:txBody>
      </p:sp>
      <p:pic>
        <p:nvPicPr>
          <p:cNvPr id="5" name="Picture 4"/>
          <p:cNvPicPr>
            <a:picLocks noChangeAspect="1"/>
          </p:cNvPicPr>
          <p:nvPr/>
        </p:nvPicPr>
        <p:blipFill>
          <a:blip r:embed="rId5"/>
          <a:stretch>
            <a:fillRect/>
          </a:stretch>
        </p:blipFill>
        <p:spPr>
          <a:xfrm>
            <a:off x="7549106" y="4775524"/>
            <a:ext cx="2867375" cy="1691491"/>
          </a:xfrm>
          <a:prstGeom prst="rect">
            <a:avLst/>
          </a:prstGeom>
        </p:spPr>
      </p:pic>
      <p:pic>
        <p:nvPicPr>
          <p:cNvPr id="1026" name="Picture 2" descr="https://static.kent.ac.uk/media/news/2018/06/Professor-Sally-Kendall-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143" y="1484784"/>
            <a:ext cx="1440160" cy="1440160"/>
          </a:xfrm>
          <a:prstGeom prst="rect">
            <a:avLst/>
          </a:prstGeom>
          <a:solidFill>
            <a:schemeClr val="bg1"/>
          </a:solidFill>
        </p:spPr>
      </p:pic>
      <p:sp>
        <p:nvSpPr>
          <p:cNvPr id="6" name="TextBox 5"/>
          <p:cNvSpPr txBox="1"/>
          <p:nvPr/>
        </p:nvSpPr>
        <p:spPr>
          <a:xfrm>
            <a:off x="1524001" y="2867363"/>
            <a:ext cx="1569537" cy="584775"/>
          </a:xfrm>
          <a:prstGeom prst="rect">
            <a:avLst/>
          </a:prstGeom>
          <a:solidFill>
            <a:schemeClr val="bg1"/>
          </a:solidFill>
        </p:spPr>
        <p:txBody>
          <a:bodyPr wrap="square" rtlCol="0">
            <a:spAutoFit/>
          </a:bodyPr>
          <a:lstStyle/>
          <a:p>
            <a:r>
              <a:rPr lang="en-GB" sz="1600" dirty="0" err="1">
                <a:solidFill>
                  <a:schemeClr val="tx1"/>
                </a:solidFill>
              </a:rPr>
              <a:t>Prof.</a:t>
            </a:r>
            <a:r>
              <a:rPr lang="en-GB" sz="1600" dirty="0">
                <a:solidFill>
                  <a:schemeClr val="tx1"/>
                </a:solidFill>
              </a:rPr>
              <a:t> Sally Kendall, MBE</a:t>
            </a:r>
          </a:p>
        </p:txBody>
      </p:sp>
      <p:sp>
        <p:nvSpPr>
          <p:cNvPr id="7" name="Oval 6"/>
          <p:cNvSpPr/>
          <p:nvPr/>
        </p:nvSpPr>
        <p:spPr bwMode="auto">
          <a:xfrm>
            <a:off x="2862959" y="1687378"/>
            <a:ext cx="2368945" cy="1152445"/>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Primary and community care</a:t>
            </a:r>
            <a:endParaRPr lang="en-GB" dirty="0">
              <a:solidFill>
                <a:schemeClr val="tx1"/>
              </a:solidFill>
            </a:endParaRPr>
          </a:p>
        </p:txBody>
      </p:sp>
      <p:sp>
        <p:nvSpPr>
          <p:cNvPr id="9" name="Oval 8"/>
          <p:cNvSpPr/>
          <p:nvPr/>
        </p:nvSpPr>
        <p:spPr bwMode="auto">
          <a:xfrm>
            <a:off x="5785916" y="1687378"/>
            <a:ext cx="1800200" cy="914400"/>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Public health</a:t>
            </a:r>
            <a:endParaRPr lang="en-GB" dirty="0">
              <a:solidFill>
                <a:schemeClr val="tx1"/>
              </a:solidFill>
            </a:endParaRPr>
          </a:p>
        </p:txBody>
      </p:sp>
      <p:sp>
        <p:nvSpPr>
          <p:cNvPr id="10" name="Oval 9"/>
          <p:cNvSpPr/>
          <p:nvPr/>
        </p:nvSpPr>
        <p:spPr bwMode="auto">
          <a:xfrm>
            <a:off x="7497447" y="2410162"/>
            <a:ext cx="1800200" cy="914400"/>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Public policy</a:t>
            </a:r>
            <a:endParaRPr lang="en-GB" dirty="0">
              <a:solidFill>
                <a:schemeClr val="tx1"/>
              </a:solidFill>
            </a:endParaRPr>
          </a:p>
        </p:txBody>
      </p:sp>
      <p:sp>
        <p:nvSpPr>
          <p:cNvPr id="11" name="Oval 10"/>
          <p:cNvSpPr/>
          <p:nvPr/>
        </p:nvSpPr>
        <p:spPr bwMode="auto">
          <a:xfrm>
            <a:off x="8397547" y="3590146"/>
            <a:ext cx="2152236" cy="914400"/>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Health psychology</a:t>
            </a:r>
            <a:endParaRPr lang="en-GB" dirty="0">
              <a:solidFill>
                <a:schemeClr val="tx1"/>
              </a:solidFill>
            </a:endParaRPr>
          </a:p>
        </p:txBody>
      </p:sp>
      <p:sp>
        <p:nvSpPr>
          <p:cNvPr id="12" name="Oval 11"/>
          <p:cNvSpPr/>
          <p:nvPr/>
        </p:nvSpPr>
        <p:spPr bwMode="auto">
          <a:xfrm>
            <a:off x="1646143" y="3765200"/>
            <a:ext cx="2152236" cy="914400"/>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Palliative care</a:t>
            </a:r>
            <a:endParaRPr lang="en-GB" dirty="0">
              <a:solidFill>
                <a:schemeClr val="tx1"/>
              </a:solidFill>
            </a:endParaRPr>
          </a:p>
        </p:txBody>
      </p:sp>
      <p:sp>
        <p:nvSpPr>
          <p:cNvPr id="13" name="Oval 12"/>
          <p:cNvSpPr/>
          <p:nvPr/>
        </p:nvSpPr>
        <p:spPr bwMode="auto">
          <a:xfrm>
            <a:off x="1936175" y="4992664"/>
            <a:ext cx="2466322" cy="1148605"/>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Integrated health and social care</a:t>
            </a:r>
            <a:endParaRPr lang="en-GB" dirty="0">
              <a:solidFill>
                <a:schemeClr val="tx1"/>
              </a:solidFill>
            </a:endParaRPr>
          </a:p>
        </p:txBody>
      </p:sp>
      <p:sp>
        <p:nvSpPr>
          <p:cNvPr id="16" name="Oval 15"/>
          <p:cNvSpPr/>
          <p:nvPr/>
        </p:nvSpPr>
        <p:spPr bwMode="auto">
          <a:xfrm>
            <a:off x="5031540" y="5105500"/>
            <a:ext cx="2466322" cy="1148605"/>
          </a:xfrm>
          <a:prstGeom prst="ellipse">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000" dirty="0">
                <a:solidFill>
                  <a:schemeClr val="tx1"/>
                </a:solidFill>
              </a:rPr>
              <a:t>Public engagement</a:t>
            </a:r>
            <a:endParaRPr lang="en-GB" dirty="0">
              <a:solidFill>
                <a:schemeClr val="tx1"/>
              </a:solidFill>
            </a:endParaRPr>
          </a:p>
        </p:txBody>
      </p:sp>
    </p:spTree>
    <p:extLst>
      <p:ext uri="{BB962C8B-B14F-4D97-AF65-F5344CB8AC3E}">
        <p14:creationId xmlns:p14="http://schemas.microsoft.com/office/powerpoint/2010/main" val="327787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676400"/>
            <a:ext cx="8452048" cy="4648200"/>
          </a:xfrm>
        </p:spPr>
        <p:txBody>
          <a:bodyPr/>
          <a:lstStyle/>
          <a:p>
            <a:pPr marL="0" indent="0">
              <a:buNone/>
            </a:pPr>
            <a:r>
              <a:rPr lang="en-GB" sz="2200" b="1" dirty="0"/>
              <a:t>Assumption 1. </a:t>
            </a:r>
          </a:p>
          <a:p>
            <a:r>
              <a:rPr lang="en-GB" sz="1900" b="1" dirty="0"/>
              <a:t>That Young People in the Criminal Justice System are ‘hard to reach’ populations</a:t>
            </a:r>
          </a:p>
          <a:p>
            <a:pPr>
              <a:buFont typeface="Wingdings" panose="05000000000000000000" pitchFamily="2" charset="2"/>
              <a:buChar char="Ø"/>
            </a:pPr>
            <a:r>
              <a:rPr lang="en-GB" sz="1900" b="1" dirty="0">
                <a:solidFill>
                  <a:srgbClr val="7030A0"/>
                </a:solidFill>
              </a:rPr>
              <a:t>Lesson learnt: </a:t>
            </a:r>
            <a:r>
              <a:rPr lang="en-GB" sz="1900" dirty="0">
                <a:solidFill>
                  <a:srgbClr val="7030A0"/>
                </a:solidFill>
              </a:rPr>
              <a:t>difficulty accessing them in the system because of the </a:t>
            </a:r>
            <a:r>
              <a:rPr lang="en-GB" sz="1900" b="1" dirty="0">
                <a:solidFill>
                  <a:srgbClr val="7030A0"/>
                </a:solidFill>
              </a:rPr>
              <a:t>low</a:t>
            </a:r>
            <a:r>
              <a:rPr lang="en-GB" sz="1900" dirty="0">
                <a:solidFill>
                  <a:srgbClr val="7030A0"/>
                </a:solidFill>
              </a:rPr>
              <a:t> engagement levels the young person already has with the system.</a:t>
            </a:r>
          </a:p>
          <a:p>
            <a:pPr marL="0" indent="0">
              <a:buNone/>
            </a:pPr>
            <a:r>
              <a:rPr lang="en-GB" sz="2200" b="1" dirty="0"/>
              <a:t>Assumption 2. </a:t>
            </a:r>
          </a:p>
          <a:p>
            <a:r>
              <a:rPr lang="en-GB" sz="1900" b="1" dirty="0"/>
              <a:t>That the Criminal Justice System would facilitate RISKIT-CJS</a:t>
            </a:r>
          </a:p>
          <a:p>
            <a:pPr>
              <a:buFont typeface="Wingdings" panose="05000000000000000000" pitchFamily="2" charset="2"/>
              <a:buChar char="Ø"/>
            </a:pPr>
            <a:r>
              <a:rPr lang="en-GB" sz="1900" b="1" dirty="0">
                <a:solidFill>
                  <a:srgbClr val="7030A0"/>
                </a:solidFill>
              </a:rPr>
              <a:t>Lesson learnt</a:t>
            </a:r>
            <a:r>
              <a:rPr lang="en-GB" sz="1900" dirty="0">
                <a:solidFill>
                  <a:srgbClr val="7030A0"/>
                </a:solidFill>
              </a:rPr>
              <a:t>: the Criminal Justice System </a:t>
            </a:r>
            <a:r>
              <a:rPr lang="en-GB" sz="1900" dirty="0" smtClean="0">
                <a:solidFill>
                  <a:srgbClr val="7030A0"/>
                </a:solidFill>
              </a:rPr>
              <a:t>is </a:t>
            </a:r>
            <a:r>
              <a:rPr lang="en-GB" sz="1900" dirty="0">
                <a:solidFill>
                  <a:srgbClr val="7030A0"/>
                </a:solidFill>
              </a:rPr>
              <a:t>fragmented and chaotic.</a:t>
            </a:r>
          </a:p>
          <a:p>
            <a:pPr marL="0" indent="0">
              <a:buNone/>
            </a:pPr>
            <a:r>
              <a:rPr lang="en-GB" sz="2200" b="1" dirty="0"/>
              <a:t>Assumption 3.</a:t>
            </a:r>
          </a:p>
          <a:p>
            <a:r>
              <a:rPr lang="en-GB" sz="1900" b="1" dirty="0"/>
              <a:t>Early Help = Low Risk offending behaviour!</a:t>
            </a:r>
          </a:p>
          <a:p>
            <a:pPr>
              <a:buFont typeface="Wingdings" panose="05000000000000000000" pitchFamily="2" charset="2"/>
              <a:buChar char="Ø"/>
            </a:pPr>
            <a:r>
              <a:rPr lang="en-GB" sz="1900" b="1" dirty="0">
                <a:solidFill>
                  <a:srgbClr val="7030A0"/>
                </a:solidFill>
              </a:rPr>
              <a:t>Lesson learnt: </a:t>
            </a:r>
            <a:r>
              <a:rPr lang="en-GB" sz="1900" dirty="0">
                <a:solidFill>
                  <a:srgbClr val="7030A0"/>
                </a:solidFill>
              </a:rPr>
              <a:t>Young People in Early Help are not always low risk , but more likely moderate to high risk of offending, which included serious crimes.</a:t>
            </a:r>
          </a:p>
        </p:txBody>
      </p:sp>
      <p:sp>
        <p:nvSpPr>
          <p:cNvPr id="7" name="Rectangle 6"/>
          <p:cNvSpPr/>
          <p:nvPr/>
        </p:nvSpPr>
        <p:spPr bwMode="auto">
          <a:xfrm>
            <a:off x="2063552" y="1628800"/>
            <a:ext cx="8452048" cy="46085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a:p>
        </p:txBody>
      </p:sp>
      <p:sp>
        <p:nvSpPr>
          <p:cNvPr id="11" name="Title 1"/>
          <p:cNvSpPr txBox="1">
            <a:spLocks/>
          </p:cNvSpPr>
          <p:nvPr/>
        </p:nvSpPr>
        <p:spPr bwMode="auto">
          <a:xfrm>
            <a:off x="1991544" y="152400"/>
            <a:ext cx="8524056"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a:lstStyle>
          <a:p>
            <a:r>
              <a:rPr lang="en-GB" dirty="0"/>
              <a:t>Lessons Learnt</a:t>
            </a:r>
            <a:endParaRPr lang="en-GB" kern="0" dirty="0"/>
          </a:p>
        </p:txBody>
      </p:sp>
      <p:sp>
        <p:nvSpPr>
          <p:cNvPr id="17" name="5-Point Star 16"/>
          <p:cNvSpPr>
            <a:spLocks noChangeAspect="1"/>
          </p:cNvSpPr>
          <p:nvPr/>
        </p:nvSpPr>
        <p:spPr>
          <a:xfrm>
            <a:off x="9039542" y="301862"/>
            <a:ext cx="1153787" cy="933653"/>
          </a:xfrm>
          <a:prstGeom prst="star5">
            <a:avLst/>
          </a:prstGeom>
          <a:solidFill>
            <a:srgbClr val="FFC000"/>
          </a:solidFill>
          <a:ln w="19050" cap="flat" cmpd="sng" algn="ctr">
            <a:solidFill>
              <a:sysClr val="window" lastClr="FFFFFF"/>
            </a:solidFill>
            <a:prstDash val="solid"/>
            <a:miter lim="800000"/>
          </a:ln>
          <a:effectLst/>
        </p:spPr>
        <p:txBody>
          <a:bodyPr rtlCol="0" anchor="ctr"/>
          <a:lstStyle/>
          <a:p>
            <a:pPr algn="ctr" defTabSz="2479578" eaLnBrk="1" fontAlgn="auto" hangingPunct="1">
              <a:spcBef>
                <a:spcPts val="0"/>
              </a:spcBef>
              <a:spcAft>
                <a:spcPts val="0"/>
              </a:spcAft>
              <a:defRPr/>
            </a:pPr>
            <a:r>
              <a:rPr lang="en-GB" sz="1600" kern="0" dirty="0">
                <a:solidFill>
                  <a:prstClr val="black"/>
                </a:solidFill>
                <a:latin typeface="Calibri" panose="020F0502020204030204"/>
              </a:rPr>
              <a:t>YP</a:t>
            </a:r>
          </a:p>
        </p:txBody>
      </p:sp>
      <p:sp>
        <p:nvSpPr>
          <p:cNvPr id="10" name="Rectangle 9"/>
          <p:cNvSpPr/>
          <p:nvPr/>
        </p:nvSpPr>
        <p:spPr bwMode="auto">
          <a:xfrm>
            <a:off x="1991544" y="1638990"/>
            <a:ext cx="8568952" cy="48143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a:solidFill>
                <a:schemeClr val="bg1"/>
              </a:solidFill>
            </a:endParaRPr>
          </a:p>
        </p:txBody>
      </p:sp>
      <p:sp>
        <p:nvSpPr>
          <p:cNvPr id="12" name="TextBox 11"/>
          <p:cNvSpPr txBox="1"/>
          <p:nvPr/>
        </p:nvSpPr>
        <p:spPr>
          <a:xfrm>
            <a:off x="2279576" y="2537742"/>
            <a:ext cx="7992888"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chemeClr val="tx1"/>
                </a:solidFill>
              </a:rPr>
              <a:t>Our pragmatic solution is to access the young people in alternative settings (i.e. Education)</a:t>
            </a:r>
          </a:p>
        </p:txBody>
      </p:sp>
      <p:sp>
        <p:nvSpPr>
          <p:cNvPr id="18" name="TextBox 17"/>
          <p:cNvSpPr txBox="1"/>
          <p:nvPr/>
        </p:nvSpPr>
        <p:spPr>
          <a:xfrm>
            <a:off x="2279576" y="4758244"/>
            <a:ext cx="7992888"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chemeClr val="tx1"/>
                </a:solidFill>
              </a:rPr>
              <a:t>Researchers see the young people in a more holistic way, acknowledging their </a:t>
            </a:r>
            <a:r>
              <a:rPr lang="en-GB" b="1" dirty="0">
                <a:solidFill>
                  <a:srgbClr val="0070C0"/>
                </a:solidFill>
                <a:effectLst>
                  <a:outerShdw blurRad="38100" dist="38100" dir="2700000" algn="tl">
                    <a:srgbClr val="000000">
                      <a:alpha val="43137"/>
                    </a:srgbClr>
                  </a:outerShdw>
                </a:effectLst>
              </a:rPr>
              <a:t>vulnerabilities</a:t>
            </a:r>
            <a:r>
              <a:rPr lang="en-GB" b="1" dirty="0">
                <a:solidFill>
                  <a:schemeClr val="tx1"/>
                </a:solidFill>
                <a:effectLst>
                  <a:outerShdw blurRad="38100" dist="38100" dir="2700000" algn="tl">
                    <a:srgbClr val="000000">
                      <a:alpha val="43137"/>
                    </a:srgbClr>
                  </a:outerShdw>
                </a:effectLst>
              </a:rPr>
              <a:t> </a:t>
            </a:r>
            <a:r>
              <a:rPr lang="en-GB" dirty="0">
                <a:solidFill>
                  <a:schemeClr val="tx1"/>
                </a:solidFill>
                <a:effectLst>
                  <a:outerShdw blurRad="38100" dist="38100" dir="2700000" algn="tl">
                    <a:srgbClr val="000000">
                      <a:alpha val="43137"/>
                    </a:srgbClr>
                  </a:outerShdw>
                </a:effectLst>
              </a:rPr>
              <a:t>and responding with </a:t>
            </a:r>
            <a:r>
              <a:rPr lang="en-GB" b="1" dirty="0">
                <a:solidFill>
                  <a:srgbClr val="0070C0"/>
                </a:solidFill>
                <a:effectLst>
                  <a:outerShdw blurRad="38100" dist="38100" dir="2700000" algn="tl">
                    <a:srgbClr val="000000">
                      <a:alpha val="43137"/>
                    </a:srgbClr>
                  </a:outerShdw>
                </a:effectLst>
              </a:rPr>
              <a:t>compassion</a:t>
            </a:r>
            <a:r>
              <a:rPr lang="en-GB" dirty="0">
                <a:solidFill>
                  <a:schemeClr val="tx1"/>
                </a:solidFill>
              </a:rPr>
              <a:t>.</a:t>
            </a:r>
            <a:endParaRPr lang="en-GB" dirty="0">
              <a:solidFill>
                <a:srgbClr val="0070C0"/>
              </a:solidFill>
            </a:endParaRPr>
          </a:p>
        </p:txBody>
      </p:sp>
      <p:sp>
        <p:nvSpPr>
          <p:cNvPr id="19" name="Down Arrow 18"/>
          <p:cNvSpPr/>
          <p:nvPr/>
        </p:nvSpPr>
        <p:spPr bwMode="auto">
          <a:xfrm>
            <a:off x="5663952" y="3501008"/>
            <a:ext cx="936104" cy="1152128"/>
          </a:xfrm>
          <a:prstGeom prst="downArrow">
            <a:avLst/>
          </a:prstGeom>
          <a:ln>
            <a:solidFill>
              <a:schemeClr val="bg2">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GB" dirty="0">
                <a:solidFill>
                  <a:srgbClr val="FFB013"/>
                </a:solidFill>
                <a:latin typeface="Arial" charset="0"/>
              </a:rPr>
              <a:t>  </a:t>
            </a:r>
          </a:p>
        </p:txBody>
      </p:sp>
    </p:spTree>
    <p:extLst>
      <p:ext uri="{BB962C8B-B14F-4D97-AF65-F5344CB8AC3E}">
        <p14:creationId xmlns:p14="http://schemas.microsoft.com/office/powerpoint/2010/main" val="40409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0" nodeType="clickEffect">
                                  <p:stCondLst>
                                    <p:cond delay="0"/>
                                  </p:stCondLst>
                                  <p:childTnLst>
                                    <p:animScale>
                                      <p:cBhvr>
                                        <p:cTn id="33" dur="2000" fill="hold"/>
                                        <p:tgtEl>
                                          <p:spTgt spid="17"/>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P spid="10" grpId="0" animBg="1"/>
      <p:bldP spid="12"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9516142"/>
              </p:ext>
            </p:extLst>
          </p:nvPr>
        </p:nvGraphicFramePr>
        <p:xfrm>
          <a:off x="2063552" y="1676400"/>
          <a:ext cx="800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037827" y="3621268"/>
            <a:ext cx="2122260" cy="770175"/>
          </a:xfrm>
          <a:prstGeom prst="rect">
            <a:avLst/>
          </a:prstGeom>
        </p:spPr>
      </p:pic>
      <p:sp>
        <p:nvSpPr>
          <p:cNvPr id="6" name="5-Point Star 5"/>
          <p:cNvSpPr>
            <a:spLocks noChangeAspect="1"/>
          </p:cNvSpPr>
          <p:nvPr/>
        </p:nvSpPr>
        <p:spPr>
          <a:xfrm>
            <a:off x="5795844" y="3068961"/>
            <a:ext cx="606227" cy="490563"/>
          </a:xfrm>
          <a:prstGeom prst="star5">
            <a:avLst/>
          </a:prstGeom>
          <a:solidFill>
            <a:srgbClr val="FFC000"/>
          </a:solidFill>
          <a:ln w="19050" cap="flat" cmpd="sng" algn="ctr">
            <a:solidFill>
              <a:sysClr val="window" lastClr="FFFFFF"/>
            </a:solidFill>
            <a:prstDash val="solid"/>
            <a:miter lim="800000"/>
          </a:ln>
          <a:effectLst/>
        </p:spPr>
        <p:txBody>
          <a:bodyPr rtlCol="0" anchor="ctr"/>
          <a:lstStyle/>
          <a:p>
            <a:pPr algn="ctr" defTabSz="2479578" eaLnBrk="1" fontAlgn="auto" hangingPunct="1">
              <a:spcBef>
                <a:spcPts val="0"/>
              </a:spcBef>
              <a:spcAft>
                <a:spcPts val="0"/>
              </a:spcAft>
              <a:defRPr/>
            </a:pPr>
            <a:r>
              <a:rPr lang="en-GB" sz="200" kern="0" dirty="0">
                <a:solidFill>
                  <a:prstClr val="black"/>
                </a:solidFill>
                <a:latin typeface="Calibri" panose="020F0502020204030204"/>
              </a:rPr>
              <a:t>YP</a:t>
            </a:r>
          </a:p>
        </p:txBody>
      </p:sp>
      <p:sp>
        <p:nvSpPr>
          <p:cNvPr id="7" name="Title 1"/>
          <p:cNvSpPr txBox="1">
            <a:spLocks/>
          </p:cNvSpPr>
          <p:nvPr/>
        </p:nvSpPr>
        <p:spPr bwMode="auto">
          <a:xfrm>
            <a:off x="1991544" y="152400"/>
            <a:ext cx="8524056" cy="1066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sym typeface="Wingdings" pitchFamily="2" charset="2"/>
              </a:defRPr>
            </a:lvl1pPr>
            <a:lvl2pPr algn="l" rtl="0" eaLnBrk="0" fontAlgn="base" hangingPunct="0">
              <a:spcBef>
                <a:spcPct val="0"/>
              </a:spcBef>
              <a:spcAft>
                <a:spcPct val="0"/>
              </a:spcAft>
              <a:defRPr sz="2800">
                <a:solidFill>
                  <a:schemeClr val="bg1"/>
                </a:solidFill>
                <a:latin typeface="Gill Alt One MT" pitchFamily="34" charset="0"/>
                <a:sym typeface="Wingdings" pitchFamily="2" charset="2"/>
              </a:defRPr>
            </a:lvl2pPr>
            <a:lvl3pPr algn="l" rtl="0" eaLnBrk="0" fontAlgn="base" hangingPunct="0">
              <a:spcBef>
                <a:spcPct val="0"/>
              </a:spcBef>
              <a:spcAft>
                <a:spcPct val="0"/>
              </a:spcAft>
              <a:defRPr sz="2800">
                <a:solidFill>
                  <a:schemeClr val="bg1"/>
                </a:solidFill>
                <a:latin typeface="Gill Alt One MT" pitchFamily="34" charset="0"/>
                <a:sym typeface="Wingdings" pitchFamily="2" charset="2"/>
              </a:defRPr>
            </a:lvl3pPr>
            <a:lvl4pPr algn="l" rtl="0" eaLnBrk="0" fontAlgn="base" hangingPunct="0">
              <a:spcBef>
                <a:spcPct val="0"/>
              </a:spcBef>
              <a:spcAft>
                <a:spcPct val="0"/>
              </a:spcAft>
              <a:defRPr sz="2800">
                <a:solidFill>
                  <a:schemeClr val="bg1"/>
                </a:solidFill>
                <a:latin typeface="Gill Alt One MT" pitchFamily="34" charset="0"/>
                <a:sym typeface="Wingdings" pitchFamily="2" charset="2"/>
              </a:defRPr>
            </a:lvl4pPr>
            <a:lvl5pPr algn="l" rtl="0" eaLnBrk="0" fontAlgn="base" hangingPunct="0">
              <a:spcBef>
                <a:spcPct val="0"/>
              </a:spcBef>
              <a:spcAft>
                <a:spcPct val="0"/>
              </a:spcAft>
              <a:defRPr sz="2800">
                <a:solidFill>
                  <a:schemeClr val="bg1"/>
                </a:solidFill>
                <a:latin typeface="Gill Alt One MT" pitchFamily="34" charset="0"/>
                <a:sym typeface="Wingdings" pitchFamily="2" charset="2"/>
              </a:defRPr>
            </a:lvl5pPr>
            <a:lvl6pPr marL="457200" algn="l" rtl="0" eaLnBrk="0" fontAlgn="base" hangingPunct="0">
              <a:spcBef>
                <a:spcPct val="0"/>
              </a:spcBef>
              <a:spcAft>
                <a:spcPct val="0"/>
              </a:spcAft>
              <a:defRPr sz="2800">
                <a:solidFill>
                  <a:schemeClr val="bg1"/>
                </a:solidFill>
                <a:latin typeface="Gill Alt One MT" pitchFamily="34" charset="0"/>
                <a:sym typeface="Wingdings" pitchFamily="2" charset="2"/>
              </a:defRPr>
            </a:lvl6pPr>
            <a:lvl7pPr marL="914400" algn="l" rtl="0" eaLnBrk="0" fontAlgn="base" hangingPunct="0">
              <a:spcBef>
                <a:spcPct val="0"/>
              </a:spcBef>
              <a:spcAft>
                <a:spcPct val="0"/>
              </a:spcAft>
              <a:defRPr sz="2800">
                <a:solidFill>
                  <a:schemeClr val="bg1"/>
                </a:solidFill>
                <a:latin typeface="Gill Alt One MT" pitchFamily="34" charset="0"/>
                <a:sym typeface="Wingdings" pitchFamily="2" charset="2"/>
              </a:defRPr>
            </a:lvl7pPr>
            <a:lvl8pPr marL="1371600" algn="l" rtl="0" eaLnBrk="0" fontAlgn="base" hangingPunct="0">
              <a:spcBef>
                <a:spcPct val="0"/>
              </a:spcBef>
              <a:spcAft>
                <a:spcPct val="0"/>
              </a:spcAft>
              <a:defRPr sz="2800">
                <a:solidFill>
                  <a:schemeClr val="bg1"/>
                </a:solidFill>
                <a:latin typeface="Gill Alt One MT" pitchFamily="34" charset="0"/>
                <a:sym typeface="Wingdings" pitchFamily="2" charset="2"/>
              </a:defRPr>
            </a:lvl8pPr>
            <a:lvl9pPr marL="1828800" algn="l" rtl="0" eaLnBrk="0" fontAlgn="base" hangingPunct="0">
              <a:spcBef>
                <a:spcPct val="0"/>
              </a:spcBef>
              <a:spcAft>
                <a:spcPct val="0"/>
              </a:spcAft>
              <a:defRPr sz="2800">
                <a:solidFill>
                  <a:schemeClr val="bg1"/>
                </a:solidFill>
                <a:latin typeface="Gill Alt One MT" pitchFamily="34" charset="0"/>
                <a:sym typeface="Wingdings" pitchFamily="2" charset="2"/>
              </a:defRPr>
            </a:lvl9pPr>
          </a:lstStyle>
          <a:p>
            <a:r>
              <a:rPr lang="en-GB" dirty="0"/>
              <a:t>Key Challenges: Implementation of the Intervention</a:t>
            </a:r>
            <a:endParaRPr lang="en-GB" kern="0" dirty="0"/>
          </a:p>
        </p:txBody>
      </p:sp>
    </p:spTree>
    <p:extLst>
      <p:ext uri="{BB962C8B-B14F-4D97-AF65-F5344CB8AC3E}">
        <p14:creationId xmlns:p14="http://schemas.microsoft.com/office/powerpoint/2010/main" val="2055477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4727848" y="692697"/>
            <a:ext cx="5562600" cy="1983295"/>
          </a:xfrm>
        </p:spPr>
        <p:txBody>
          <a:bodyPr/>
          <a:lstStyle/>
          <a:p>
            <a:pPr>
              <a:spcBef>
                <a:spcPts val="1800"/>
              </a:spcBef>
            </a:pPr>
            <a:r>
              <a:rPr lang="en-GB" altLang="en-GB" b="1" dirty="0" smtClean="0">
                <a:solidFill>
                  <a:schemeClr val="accent6">
                    <a:lumMod val="50000"/>
                  </a:schemeClr>
                </a:solidFill>
                <a:latin typeface="Arial" charset="0"/>
              </a:rPr>
              <a:t>Go Golborne</a:t>
            </a:r>
            <a:endParaRPr lang="en-GB" altLang="en-GB" b="1" dirty="0">
              <a:solidFill>
                <a:schemeClr val="accent6">
                  <a:lumMod val="50000"/>
                </a:schemeClr>
              </a:solidFill>
              <a:latin typeface="Arial" charset="0"/>
            </a:endParaRPr>
          </a:p>
        </p:txBody>
      </p:sp>
      <p:sp>
        <p:nvSpPr>
          <p:cNvPr id="2" name="Subtitle 1"/>
          <p:cNvSpPr>
            <a:spLocks noGrp="1"/>
          </p:cNvSpPr>
          <p:nvPr>
            <p:ph type="subTitle" idx="1"/>
          </p:nvPr>
        </p:nvSpPr>
        <p:spPr>
          <a:xfrm>
            <a:off x="4724400" y="2971800"/>
            <a:ext cx="5188024" cy="914400"/>
          </a:xfrm>
        </p:spPr>
        <p:txBody>
          <a:bodyPr/>
          <a:lstStyle/>
          <a:p>
            <a:r>
              <a:rPr lang="en-GB" sz="2000" dirty="0"/>
              <a:t>A place-based approach to halt and reverse childhood obesity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903" y="396888"/>
            <a:ext cx="3036522" cy="1356313"/>
          </a:xfrm>
          <a:prstGeom prst="rect">
            <a:avLst/>
          </a:prstGeom>
        </p:spPr>
      </p:pic>
    </p:spTree>
    <p:extLst>
      <p:ext uri="{BB962C8B-B14F-4D97-AF65-F5344CB8AC3E}">
        <p14:creationId xmlns:p14="http://schemas.microsoft.com/office/powerpoint/2010/main" val="2856114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52400"/>
            <a:ext cx="8452048" cy="1066800"/>
          </a:xfrm>
        </p:spPr>
        <p:txBody>
          <a:bodyPr/>
          <a:lstStyle/>
          <a:p>
            <a:r>
              <a:rPr lang="en-GB" dirty="0" smtClean="0"/>
              <a:t>The problematic situation: </a:t>
            </a: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82" t="6339" r="-1482" b="6230"/>
          <a:stretch/>
        </p:blipFill>
        <p:spPr>
          <a:xfrm>
            <a:off x="6432926" y="1700808"/>
            <a:ext cx="4289341" cy="4503420"/>
          </a:xfrm>
          <a:prstGeom prst="rect">
            <a:avLst/>
          </a:prstGeom>
        </p:spPr>
      </p:pic>
      <p:sp>
        <p:nvSpPr>
          <p:cNvPr id="9" name="Rectangle 8"/>
          <p:cNvSpPr/>
          <p:nvPr/>
        </p:nvSpPr>
        <p:spPr bwMode="auto">
          <a:xfrm>
            <a:off x="2063552" y="1373854"/>
            <a:ext cx="3672408" cy="16230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a:p>
        </p:txBody>
      </p:sp>
      <p:sp>
        <p:nvSpPr>
          <p:cNvPr id="10" name="Rectangle 9"/>
          <p:cNvSpPr/>
          <p:nvPr/>
        </p:nvSpPr>
        <p:spPr>
          <a:xfrm>
            <a:off x="2073045" y="1395922"/>
            <a:ext cx="4282975" cy="2831544"/>
          </a:xfrm>
          <a:prstGeom prst="rect">
            <a:avLst/>
          </a:prstGeom>
        </p:spPr>
        <p:txBody>
          <a:bodyPr wrap="square">
            <a:spAutoFit/>
          </a:bodyPr>
          <a:lstStyle/>
          <a:p>
            <a:pPr>
              <a:spcAft>
                <a:spcPts val="600"/>
              </a:spcAft>
            </a:pPr>
            <a:r>
              <a:rPr lang="en-GB" dirty="0">
                <a:solidFill>
                  <a:schemeClr val="accent1">
                    <a:lumMod val="50000"/>
                  </a:schemeClr>
                </a:solidFill>
              </a:rPr>
              <a:t>Childhood obesity prevalence more than doubles…</a:t>
            </a:r>
          </a:p>
          <a:p>
            <a:pPr marL="342900" indent="-342900">
              <a:spcAft>
                <a:spcPts val="600"/>
              </a:spcAft>
              <a:buFont typeface="Arial" panose="020B0604020202020204" pitchFamily="34" charset="0"/>
              <a:buChar char="•"/>
            </a:pPr>
            <a:r>
              <a:rPr lang="en-GB" sz="2200" dirty="0">
                <a:solidFill>
                  <a:schemeClr val="accent1">
                    <a:lumMod val="50000"/>
                  </a:schemeClr>
                </a:solidFill>
                <a:latin typeface="Arial" panose="020B0604020202020204" pitchFamily="34" charset="0"/>
                <a:cs typeface="Arial" panose="020B0604020202020204" pitchFamily="34" charset="0"/>
              </a:rPr>
              <a:t>over the primary school years </a:t>
            </a:r>
          </a:p>
          <a:p>
            <a:pPr marL="342900" indent="-342900">
              <a:spcAft>
                <a:spcPts val="600"/>
              </a:spcAft>
              <a:buFont typeface="Arial" panose="020B0604020202020204" pitchFamily="34" charset="0"/>
              <a:buChar char="•"/>
            </a:pPr>
            <a:r>
              <a:rPr lang="en-GB" sz="2200" dirty="0">
                <a:solidFill>
                  <a:schemeClr val="accent1">
                    <a:lumMod val="50000"/>
                  </a:schemeClr>
                </a:solidFill>
                <a:latin typeface="Arial" panose="020B0604020202020204" pitchFamily="34" charset="0"/>
                <a:cs typeface="Arial" panose="020B0604020202020204" pitchFamily="34" charset="0"/>
              </a:rPr>
              <a:t>in the most compared to least deprived areas</a:t>
            </a:r>
          </a:p>
          <a:p>
            <a:pPr>
              <a:spcAft>
                <a:spcPts val="600"/>
              </a:spcAft>
            </a:pPr>
            <a:r>
              <a:rPr lang="en-GB" sz="1600" dirty="0">
                <a:solidFill>
                  <a:schemeClr val="accent1">
                    <a:lumMod val="50000"/>
                  </a:schemeClr>
                </a:solidFill>
                <a:latin typeface="Arial" panose="020B0604020202020204" pitchFamily="34" charset="0"/>
                <a:cs typeface="Arial" panose="020B0604020202020204" pitchFamily="34" charset="0"/>
              </a:rPr>
              <a:t>(NHS Digital: 2016-2017)</a:t>
            </a:r>
          </a:p>
          <a:p>
            <a:pPr>
              <a:spcAft>
                <a:spcPts val="600"/>
              </a:spcAft>
            </a:pPr>
            <a:endParaRPr lang="en-GB" sz="2200"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934" t="17936" r="-934"/>
          <a:stretch/>
        </p:blipFill>
        <p:spPr>
          <a:xfrm>
            <a:off x="2063553" y="3898018"/>
            <a:ext cx="4258269" cy="230621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7517"/>
          <a:stretch/>
        </p:blipFill>
        <p:spPr>
          <a:xfrm>
            <a:off x="1506878" y="116632"/>
            <a:ext cx="5199843" cy="638132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50399" t="11041" r="5513" b="6567"/>
          <a:stretch/>
        </p:blipFill>
        <p:spPr>
          <a:xfrm>
            <a:off x="6321822" y="1370962"/>
            <a:ext cx="4376759" cy="5487038"/>
          </a:xfrm>
          <a:prstGeom prst="rect">
            <a:avLst/>
          </a:prstGeom>
        </p:spPr>
      </p:pic>
    </p:spTree>
    <p:extLst>
      <p:ext uri="{BB962C8B-B14F-4D97-AF65-F5344CB8AC3E}">
        <p14:creationId xmlns:p14="http://schemas.microsoft.com/office/powerpoint/2010/main" val="2266229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52400"/>
            <a:ext cx="8452048" cy="1066800"/>
          </a:xfrm>
        </p:spPr>
        <p:txBody>
          <a:bodyPr/>
          <a:lstStyle/>
          <a:p>
            <a:r>
              <a:rPr lang="en-GB" dirty="0" smtClean="0"/>
              <a:t>The big wish </a:t>
            </a:r>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51233"/>
          <a:stretch/>
        </p:blipFill>
        <p:spPr>
          <a:xfrm>
            <a:off x="1540418" y="4446637"/>
            <a:ext cx="9116697" cy="2016224"/>
          </a:xfrm>
          <a:prstGeom prst="rect">
            <a:avLst/>
          </a:prstGeom>
        </p:spPr>
      </p:pic>
      <p:sp>
        <p:nvSpPr>
          <p:cNvPr id="8" name="TextBox 7"/>
          <p:cNvSpPr txBox="1"/>
          <p:nvPr/>
        </p:nvSpPr>
        <p:spPr>
          <a:xfrm>
            <a:off x="1992421" y="1628800"/>
            <a:ext cx="8301830" cy="2523768"/>
          </a:xfrm>
          <a:prstGeom prst="rect">
            <a:avLst/>
          </a:prstGeom>
          <a:noFill/>
        </p:spPr>
        <p:txBody>
          <a:bodyPr wrap="square" rtlCol="0">
            <a:spAutoFit/>
          </a:bodyPr>
          <a:lstStyle/>
          <a:p>
            <a:pPr>
              <a:spcAft>
                <a:spcPts val="600"/>
              </a:spcAft>
            </a:pPr>
            <a:r>
              <a:rPr lang="en-GB" dirty="0">
                <a:solidFill>
                  <a:schemeClr val="accent2">
                    <a:lumMod val="50000"/>
                  </a:schemeClr>
                </a:solidFill>
              </a:rPr>
              <a:t>The Bi-Borough Public Health team wanted to:</a:t>
            </a:r>
          </a:p>
          <a:p>
            <a:pPr marL="342900" indent="-342900">
              <a:spcAft>
                <a:spcPts val="600"/>
              </a:spcAft>
              <a:buFont typeface="Arial" panose="020B0604020202020204" pitchFamily="34" charset="0"/>
              <a:buChar char="•"/>
            </a:pPr>
            <a:r>
              <a:rPr lang="en-GB" dirty="0">
                <a:solidFill>
                  <a:srgbClr val="005843"/>
                </a:solidFill>
              </a:rPr>
              <a:t>halt and reverse childhood obesity trends in a complex, deprived and diverse area</a:t>
            </a:r>
          </a:p>
          <a:p>
            <a:pPr marL="800100" lvl="1" indent="-342900">
              <a:spcAft>
                <a:spcPts val="600"/>
              </a:spcAft>
              <a:buFont typeface="Arial" panose="020B0604020202020204" pitchFamily="34" charset="0"/>
              <a:buChar char="•"/>
            </a:pPr>
            <a:r>
              <a:rPr lang="en-GB" sz="2200" dirty="0">
                <a:solidFill>
                  <a:srgbClr val="005843"/>
                </a:solidFill>
              </a:rPr>
              <a:t>localise national campaigns to suit the people and place</a:t>
            </a:r>
          </a:p>
          <a:p>
            <a:pPr marL="800100" lvl="1" indent="-342900">
              <a:spcAft>
                <a:spcPts val="600"/>
              </a:spcAft>
              <a:buFont typeface="Arial" panose="020B0604020202020204" pitchFamily="34" charset="0"/>
              <a:buChar char="•"/>
            </a:pPr>
            <a:r>
              <a:rPr lang="en-GB" sz="2200" dirty="0">
                <a:solidFill>
                  <a:srgbClr val="005843"/>
                </a:solidFill>
              </a:rPr>
              <a:t>create healthier local environments</a:t>
            </a:r>
          </a:p>
          <a:p>
            <a:pPr marL="800100" lvl="1" indent="-342900">
              <a:spcAft>
                <a:spcPts val="600"/>
              </a:spcAft>
              <a:buFont typeface="Arial" panose="020B0604020202020204" pitchFamily="34" charset="0"/>
              <a:buChar char="•"/>
            </a:pPr>
            <a:r>
              <a:rPr lang="en-GB" sz="2200" dirty="0">
                <a:solidFill>
                  <a:srgbClr val="005843"/>
                </a:solidFill>
              </a:rPr>
              <a:t>deliver services to support healthy lifestyles</a:t>
            </a:r>
          </a:p>
        </p:txBody>
      </p:sp>
    </p:spTree>
    <p:extLst>
      <p:ext uri="{BB962C8B-B14F-4D97-AF65-F5344CB8AC3E}">
        <p14:creationId xmlns:p14="http://schemas.microsoft.com/office/powerpoint/2010/main" val="429007103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8056" y="3335694"/>
            <a:ext cx="5364088" cy="3549690"/>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GB" sz="2200" dirty="0">
                <a:solidFill>
                  <a:srgbClr val="3A6F27"/>
                </a:solidFill>
              </a:rPr>
              <a:t>2015-2018 pilot: strong engagement through a multi-stakeholder network </a:t>
            </a:r>
          </a:p>
          <a:p>
            <a:pPr marL="342900" indent="-342900">
              <a:spcAft>
                <a:spcPts val="800"/>
              </a:spcAft>
              <a:buFont typeface="Arial" panose="020B0604020202020204" pitchFamily="34" charset="0"/>
              <a:buChar char="•"/>
            </a:pPr>
            <a:r>
              <a:rPr lang="en-GB" sz="2200" dirty="0">
                <a:solidFill>
                  <a:srgbClr val="3A6F27"/>
                </a:solidFill>
              </a:rPr>
              <a:t>intensive tailoring  </a:t>
            </a:r>
          </a:p>
          <a:p>
            <a:pPr marL="342900" indent="-342900">
              <a:spcAft>
                <a:spcPts val="800"/>
              </a:spcAft>
              <a:buFont typeface="Arial" panose="020B0604020202020204" pitchFamily="34" charset="0"/>
              <a:buChar char="•"/>
            </a:pPr>
            <a:r>
              <a:rPr lang="en-GB" sz="2200" dirty="0">
                <a:solidFill>
                  <a:srgbClr val="3A6F27"/>
                </a:solidFill>
              </a:rPr>
              <a:t>5 consecutive campaigns developed using social marketing principles: multiple levels</a:t>
            </a:r>
          </a:p>
          <a:p>
            <a:pPr marL="342900" indent="-342900">
              <a:spcAft>
                <a:spcPts val="800"/>
              </a:spcAft>
              <a:buFont typeface="Arial" panose="020B0604020202020204" pitchFamily="34" charset="0"/>
              <a:buChar char="•"/>
            </a:pPr>
            <a:r>
              <a:rPr lang="en-GB" sz="2200" dirty="0">
                <a:solidFill>
                  <a:srgbClr val="3A6F27"/>
                </a:solidFill>
              </a:rPr>
              <a:t>aim: supportive environments foster and support behaviour change </a:t>
            </a:r>
          </a:p>
          <a:p>
            <a:pPr marL="342900" indent="-342900">
              <a:spcAft>
                <a:spcPts val="1200"/>
              </a:spcAft>
              <a:buFont typeface="Arial" panose="020B0604020202020204" pitchFamily="34" charset="0"/>
              <a:buChar char="•"/>
            </a:pPr>
            <a:endParaRPr lang="en-GB" sz="2200" dirty="0">
              <a:solidFill>
                <a:srgbClr val="3A6F27"/>
              </a:solidFill>
            </a:endParaRPr>
          </a:p>
        </p:txBody>
      </p:sp>
      <p:sp>
        <p:nvSpPr>
          <p:cNvPr id="2" name="Title 1"/>
          <p:cNvSpPr>
            <a:spLocks noGrp="1"/>
          </p:cNvSpPr>
          <p:nvPr>
            <p:ph type="title"/>
          </p:nvPr>
        </p:nvSpPr>
        <p:spPr>
          <a:xfrm>
            <a:off x="2063552" y="152400"/>
            <a:ext cx="8452048" cy="1066800"/>
          </a:xfrm>
        </p:spPr>
        <p:txBody>
          <a:bodyPr/>
          <a:lstStyle/>
          <a:p>
            <a:r>
              <a:rPr lang="en-GB" dirty="0" smtClean="0"/>
              <a:t>The strategy</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66" t="2886" r="12746" b="12471"/>
          <a:stretch/>
        </p:blipFill>
        <p:spPr>
          <a:xfrm>
            <a:off x="7466860" y="3260912"/>
            <a:ext cx="3201141" cy="3201140"/>
          </a:xfrm>
          <a:prstGeom prst="rect">
            <a:avLst/>
          </a:prstGeom>
        </p:spPr>
      </p:pic>
      <p:sp>
        <p:nvSpPr>
          <p:cNvPr id="18" name="Rectangle 17"/>
          <p:cNvSpPr/>
          <p:nvPr/>
        </p:nvSpPr>
        <p:spPr bwMode="auto">
          <a:xfrm>
            <a:off x="2063552" y="2564904"/>
            <a:ext cx="7344816" cy="21602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13" t="14802" r="-413" b="59356"/>
          <a:stretch/>
        </p:blipFill>
        <p:spPr>
          <a:xfrm>
            <a:off x="1518265" y="1375240"/>
            <a:ext cx="6238957" cy="1885672"/>
          </a:xfrm>
          <a:prstGeom prst="rect">
            <a:avLst/>
          </a:prstGeom>
        </p:spPr>
      </p:pic>
      <p:pic>
        <p:nvPicPr>
          <p:cNvPr id="12" name="Picture 11"/>
          <p:cNvPicPr>
            <a:picLocks noChangeAspect="1"/>
          </p:cNvPicPr>
          <p:nvPr/>
        </p:nvPicPr>
        <p:blipFill>
          <a:blip r:embed="rId5" cstate="print"/>
          <a:stretch>
            <a:fillRect/>
          </a:stretch>
        </p:blipFill>
        <p:spPr>
          <a:xfrm>
            <a:off x="7798684" y="1670699"/>
            <a:ext cx="2891708" cy="1294754"/>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8265" y="251286"/>
            <a:ext cx="9144000" cy="6168816"/>
          </a:xfrm>
          <a:prstGeom prst="rect">
            <a:avLst/>
          </a:prstGeom>
        </p:spPr>
      </p:pic>
    </p:spTree>
    <p:extLst>
      <p:ext uri="{BB962C8B-B14F-4D97-AF65-F5344CB8AC3E}">
        <p14:creationId xmlns:p14="http://schemas.microsoft.com/office/powerpoint/2010/main" val="2983889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52400"/>
            <a:ext cx="8452048" cy="1066800"/>
          </a:xfrm>
        </p:spPr>
        <p:txBody>
          <a:bodyPr/>
          <a:lstStyle/>
          <a:p>
            <a:r>
              <a:rPr lang="en-GB" dirty="0" smtClean="0"/>
              <a:t>Lessons learned</a:t>
            </a:r>
            <a:endParaRPr lang="en-GB" dirty="0"/>
          </a:p>
        </p:txBody>
      </p:sp>
      <p:sp>
        <p:nvSpPr>
          <p:cNvPr id="5" name="Content Placeholder 4"/>
          <p:cNvSpPr>
            <a:spLocks noGrp="1"/>
          </p:cNvSpPr>
          <p:nvPr>
            <p:ph idx="1"/>
          </p:nvPr>
        </p:nvSpPr>
        <p:spPr>
          <a:xfrm>
            <a:off x="2063552" y="1604392"/>
            <a:ext cx="8452048" cy="4488904"/>
          </a:xfrm>
        </p:spPr>
        <p:txBody>
          <a:bodyPr/>
          <a:lstStyle/>
          <a:p>
            <a:pPr lvl="0"/>
            <a:r>
              <a:rPr lang="en-GB" b="1" dirty="0" smtClean="0"/>
              <a:t>Assumption 1: The programme will generate evidence and learning on key influencing factors</a:t>
            </a:r>
          </a:p>
          <a:p>
            <a:pPr lvl="1">
              <a:spcBef>
                <a:spcPts val="600"/>
              </a:spcBef>
            </a:pPr>
            <a:r>
              <a:rPr lang="en-GB" dirty="0" smtClean="0"/>
              <a:t>pragmatic programme design – with an engaged network – enables rich innovation, creativity and trust to try out ideas</a:t>
            </a:r>
          </a:p>
          <a:p>
            <a:pPr lvl="1">
              <a:spcBef>
                <a:spcPts val="600"/>
              </a:spcBef>
            </a:pPr>
            <a:r>
              <a:rPr lang="en-GB" dirty="0" smtClean="0"/>
              <a:t>complexity requires multiple contributions; each action generates learning</a:t>
            </a:r>
          </a:p>
          <a:p>
            <a:pPr lvl="1">
              <a:spcBef>
                <a:spcPts val="600"/>
              </a:spcBef>
            </a:pPr>
            <a:endParaRPr lang="en-GB" sz="1100" dirty="0"/>
          </a:p>
          <a:p>
            <a:pPr lvl="0"/>
            <a:r>
              <a:rPr lang="en-GB" b="1" dirty="0" smtClean="0"/>
              <a:t>Assumption 2: Engaging statutory partners will be key to programme success</a:t>
            </a:r>
          </a:p>
          <a:p>
            <a:pPr lvl="1"/>
            <a:r>
              <a:rPr lang="en-GB" dirty="0" smtClean="0"/>
              <a:t>local and high level programme reputation, exploring common outcomes and momentum contribute to engagement</a:t>
            </a:r>
          </a:p>
          <a:p>
            <a:pPr lvl="1"/>
            <a:r>
              <a:rPr lang="en-GB" dirty="0" smtClean="0"/>
              <a:t>flexible involvement menu enables partners to engage in ways which suit – this needs to be managed</a:t>
            </a:r>
          </a:p>
          <a:p>
            <a:pPr lvl="1"/>
            <a:endParaRPr lang="en-GB" dirty="0" smtClean="0"/>
          </a:p>
          <a:p>
            <a:pPr lvl="1">
              <a:buNone/>
            </a:pPr>
            <a:endParaRPr lang="en-GB" dirty="0" smtClean="0"/>
          </a:p>
          <a:p>
            <a:pPr lvl="1"/>
            <a:endParaRPr lang="en-GB" dirty="0" smtClean="0"/>
          </a:p>
          <a:p>
            <a:endParaRPr lang="en-GB" dirty="0"/>
          </a:p>
        </p:txBody>
      </p:sp>
    </p:spTree>
    <p:extLst>
      <p:ext uri="{BB962C8B-B14F-4D97-AF65-F5344CB8AC3E}">
        <p14:creationId xmlns:p14="http://schemas.microsoft.com/office/powerpoint/2010/main" val="38003039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91544" y="2060848"/>
          <a:ext cx="842493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063552" y="152400"/>
            <a:ext cx="8452048" cy="1066800"/>
          </a:xfrm>
        </p:spPr>
        <p:txBody>
          <a:bodyPr/>
          <a:lstStyle/>
          <a:p>
            <a:r>
              <a:rPr lang="en-GB" dirty="0" smtClean="0"/>
              <a:t>Key challenges</a:t>
            </a:r>
            <a:endParaRPr lang="en-GB" dirty="0"/>
          </a:p>
        </p:txBody>
      </p:sp>
    </p:spTree>
    <p:extLst>
      <p:ext uri="{BB962C8B-B14F-4D97-AF65-F5344CB8AC3E}">
        <p14:creationId xmlns:p14="http://schemas.microsoft.com/office/powerpoint/2010/main" val="95799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L-lipp_su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241" y="1527438"/>
            <a:ext cx="1678737" cy="113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037422" y="3212977"/>
            <a:ext cx="86039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t-EE" altLang="zh-CN" sz="1800" dirty="0">
                <a:ea typeface="MS PGothic" panose="020B0600070205080204" pitchFamily="34" charset="-128"/>
              </a:rPr>
              <a:t>This project has received funding from the European Union’s Horizon 2020 research and innovation programme under grant agreement No 649496 </a:t>
            </a:r>
            <a:endParaRPr lang="et-EE" altLang="el-GR" sz="1800" dirty="0">
              <a:ea typeface="MS PGothic" panose="020B0600070205080204"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752" y="1304125"/>
            <a:ext cx="4032448" cy="1584752"/>
          </a:xfrm>
          <a:prstGeom prst="rect">
            <a:avLst/>
          </a:prstGeom>
        </p:spPr>
      </p:pic>
    </p:spTree>
    <p:extLst>
      <p:ext uri="{BB962C8B-B14F-4D97-AF65-F5344CB8AC3E}">
        <p14:creationId xmlns:p14="http://schemas.microsoft.com/office/powerpoint/2010/main" val="97352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52400"/>
            <a:ext cx="9964216" cy="1066800"/>
          </a:xfrm>
        </p:spPr>
        <p:txBody>
          <a:bodyPr/>
          <a:lstStyle/>
          <a:p>
            <a:r>
              <a:rPr lang="en-GB" dirty="0" smtClean="0"/>
              <a:t>Except: short overview</a:t>
            </a:r>
            <a:endParaRPr lang="en-GB" dirty="0"/>
          </a:p>
        </p:txBody>
      </p:sp>
      <p:sp>
        <p:nvSpPr>
          <p:cNvPr id="3" name="Content Placeholder 2"/>
          <p:cNvSpPr>
            <a:spLocks noGrp="1"/>
          </p:cNvSpPr>
          <p:nvPr>
            <p:ph idx="1"/>
          </p:nvPr>
        </p:nvSpPr>
        <p:spPr>
          <a:xfrm>
            <a:off x="551384" y="1460808"/>
            <a:ext cx="11089232" cy="1584176"/>
          </a:xfrm>
        </p:spPr>
        <p:txBody>
          <a:bodyPr/>
          <a:lstStyle/>
          <a:p>
            <a:pPr eaLnBrk="1" hangingPunct="1">
              <a:lnSpc>
                <a:spcPct val="90000"/>
              </a:lnSpc>
              <a:buFontTx/>
              <a:buNone/>
            </a:pPr>
            <a:r>
              <a:rPr lang="en-US" altLang="en-US" sz="2000" dirty="0"/>
              <a:t>SOCIAL EXCLUSION OF YOUTH IN EUROPE: Cumulative Disadvantage, Coping Strategies, Effective Policies and Transfer (EXCEPT)</a:t>
            </a:r>
          </a:p>
          <a:p>
            <a:pPr eaLnBrk="1" hangingPunct="1">
              <a:lnSpc>
                <a:spcPct val="90000"/>
              </a:lnSpc>
              <a:buFontTx/>
              <a:buNone/>
            </a:pPr>
            <a:endParaRPr lang="en-US" altLang="en-US" sz="1400" dirty="0"/>
          </a:p>
          <a:p>
            <a:pPr eaLnBrk="1" hangingPunct="1">
              <a:lnSpc>
                <a:spcPct val="90000"/>
              </a:lnSpc>
              <a:buFontTx/>
              <a:buNone/>
            </a:pPr>
            <a:r>
              <a:rPr lang="en-US" altLang="en-US" sz="2000" dirty="0"/>
              <a:t>Focus on the effect of youth unemployment on health, wellbeing, autonomy and poverty</a:t>
            </a:r>
          </a:p>
        </p:txBody>
      </p:sp>
      <p:sp>
        <p:nvSpPr>
          <p:cNvPr id="5" name="Rectangle 4"/>
          <p:cNvSpPr/>
          <p:nvPr/>
        </p:nvSpPr>
        <p:spPr>
          <a:xfrm>
            <a:off x="551384" y="2870019"/>
            <a:ext cx="6480720" cy="3093154"/>
          </a:xfrm>
          <a:prstGeom prst="rect">
            <a:avLst/>
          </a:prstGeom>
        </p:spPr>
        <p:txBody>
          <a:bodyPr wrap="square">
            <a:spAutoFit/>
          </a:bodyPr>
          <a:lstStyle/>
          <a:p>
            <a:pPr eaLnBrk="0" fontAlgn="base" hangingPunct="0">
              <a:spcBef>
                <a:spcPct val="0"/>
              </a:spcBef>
              <a:spcAft>
                <a:spcPts val="2400"/>
              </a:spcAft>
            </a:pPr>
            <a:r>
              <a:rPr lang="en-GB" altLang="de-DE" sz="2000" dirty="0">
                <a:solidFill>
                  <a:srgbClr val="000000"/>
                </a:solidFill>
                <a:latin typeface="Arial" charset="0"/>
              </a:rPr>
              <a:t>Multi-method approach:</a:t>
            </a:r>
          </a:p>
          <a:p>
            <a:pPr marL="742950" indent="-457200" eaLnBrk="0" fontAlgn="base" hangingPunct="0">
              <a:spcBef>
                <a:spcPct val="0"/>
              </a:spcBef>
              <a:spcAft>
                <a:spcPts val="600"/>
              </a:spcAft>
              <a:buFont typeface="Wingdings" panose="05000000000000000000" pitchFamily="2" charset="2"/>
              <a:buChar char="Ø"/>
            </a:pPr>
            <a:r>
              <a:rPr lang="en-GB" altLang="de-DE" sz="2000" dirty="0">
                <a:solidFill>
                  <a:srgbClr val="000000"/>
                </a:solidFill>
                <a:latin typeface="Arial" charset="0"/>
              </a:rPr>
              <a:t>Policy expert interviews and policy evaluation analyses;</a:t>
            </a:r>
          </a:p>
          <a:p>
            <a:pPr marL="742950" indent="-457200" eaLnBrk="0" fontAlgn="base" hangingPunct="0">
              <a:spcBef>
                <a:spcPct val="0"/>
              </a:spcBef>
              <a:spcAft>
                <a:spcPts val="600"/>
              </a:spcAft>
              <a:buFont typeface="Wingdings" panose="05000000000000000000" pitchFamily="2" charset="2"/>
              <a:buChar char="Ø"/>
            </a:pPr>
            <a:r>
              <a:rPr lang="en-GB" altLang="de-DE" sz="2000" dirty="0">
                <a:solidFill>
                  <a:srgbClr val="000000"/>
                </a:solidFill>
                <a:latin typeface="Arial" charset="0"/>
              </a:rPr>
              <a:t>Multi-level models using EU comparative micro-data;</a:t>
            </a:r>
          </a:p>
          <a:p>
            <a:pPr marL="742950" indent="-457200" eaLnBrk="0" fontAlgn="base" hangingPunct="0">
              <a:spcBef>
                <a:spcPct val="0"/>
              </a:spcBef>
              <a:spcAft>
                <a:spcPts val="600"/>
              </a:spcAft>
              <a:buFont typeface="Wingdings" panose="05000000000000000000" pitchFamily="2" charset="2"/>
              <a:buChar char="Ø"/>
            </a:pPr>
            <a:r>
              <a:rPr lang="en-GB" altLang="de-DE" sz="2000" dirty="0">
                <a:solidFill>
                  <a:srgbClr val="000000"/>
                </a:solidFill>
                <a:latin typeface="Arial" charset="0"/>
              </a:rPr>
              <a:t>Qualitative in-depth semi-structured interviews in selected countries;</a:t>
            </a:r>
          </a:p>
          <a:p>
            <a:pPr marL="742950" indent="-457200" eaLnBrk="0" fontAlgn="base" hangingPunct="0">
              <a:spcBef>
                <a:spcPct val="0"/>
              </a:spcBef>
              <a:spcAft>
                <a:spcPts val="600"/>
              </a:spcAft>
              <a:buFont typeface="Wingdings" panose="05000000000000000000" pitchFamily="2" charset="2"/>
              <a:buChar char="Ø"/>
            </a:pPr>
            <a:r>
              <a:rPr lang="en-GB" altLang="de-DE" sz="2000" dirty="0">
                <a:solidFill>
                  <a:srgbClr val="000000"/>
                </a:solidFill>
                <a:latin typeface="Arial" charset="0"/>
              </a:rPr>
              <a:t>Longitudinal analyses of national panel data</a:t>
            </a:r>
            <a:endParaRPr lang="de-DE" altLang="de-DE" sz="2000" dirty="0">
              <a:solidFill>
                <a:srgbClr val="000000"/>
              </a:solidFill>
              <a:latin typeface="Arial" charset="0"/>
            </a:endParaRPr>
          </a:p>
        </p:txBody>
      </p:sp>
      <p:pic>
        <p:nvPicPr>
          <p:cNvPr id="6" name="Sisu kohatäide 9" descr="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6482" y="2636912"/>
            <a:ext cx="4304134" cy="3781640"/>
          </a:xfrm>
          <a:prstGeom prst="rect">
            <a:avLst/>
          </a:prstGeom>
          <a:noFill/>
          <a:ln w="9525">
            <a:noFill/>
            <a:miter lim="800000"/>
            <a:headEnd/>
            <a:tailEnd/>
          </a:ln>
          <a:effectLst/>
        </p:spPr>
      </p:pic>
    </p:spTree>
    <p:extLst>
      <p:ext uri="{BB962C8B-B14F-4D97-AF65-F5344CB8AC3E}">
        <p14:creationId xmlns:p14="http://schemas.microsoft.com/office/powerpoint/2010/main" val="9674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2400"/>
            <a:ext cx="8524056" cy="1066800"/>
          </a:xfrm>
        </p:spPr>
        <p:txBody>
          <a:bodyPr/>
          <a:lstStyle/>
          <a:p>
            <a:r>
              <a:rPr lang="en-GB" dirty="0" smtClean="0"/>
              <a:t>The team here today</a:t>
            </a:r>
            <a:endParaRPr lang="en-GB" dirty="0"/>
          </a:p>
        </p:txBody>
      </p:sp>
      <p:sp>
        <p:nvSpPr>
          <p:cNvPr id="4" name="TextBox 3"/>
          <p:cNvSpPr txBox="1"/>
          <p:nvPr/>
        </p:nvSpPr>
        <p:spPr>
          <a:xfrm>
            <a:off x="8227810" y="1987169"/>
            <a:ext cx="1754960" cy="400110"/>
          </a:xfrm>
          <a:prstGeom prst="rect">
            <a:avLst/>
          </a:prstGeom>
          <a:noFill/>
        </p:spPr>
        <p:txBody>
          <a:bodyPr wrap="square" rtlCol="0">
            <a:spAutoFit/>
          </a:bodyPr>
          <a:lstStyle/>
          <a:p>
            <a:r>
              <a:rPr lang="en-GB" sz="2000" dirty="0">
                <a:solidFill>
                  <a:schemeClr val="tx2"/>
                </a:solidFill>
              </a:rPr>
              <a:t>Erica Gadsby</a:t>
            </a:r>
          </a:p>
        </p:txBody>
      </p:sp>
      <p:pic>
        <p:nvPicPr>
          <p:cNvPr id="1026" name="Picture 2" descr="profile image for Dr Catherine March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660" y="4828554"/>
            <a:ext cx="1272556" cy="1624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image for  Tamsyn Eida BA, MA, M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033" y="3172370"/>
            <a:ext cx="1218586" cy="1624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image for  Nadine Hendrie BA M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612" y="3155249"/>
            <a:ext cx="1361413" cy="16247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image for  Rosa V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500" y="4828554"/>
            <a:ext cx="1459697" cy="16247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file image for Dr Olena Nizalova Ph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2499" y="1411064"/>
            <a:ext cx="1292862" cy="1643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631" y="1429052"/>
            <a:ext cx="1270285" cy="1624783"/>
          </a:xfrm>
          <a:prstGeom prst="rect">
            <a:avLst/>
          </a:prstGeom>
        </p:spPr>
      </p:pic>
      <p:sp>
        <p:nvSpPr>
          <p:cNvPr id="6" name="Rectangle 5"/>
          <p:cNvSpPr/>
          <p:nvPr/>
        </p:nvSpPr>
        <p:spPr>
          <a:xfrm>
            <a:off x="8796192" y="3664175"/>
            <a:ext cx="1997968" cy="400110"/>
          </a:xfrm>
          <a:prstGeom prst="rect">
            <a:avLst/>
          </a:prstGeom>
        </p:spPr>
        <p:txBody>
          <a:bodyPr wrap="square">
            <a:spAutoFit/>
          </a:bodyPr>
          <a:lstStyle/>
          <a:p>
            <a:r>
              <a:rPr lang="en-GB" sz="2000" dirty="0">
                <a:solidFill>
                  <a:schemeClr val="tx2"/>
                </a:solidFill>
              </a:rPr>
              <a:t>Tamsyn Eida</a:t>
            </a:r>
          </a:p>
        </p:txBody>
      </p:sp>
      <p:sp>
        <p:nvSpPr>
          <p:cNvPr id="7" name="Rectangle 6"/>
          <p:cNvSpPr/>
          <p:nvPr/>
        </p:nvSpPr>
        <p:spPr>
          <a:xfrm>
            <a:off x="8034732" y="5399733"/>
            <a:ext cx="2574032" cy="400110"/>
          </a:xfrm>
          <a:prstGeom prst="rect">
            <a:avLst/>
          </a:prstGeom>
        </p:spPr>
        <p:txBody>
          <a:bodyPr wrap="square">
            <a:spAutoFit/>
          </a:bodyPr>
          <a:lstStyle/>
          <a:p>
            <a:r>
              <a:rPr lang="en-GB" sz="2000" dirty="0">
                <a:solidFill>
                  <a:schemeClr val="tx2"/>
                </a:solidFill>
              </a:rPr>
              <a:t>Catherine </a:t>
            </a:r>
            <a:r>
              <a:rPr lang="en-GB" sz="2000" dirty="0" err="1">
                <a:solidFill>
                  <a:schemeClr val="tx2"/>
                </a:solidFill>
              </a:rPr>
              <a:t>Marchand</a:t>
            </a:r>
            <a:endParaRPr lang="en-GB" dirty="0">
              <a:solidFill>
                <a:schemeClr val="tx2"/>
              </a:solidFill>
            </a:endParaRPr>
          </a:p>
        </p:txBody>
      </p:sp>
      <p:sp>
        <p:nvSpPr>
          <p:cNvPr id="8" name="Rectangle 7"/>
          <p:cNvSpPr/>
          <p:nvPr/>
        </p:nvSpPr>
        <p:spPr>
          <a:xfrm>
            <a:off x="2736619" y="3767585"/>
            <a:ext cx="2213992" cy="400110"/>
          </a:xfrm>
          <a:prstGeom prst="rect">
            <a:avLst/>
          </a:prstGeom>
        </p:spPr>
        <p:txBody>
          <a:bodyPr wrap="square">
            <a:spAutoFit/>
          </a:bodyPr>
          <a:lstStyle/>
          <a:p>
            <a:r>
              <a:rPr lang="en-GB" sz="2000" dirty="0">
                <a:solidFill>
                  <a:schemeClr val="tx2"/>
                </a:solidFill>
              </a:rPr>
              <a:t>Nadine Hendrie</a:t>
            </a:r>
          </a:p>
        </p:txBody>
      </p:sp>
      <p:sp>
        <p:nvSpPr>
          <p:cNvPr id="9" name="Rectangle 8"/>
          <p:cNvSpPr/>
          <p:nvPr/>
        </p:nvSpPr>
        <p:spPr>
          <a:xfrm>
            <a:off x="2349703" y="5440890"/>
            <a:ext cx="1493912" cy="400110"/>
          </a:xfrm>
          <a:prstGeom prst="rect">
            <a:avLst/>
          </a:prstGeom>
        </p:spPr>
        <p:txBody>
          <a:bodyPr wrap="square">
            <a:spAutoFit/>
          </a:bodyPr>
          <a:lstStyle/>
          <a:p>
            <a:r>
              <a:rPr lang="en-GB" sz="2000" dirty="0">
                <a:solidFill>
                  <a:schemeClr val="tx2"/>
                </a:solidFill>
              </a:rPr>
              <a:t>Rosa Vass</a:t>
            </a:r>
          </a:p>
        </p:txBody>
      </p:sp>
      <p:sp>
        <p:nvSpPr>
          <p:cNvPr id="10" name="Rectangle 9"/>
          <p:cNvSpPr/>
          <p:nvPr/>
        </p:nvSpPr>
        <p:spPr>
          <a:xfrm>
            <a:off x="1847528" y="1987169"/>
            <a:ext cx="1925960" cy="400110"/>
          </a:xfrm>
          <a:prstGeom prst="rect">
            <a:avLst/>
          </a:prstGeom>
        </p:spPr>
        <p:txBody>
          <a:bodyPr wrap="square">
            <a:spAutoFit/>
          </a:bodyPr>
          <a:lstStyle/>
          <a:p>
            <a:r>
              <a:rPr lang="en-GB" sz="2000" dirty="0">
                <a:solidFill>
                  <a:schemeClr val="tx2"/>
                </a:solidFill>
              </a:rPr>
              <a:t>Olena Nizalova</a:t>
            </a:r>
          </a:p>
        </p:txBody>
      </p:sp>
    </p:spTree>
    <p:extLst>
      <p:ext uri="{BB962C8B-B14F-4D97-AF65-F5344CB8AC3E}">
        <p14:creationId xmlns:p14="http://schemas.microsoft.com/office/powerpoint/2010/main" val="348110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52400"/>
            <a:ext cx="9964216" cy="1066800"/>
          </a:xfrm>
        </p:spPr>
        <p:txBody>
          <a:bodyPr/>
          <a:lstStyle/>
          <a:p>
            <a:r>
              <a:rPr lang="en-GB" dirty="0" smtClean="0"/>
              <a:t>The problematic situation</a:t>
            </a:r>
            <a:endParaRPr lang="en-GB" dirty="0"/>
          </a:p>
        </p:txBody>
      </p:sp>
      <p:sp>
        <p:nvSpPr>
          <p:cNvPr id="3" name="Content Placeholder 2"/>
          <p:cNvSpPr>
            <a:spLocks noGrp="1"/>
          </p:cNvSpPr>
          <p:nvPr>
            <p:ph idx="1"/>
          </p:nvPr>
        </p:nvSpPr>
        <p:spPr>
          <a:xfrm>
            <a:off x="551384" y="1484784"/>
            <a:ext cx="11233248" cy="1584176"/>
          </a:xfrm>
        </p:spPr>
        <p:txBody>
          <a:bodyPr/>
          <a:lstStyle/>
          <a:p>
            <a:pPr marL="0" indent="0">
              <a:spcBef>
                <a:spcPct val="0"/>
              </a:spcBef>
              <a:spcAft>
                <a:spcPts val="600"/>
              </a:spcAft>
              <a:buNone/>
            </a:pPr>
            <a:r>
              <a:rPr lang="en-GB" altLang="de-DE" sz="2200" dirty="0"/>
              <a:t>Youth Unemployment – Corrosive Legacy of the Great Recession:</a:t>
            </a:r>
          </a:p>
          <a:p>
            <a:pPr marL="800100" indent="-457200">
              <a:spcBef>
                <a:spcPct val="0"/>
              </a:spcBef>
              <a:spcAft>
                <a:spcPts val="600"/>
              </a:spcAft>
              <a:buFont typeface="Wingdings" panose="05000000000000000000" pitchFamily="2" charset="2"/>
              <a:buChar char="Ø"/>
            </a:pPr>
            <a:r>
              <a:rPr lang="de-DE" altLang="de-DE" sz="2200" dirty="0"/>
              <a:t>Youth disproportionately affected (Bell &amp; Blanchflower 2011)</a:t>
            </a:r>
          </a:p>
          <a:p>
            <a:pPr marL="800100" indent="-457200">
              <a:spcBef>
                <a:spcPct val="0"/>
              </a:spcBef>
              <a:spcAft>
                <a:spcPts val="600"/>
              </a:spcAft>
              <a:buFont typeface="Wingdings" panose="05000000000000000000" pitchFamily="2" charset="2"/>
              <a:buChar char="Ø"/>
            </a:pPr>
            <a:r>
              <a:rPr lang="de-DE" altLang="de-DE" sz="2200" dirty="0"/>
              <a:t>Increased risk of becoming ‘‘lost generation‘‘ (Scarpettaet al. 2010)</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872" y="2924944"/>
            <a:ext cx="4555193" cy="3543672"/>
          </a:xfrm>
          <a:prstGeom prst="rect">
            <a:avLst/>
          </a:prstGeom>
        </p:spPr>
      </p:pic>
      <p:sp>
        <p:nvSpPr>
          <p:cNvPr id="5" name="Rectangle 4"/>
          <p:cNvSpPr/>
          <p:nvPr/>
        </p:nvSpPr>
        <p:spPr>
          <a:xfrm>
            <a:off x="551385" y="2780929"/>
            <a:ext cx="6678054" cy="3247043"/>
          </a:xfrm>
          <a:prstGeom prst="rect">
            <a:avLst/>
          </a:prstGeom>
        </p:spPr>
        <p:txBody>
          <a:bodyPr wrap="square">
            <a:spAutoFit/>
          </a:bodyPr>
          <a:lstStyle/>
          <a:p>
            <a:pPr eaLnBrk="0" fontAlgn="base" hangingPunct="0">
              <a:spcBef>
                <a:spcPct val="0"/>
              </a:spcBef>
              <a:spcAft>
                <a:spcPts val="2400"/>
              </a:spcAft>
            </a:pPr>
            <a:r>
              <a:rPr lang="en-GB" altLang="de-DE" sz="2200" dirty="0" smtClean="0">
                <a:solidFill>
                  <a:srgbClr val="000000"/>
                </a:solidFill>
                <a:latin typeface="Arial" charset="0"/>
              </a:rPr>
              <a:t>Vulnerability </a:t>
            </a:r>
            <a:r>
              <a:rPr lang="en-GB" altLang="de-DE" sz="2200" dirty="0">
                <a:solidFill>
                  <a:srgbClr val="000000"/>
                </a:solidFill>
                <a:latin typeface="Arial" charset="0"/>
              </a:rPr>
              <a:t>of young people to </a:t>
            </a:r>
            <a:r>
              <a:rPr lang="en-GB" altLang="de-DE" sz="2200" dirty="0" smtClean="0">
                <a:solidFill>
                  <a:srgbClr val="000000"/>
                </a:solidFill>
                <a:latin typeface="Arial" charset="0"/>
              </a:rPr>
              <a:t>negative </a:t>
            </a:r>
            <a:r>
              <a:rPr lang="en-GB" altLang="de-DE" sz="2200" dirty="0">
                <a:solidFill>
                  <a:srgbClr val="000000"/>
                </a:solidFill>
                <a:latin typeface="Arial" charset="0"/>
              </a:rPr>
              <a:t>effects of unemployment </a:t>
            </a:r>
            <a:r>
              <a:rPr lang="de-DE" altLang="de-DE" sz="1800" dirty="0" smtClean="0">
                <a:solidFill>
                  <a:srgbClr val="000000"/>
                </a:solidFill>
                <a:latin typeface="Arial" charset="0"/>
              </a:rPr>
              <a:t>(Bell &amp; Blanchflower 2011, Strandh et al. 2014):</a:t>
            </a:r>
            <a:endParaRPr lang="en-GB" altLang="de-DE" sz="2000" dirty="0">
              <a:solidFill>
                <a:srgbClr val="000000"/>
              </a:solidFill>
              <a:latin typeface="Arial" charset="0"/>
            </a:endParaRPr>
          </a:p>
          <a:p>
            <a:pPr marL="742950" indent="-457200" eaLnBrk="0" fontAlgn="base" hangingPunct="0">
              <a:spcBef>
                <a:spcPct val="0"/>
              </a:spcBef>
              <a:spcAft>
                <a:spcPts val="600"/>
              </a:spcAft>
              <a:buFont typeface="Wingdings" panose="05000000000000000000" pitchFamily="2" charset="2"/>
              <a:buChar char="Ø"/>
            </a:pPr>
            <a:r>
              <a:rPr lang="de-DE" altLang="de-DE" dirty="0">
                <a:solidFill>
                  <a:srgbClr val="000000"/>
                </a:solidFill>
                <a:latin typeface="Arial" charset="0"/>
              </a:rPr>
              <a:t>Early career represents a sensitive period in life course</a:t>
            </a:r>
          </a:p>
          <a:p>
            <a:pPr marL="742950" indent="-457200" eaLnBrk="0" fontAlgn="base" hangingPunct="0">
              <a:spcBef>
                <a:spcPct val="0"/>
              </a:spcBef>
              <a:spcAft>
                <a:spcPts val="600"/>
              </a:spcAft>
              <a:buFont typeface="Wingdings" panose="05000000000000000000" pitchFamily="2" charset="2"/>
              <a:buChar char="Ø"/>
            </a:pPr>
            <a:r>
              <a:rPr lang="de-DE" altLang="de-DE" dirty="0">
                <a:solidFill>
                  <a:srgbClr val="000000"/>
                </a:solidFill>
                <a:latin typeface="Arial" charset="0"/>
              </a:rPr>
              <a:t>Young people lack experience and resources to cope with and overcome unemployment.</a:t>
            </a:r>
          </a:p>
        </p:txBody>
      </p:sp>
    </p:spTree>
    <p:extLst>
      <p:ext uri="{BB962C8B-B14F-4D97-AF65-F5344CB8AC3E}">
        <p14:creationId xmlns:p14="http://schemas.microsoft.com/office/powerpoint/2010/main" val="3637005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52400"/>
            <a:ext cx="9820200" cy="1066800"/>
          </a:xfrm>
        </p:spPr>
        <p:txBody>
          <a:bodyPr/>
          <a:lstStyle/>
          <a:p>
            <a:r>
              <a:rPr lang="en-GB" dirty="0" smtClean="0"/>
              <a:t>Contribution of EXCEPT project - Findings</a:t>
            </a:r>
            <a:endParaRPr lang="en-GB" dirty="0"/>
          </a:p>
        </p:txBody>
      </p:sp>
      <p:sp>
        <p:nvSpPr>
          <p:cNvPr id="3" name="Content Placeholder 2"/>
          <p:cNvSpPr>
            <a:spLocks noGrp="1"/>
          </p:cNvSpPr>
          <p:nvPr>
            <p:ph idx="1"/>
          </p:nvPr>
        </p:nvSpPr>
        <p:spPr>
          <a:xfrm>
            <a:off x="695400" y="1700808"/>
            <a:ext cx="10513168" cy="4648200"/>
          </a:xfrm>
        </p:spPr>
        <p:txBody>
          <a:bodyPr/>
          <a:lstStyle/>
          <a:p>
            <a:pPr>
              <a:spcBef>
                <a:spcPts val="1200"/>
              </a:spcBef>
              <a:buFontTx/>
              <a:buAutoNum type="arabicPeriod"/>
            </a:pPr>
            <a:r>
              <a:rPr lang="en-US" altLang="de-DE" sz="2200" dirty="0"/>
              <a:t>Having a job really matters for the health and wellbeing of young people in Europe, irrespective whether the job is permanent or temporary.</a:t>
            </a:r>
            <a:endParaRPr lang="de-DE" altLang="de-DE" sz="2200" dirty="0"/>
          </a:p>
          <a:p>
            <a:pPr>
              <a:spcBef>
                <a:spcPts val="1200"/>
              </a:spcBef>
              <a:buFontTx/>
              <a:buAutoNum type="arabicPeriod"/>
            </a:pPr>
            <a:r>
              <a:rPr lang="en-US" altLang="de-DE" sz="2200" dirty="0"/>
              <a:t>Unemployment strongly deteriorates wellbeing and to a lesser extent health.</a:t>
            </a:r>
            <a:endParaRPr lang="de-DE" altLang="de-DE" sz="2200" dirty="0"/>
          </a:p>
          <a:p>
            <a:pPr>
              <a:spcBef>
                <a:spcPts val="1200"/>
              </a:spcBef>
              <a:buFontTx/>
              <a:buAutoNum type="arabicPeriod"/>
            </a:pPr>
            <a:r>
              <a:rPr lang="en-US" altLang="de-DE" sz="2200" dirty="0"/>
              <a:t>Unemployment has a negative spillover effect on partners.</a:t>
            </a:r>
            <a:endParaRPr lang="de-DE" altLang="de-DE" sz="2200" dirty="0"/>
          </a:p>
          <a:p>
            <a:pPr>
              <a:spcBef>
                <a:spcPts val="1200"/>
              </a:spcBef>
              <a:buFontTx/>
              <a:buAutoNum type="arabicPeriod"/>
            </a:pPr>
            <a:r>
              <a:rPr lang="en-US" altLang="de-DE" sz="2200" dirty="0"/>
              <a:t>There are long-term scarring effects of unemployment with respect to wellbeing and health.</a:t>
            </a:r>
          </a:p>
          <a:p>
            <a:pPr>
              <a:spcBef>
                <a:spcPts val="1200"/>
              </a:spcBef>
              <a:buFontTx/>
              <a:buAutoNum type="arabicPeriod"/>
            </a:pPr>
            <a:r>
              <a:rPr lang="en-US" altLang="de-DE" sz="2200" dirty="0"/>
              <a:t>(Ukraine): negative effect on health for men can be attributed to increased tobacco and alcohol consumption.</a:t>
            </a:r>
          </a:p>
          <a:p>
            <a:pPr>
              <a:spcBef>
                <a:spcPts val="1200"/>
              </a:spcBef>
              <a:buFontTx/>
              <a:buAutoNum type="arabicPeriod"/>
            </a:pPr>
            <a:r>
              <a:rPr lang="en-US" altLang="de-DE" sz="2200" dirty="0"/>
              <a:t>(Ukraine): past unemployment explains 8% of the “transition happiness gap”.</a:t>
            </a:r>
            <a:endParaRPr lang="de-DE" altLang="de-DE" sz="2200" dirty="0"/>
          </a:p>
        </p:txBody>
      </p:sp>
    </p:spTree>
    <p:extLst>
      <p:ext uri="{BB962C8B-B14F-4D97-AF65-F5344CB8AC3E}">
        <p14:creationId xmlns:p14="http://schemas.microsoft.com/office/powerpoint/2010/main" val="2414336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52400"/>
            <a:ext cx="9748192" cy="1066800"/>
          </a:xfrm>
        </p:spPr>
        <p:txBody>
          <a:bodyPr/>
          <a:lstStyle/>
          <a:p>
            <a:r>
              <a:rPr lang="en-GB" dirty="0" smtClean="0"/>
              <a:t>The strategy</a:t>
            </a:r>
            <a:endParaRPr lang="en-GB" dirty="0"/>
          </a:p>
        </p:txBody>
      </p:sp>
      <p:sp>
        <p:nvSpPr>
          <p:cNvPr id="3" name="Content Placeholder 2"/>
          <p:cNvSpPr>
            <a:spLocks noGrp="1"/>
          </p:cNvSpPr>
          <p:nvPr>
            <p:ph idx="1"/>
          </p:nvPr>
        </p:nvSpPr>
        <p:spPr>
          <a:xfrm>
            <a:off x="767408" y="1676400"/>
            <a:ext cx="3890828" cy="4648200"/>
          </a:xfrm>
        </p:spPr>
        <p:txBody>
          <a:bodyPr/>
          <a:lstStyle/>
          <a:p>
            <a:r>
              <a:rPr lang="en-GB" dirty="0" smtClean="0"/>
              <a:t>Policy recommendations from the project are focusing on:</a:t>
            </a:r>
          </a:p>
          <a:p>
            <a:pPr lvl="1"/>
            <a:r>
              <a:rPr lang="en-GB" dirty="0" smtClean="0"/>
              <a:t>changes to the secondary and higher education sector to improve employability</a:t>
            </a:r>
          </a:p>
          <a:p>
            <a:pPr lvl="1"/>
            <a:r>
              <a:rPr lang="en-GB" dirty="0" smtClean="0"/>
              <a:t>better targeting and improvements in the employment services to shorten the duration of unemployment</a:t>
            </a:r>
          </a:p>
          <a:p>
            <a:pPr lvl="1"/>
            <a:endParaRPr lang="en-GB" dirty="0"/>
          </a:p>
        </p:txBody>
      </p:sp>
      <p:pic>
        <p:nvPicPr>
          <p:cNvPr id="4" name="Picture 3"/>
          <p:cNvPicPr>
            <a:picLocks noChangeAspect="1"/>
          </p:cNvPicPr>
          <p:nvPr/>
        </p:nvPicPr>
        <p:blipFill>
          <a:blip r:embed="rId2"/>
          <a:stretch>
            <a:fillRect/>
          </a:stretch>
        </p:blipFill>
        <p:spPr>
          <a:xfrm>
            <a:off x="4730155" y="1717568"/>
            <a:ext cx="7154017" cy="3738010"/>
          </a:xfrm>
          <a:prstGeom prst="rect">
            <a:avLst/>
          </a:prstGeom>
        </p:spPr>
      </p:pic>
    </p:spTree>
    <p:extLst>
      <p:ext uri="{BB962C8B-B14F-4D97-AF65-F5344CB8AC3E}">
        <p14:creationId xmlns:p14="http://schemas.microsoft.com/office/powerpoint/2010/main" val="3206061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52400"/>
            <a:ext cx="9820200" cy="1066800"/>
          </a:xfrm>
        </p:spPr>
        <p:txBody>
          <a:bodyPr/>
          <a:lstStyle/>
          <a:p>
            <a:r>
              <a:rPr lang="en-GB" dirty="0" smtClean="0"/>
              <a:t>Lessons learned / key challenges</a:t>
            </a:r>
            <a:endParaRPr lang="en-GB" dirty="0"/>
          </a:p>
        </p:txBody>
      </p:sp>
      <p:sp>
        <p:nvSpPr>
          <p:cNvPr id="3" name="Content Placeholder 2"/>
          <p:cNvSpPr>
            <a:spLocks noGrp="1"/>
          </p:cNvSpPr>
          <p:nvPr>
            <p:ph idx="1"/>
          </p:nvPr>
        </p:nvSpPr>
        <p:spPr>
          <a:xfrm>
            <a:off x="695400" y="1676400"/>
            <a:ext cx="9820200" cy="4648200"/>
          </a:xfrm>
        </p:spPr>
        <p:txBody>
          <a:bodyPr/>
          <a:lstStyle/>
          <a:p>
            <a:r>
              <a:rPr lang="en-GB" dirty="0" smtClean="0"/>
              <a:t>The long-lasting health implications of youth unemployment are not well recognised</a:t>
            </a:r>
          </a:p>
          <a:p>
            <a:r>
              <a:rPr lang="en-GB" dirty="0" smtClean="0"/>
              <a:t>More research is needed on which characteristics of healthcare systems are more effective at mitigating the long-run effects of youth unemployment on health and wellbeing.</a:t>
            </a:r>
          </a:p>
          <a:p>
            <a:r>
              <a:rPr lang="en-GB" dirty="0" smtClean="0"/>
              <a:t>Given </a:t>
            </a:r>
            <a:r>
              <a:rPr lang="en-GB" dirty="0"/>
              <a:t>the interconnectedness between unemployment and </a:t>
            </a:r>
            <a:r>
              <a:rPr lang="en-GB" dirty="0" smtClean="0"/>
              <a:t>health, a key challenge is to look outside the labour market and engage other partners (including health) in </a:t>
            </a:r>
            <a:r>
              <a:rPr lang="en-GB" dirty="0"/>
              <a:t>this problematic </a:t>
            </a:r>
            <a:r>
              <a:rPr lang="en-GB" dirty="0" smtClean="0"/>
              <a:t>situation</a:t>
            </a:r>
          </a:p>
          <a:p>
            <a:r>
              <a:rPr lang="en-GB" dirty="0"/>
              <a:t>To recognise (and take action to mitigate) the potential long-lasting health implications of periods of youth unemployment.</a:t>
            </a:r>
          </a:p>
          <a:p>
            <a:pPr marL="0" indent="0">
              <a:buNone/>
            </a:pPr>
            <a:endParaRPr lang="en-GB" dirty="0"/>
          </a:p>
        </p:txBody>
      </p:sp>
    </p:spTree>
    <p:extLst>
      <p:ext uri="{BB962C8B-B14F-4D97-AF65-F5344CB8AC3E}">
        <p14:creationId xmlns:p14="http://schemas.microsoft.com/office/powerpoint/2010/main" val="174164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it all together – our challenge</a:t>
            </a:r>
            <a:endParaRPr lang="en-GB" dirty="0"/>
          </a:p>
        </p:txBody>
      </p:sp>
      <p:sp>
        <p:nvSpPr>
          <p:cNvPr id="3" name="Content Placeholder 2"/>
          <p:cNvSpPr>
            <a:spLocks noGrp="1"/>
          </p:cNvSpPr>
          <p:nvPr>
            <p:ph idx="1"/>
          </p:nvPr>
        </p:nvSpPr>
        <p:spPr>
          <a:xfrm>
            <a:off x="1320800" y="2924944"/>
            <a:ext cx="9599736" cy="3399656"/>
          </a:xfrm>
        </p:spPr>
        <p:txBody>
          <a:bodyPr/>
          <a:lstStyle/>
          <a:p>
            <a:pPr>
              <a:spcAft>
                <a:spcPts val="1200"/>
              </a:spcAft>
            </a:pPr>
            <a:r>
              <a:rPr lang="en-GB" dirty="0" smtClean="0"/>
              <a:t>To perceive this as a problem for </a:t>
            </a:r>
            <a:r>
              <a:rPr lang="en-GB" i="1" dirty="0" smtClean="0"/>
              <a:t>us</a:t>
            </a:r>
            <a:r>
              <a:rPr lang="en-GB" dirty="0" smtClean="0"/>
              <a:t>, in primary care</a:t>
            </a:r>
          </a:p>
          <a:p>
            <a:pPr>
              <a:spcAft>
                <a:spcPts val="1200"/>
              </a:spcAft>
            </a:pPr>
            <a:r>
              <a:rPr lang="en-GB" dirty="0" smtClean="0"/>
              <a:t>To reimagine ourselves as ‘heroes’ rather than bystanders</a:t>
            </a:r>
          </a:p>
          <a:p>
            <a:pPr>
              <a:spcAft>
                <a:spcPts val="1200"/>
              </a:spcAft>
            </a:pPr>
            <a:r>
              <a:rPr lang="en-GB" dirty="0" smtClean="0"/>
              <a:t>To challenge our perception of our </a:t>
            </a:r>
            <a:r>
              <a:rPr lang="en-GB" i="1" dirty="0" smtClean="0"/>
              <a:t>power to act</a:t>
            </a:r>
            <a:r>
              <a:rPr lang="en-GB" dirty="0" smtClean="0"/>
              <a:t> (or of our skill to influence)</a:t>
            </a:r>
            <a:endParaRPr lang="en-GB" dirty="0"/>
          </a:p>
        </p:txBody>
      </p:sp>
    </p:spTree>
    <p:extLst>
      <p:ext uri="{BB962C8B-B14F-4D97-AF65-F5344CB8AC3E}">
        <p14:creationId xmlns:p14="http://schemas.microsoft.com/office/powerpoint/2010/main" val="1216336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discussion</a:t>
            </a:r>
            <a:endParaRPr lang="en-GB" dirty="0"/>
          </a:p>
        </p:txBody>
      </p:sp>
      <p:sp>
        <p:nvSpPr>
          <p:cNvPr id="3" name="Content Placeholder 2"/>
          <p:cNvSpPr>
            <a:spLocks noGrp="1"/>
          </p:cNvSpPr>
          <p:nvPr>
            <p:ph idx="1"/>
          </p:nvPr>
        </p:nvSpPr>
        <p:spPr/>
        <p:txBody>
          <a:bodyPr/>
          <a:lstStyle/>
          <a:p>
            <a:pPr>
              <a:spcAft>
                <a:spcPts val="1200"/>
              </a:spcAft>
              <a:buFont typeface="+mj-lt"/>
              <a:buAutoNum type="arabicPeriod"/>
            </a:pPr>
            <a:r>
              <a:rPr lang="en-GB" dirty="0" smtClean="0"/>
              <a:t>Thinking about your consultations with adults, can you identify opportunities when primary care could have intervened earlier to mitigate elements of SLS? </a:t>
            </a:r>
          </a:p>
          <a:p>
            <a:pPr>
              <a:spcAft>
                <a:spcPts val="1200"/>
              </a:spcAft>
              <a:buFont typeface="+mj-lt"/>
              <a:buAutoNum type="arabicPeriod"/>
            </a:pPr>
            <a:r>
              <a:rPr lang="en-GB" dirty="0" smtClean="0"/>
              <a:t>Primary care practitioners say they struggle to communicate with parents about their children’s weight and lifestyle factors. How can place-based community projects like Go Golborne help to address this? </a:t>
            </a:r>
          </a:p>
          <a:p>
            <a:pPr>
              <a:spcAft>
                <a:spcPts val="1200"/>
              </a:spcAft>
              <a:buFont typeface="+mj-lt"/>
              <a:buAutoNum type="arabicPeriod"/>
            </a:pPr>
            <a:r>
              <a:rPr lang="en-GB" dirty="0" smtClean="0"/>
              <a:t>What is the potential for the primary care sector to address long-lasting health effects of youth unemployment?</a:t>
            </a:r>
          </a:p>
        </p:txBody>
      </p:sp>
    </p:spTree>
    <p:extLst>
      <p:ext uri="{BB962C8B-B14F-4D97-AF65-F5344CB8AC3E}">
        <p14:creationId xmlns:p14="http://schemas.microsoft.com/office/powerpoint/2010/main" val="2983649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subTitle" idx="1"/>
          </p:nvPr>
        </p:nvSpPr>
        <p:spPr>
          <a:xfrm>
            <a:off x="6605214" y="3028889"/>
            <a:ext cx="3163194" cy="442397"/>
          </a:xfrm>
        </p:spPr>
        <p:txBody>
          <a:bodyPr/>
          <a:lstStyle/>
          <a:p>
            <a:r>
              <a:rPr lang="en-GB" altLang="en-US" sz="2400" dirty="0">
                <a:solidFill>
                  <a:schemeClr val="accent6">
                    <a:lumMod val="50000"/>
                  </a:schemeClr>
                </a:solidFill>
              </a:rPr>
              <a:t>www.kent.ac.uk/chss</a:t>
            </a:r>
          </a:p>
        </p:txBody>
      </p:sp>
      <p:sp>
        <p:nvSpPr>
          <p:cNvPr id="284676" name="Rectangle 4"/>
          <p:cNvSpPr>
            <a:spLocks noChangeArrowheads="1"/>
          </p:cNvSpPr>
          <p:nvPr/>
        </p:nvSpPr>
        <p:spPr bwMode="auto">
          <a:xfrm flipV="1">
            <a:off x="4648200" y="381000"/>
            <a:ext cx="4800600" cy="685800"/>
          </a:xfrm>
          <a:prstGeom prst="rect">
            <a:avLst/>
          </a:prstGeom>
          <a:solidFill>
            <a:schemeClr val="bg1"/>
          </a:solidFill>
          <a:ln w="9525">
            <a:noFill/>
            <a:miter lim="800000"/>
            <a:headEnd/>
            <a:tailEnd/>
          </a:ln>
          <a:effectLst/>
        </p:spPr>
        <p:txBody>
          <a:bodyPr wrap="none" anchor="ctr"/>
          <a:lstStyle/>
          <a:p>
            <a:endParaRPr lang="en-US"/>
          </a:p>
        </p:txBody>
      </p:sp>
      <p:sp>
        <p:nvSpPr>
          <p:cNvPr id="284677" name="Rectangle 5"/>
          <p:cNvSpPr>
            <a:spLocks noChangeArrowheads="1"/>
          </p:cNvSpPr>
          <p:nvPr/>
        </p:nvSpPr>
        <p:spPr bwMode="auto">
          <a:xfrm>
            <a:off x="1676400" y="6553200"/>
            <a:ext cx="2133600" cy="304800"/>
          </a:xfrm>
          <a:prstGeom prst="rect">
            <a:avLst/>
          </a:prstGeom>
          <a:solidFill>
            <a:srgbClr val="6980BF"/>
          </a:solidFill>
          <a:ln w="9525">
            <a:noFill/>
            <a:miter lim="800000"/>
            <a:headEnd/>
            <a:tailEnd/>
          </a:ln>
          <a:effectLst/>
        </p:spPr>
        <p:txBody>
          <a:bodyPr wrap="none" anchor="ctr"/>
          <a:lstStyle/>
          <a:p>
            <a:endParaRPr lang="en-US"/>
          </a:p>
        </p:txBody>
      </p:sp>
      <p:sp>
        <p:nvSpPr>
          <p:cNvPr id="2" name="AutoShape 2" descr="data:image/jpeg;base64,/9j/4AAQSkZJRgABAQAAAQABAAD/2wCEAAkGBxQSEhUUExQVFRUWFhgYGRgXGBcYFxoYGBweGRoYFxoZHSggGB0lHRwYITMhJSkrLi4uFx8zODMsNygtLisBCgoKDg0OGxAQGzQkICQsLywsLCwsLCwsLCwsNCwsLCwsLCwsLCwsLCwsLCwsLCwsLCwsLCwsLCwsLCwsLCwsLP/AABEIAMoA+gMBIgACEQEDEQH/xAAbAAABBQEBAAAAAAAAAAAAAAAFAAEDBAYCB//EAEIQAAECBQIEBAMGBAUDAwUAAAECEQADEiExBEEFIlFhE3GBkQYyoRRCscHR8CNSkuEVFmKC8TNDclOiwnOUstLT/8QAGAEAAwEBAAAAAAAAAAAAAAAAAAECAwT/xAArEQACAgICAgECBAcAAAAAAAAAAQIREiEDMRNBUSJhMnHB8AQUQoGRofH/2gAMAwEAAhEDEQA/APQYUNDxRkPChoeABQ8NDwAKFChQAKFChQAKFChQAPChoUAChQoUAChQoUAChQoUAChQoUAChQoaAB4UNCgAeEYUNAA8KGhQAKFCh4AOIeGhQhjwoaHhiHhQ0KEA8PHMPAMUKFCgAeFDQoAHhQ0KAQ8KGiBM8eKUdEJV7kj9IBliGCnhxFDg2r8VBPRRHs0AF8worcRnUSlq6D+wiw8Ah4UNChgPChoUAChQoUAChQoUADwoaFAA8KGhQAcQozI42R/3AfaJE8eIfmSYvxsjyI0cKAMvjvWn9+sKZx8MRYdCDiFhIfkiHoUApfHALEpLZuxiUcfl9Ri14WDBTQZhQFT8QIpuQ/Y2iE/EyO1vO/lDwYZxNBCjOj4nRmzdGP4x0j4klBSsttBgwziaCFAGd8RoNklj1P8AxEQ+IBmsH08+3aDBh5EaOFGfT8TosD7h46PxPL/b/pBgwziHoxmg1aVcTmFvvFHqAEE47D3EF1/E8oAMFGMjo9WJerXOPyrXMWnDm9QH0b1ES4tdlRafRuuM6lI084k2pUg5yQ3TvAD4EmJBmJHzEA9zTkm3+oQP13FhMkTpfMTMnFQNmAKgQntYDES/D5MhXiKDsCksz3AVe3UY7RLZdaC3xrqAdOkD78xLG4Nix+jwW4DNCtPKIxQB/Tb8oyeoqmSJEtTlSDzKe9SjZu1yPKCnC+Ly9PIly1VVJYENsokv/aHHb0KWkaeFAT/MslvveTf3hv8AM8j/AFb7dPWKxfwZ5L5DcKAiviaSH+a3YfSHR8SyT/Nh8Q8H8BmvkNQoFy+OSyCRgZ7RzJ+IZBLVH1BhYsM18hZ4eBI+IZBfmOW+U9z+X4QyfiOQfvH+k9P2IMWPJfIXhQI/zHp3as+dJb8HiM/E0l2FRvlmH1gxfwLJfIbhQHm/EEsXCgQ3cGI/8xy+3vDwYZxMKlD7j6xIJX+q/Rv7x0dKhnCyD/K34F45Xh2HpGrkYUIySNx9f0jmhXb3iMzD/KezPCrUc283gUmFHTK6GEgKJEMtJyD59vWOjVt7Wh5BQihQBdx+ccJVcRLLmG4wdns8RoWQrGekNSChpqrmHVMttt+Fo6mzb3HuHvHNL7WgsRz4jQlLiTwwWb9I60+nJDiww+L9HxBkgplfxG846St9vaJJ0imynG/b0LQpCwRtZ7+V7wOa7BRYykH/AJiJUwkgfyvuXNTXDfu8EtHIUqWpYlgy91b3J39PR4EqXzlOwUQD5tn2jHklZvxRaLCJo5SyxUr+YkBr36mzPGk0upQpKlcygkCyCAXNIc7b/QxlUJZEkh3BduvL922I0fD5gXJW4pIWkEXPy0EF2tcxzz6OiJfWQ5SlKuUBWbF3wO1h6xn+IThVjYWIG92g1PYLWbg0y3Z3wGdxgwM1RSbnoM9xtD4ZU7I519JQKtxC8UxMmWl7nJtfI/X0iBKxdqlB9hHWppnHQvGe2YVewi3pZhD0Oh7FxmxG/mfeIFk1kKSVKN3Du5u9rGDNDxZz4nce7RcHCJ9iJKyCHxHbl8nB6dPKLuj1iglJK1Za6iBgWIIx37xOetF+P5AE2YUkghiCQQbMRYwhOfdoOCaFLWTVl7EMHvaxeB2rlomLLEpYDLfkzQ1yIlwIUoOWt2hkpqsG9Tv2jlSJiSSBUP5gCfwdrPmITMa7+doMmKieaCBd4VB/lP0iRCipLb7b52h06OaQ4QSD2P6QZhQL1i1ylrl1hwb0l0q3DdovabgmomIC0U0kOHUHjLGZzbM/p7GN1wnjJTLAUE0pSGa2Oo8un0zGXJlFaNYKMnTM9NnLQtSSFAoLFjv1bpHaJqVEpU4OR+kUV1zJqlc7KJLnJ6PHcpAQTzcxOCzv2teG/wDZF70EJGlUsgSiVO1gCV9XazxKnhM4OVpmISN1IUA79zFSQVILnezpP4naCvEeJTZwSkTgU5YMlvMh6sZ87RDnL0WlH2BlBSV8w9Ws3Ue0XV6WaQky0TFAgkshTBnwWY26eUc/ZlludCtgk1MTlnIbaHPxBPkqTLJpCAQEguGOUls3GIrNv8IqS7IFFSXCgUq6KDHFrGFppSihS78hGB1x+flHa9cCWKSp9iSXNnJNQd26Ra0HFpshyhQQ5BpqUz9Wcj3huTroajG+ynLCyL8vnY+kGJUojTKJYtMfuLWIbq+/SOON65UxfiLKTyiyQAPd3MUv8dUlLJAosSCHv67dhENyktFYqL2Sp1PjEhQsBT1LXc/vrE86QmSypU2p3rFFJDu3Vx7Xilp9Va1DdvoTb694k0moTKWFggTAbsbDqCCbvBl6IotStZiokC4DFhfoBY5I9YDLmCuYwYVED1OT6fjFnVITVyOrone/fz94qpmkEgM4c37XLezQ2aQfomUyghN+VNrf6f33jUcD0oUmYC9jtZvkIFyxAbJc+UZiRUDcAJbm9BsenN+2jX/DWpNMylipOyr3NAKmva49u8Zz6No9kurlgVKDglKauXsAGI/d4zuous1JqAFnsG/fTEHeMatSfuug0AkliCogF+pcWFt8b53iE8VE1MCAUjJvfraJ4xcu0L7QlNqU2PQv2L77RxqwUitBtsGc38vaKspZSq5BB3H7v5Ra1s8AqUAyX5QPJjuWc3jbpnPWgQdUp/mL+cWkalT1Ektu+3SOpEmWsVHlJ9gepH6Rx9jdKgFBSgcDBYtn9/WNc4iTaLf20qBDkKYlx0DXjrSzyp3c4FixuQO8DNCVVObVMi4KcggdMMInkpVLHMpnAdlHAIJuCIzeiksqbLUkLu6XsbgsS4sfJ2hS1kDmDKLgvuAB9e/eGTONVyQkKYMSBlv3faONQakkWUavYEZAd7t9IWVhjqzrU61IlOai66bFhh9xYxBp9fyu33gM2w7NHaJIopUakgOA4y4c9XvEc3TpCVBHZQSTd8Eh7+/UxSlHoMa/wSq1RILLd9h81/3tFP7ceqvcxJp5SwoFKT627RdpmfyD2/tFZJE1fRlSsYA8yS++YvztYaQPECewCi5yCT+sUp8haVlMrmDs+DfYviLKuHTSkGgqJH8wLbYf6xUq0QoyQyZNR5pgc5ybdotqlhH/AHHT1YAj1/tFROnWgMpDkvYEGzXiBFlNMSoDplx22BiHbH16L2mnVOyjjo5zt18oaXO8N9+mfdvWOpUpMtylJ5rMq9Ps3aCyvh4ruBSW/mY+oIsfXaItf2KSbB0rVBRpdSnsbD8BF3UprQQsuQ1Lte92JiOZ8NTU/IUEncqAA+l4sI+F9WtqaClvmCgXO+fpEtK7TGlL2ilISQWEsCzG92P72i7wvgyphmupJJlmi78ybh+mG9YIngOoCSTLCaQ9im4Du7Ht9Yn+G59EwOhSixNiLEX64YtDjMfjA2plkS0CkKNSie6VBIA6uCkn/cIFcTlEZCQQbhLkgYxtiNfreDTVlQkS1lBJYEocPsDV3PpAud8O6y48HFgXlvY9Xf3ghIqcdUAJcwoKbLSNqrWPmLhh02iHXzFBZOHY+hDt3sfrGl4n8N6hco1SgkkuokoLAC5cKiDiPw/MmtMloBRRLc1JDFCQDY3wAX7xopK7ZlLjdaBeglLmqSEh7f2dvMiOpgdC2N6Se4NzB7hOj+yy5viJU8wMkgYD2L+bu3aBerkULUG5WXT3HNmJk96NOONLZWTqi8k7KQzCx+XrtvGllago0s5Upwt0yw9xUoy72sW+kZtBSPAGzHuxCWbPnmNHp0q8JaGNRmgAZcBSOa24iJ9GsSzxPUK+0KBLJQjTWcg1mlRI9DiBHFZMsrJdiQG6BsAjvBjVc8+Ywe+mBPVVEtPMDhiGLdIEcZQozikIJYJdgTtsBmJiHJ0DytgCkpI8m9bu8WtTJan5g6Er2+8Ab9IZWlDoCgU1kbsXJbHX0gh8W6cIElSahy+HY4SjBPQ3/wDbF3tIxSaTYCnaxKQGDnti/wCLxwnXjr3YBiD+Bh5ctJSGlEnBcqp83e3l0jqfw5KkkAUKszOQc267Rax9mdtnem1BUElR5UqGxO/4tHYdarXcJqYEbgFvUwuEoplKChd1XYZ5bfQmDXBkIM0JUKkcpPKw+Y3Pb97RE9N0dMOkQzOGqBJ/1dFYJdnZthu1zFBSClakmzKa4L08w3GL/UtvG2StPz0gJb5DLFTCWfd/zftGM4hPB1E3lAKSVEECwdIZvX/mMoybLaSFIlKmgkIZkKYPmmxL+bdrwRmyKJKypACxLSpy1gpUuxIxYkehi58NT0iWpZRdlAWthb/vyzFz4hW2nnDlehXyghgFFRfdgzN2EDe6CtWYdc1QOVEgEs4NuzRKOK/629v1iPSaSbMYJSUkGrnBSGw1xe7Re/y/P/lln+mNsV7OT6n0T6nUTEiplUuxUGCXPygex82MRaWepYSsrQXJFKj3sW/OOJ0iiWlQUopWogpN2yHDAG30eKiEgKZ7B2yPxMR6Oi23sJ8R0kwt/wBBSmVYtUABdw2c+giL7CkhPiKSC7US6U42IVcC4ZgX84k4VL/iqu9QmEkbVBT/AFLRS4rqzO1R8NQYpD1AHAcZDjI75hpu6JnFJWHeCcGAXWqXSE3SCuu53slIYQen0m5AeMtpOLzUISE+E3yj5nemr8IaZxicMmXdJXZ/ltj3EXaJUWg5rZqUCwALew3Pt+MFvgueDVJUxI5knz+ZP4H1MY86t0r8QGwNSnSEgdPKLeg4ukETZQUrmCgUszgNTnsQR3iZFx0a/jnGKJcxC5QJpUlwWyCHAb84wHDpRExJbLFh0A8+0HPijWpnoM4+LKRSywtJpJLUsRZ9u9QjKaNLk1O4LF0q2GQCLbQOmtDtnq/wfp/DlqHZAezFgcMYacu7+vvGV0fF0aZCZjzHb5UuEzOQsk7EvcHak9Ygk/GaVMfBXcsOZBD4Z3y+0KPQ5Gi4uv8AgTf/AKa/wMY3W8VCZCZSCApYTURskDfzLej9YI6r4pStKkeEsVJOWYJIZy12jITEq8blBCXuQl2vdi3Roqib0aGZxxM/RiUoc6OV2yPElEX8kqHkI1CeBJmyCAkFSGSUkB/kSrze/wBY864YhRSa0i8yW7ik5DsGHXMercO8SQF0orrXUSFjo2PID2iG8WUlkjyvVyPs82jbmPre3axH16xpuH6wS0qWQ6qVBD/zKoSPKxPleLXG+GDXKWpjLmJmEEBlMwSkOCzvS723HeM1I1yCQUg0pUPm5XWUhJGNlBXnA6kgScTVcG0oQkE3NySdybk+8X0THJIAcWJYef5xmpHGKKhQMuXWRdRcAOL2aFK49ST/AA3qJNlb/si9opCaZpyoF8EpLGwyQD+BHvHIQk/dTbsOj/nGakfENJJ8Imsv84F2bcXsB7iH/wAfUmsiWoeJccwswCRkXcj6iHoVM0wlIf5U2bYekLwUO1KbB8DBcfkfaMzJ+JKZkxZlq5mJAUGSEhmAOXY4jlXxMBNVM8OYykhIHRibkCzX/GDQbJfiJaUrCQkMEuW/Fu36RHwVaitdi4QCSbWqJ/KKvElCaUzA9U1wQSHADDHpF3gQT4cybd2YAFJdjc5vvvGci0aPV63kopsUpQCBYqpeqrLC4NsDeIkcKlzTqFTGQF1oQprkllVlrkjltDcRkJTKTdRNCVjmT94lJs70gHpZ40J0qPDlJTMsg3d1WLG5FizN/wARinRoY/4clrlJQlYdSPEQpLD5gVhr5D/Qxf180TTQtBVVKmhQIpdKnZLg9BtFriyUfbEk8stZHO4Tzgd7uw6bRXWhB1SE2A5w9aS5BW4sdukO92Faoy0mYqofxg3XmNj/ALTBD7Qv/wBdP9K//wCcWtPwuSkVqWFBCQpR/hhJADkkAEgEdD1jjxtL/Ir9+kbtN9GaaXZjdZxF5UoIJIqW9/V2F8ezR3L0iyQyFXDBri5fN/eK32tKQlgkX2N7D72/WLQ4iAl/uAOcgju47+8ZObXSMk97COil01FnUEqYOLlXVu3eAI0q5c1JVLUeUXIPnnFu8EvGUtLFgoWC3II9TcbRaS6jSGIwqwDjZwM3L/rtC5ZJ7KdSVFCXPI+4QAoFzbCClmObkRFLnlkhSS4lKRt96kA5dmSYLaziKCE+PLshQSDLpRd+Z2BqYX/5h9fIQopKTTSCA/PncY2Jy+Y3fIl2aR4pT6O+L6InTzAEnmbp1w77s3rFf4S0xRLWVpUylhgATgMfKHX4gIKtQos9qEtzZcO0d6SZQQTNUoBJTTYA3cE5vs/eJ8qxot/w8rsMfESgrRy00uTNlEi5NNIckbC8ZVSz4ixSWZx82WxGmk/EQRalD2u1yMZJ/CLCPixA/wC2h/V/eCMkkJ8Un+0ZjXrURp3S4BXUwNmQwBz1PvA6QumWUqSQUzwsDdQ8QqLA9jHoEr4sG0tHu30i7oPiGsqFCAQxs90nv5v9IcZpukE+KUY2zz5WoebKVa8syzcHmKkkA+gMUuPTJiSyUlJWVF2OAWcNtnHSPUtdxpTUhCUkvzZpAZ1Y7xlOJyUqUEzEEoUWC1PUFtYqfBPbpeLumZVasFcFmFUhdYBWkJLszkTGHlaD/wAezFgaIBa01rqUEqIDiktY3ybHrAvgklpU9KgxQlILNZVd/SNjqm8FLTcpQGVQR5AFNyce3nGcpVIuKtGD49OWuSFJ8QzPtSTUgqAAIUQWH59YoanSmZIQs3CSpazm12J6Zt+sWtJUqcoAkpM0MklgzuHA7bw1BaguAEJ5MB3J5g3T8BFp1olkGskKnaeUchKlKWc2SCR+g/URJM0qpslNw3iLKiNkhKXJG7M47xfTp/4SgQWFJCQWBDtzBiO94mGnpTMSHpZwgEAKwOYM2e20GXwFAuZpTMkAZ5ifSlHzO1hm56vEXgLm6drl1hsuzCxwbAP6bQWXoqUzEB6CCQlJAqw4UGYOR5Yh0aHwvESlwmlTM3MCBUk2bqPeFkFAeRImTJdLlVSkUgFrNYE9GuT5xW1C1BJBUShilJdnYgODljzXzYQc0ulpmUh0oXLPysCbXTYNi3d4iPCJZUkFBEtSAq6nZRAJDDBFsWistirR1J0ipaJQXSXSkhuhG73J2grwPQFGmmqIBwAbPdRP78oH6memmSl/lsxLkAY84OaWefsiqrFQCmJB++tOf9sRIpF/VaL+EmYpKWtLSzNTUDj/AGt3ftC+JOLT5GmlSJXhgrSVFRcjw7AApIuSX8gOpDc8W1w+zCkg0KuB1UXHrYw2u8SZLkzJgSBQtKWK8JLuWUA9/pGS7NPRLpeMq1knTPZYmEOQ7FmYjdi8Sr0K0agS6U1BucmyypdRcZAv13jN8OExK3QpIaYVB6iLB++567xrdTq6NWgTpksLBQ7KAGUtY4s0Eu9AilpNLLnCbLShbMpKkuwU1igc2LG2IGK4lpQWMuYCMigZ94LaP4kkyp5l+HPJC1vRLqfNwEkk7bQXPxNp/wD0NV/9sv8ASOjdaMdN7PDCH236h/aI6yVqBDb7cvl+Q3ixM4dNqUdi1gWdvyzFWb4oAJSQKmfG4zGaafTMWmWzOIp5z/5ZDjaD/wAMJTOX/FmUoSzsUuST1UoMIySZK0LZRCeoVcMeg38oKyleGksHqvymkECziClZUYvKi7x8J8eYEKC0JVSFAABRFiphbNn3YQX+GJI1FKFkgIIBITUSHtuGs4fZoBaGWCm4wUN749Yl4Xq/DI+a6g7BJsPP1h0qo6k5Lou/EejXp56pSjWEsoEBgpBD4v5ZyDAoLu9yB547xoePaczpiVcz0BPMADYq2SG3ECBKSkKDhRt17nItt1hJqtGjv2Vkqu+QPweO0ljcYyD079I7MtI+79T+sPWCXbObn9YoSZzKN3yMHyMXdFPbJsPw3/X0iPQEqlTnl0tT1YscgxWmFRIppF7u+PyiHvRadKy9/iC0Ky7LOwIIG3sd+0Oni4ekBAOz03wcZHUbYjrVy0J51sHPudg3WBHHOCeLzIpTSLqNvdhht4UVF6M+ZSewyfiIIqCihImjmUMquOlvXEL4hnfakIRUZYlFwBhRAso2uQCWvufTLy9CVSTVYyyl1E1M5IYC1jBDQTPDKSD82+ymtcbHy6RWNbRzvJaZpPhvhrgzawaVgkGz4wXtmJ+I8F8daleKEuHNBc8qTuesVeHcaGmlq5SXYjq+T9G94t6TjtbSwgJUpCyhmoYFgFYIN02HQ3ERk3LRoqoyX+JLKZXh5VS7vce7kOYLcX1UtH2chazWkGfQUk0kAvLYWvUzvjdrjxISp0VJ8TALEEW2Zw0V5HBVpF5iA4sU1eX8t/7xopxY4x+Dbo0mnmoFMybdIFQmS6iM7y8w03RSVW8ScDSUvXLe9n/6djnaAvBOEoloUVqqKnamzFhcvkMDbvF5HhiWQ5cEkJAaxUomz9xscRnPlihqK9sfVaRQXLMmZUA1XiKRUb3uEgXDY6QD02tnTFollJ8QKWGuDSCOtrJvHfE9QtFakqAFL3SQHFyxsLj6xJw3jiwASFOwVcE5GQcM+/pErm1dGdrok4zwcqnGXIpSpiRUTuTlgS0F9VKljQywLrY5L/LYt0F371RS0XFUqWJrXApazWuwI74teJJyTMCEgslKfIuoJcs+OWz9YPMunor6fRfRopY0S5osUmSbWDlbFx7xdTNnHTIUkuhJKUhINRKg5fq3/wAu0BPty06YyFilKqXIuWQSoMRi/wCG0U9RNSsJQFrCQSpioqAJDWHk/wCcTKasM0tEsji1MxKVuVqKqnyA1iX3tBNWu8bUqWpiop+ZgMBhgdG+sAJmjkoNbXHclwbG3SJ5XEEvUlgQz+R/I9PKB8kX0CmkekaOSlE1FIZ0JPUuUjeDpX3+sebTOMrUaiBaWlLi70vm7u33rbQv8ST0/wDamL/mF0QeRabWUKBCsN19f33jRaTiIUHuQ7MWNz0fa0CRw5IQAQQvsAX884/WL/CpSCA6kly7b2sHBxBKUJK0RTQTQlKiFEUkFnIdgQAWA/KLn2FKllIAMtIDLJsAT/KbnflGPK8CloWFABSCbgg79hFqWtaUkGkuHAFywtfDsdojyYrbLjyNMtTZaEghCklSQC5JpUxDNyWPmdopy5a72Sgsf9Qu17DDfiYsghuUW6kfk/p6RXmT0guC9mGSkHsx+kN8sVHXs0c7Vo7n6tTGX4w8NmCQaRndizGKB1FA5hswbfsekSLmpUysEi9mSGu7/dLiKvEuECYpKiukEcoAu4zYQoy39Rg5ybss6PjAWwKB35n64OHsdu8EgACHSACHPQh/u9ff1inwP4EmrUb0crpUpK2qb5SCQR5wl/D2ppClylgDAUlROcmzC136xpJVtPQ4ymghqZ6ReU18IIJL9jVcHa1opTKqjdCQMuFfi/0hcJ4AudNMpExIWmqgMrmIFVJKbgWO1mxFHTaszG5Cgs4U4ttdL/lExlq1s0fLL2E1zVkJSg1KJYBAe5LN62vFTUzpkk3JWt6Ul3H+077Rf0mqIAZgvm5iACygzD0e7Pd4I8K4dppkwfaa0hKXT4QS4N2Kn2/GKUkPK1aYF0XElgELepV9tseTdzEWp4gpAUXc2tzOLEW7YipqNR4ZNagrowvux6/8Ra01aipVYQyFLCSALAOGN2LEm9re03WzLOXQHVr1kMp2Ylh2yAILyeKpQkc5IDW2IZ7xR1OoTMdNASpSRzkcx3YnBcfjHHDpYmUpMtVNg/yggbVD5ScOesKVJW9EptPTGVxF1lXM1w74s+zAju8XU8QCJeynJJBPVyG6BoHT+HpBN/lXelyAjA2yebOwNrGIilRcUMxCCTcuLeh7doPpfQW0aVWqoSgEFIUGHMc4HzFy9/2YD8T1qwplEl7Ah2bD4sXgmmSFS1BQcDKlAClTKbn+7YEsM42eBGql0KMuaByF+WnDdQ4LhjvGXE1J7HOy3JVMoBStyA5D/wBTgY84gTrUJUSsqZVgQCyCwcBwWci7drQ8iQFS1GSqpualRcvvewA+sTaaapST4iASgtm9h2LmxzF9X/wRZRrUpQpSQb3KRu7gKvdr42aKszi6kG5AcPZ2G9nt0tiI/s7hkgocc7ueUtdIZyc2vntHXEdDKlpBTUv5eVQcFyS9txbZu0UlG/zFsuomTppKnUEsG2+ZsPZmffpHMrQGylTHUAWo32Z8PnN/xirK4khwCSMBk2DP8oTb27QUkTiotlJqstLLcl+jd3zEytFJJnOjSlFTLUo3atI7A3e126ecTSpoXLKkpHM9iBt5h7EN7RR1ALJDhXypU6i7tm4FmOBeJZE0hJAN7s9rmzPvtES+QRPo0EorAJIDs4NsBtnwacj8Jk6RTf8AUR/TAZHEPCap3UCxF2VhQIGTfruIu/a5W4V/Uf8A9obTFYNpmz0iY3OE0lByA6jUOzkn+0DeFSGsQyxe7Edri2/uBEmiXRXLwBUtZJHiLsCaBe7Asx9oKzJaEJQsMwSyQBUCp7klJu2w7RLk4LFezVMbUcDJXWZgAsQ9RL3c/swGlLUJokqWxSbMeUlRu7sBkntBk8VVNlroSkLoKgHBFRb5dnsbHPnGOWiZMmMyio4c3Lee2fbtD48p2peiWo+jazdQlKgmYSRUCSDUkggEBd7kk/TETo0iCwI2dw4ucEP26k5jMTVlNM2pDrZ0UkKqxSQbNYX79hGp0+quQMhrlQOLOACQB2jH8DTHF7pkeq4cLmuYA1wCLt1cXitL4kEAfeclvvGp3zsW/CL8zVeKLkN1VcY6QCk6WXMXSmYolBchIy92R0/lv59oufJGX2SLcVHoMabXFdScszWGenbb6xZ0k6ZLUVUqKd7FmH4QF0+oZSsJZtiWGWJPYC/WLmoneLLUkKIVVdiS2129vaFHkw01oqM2izpphdRQCgpVUS7NU563sfbreO+IaeXOQJpFEwXqSpN2tgly/k/tGb4YpSQQnmFTWL1Hq2QDgPnEFNLrCgeIQpZ+ZQFkuflpAhK4S0JP5Jxo5pdkFQuwIb9/3jmdK1SQB4SmBwCD+cEBxEqU4sSOYOCAc2a2GjuZqlFJB7drH9/WN4SyWilw8b9sC/4WZtRKFqmJwkENU4DL6D5txjPXmXqSCETEmpOykpU4JYpUHwL3vjG8RcQ1k1Clrc8oBLDOQlnBNnuHwIo6pMx0zQkkmpR56msVN/pB+pFomSb0zNwUQpL01KgsqCACpklsYAfBcbdOmIpTNamWpwo05pR0fu7b3gJrOKKWGJuMK/XyFrdYnKkzJa6JYBFyQFHOxWT0DtjkPUxXidfUS0g/qNSoC/KCm7m5YWBAP49R5HrTapMsBBopKQbkliSDe9wDGY1U85qchhuCSLdbN9e0Sp4i04LUpyzO2HF979Iz8LxEGdJxHwfGBKQFLAF3WnLXJweuQ0FlTkzWLBXKyX+VhnPS4tsA8ZqfoxqZjoNJKSouXJIS4YNuQbd4G8H1JE0c1Pd2bvD8WSyT2g9GmlzhKmFkgYJKXJBUGcu1jbttFmRoBQtcqoqPNUwKiXvtghRt1AiPSTm+8hRYBRSQ7EE3NycMxwbQUkzQk0odVgbe98W8usLyLp6/UcIJvbBcvTKKgSojIoUGtnGyvSOZwl0kKqSE3AHQ7FgwGfaCXElEMoJK1JqUeUlkgMQS3U9/zirKnyyKkSkJ+6eRI2DgsO+I0g8toPGrpMDp4bLBVMJrS+AaaXDgmroPrmJNHrlFSwopYKsCLkdj1YN6xseGcHmTpap3hoQhCVFKigOqzqpDfKwz2s8CNTMCCapaQWFykAkG4IJGDmNt+yvD9zN8f1ACkMVUNfvg53zEGi4kt/m5HyRfAt9No64hqUqrShaQj5QhSS4AAuCz5B/SBsiQofIoEW658vpCxVbIaRrk6pJIdLElwokDphj1ALHceUDZuiNR5VZOApo5mam7Kll0AMVWzhwRj9Ijq6qU+/OM+0KKaM2W1yVFCVKASEglJHMcFnpwX+pgFM1SlN92qwILDNz/AHifT8QmzJhIUxpboGFg7dbCH4hohVSClCUJuQFNW2+SH74jOEcXUjQrLmFNKUEZLkEB+5IwO8WNXxUrQAQ7EELyoEEsHylJc23z2Ad4n0VJWCslnFgHJuAQNgWJPpG7412GJx4hUXJcku+7+cG5+nm+GmzMxdxUz1Vlrtfb8hA8qlggM6SHZ8Eghy17WPdsXi1qdWWAlJUARSOZSiQLqA7Y/p7RMrdUgYV/xITEhIwxqAsQeUEJUb3JN98QM0I8OcE/KQQWcAsLjmFhEPDlArKSLsGfFQIcNvv7ROrSJXPUAaA1QoBJIA2BNiTbLDvGKio3H1RP5l3iKSl5rAlRtzPMOLsMjm3tY9Is8NklIvyqKSSEgPe93x6bCKGtlchKFklN8FKiCSCegIsMtYxFwaoHxHNIcEggH2yenrvEONw7LT1Zf1elTKImEkOoEpYAEpw4TgPt5wkS1PMmomIQyHZeVEMQlGxJJA7A94JT9E6aZZ+cBSSXNiadt746iBsta5fhJWip1BCSsVAByAPph7AdolO/z/QZ3o500JKwCn5V1O5vZT91Gkgdz2jUcL1KJ03nT84AINQZRFy7vlh2ftGX41w6a6lOAQhK6UEUY+4Ek3PKPOLXCeJ+GlK5hKRVcECzE8lT35QOguOpMXGX9SHF0y/8faxSSiUVJCPlSaVFQSQxuHcAsdj7F87O4UlITc1EtQ4UhLMSAcneCHEOL/aK6i4JqQlXMAQ1kpbKri+xvGeVrV2R0fZJUcCkEZx+kWspdClK+ha6SVJSJcqyVEFYBZ9gV2BhtLogZZUorSqjkCQkBXzC5BdizO2xBgknjZTLmSiyVKDEMbEKSoW3+U9MwNm8UVSpCj4g2fALMCnuLh8XMXFzaroVlMKSk4fqC2e3QY7xc4Po5cwqqCiLBJCgGUqwcG6g5GCMd4GL6vnMS6XUqQXSWIx6/hGzTrQyZSTLUUKJBS7dATuz2e14taJbgoSAUqIewera9yBtZgxvFLUawr+a5fLAFu5zEnD9QElNQUQklQCch2dTs9mB9IhxbW+xUFJCFmcsBZ5gtnPzLFylyDf2zkQT0upMuWtxeWTXd/mJSLu5YjcE2e2DmOJTyVA2BIBIAZQOBU4Bdm885Ji1p9GpFJKUrSoA5SQbO3cXux26iMpcSq2KgiPiNXikAggKIBYKcOQliRba7CNd8PaIzZal1UJFnYE4LksQ3TyL4F8QufKcgy6FUoqSoWUpw4DEMCdxtG8+HOKJEo1EDldKiVArdtjZ/wAsExlNKNNKi4tXsJfZhSEroKU4QXsRbG0CviRZVKNpRvdIN2BHy2Dte3tHE7V8y1AkkkNchNIFmHXb2jNfF/EFylhKVy1JId0FKqVXBBY2OD6xrDkU3SLlVaM9r5SfFyGIfsHuMX+nSFJkJD/xHdww5bWOTFWcFG5awGGxgYjpQmEJQbjKfXvsI3rVWZGnlPqUeEpHhhIesqBxsbOauX1EX0cOsP4ST35b98wF4PINJBVLBpLUrBUWuApjcuGv1iwNRNH3V+4jHadIabRlEqbqxy28EtRqEKKwA4+4VVP5C/cnzgckWPpDINx5x0ONg0dmQqiv7tVORlnxF9CJRktT/FQanB+ZJIBHkB652i+38BtqEltnqVeBEgspbW5Ffg8ZZOV/Zk3Ze4MXlTakpKBS5LBTX+Us52PpFKVrCg8rM/ylyNxfrYn3gpo0DoPl/wDiuM9BCpSYLYY1c67ppQmq1A5g+X3IF/2Yk0uoM1gbKBAqAY2vz7Xb6RW0CzSA5Z1f/i/4wS+Ftv8AzX9ERE6Sf2JZ0qaylpmIBCiAFAEJJxVScvd2Zj0iXWBOnpSDLNY2Zknv/KUk5MSrlglLgHkRt1F4pfEQ5/RP1CHjKP1SSDotamcSiWhDzCxYCkXYOogF8Mz5bsYqSdWuiieXpUClyKk3qYEF9+8CuDrPjyrn/qIH1A/C0XuKHlT5D841cMXj8lUHOJT/AOGiaFMAhKUpALkkDmDEcxBBuDiM/rtR/DCHIILlLEB3IO2yabHcmC8gPp5z3pkhQ7HqOh7xk6izOW/f6D2ieCC39mOiUzCnCik3FIffLHp5xc0xWuYlcwnmUGNqiRbrbL94q0jwXa/iM+7U4iKaeVPkfxjpavQE/ESSolRBVgnq1n8rRy1SSauazvns3XA9xFd4kQeU+X5mCqQzoT/kcOEDoOpN2F87vHMwlRcBrPbtuW94bS/MIl0xuvuAPStNobdAQr22sHv9Y7RLNQcWYEt/L17WjV/C+klq1CwpCCAuSGKQRcl7Ebxl5oYJa3zfjER5Mm4/vYwpxmpE4+OFUzGLCkEhLMTs/cN+Ud/Z1FIQlaVJU3hkIIJIJpDZByGvtm0BQXUl9iB6PiDmtP8AGH+w+vhovETtUiGVZEmkq8SkppuxBLAj5XIc2w941Gg0yifDSmz0pUXHI4a7WDluot5RR4govLv96UfUyHJ84GCeoFDKUGlpVk5IufM2vGE05hdGllOanZgXy7k7P2/OM/8AFehSCZo+8psjze29jE3DlO73ZR+gLRBx+8iWd6j+UZ8SceVUy70Z0GLcvTlLKJUkNYh/LO19u0XtVKSFSuUXlpJsLlhcxPNUShySSRv/AOEdj5NEtg+VpA9SVg7ixyL3Z2vb1g2niOqb7v8ASr9YBcFP8VMajwx0HsIz5Z4unsMmm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xQSEhUUExQVFRUWFhgYGRgXGBcYFxoYGBweGRoYFxoZHSggGB0lHRwYITMhJSkrLi4uFx8zODMsNygtLisBCgoKDg0OGxAQGzQkICQsLywsLCwsLCwsLCwsNCwsLCwsLCwsLCwsLCwsLCwsLCwsLCwsLCwsLCwsLCwsLCwsLP/AABEIAMoA+gMBIgACEQEDEQH/xAAbAAABBQEBAAAAAAAAAAAAAAAFAAEDBAYCB//EAEIQAAECBQIEBAMGBAUDAwUAAAECEQADEiExBEEFIlFhE3GBkQYyoRRCscHR8CNSkuEVFmKC8TNDclOiwnOUstLT/8QAGAEAAwEBAAAAAAAAAAAAAAAAAAECAwT/xAArEQACAgICAgECBAcAAAAAAAAAAQIREiEDMRNBUSJhMnHB8AQUQoGRofH/2gAMAwEAAhEDEQA/APQYUNDxRkPChoeABQ8NDwAKFChQAKFChQAKFChQAPChoUAChQoUAChQoUAChQoUAChQoUAChQoaAB4UNCgAeEYUNAA8KGhQAKFCh4AOIeGhQhjwoaHhiHhQ0KEA8PHMPAMUKFCgAeFDQoAHhQ0KAQ8KGiBM8eKUdEJV7kj9IBliGCnhxFDg2r8VBPRRHs0AF8worcRnUSlq6D+wiw8Ah4UNChgPChoUAChQoUAChQoUADwoaFAA8KGhQAcQozI42R/3AfaJE8eIfmSYvxsjyI0cKAMvjvWn9+sKZx8MRYdCDiFhIfkiHoUApfHALEpLZuxiUcfl9Ri14WDBTQZhQFT8QIpuQ/Y2iE/EyO1vO/lDwYZxNBCjOj4nRmzdGP4x0j4klBSsttBgwziaCFAGd8RoNklj1P8AxEQ+IBmsH08+3aDBh5EaOFGfT8TosD7h46PxPL/b/pBgwziHoxmg1aVcTmFvvFHqAEE47D3EF1/E8oAMFGMjo9WJerXOPyrXMWnDm9QH0b1ES4tdlRafRuuM6lI084k2pUg5yQ3TvAD4EmJBmJHzEA9zTkm3+oQP13FhMkTpfMTMnFQNmAKgQntYDES/D5MhXiKDsCksz3AVe3UY7RLZdaC3xrqAdOkD78xLG4Nix+jwW4DNCtPKIxQB/Tb8oyeoqmSJEtTlSDzKe9SjZu1yPKCnC+Ly9PIly1VVJYENsokv/aHHb0KWkaeFAT/MslvveTf3hv8AM8j/AFb7dPWKxfwZ5L5DcKAiviaSH+a3YfSHR8SyT/Nh8Q8H8BmvkNQoFy+OSyCRgZ7RzJ+IZBLVH1BhYsM18hZ4eBI+IZBfmOW+U9z+X4QyfiOQfvH+k9P2IMWPJfIXhQI/zHp3as+dJb8HiM/E0l2FRvlmH1gxfwLJfIbhQHm/EEsXCgQ3cGI/8xy+3vDwYZxMKlD7j6xIJX+q/Rv7x0dKhnCyD/K34F45Xh2HpGrkYUIySNx9f0jmhXb3iMzD/KezPCrUc283gUmFHTK6GEgKJEMtJyD59vWOjVt7Wh5BQihQBdx+ccJVcRLLmG4wdns8RoWQrGekNSChpqrmHVMttt+Fo6mzb3HuHvHNL7WgsRz4jQlLiTwwWb9I60+nJDiww+L9HxBkgplfxG846St9vaJJ0imynG/b0LQpCwRtZ7+V7wOa7BRYykH/AJiJUwkgfyvuXNTXDfu8EtHIUqWpYlgy91b3J39PR4EqXzlOwUQD5tn2jHklZvxRaLCJo5SyxUr+YkBr36mzPGk0upQpKlcygkCyCAXNIc7b/QxlUJZEkh3BduvL922I0fD5gXJW4pIWkEXPy0EF2tcxzz6OiJfWQ5SlKuUBWbF3wO1h6xn+IThVjYWIG92g1PYLWbg0y3Z3wGdxgwM1RSbnoM9xtD4ZU7I519JQKtxC8UxMmWl7nJtfI/X0iBKxdqlB9hHWppnHQvGe2YVewi3pZhD0Oh7FxmxG/mfeIFk1kKSVKN3Du5u9rGDNDxZz4nce7RcHCJ9iJKyCHxHbl8nB6dPKLuj1iglJK1Za6iBgWIIx37xOetF+P5AE2YUkghiCQQbMRYwhOfdoOCaFLWTVl7EMHvaxeB2rlomLLEpYDLfkzQ1yIlwIUoOWt2hkpqsG9Tv2jlSJiSSBUP5gCfwdrPmITMa7+doMmKieaCBd4VB/lP0iRCipLb7b52h06OaQ4QSD2P6QZhQL1i1ylrl1hwb0l0q3DdovabgmomIC0U0kOHUHjLGZzbM/p7GN1wnjJTLAUE0pSGa2Oo8un0zGXJlFaNYKMnTM9NnLQtSSFAoLFjv1bpHaJqVEpU4OR+kUV1zJqlc7KJLnJ6PHcpAQTzcxOCzv2teG/wDZF70EJGlUsgSiVO1gCV9XazxKnhM4OVpmISN1IUA79zFSQVILnezpP4naCvEeJTZwSkTgU5YMlvMh6sZ87RDnL0WlH2BlBSV8w9Ws3Ue0XV6WaQky0TFAgkshTBnwWY26eUc/ZlludCtgk1MTlnIbaHPxBPkqTLJpCAQEguGOUls3GIrNv8IqS7IFFSXCgUq6KDHFrGFppSihS78hGB1x+flHa9cCWKSp9iSXNnJNQd26Ra0HFpshyhQQ5BpqUz9Wcj3huTroajG+ynLCyL8vnY+kGJUojTKJYtMfuLWIbq+/SOON65UxfiLKTyiyQAPd3MUv8dUlLJAosSCHv67dhENyktFYqL2Sp1PjEhQsBT1LXc/vrE86QmSypU2p3rFFJDu3Vx7Xilp9Va1DdvoTb694k0moTKWFggTAbsbDqCCbvBl6IotStZiokC4DFhfoBY5I9YDLmCuYwYVED1OT6fjFnVITVyOrone/fz94qpmkEgM4c37XLezQ2aQfomUyghN+VNrf6f33jUcD0oUmYC9jtZvkIFyxAbJc+UZiRUDcAJbm9BsenN+2jX/DWpNMylipOyr3NAKmva49u8Zz6No9kurlgVKDglKauXsAGI/d4zuous1JqAFnsG/fTEHeMatSfuug0AkliCogF+pcWFt8b53iE8VE1MCAUjJvfraJ4xcu0L7QlNqU2PQv2L77RxqwUitBtsGc38vaKspZSq5BB3H7v5Ra1s8AqUAyX5QPJjuWc3jbpnPWgQdUp/mL+cWkalT1Ektu+3SOpEmWsVHlJ9gepH6Rx9jdKgFBSgcDBYtn9/WNc4iTaLf20qBDkKYlx0DXjrSzyp3c4FixuQO8DNCVVObVMi4KcggdMMInkpVLHMpnAdlHAIJuCIzeiksqbLUkLu6XsbgsS4sfJ2hS1kDmDKLgvuAB9e/eGTONVyQkKYMSBlv3faONQakkWUavYEZAd7t9IWVhjqzrU61IlOai66bFhh9xYxBp9fyu33gM2w7NHaJIopUakgOA4y4c9XvEc3TpCVBHZQSTd8Eh7+/UxSlHoMa/wSq1RILLd9h81/3tFP7ceqvcxJp5SwoFKT627RdpmfyD2/tFZJE1fRlSsYA8yS++YvztYaQPECewCi5yCT+sUp8haVlMrmDs+DfYviLKuHTSkGgqJH8wLbYf6xUq0QoyQyZNR5pgc5ybdotqlhH/AHHT1YAj1/tFROnWgMpDkvYEGzXiBFlNMSoDplx22BiHbH16L2mnVOyjjo5zt18oaXO8N9+mfdvWOpUpMtylJ5rMq9Ps3aCyvh4ruBSW/mY+oIsfXaItf2KSbB0rVBRpdSnsbD8BF3UprQQsuQ1Lte92JiOZ8NTU/IUEncqAA+l4sI+F9WtqaClvmCgXO+fpEtK7TGlL2ilISQWEsCzG92P72i7wvgyphmupJJlmi78ybh+mG9YIngOoCSTLCaQ9im4Du7Ht9Yn+G59EwOhSixNiLEX64YtDjMfjA2plkS0CkKNSie6VBIA6uCkn/cIFcTlEZCQQbhLkgYxtiNfreDTVlQkS1lBJYEocPsDV3PpAud8O6y48HFgXlvY9Xf3ghIqcdUAJcwoKbLSNqrWPmLhh02iHXzFBZOHY+hDt3sfrGl4n8N6hco1SgkkuokoLAC5cKiDiPw/MmtMloBRRLc1JDFCQDY3wAX7xopK7ZlLjdaBeglLmqSEh7f2dvMiOpgdC2N6Se4NzB7hOj+yy5viJU8wMkgYD2L+bu3aBerkULUG5WXT3HNmJk96NOONLZWTqi8k7KQzCx+XrtvGllago0s5Upwt0yw9xUoy72sW+kZtBSPAGzHuxCWbPnmNHp0q8JaGNRmgAZcBSOa24iJ9GsSzxPUK+0KBLJQjTWcg1mlRI9DiBHFZMsrJdiQG6BsAjvBjVc8+Ywe+mBPVVEtPMDhiGLdIEcZQozikIJYJdgTtsBmJiHJ0DytgCkpI8m9bu8WtTJan5g6Er2+8Ab9IZWlDoCgU1kbsXJbHX0gh8W6cIElSahy+HY4SjBPQ3/wDbF3tIxSaTYCnaxKQGDnti/wCLxwnXjr3YBiD+Bh5ctJSGlEnBcqp83e3l0jqfw5KkkAUKszOQc267Rax9mdtnem1BUElR5UqGxO/4tHYdarXcJqYEbgFvUwuEoplKChd1XYZ5bfQmDXBkIM0JUKkcpPKw+Y3Pb97RE9N0dMOkQzOGqBJ/1dFYJdnZthu1zFBSClakmzKa4L08w3GL/UtvG2StPz0gJb5DLFTCWfd/zftGM4hPB1E3lAKSVEECwdIZvX/mMoybLaSFIlKmgkIZkKYPmmxL+bdrwRmyKJKypACxLSpy1gpUuxIxYkehi58NT0iWpZRdlAWthb/vyzFz4hW2nnDlehXyghgFFRfdgzN2EDe6CtWYdc1QOVEgEs4NuzRKOK/629v1iPSaSbMYJSUkGrnBSGw1xe7Re/y/P/lln+mNsV7OT6n0T6nUTEiplUuxUGCXPygex82MRaWepYSsrQXJFKj3sW/OOJ0iiWlQUopWogpN2yHDAG30eKiEgKZ7B2yPxMR6Oi23sJ8R0kwt/wBBSmVYtUABdw2c+giL7CkhPiKSC7US6U42IVcC4ZgX84k4VL/iqu9QmEkbVBT/AFLRS4rqzO1R8NQYpD1AHAcZDjI75hpu6JnFJWHeCcGAXWqXSE3SCuu53slIYQen0m5AeMtpOLzUISE+E3yj5nemr8IaZxicMmXdJXZ/ltj3EXaJUWg5rZqUCwALew3Pt+MFvgueDVJUxI5knz+ZP4H1MY86t0r8QGwNSnSEgdPKLeg4ukETZQUrmCgUszgNTnsQR3iZFx0a/jnGKJcxC5QJpUlwWyCHAb84wHDpRExJbLFh0A8+0HPijWpnoM4+LKRSywtJpJLUsRZ9u9QjKaNLk1O4LF0q2GQCLbQOmtDtnq/wfp/DlqHZAezFgcMYacu7+vvGV0fF0aZCZjzHb5UuEzOQsk7EvcHak9Ygk/GaVMfBXcsOZBD4Z3y+0KPQ5Gi4uv8AgTf/AKa/wMY3W8VCZCZSCApYTURskDfzLej9YI6r4pStKkeEsVJOWYJIZy12jITEq8blBCXuQl2vdi3Roqib0aGZxxM/RiUoc6OV2yPElEX8kqHkI1CeBJmyCAkFSGSUkB/kSrze/wBY864YhRSa0i8yW7ik5DsGHXMercO8SQF0orrXUSFjo2PID2iG8WUlkjyvVyPs82jbmPre3axH16xpuH6wS0qWQ6qVBD/zKoSPKxPleLXG+GDXKWpjLmJmEEBlMwSkOCzvS723HeM1I1yCQUg0pUPm5XWUhJGNlBXnA6kgScTVcG0oQkE3NySdybk+8X0THJIAcWJYef5xmpHGKKhQMuXWRdRcAOL2aFK49ST/AA3qJNlb/si9opCaZpyoF8EpLGwyQD+BHvHIQk/dTbsOj/nGakfENJJ8Imsv84F2bcXsB7iH/wAfUmsiWoeJccwswCRkXcj6iHoVM0wlIf5U2bYekLwUO1KbB8DBcfkfaMzJ+JKZkxZlq5mJAUGSEhmAOXY4jlXxMBNVM8OYykhIHRibkCzX/GDQbJfiJaUrCQkMEuW/Fu36RHwVaitdi4QCSbWqJ/KKvElCaUzA9U1wQSHADDHpF3gQT4cybd2YAFJdjc5vvvGci0aPV63kopsUpQCBYqpeqrLC4NsDeIkcKlzTqFTGQF1oQprkllVlrkjltDcRkJTKTdRNCVjmT94lJs70gHpZ40J0qPDlJTMsg3d1WLG5FizN/wARinRoY/4clrlJQlYdSPEQpLD5gVhr5D/Qxf180TTQtBVVKmhQIpdKnZLg9BtFriyUfbEk8stZHO4Tzgd7uw6bRXWhB1SE2A5w9aS5BW4sdukO92Faoy0mYqofxg3XmNj/ALTBD7Qv/wBdP9K//wCcWtPwuSkVqWFBCQpR/hhJADkkAEgEdD1jjxtL/Ir9+kbtN9GaaXZjdZxF5UoIJIqW9/V2F8ezR3L0iyQyFXDBri5fN/eK32tKQlgkX2N7D72/WLQ4iAl/uAOcgju47+8ZObXSMk97COil01FnUEqYOLlXVu3eAI0q5c1JVLUeUXIPnnFu8EvGUtLFgoWC3II9TcbRaS6jSGIwqwDjZwM3L/rtC5ZJ7KdSVFCXPI+4QAoFzbCClmObkRFLnlkhSS4lKRt96kA5dmSYLaziKCE+PLshQSDLpRd+Z2BqYX/5h9fIQopKTTSCA/PncY2Jy+Y3fIl2aR4pT6O+L6InTzAEnmbp1w77s3rFf4S0xRLWVpUylhgATgMfKHX4gIKtQos9qEtzZcO0d6SZQQTNUoBJTTYA3cE5vs/eJ8qxot/w8rsMfESgrRy00uTNlEi5NNIckbC8ZVSz4ixSWZx82WxGmk/EQRalD2u1yMZJ/CLCPixA/wC2h/V/eCMkkJ8Un+0ZjXrURp3S4BXUwNmQwBz1PvA6QumWUqSQUzwsDdQ8QqLA9jHoEr4sG0tHu30i7oPiGsqFCAQxs90nv5v9IcZpukE+KUY2zz5WoebKVa8syzcHmKkkA+gMUuPTJiSyUlJWVF2OAWcNtnHSPUtdxpTUhCUkvzZpAZ1Y7xlOJyUqUEzEEoUWC1PUFtYqfBPbpeLumZVasFcFmFUhdYBWkJLszkTGHlaD/wAezFgaIBa01rqUEqIDiktY3ybHrAvgklpU9KgxQlILNZVd/SNjqm8FLTcpQGVQR5AFNyce3nGcpVIuKtGD49OWuSFJ8QzPtSTUgqAAIUQWH59YoanSmZIQs3CSpazm12J6Zt+sWtJUqcoAkpM0MklgzuHA7bw1BaguAEJ5MB3J5g3T8BFp1olkGskKnaeUchKlKWc2SCR+g/URJM0qpslNw3iLKiNkhKXJG7M47xfTp/4SgQWFJCQWBDtzBiO94mGnpTMSHpZwgEAKwOYM2e20GXwFAuZpTMkAZ5ifSlHzO1hm56vEXgLm6drl1hsuzCxwbAP6bQWXoqUzEB6CCQlJAqw4UGYOR5Yh0aHwvESlwmlTM3MCBUk2bqPeFkFAeRImTJdLlVSkUgFrNYE9GuT5xW1C1BJBUShilJdnYgODljzXzYQc0ulpmUh0oXLPysCbXTYNi3d4iPCJZUkFBEtSAq6nZRAJDDBFsWistirR1J0ipaJQXSXSkhuhG73J2grwPQFGmmqIBwAbPdRP78oH6memmSl/lsxLkAY84OaWefsiqrFQCmJB++tOf9sRIpF/VaL+EmYpKWtLSzNTUDj/AGt3ftC+JOLT5GmlSJXhgrSVFRcjw7AApIuSX8gOpDc8W1w+zCkg0KuB1UXHrYw2u8SZLkzJgSBQtKWK8JLuWUA9/pGS7NPRLpeMq1knTPZYmEOQ7FmYjdi8Sr0K0agS6U1BucmyypdRcZAv13jN8OExK3QpIaYVB6iLB++567xrdTq6NWgTpksLBQ7KAGUtY4s0Eu9AilpNLLnCbLShbMpKkuwU1igc2LG2IGK4lpQWMuYCMigZ94LaP4kkyp5l+HPJC1vRLqfNwEkk7bQXPxNp/wD0NV/9sv8ASOjdaMdN7PDCH236h/aI6yVqBDb7cvl+Q3ixM4dNqUdi1gWdvyzFWb4oAJSQKmfG4zGaafTMWmWzOIp5z/5ZDjaD/wAMJTOX/FmUoSzsUuST1UoMIySZK0LZRCeoVcMeg38oKyleGksHqvymkECziClZUYvKi7x8J8eYEKC0JVSFAABRFiphbNn3YQX+GJI1FKFkgIIBITUSHtuGs4fZoBaGWCm4wUN749Yl4Xq/DI+a6g7BJsPP1h0qo6k5Lou/EejXp56pSjWEsoEBgpBD4v5ZyDAoLu9yB547xoePaczpiVcz0BPMADYq2SG3ECBKSkKDhRt17nItt1hJqtGjv2Vkqu+QPweO0ljcYyD079I7MtI+79T+sPWCXbObn9YoSZzKN3yMHyMXdFPbJsPw3/X0iPQEqlTnl0tT1YscgxWmFRIppF7u+PyiHvRadKy9/iC0Ky7LOwIIG3sd+0Oni4ekBAOz03wcZHUbYjrVy0J51sHPudg3WBHHOCeLzIpTSLqNvdhht4UVF6M+ZSewyfiIIqCihImjmUMquOlvXEL4hnfakIRUZYlFwBhRAso2uQCWvufTLy9CVSTVYyyl1E1M5IYC1jBDQTPDKSD82+ymtcbHy6RWNbRzvJaZpPhvhrgzawaVgkGz4wXtmJ+I8F8daleKEuHNBc8qTuesVeHcaGmlq5SXYjq+T9G94t6TjtbSwgJUpCyhmoYFgFYIN02HQ3ERk3LRoqoyX+JLKZXh5VS7vce7kOYLcX1UtH2chazWkGfQUk0kAvLYWvUzvjdrjxISp0VJ8TALEEW2Zw0V5HBVpF5iA4sU1eX8t/7xopxY4x+Dbo0mnmoFMybdIFQmS6iM7y8w03RSVW8ScDSUvXLe9n/6djnaAvBOEoloUVqqKnamzFhcvkMDbvF5HhiWQ5cEkJAaxUomz9xscRnPlihqK9sfVaRQXLMmZUA1XiKRUb3uEgXDY6QD02tnTFollJ8QKWGuDSCOtrJvHfE9QtFakqAFL3SQHFyxsLj6xJw3jiwASFOwVcE5GQcM+/pErm1dGdrok4zwcqnGXIpSpiRUTuTlgS0F9VKljQywLrY5L/LYt0F371RS0XFUqWJrXApazWuwI74teJJyTMCEgslKfIuoJcs+OWz9YPMunor6fRfRopY0S5osUmSbWDlbFx7xdTNnHTIUkuhJKUhINRKg5fq3/wAu0BPty06YyFilKqXIuWQSoMRi/wCG0U9RNSsJQFrCQSpioqAJDWHk/wCcTKasM0tEsji1MxKVuVqKqnyA1iX3tBNWu8bUqWpiop+ZgMBhgdG+sAJmjkoNbXHclwbG3SJ5XEEvUlgQz+R/I9PKB8kX0CmkekaOSlE1FIZ0JPUuUjeDpX3+sebTOMrUaiBaWlLi70vm7u33rbQv8ST0/wDamL/mF0QeRabWUKBCsN19f33jRaTiIUHuQ7MWNz0fa0CRw5IQAQQvsAX884/WL/CpSCA6kly7b2sHBxBKUJK0RTQTQlKiFEUkFnIdgQAWA/KLn2FKllIAMtIDLJsAT/KbnflGPK8CloWFABSCbgg79hFqWtaUkGkuHAFywtfDsdojyYrbLjyNMtTZaEghCklSQC5JpUxDNyWPmdopy5a72Sgsf9Qu17DDfiYsghuUW6kfk/p6RXmT0guC9mGSkHsx+kN8sVHXs0c7Vo7n6tTGX4w8NmCQaRndizGKB1FA5hswbfsekSLmpUysEi9mSGu7/dLiKvEuECYpKiukEcoAu4zYQoy39Rg5ybss6PjAWwKB35n64OHsdu8EgACHSACHPQh/u9ff1inwP4EmrUb0crpUpK2qb5SCQR5wl/D2ppClylgDAUlROcmzC136xpJVtPQ4ymghqZ6ReU18IIJL9jVcHa1opTKqjdCQMuFfi/0hcJ4AudNMpExIWmqgMrmIFVJKbgWO1mxFHTaszG5Cgs4U4ttdL/lExlq1s0fLL2E1zVkJSg1KJYBAe5LN62vFTUzpkk3JWt6Ul3H+077Rf0mqIAZgvm5iACygzD0e7Pd4I8K4dppkwfaa0hKXT4QS4N2Kn2/GKUkPK1aYF0XElgELepV9tseTdzEWp4gpAUXc2tzOLEW7YipqNR4ZNagrowvux6/8Ra01aipVYQyFLCSALAOGN2LEm9re03WzLOXQHVr1kMp2Ylh2yAILyeKpQkc5IDW2IZ7xR1OoTMdNASpSRzkcx3YnBcfjHHDpYmUpMtVNg/yggbVD5ScOesKVJW9EptPTGVxF1lXM1w74s+zAju8XU8QCJeynJJBPVyG6BoHT+HpBN/lXelyAjA2yebOwNrGIilRcUMxCCTcuLeh7doPpfQW0aVWqoSgEFIUGHMc4HzFy9/2YD8T1qwplEl7Ah2bD4sXgmmSFS1BQcDKlAClTKbn+7YEsM42eBGql0KMuaByF+WnDdQ4LhjvGXE1J7HOy3JVMoBStyA5D/wBTgY84gTrUJUSsqZVgQCyCwcBwWci7drQ8iQFS1GSqpualRcvvewA+sTaaapST4iASgtm9h2LmxzF9X/wRZRrUpQpSQb3KRu7gKvdr42aKszi6kG5AcPZ2G9nt0tiI/s7hkgocc7ueUtdIZyc2vntHXEdDKlpBTUv5eVQcFyS9txbZu0UlG/zFsuomTppKnUEsG2+ZsPZmffpHMrQGylTHUAWo32Z8PnN/xirK4khwCSMBk2DP8oTb27QUkTiotlJqstLLcl+jd3zEytFJJnOjSlFTLUo3atI7A3e126ecTSpoXLKkpHM9iBt5h7EN7RR1ALJDhXypU6i7tm4FmOBeJZE0hJAN7s9rmzPvtES+QRPo0EorAJIDs4NsBtnwacj8Jk6RTf8AUR/TAZHEPCap3UCxF2VhQIGTfruIu/a5W4V/Uf8A9obTFYNpmz0iY3OE0lByA6jUOzkn+0DeFSGsQyxe7Edri2/uBEmiXRXLwBUtZJHiLsCaBe7Asx9oKzJaEJQsMwSyQBUCp7klJu2w7RLk4LFezVMbUcDJXWZgAsQ9RL3c/swGlLUJokqWxSbMeUlRu7sBkntBk8VVNlroSkLoKgHBFRb5dnsbHPnGOWiZMmMyio4c3Lee2fbtD48p2peiWo+jazdQlKgmYSRUCSDUkggEBd7kk/TETo0iCwI2dw4ucEP26k5jMTVlNM2pDrZ0UkKqxSQbNYX79hGp0+quQMhrlQOLOACQB2jH8DTHF7pkeq4cLmuYA1wCLt1cXitL4kEAfeclvvGp3zsW/CL8zVeKLkN1VcY6QCk6WXMXSmYolBchIy92R0/lv59oufJGX2SLcVHoMabXFdScszWGenbb6xZ0k6ZLUVUqKd7FmH4QF0+oZSsJZtiWGWJPYC/WLmoneLLUkKIVVdiS2129vaFHkw01oqM2izpphdRQCgpVUS7NU563sfbreO+IaeXOQJpFEwXqSpN2tgly/k/tGb4YpSQQnmFTWL1Hq2QDgPnEFNLrCgeIQpZ+ZQFkuflpAhK4S0JP5Jxo5pdkFQuwIb9/3jmdK1SQB4SmBwCD+cEBxEqU4sSOYOCAc2a2GjuZqlFJB7drH9/WN4SyWilw8b9sC/4WZtRKFqmJwkENU4DL6D5txjPXmXqSCETEmpOykpU4JYpUHwL3vjG8RcQ1k1Clrc8oBLDOQlnBNnuHwIo6pMx0zQkkmpR56msVN/pB+pFomSb0zNwUQpL01KgsqCACpklsYAfBcbdOmIpTNamWpwo05pR0fu7b3gJrOKKWGJuMK/XyFrdYnKkzJa6JYBFyQFHOxWT0DtjkPUxXidfUS0g/qNSoC/KCm7m5YWBAP49R5HrTapMsBBopKQbkliSDe9wDGY1U85qchhuCSLdbN9e0Sp4i04LUpyzO2HF979Iz8LxEGdJxHwfGBKQFLAF3WnLXJweuQ0FlTkzWLBXKyX+VhnPS4tsA8ZqfoxqZjoNJKSouXJIS4YNuQbd4G8H1JE0c1Pd2bvD8WSyT2g9GmlzhKmFkgYJKXJBUGcu1jbttFmRoBQtcqoqPNUwKiXvtghRt1AiPSTm+8hRYBRSQ7EE3NycMxwbQUkzQk0odVgbe98W8usLyLp6/UcIJvbBcvTKKgSojIoUGtnGyvSOZwl0kKqSE3AHQ7FgwGfaCXElEMoJK1JqUeUlkgMQS3U9/zirKnyyKkSkJ+6eRI2DgsO+I0g8toPGrpMDp4bLBVMJrS+AaaXDgmroPrmJNHrlFSwopYKsCLkdj1YN6xseGcHmTpap3hoQhCVFKigOqzqpDfKwz2s8CNTMCCapaQWFykAkG4IJGDmNt+yvD9zN8f1ACkMVUNfvg53zEGi4kt/m5HyRfAt9No64hqUqrShaQj5QhSS4AAuCz5B/SBsiQofIoEW658vpCxVbIaRrk6pJIdLElwokDphj1ALHceUDZuiNR5VZOApo5mam7Kll0AMVWzhwRj9Ijq6qU+/OM+0KKaM2W1yVFCVKASEglJHMcFnpwX+pgFM1SlN92qwILDNz/AHifT8QmzJhIUxpboGFg7dbCH4hohVSClCUJuQFNW2+SH74jOEcXUjQrLmFNKUEZLkEB+5IwO8WNXxUrQAQ7EELyoEEsHylJc23z2Ad4n0VJWCslnFgHJuAQNgWJPpG7412GJx4hUXJcku+7+cG5+nm+GmzMxdxUz1Vlrtfb8hA8qlggM6SHZ8Eghy17WPdsXi1qdWWAlJUARSOZSiQLqA7Y/p7RMrdUgYV/xITEhIwxqAsQeUEJUb3JN98QM0I8OcE/KQQWcAsLjmFhEPDlArKSLsGfFQIcNvv7ROrSJXPUAaA1QoBJIA2BNiTbLDvGKio3H1RP5l3iKSl5rAlRtzPMOLsMjm3tY9Is8NklIvyqKSSEgPe93x6bCKGtlchKFklN8FKiCSCegIsMtYxFwaoHxHNIcEggH2yenrvEONw7LT1Zf1elTKImEkOoEpYAEpw4TgPt5wkS1PMmomIQyHZeVEMQlGxJJA7A94JT9E6aZZ+cBSSXNiadt746iBsta5fhJWip1BCSsVAByAPph7AdolO/z/QZ3o500JKwCn5V1O5vZT91Gkgdz2jUcL1KJ03nT84AINQZRFy7vlh2ftGX41w6a6lOAQhK6UEUY+4Ek3PKPOLXCeJ+GlK5hKRVcECzE8lT35QOguOpMXGX9SHF0y/8faxSSiUVJCPlSaVFQSQxuHcAsdj7F87O4UlITc1EtQ4UhLMSAcneCHEOL/aK6i4JqQlXMAQ1kpbKri+xvGeVrV2R0fZJUcCkEZx+kWspdClK+ha6SVJSJcqyVEFYBZ9gV2BhtLogZZUorSqjkCQkBXzC5BdizO2xBgknjZTLmSiyVKDEMbEKSoW3+U9MwNm8UVSpCj4g2fALMCnuLh8XMXFzaroVlMKSk4fqC2e3QY7xc4Po5cwqqCiLBJCgGUqwcG6g5GCMd4GL6vnMS6XUqQXSWIx6/hGzTrQyZSTLUUKJBS7dATuz2e14taJbgoSAUqIewera9yBtZgxvFLUawr+a5fLAFu5zEnD9QElNQUQklQCch2dTs9mB9IhxbW+xUFJCFmcsBZ5gtnPzLFylyDf2zkQT0upMuWtxeWTXd/mJSLu5YjcE2e2DmOJTyVA2BIBIAZQOBU4Bdm885Ji1p9GpFJKUrSoA5SQbO3cXux26iMpcSq2KgiPiNXikAggKIBYKcOQliRba7CNd8PaIzZal1UJFnYE4LksQ3TyL4F8QufKcgy6FUoqSoWUpw4DEMCdxtG8+HOKJEo1EDldKiVArdtjZ/wAsExlNKNNKi4tXsJfZhSEroKU4QXsRbG0CviRZVKNpRvdIN2BHy2Dte3tHE7V8y1AkkkNchNIFmHXb2jNfF/EFylhKVy1JId0FKqVXBBY2OD6xrDkU3SLlVaM9r5SfFyGIfsHuMX+nSFJkJD/xHdww5bWOTFWcFG5awGGxgYjpQmEJQbjKfXvsI3rVWZGnlPqUeEpHhhIesqBxsbOauX1EX0cOsP4ST35b98wF4PINJBVLBpLUrBUWuApjcuGv1iwNRNH3V+4jHadIabRlEqbqxy28EtRqEKKwA4+4VVP5C/cnzgckWPpDINx5x0ONg0dmQqiv7tVORlnxF9CJRktT/FQanB+ZJIBHkB652i+38BtqEltnqVeBEgspbW5Ffg8ZZOV/Zk3Ze4MXlTakpKBS5LBTX+Us52PpFKVrCg8rM/ylyNxfrYn3gpo0DoPl/wDiuM9BCpSYLYY1c67ppQmq1A5g+X3IF/2Yk0uoM1gbKBAqAY2vz7Xb6RW0CzSA5Z1f/i/4wS+Ftv8AzX9ERE6Sf2JZ0qaylpmIBCiAFAEJJxVScvd2Zj0iXWBOnpSDLNY2Zknv/KUk5MSrlglLgHkRt1F4pfEQ5/RP1CHjKP1SSDotamcSiWhDzCxYCkXYOogF8Mz5bsYqSdWuiieXpUClyKk3qYEF9+8CuDrPjyrn/qIH1A/C0XuKHlT5D841cMXj8lUHOJT/AOGiaFMAhKUpALkkDmDEcxBBuDiM/rtR/DCHIILlLEB3IO2yabHcmC8gPp5z3pkhQ7HqOh7xk6izOW/f6D2ieCC39mOiUzCnCik3FIffLHp5xc0xWuYlcwnmUGNqiRbrbL94q0jwXa/iM+7U4iKaeVPkfxjpavQE/ESSolRBVgnq1n8rRy1SSauazvns3XA9xFd4kQeU+X5mCqQzoT/kcOEDoOpN2F87vHMwlRcBrPbtuW94bS/MIl0xuvuAPStNobdAQr22sHv9Y7RLNQcWYEt/L17WjV/C+klq1CwpCCAuSGKQRcl7Ebxl5oYJa3zfjER5Mm4/vYwpxmpE4+OFUzGLCkEhLMTs/cN+Ud/Z1FIQlaVJU3hkIIJIJpDZByGvtm0BQXUl9iB6PiDmtP8AGH+w+vhovETtUiGVZEmkq8SkppuxBLAj5XIc2w941Gg0yifDSmz0pUXHI4a7WDluot5RR4govLv96UfUyHJ84GCeoFDKUGlpVk5IufM2vGE05hdGllOanZgXy7k7P2/OM/8AFehSCZo+8psjze29jE3DlO73ZR+gLRBx+8iWd6j+UZ8SceVUy70Z0GLcvTlLKJUkNYh/LO19u0XtVKSFSuUXlpJsLlhcxPNUShySSRv/AOEdj5NEtg+VpA9SVg7ixyL3Z2vb1g2niOqb7v8ASr9YBcFP8VMajwx0HsIz5Z4unsMmm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470" y="174078"/>
            <a:ext cx="4949130" cy="2678858"/>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6600278" y="3560643"/>
            <a:ext cx="283210" cy="250190"/>
          </a:xfrm>
          <a:prstGeom prst="rect">
            <a:avLst/>
          </a:prstGeom>
        </p:spPr>
      </p:pic>
      <p:sp>
        <p:nvSpPr>
          <p:cNvPr id="4" name="Rectangle 3"/>
          <p:cNvSpPr/>
          <p:nvPr/>
        </p:nvSpPr>
        <p:spPr>
          <a:xfrm>
            <a:off x="6960096" y="3460938"/>
            <a:ext cx="2448272" cy="4001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spcBef>
                <a:spcPct val="20000"/>
              </a:spcBef>
            </a:pPr>
            <a:r>
              <a:rPr lang="fr-FR" dirty="0">
                <a:solidFill>
                  <a:schemeClr val="accent6">
                    <a:lumMod val="50000"/>
                  </a:schemeClr>
                </a:solidFill>
                <a:latin typeface="+mn-lt"/>
              </a:rPr>
              <a:t>@</a:t>
            </a:r>
            <a:r>
              <a:rPr lang="fr-FR" dirty="0" err="1">
                <a:solidFill>
                  <a:schemeClr val="accent6">
                    <a:lumMod val="50000"/>
                  </a:schemeClr>
                </a:solidFill>
                <a:latin typeface="+mn-lt"/>
              </a:rPr>
              <a:t>CHSS_Kent</a:t>
            </a:r>
            <a:endParaRPr lang="en-GB" dirty="0">
              <a:solidFill>
                <a:schemeClr val="accent6">
                  <a:lumMod val="50000"/>
                </a:schemeClr>
              </a:solidFill>
              <a:latin typeface="+mn-lt"/>
            </a:endParaRPr>
          </a:p>
        </p:txBody>
      </p:sp>
      <p:sp>
        <p:nvSpPr>
          <p:cNvPr id="11" name="Text Box 1038"/>
          <p:cNvSpPr txBox="1">
            <a:spLocks noChangeArrowheads="1"/>
          </p:cNvSpPr>
          <p:nvPr/>
        </p:nvSpPr>
        <p:spPr bwMode="auto">
          <a:xfrm>
            <a:off x="1752600" y="6553200"/>
            <a:ext cx="6400800" cy="215444"/>
          </a:xfrm>
          <a:prstGeom prst="rect">
            <a:avLst/>
          </a:prstGeom>
          <a:noFill/>
          <a:ln w="9525">
            <a:noFill/>
            <a:miter lim="800000"/>
            <a:headEnd/>
            <a:tailEnd/>
          </a:ln>
          <a:effectLst/>
        </p:spPr>
        <p:txBody>
          <a:bodyPr lIns="0" tIns="0" rIns="0" bIns="0">
            <a:spAutoFit/>
          </a:bodyPr>
          <a:lstStyle/>
          <a:p>
            <a:pPr>
              <a:spcBef>
                <a:spcPct val="50000"/>
              </a:spcBef>
            </a:pPr>
            <a:r>
              <a:rPr lang="en-GB" altLang="en-GB" sz="1400" dirty="0">
                <a:solidFill>
                  <a:schemeClr val="bg1"/>
                </a:solidFill>
                <a:latin typeface="Gill Alt One MT" pitchFamily="34" charset="0"/>
              </a:rPr>
              <a:t>www.kent.ac.uk/chss</a:t>
            </a:r>
            <a:endParaRPr lang="en-GB" altLang="en-GB" sz="1600" dirty="0">
              <a:solidFill>
                <a:schemeClr val="bg1"/>
              </a:solidFill>
              <a:latin typeface="Gill Alt One MT" pitchFamily="34" charset="0"/>
            </a:endParaRPr>
          </a:p>
        </p:txBody>
      </p:sp>
      <p:sp>
        <p:nvSpPr>
          <p:cNvPr id="6" name="TextBox 5"/>
          <p:cNvSpPr txBox="1"/>
          <p:nvPr/>
        </p:nvSpPr>
        <p:spPr>
          <a:xfrm>
            <a:off x="1081729" y="2492896"/>
            <a:ext cx="4078167" cy="769441"/>
          </a:xfrm>
          <a:prstGeom prst="rect">
            <a:avLst/>
          </a:prstGeom>
          <a:noFill/>
        </p:spPr>
        <p:txBody>
          <a:bodyPr wrap="square" rtlCol="0">
            <a:spAutoFit/>
          </a:bodyPr>
          <a:lstStyle/>
          <a:p>
            <a:r>
              <a:rPr lang="en-GB" sz="4400" dirty="0" smtClean="0">
                <a:solidFill>
                  <a:schemeClr val="accent6"/>
                </a:solidFill>
                <a:latin typeface="Bradley Hand ITC" panose="03070402050302030203" pitchFamily="66" charset="0"/>
              </a:rPr>
              <a:t>Thank you!</a:t>
            </a:r>
            <a:endParaRPr lang="en-GB" sz="4400" dirty="0">
              <a:solidFill>
                <a:schemeClr val="accent6"/>
              </a:solidFill>
              <a:latin typeface="Bradley Hand ITC" panose="03070402050302030203"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52400"/>
            <a:ext cx="8668072" cy="1066800"/>
          </a:xfrm>
        </p:spPr>
        <p:txBody>
          <a:bodyPr/>
          <a:lstStyle/>
          <a:p>
            <a:r>
              <a:rPr lang="en-GB" dirty="0" smtClean="0"/>
              <a:t>This workshop</a:t>
            </a:r>
            <a:endParaRPr lang="en-GB" dirty="0"/>
          </a:p>
        </p:txBody>
      </p:sp>
      <p:sp>
        <p:nvSpPr>
          <p:cNvPr id="4" name="TextBox 3"/>
          <p:cNvSpPr txBox="1"/>
          <p:nvPr/>
        </p:nvSpPr>
        <p:spPr>
          <a:xfrm>
            <a:off x="1559036" y="5585575"/>
            <a:ext cx="3568606" cy="307777"/>
          </a:xfrm>
          <a:prstGeom prst="rect">
            <a:avLst/>
          </a:prstGeom>
          <a:noFill/>
        </p:spPr>
        <p:txBody>
          <a:bodyPr wrap="none" rtlCol="0">
            <a:spAutoFit/>
          </a:bodyPr>
          <a:lstStyle/>
          <a:p>
            <a:r>
              <a:rPr lang="en-GB" sz="1400" dirty="0">
                <a:solidFill>
                  <a:schemeClr val="tx2"/>
                </a:solidFill>
              </a:rPr>
              <a:t>Image from WHO HBSC 2016 study report</a:t>
            </a:r>
          </a:p>
        </p:txBody>
      </p:sp>
      <p:sp>
        <p:nvSpPr>
          <p:cNvPr id="7" name="TextBox 6"/>
          <p:cNvSpPr txBox="1"/>
          <p:nvPr/>
        </p:nvSpPr>
        <p:spPr>
          <a:xfrm>
            <a:off x="6744073" y="2132857"/>
            <a:ext cx="3600400" cy="3139321"/>
          </a:xfrm>
          <a:prstGeom prst="rect">
            <a:avLst/>
          </a:prstGeom>
          <a:noFill/>
        </p:spPr>
        <p:txBody>
          <a:bodyPr wrap="square" rtlCol="0">
            <a:spAutoFit/>
          </a:bodyPr>
          <a:lstStyle/>
          <a:p>
            <a:pPr marL="185738" indent="-185738">
              <a:spcBef>
                <a:spcPts val="1200"/>
              </a:spcBef>
              <a:buFont typeface="Arial" panose="020B0604020202020204" pitchFamily="34" charset="0"/>
              <a:buChar char="•"/>
            </a:pPr>
            <a:r>
              <a:rPr lang="en-GB" dirty="0">
                <a:solidFill>
                  <a:schemeClr val="accent2">
                    <a:lumMod val="75000"/>
                  </a:schemeClr>
                </a:solidFill>
              </a:rPr>
              <a:t>Introduction</a:t>
            </a:r>
          </a:p>
          <a:p>
            <a:pPr marL="185738" indent="-185738">
              <a:spcBef>
                <a:spcPts val="1200"/>
              </a:spcBef>
              <a:buFont typeface="Arial" panose="020B0604020202020204" pitchFamily="34" charset="0"/>
              <a:buChar char="•"/>
            </a:pPr>
            <a:r>
              <a:rPr lang="en-GB" dirty="0">
                <a:solidFill>
                  <a:schemeClr val="accent2">
                    <a:lumMod val="75000"/>
                  </a:schemeClr>
                </a:solidFill>
              </a:rPr>
              <a:t>The nature of the situation</a:t>
            </a:r>
          </a:p>
          <a:p>
            <a:pPr marL="185738" indent="-185738">
              <a:spcBef>
                <a:spcPts val="1200"/>
              </a:spcBef>
              <a:buFont typeface="Arial" panose="020B0604020202020204" pitchFamily="34" charset="0"/>
              <a:buChar char="•"/>
            </a:pPr>
            <a:r>
              <a:rPr lang="en-GB" dirty="0">
                <a:solidFill>
                  <a:schemeClr val="accent2">
                    <a:lumMod val="75000"/>
                  </a:schemeClr>
                </a:solidFill>
              </a:rPr>
              <a:t>3 different projects – learning and challenges</a:t>
            </a:r>
          </a:p>
          <a:p>
            <a:pPr marL="185738" indent="-185738">
              <a:spcBef>
                <a:spcPts val="1200"/>
              </a:spcBef>
              <a:buFont typeface="Arial" panose="020B0604020202020204" pitchFamily="34" charset="0"/>
              <a:buChar char="•"/>
            </a:pPr>
            <a:r>
              <a:rPr lang="en-GB" dirty="0">
                <a:solidFill>
                  <a:schemeClr val="accent2">
                    <a:lumMod val="75000"/>
                  </a:schemeClr>
                </a:solidFill>
              </a:rPr>
              <a:t>Ideas about working in different ways</a:t>
            </a:r>
          </a:p>
        </p:txBody>
      </p:sp>
      <p:pic>
        <p:nvPicPr>
          <p:cNvPr id="9" name="Picture 8"/>
          <p:cNvPicPr>
            <a:picLocks noChangeAspect="1"/>
          </p:cNvPicPr>
          <p:nvPr/>
        </p:nvPicPr>
        <p:blipFill>
          <a:blip r:embed="rId3"/>
          <a:stretch>
            <a:fillRect/>
          </a:stretch>
        </p:blipFill>
        <p:spPr>
          <a:xfrm>
            <a:off x="1524000" y="1661482"/>
            <a:ext cx="5118034" cy="3924092"/>
          </a:xfrm>
          <a:prstGeom prst="rect">
            <a:avLst/>
          </a:prstGeom>
        </p:spPr>
      </p:pic>
    </p:spTree>
    <p:extLst>
      <p:ext uri="{BB962C8B-B14F-4D97-AF65-F5344CB8AC3E}">
        <p14:creationId xmlns:p14="http://schemas.microsoft.com/office/powerpoint/2010/main" val="378151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04520" y="1700808"/>
            <a:ext cx="5868144" cy="3487761"/>
          </a:xfrm>
          <a:prstGeom prst="rect">
            <a:avLst/>
          </a:prstGeom>
        </p:spPr>
      </p:pic>
      <p:pic>
        <p:nvPicPr>
          <p:cNvPr id="4" name="Picture 3"/>
          <p:cNvPicPr>
            <a:picLocks noChangeAspect="1"/>
          </p:cNvPicPr>
          <p:nvPr/>
        </p:nvPicPr>
        <p:blipFill>
          <a:blip r:embed="rId4"/>
          <a:stretch>
            <a:fillRect/>
          </a:stretch>
        </p:blipFill>
        <p:spPr>
          <a:xfrm>
            <a:off x="267889" y="685800"/>
            <a:ext cx="5940152" cy="3416558"/>
          </a:xfrm>
          <a:prstGeom prst="rect">
            <a:avLst/>
          </a:prstGeom>
        </p:spPr>
      </p:pic>
      <p:pic>
        <p:nvPicPr>
          <p:cNvPr id="6" name="Picture 5"/>
          <p:cNvPicPr>
            <a:picLocks noChangeAspect="1"/>
          </p:cNvPicPr>
          <p:nvPr/>
        </p:nvPicPr>
        <p:blipFill>
          <a:blip r:embed="rId5"/>
          <a:stretch>
            <a:fillRect/>
          </a:stretch>
        </p:blipFill>
        <p:spPr>
          <a:xfrm>
            <a:off x="1320800" y="3717032"/>
            <a:ext cx="8117050" cy="2614736"/>
          </a:xfrm>
          <a:prstGeom prst="rect">
            <a:avLst/>
          </a:prstGeom>
        </p:spPr>
      </p:pic>
    </p:spTree>
    <p:extLst>
      <p:ext uri="{BB962C8B-B14F-4D97-AF65-F5344CB8AC3E}">
        <p14:creationId xmlns:p14="http://schemas.microsoft.com/office/powerpoint/2010/main" val="345908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2400"/>
            <a:ext cx="8524056" cy="1066800"/>
          </a:xfrm>
        </p:spPr>
        <p:txBody>
          <a:bodyPr/>
          <a:lstStyle/>
          <a:p>
            <a:r>
              <a:rPr lang="en-GB" dirty="0" smtClean="0"/>
              <a:t>The context</a:t>
            </a:r>
            <a:endParaRPr lang="en-GB" dirty="0"/>
          </a:p>
        </p:txBody>
      </p:sp>
      <p:sp>
        <p:nvSpPr>
          <p:cNvPr id="4" name="TextBox 3"/>
          <p:cNvSpPr txBox="1"/>
          <p:nvPr/>
        </p:nvSpPr>
        <p:spPr>
          <a:xfrm>
            <a:off x="2351584" y="1988841"/>
            <a:ext cx="2448272" cy="1015663"/>
          </a:xfrm>
          <a:prstGeom prst="rect">
            <a:avLst/>
          </a:prstGeom>
          <a:noFill/>
        </p:spPr>
        <p:txBody>
          <a:bodyPr wrap="square" rtlCol="0">
            <a:spAutoFit/>
          </a:bodyPr>
          <a:lstStyle/>
          <a:p>
            <a:r>
              <a:rPr lang="en-GB" sz="2000" dirty="0">
                <a:solidFill>
                  <a:srgbClr val="00339A"/>
                </a:solidFill>
              </a:rPr>
              <a:t>Growing relative poverty; rising inequality</a:t>
            </a:r>
          </a:p>
        </p:txBody>
      </p:sp>
      <p:sp>
        <p:nvSpPr>
          <p:cNvPr id="5" name="TextBox 4"/>
          <p:cNvSpPr txBox="1"/>
          <p:nvPr/>
        </p:nvSpPr>
        <p:spPr>
          <a:xfrm>
            <a:off x="5290964" y="1628801"/>
            <a:ext cx="1669132" cy="1015663"/>
          </a:xfrm>
          <a:prstGeom prst="rect">
            <a:avLst/>
          </a:prstGeom>
          <a:noFill/>
        </p:spPr>
        <p:txBody>
          <a:bodyPr wrap="square" rtlCol="0">
            <a:spAutoFit/>
          </a:bodyPr>
          <a:lstStyle/>
          <a:p>
            <a:r>
              <a:rPr lang="en-GB" sz="2000" dirty="0">
                <a:solidFill>
                  <a:srgbClr val="00339A"/>
                </a:solidFill>
              </a:rPr>
              <a:t>Cuts to social security</a:t>
            </a:r>
          </a:p>
        </p:txBody>
      </p:sp>
      <p:sp>
        <p:nvSpPr>
          <p:cNvPr id="6" name="TextBox 5"/>
          <p:cNvSpPr txBox="1"/>
          <p:nvPr/>
        </p:nvSpPr>
        <p:spPr>
          <a:xfrm>
            <a:off x="8256240" y="2136632"/>
            <a:ext cx="1669132" cy="1015663"/>
          </a:xfrm>
          <a:prstGeom prst="rect">
            <a:avLst/>
          </a:prstGeom>
          <a:noFill/>
        </p:spPr>
        <p:txBody>
          <a:bodyPr wrap="square" rtlCol="0">
            <a:spAutoFit/>
          </a:bodyPr>
          <a:lstStyle/>
          <a:p>
            <a:r>
              <a:rPr lang="en-GB" sz="2000" dirty="0">
                <a:solidFill>
                  <a:srgbClr val="00339A"/>
                </a:solidFill>
              </a:rPr>
              <a:t>Increase in in-work poverty</a:t>
            </a:r>
          </a:p>
        </p:txBody>
      </p:sp>
      <p:sp>
        <p:nvSpPr>
          <p:cNvPr id="7" name="TextBox 6"/>
          <p:cNvSpPr txBox="1"/>
          <p:nvPr/>
        </p:nvSpPr>
        <p:spPr>
          <a:xfrm>
            <a:off x="7680176" y="4221089"/>
            <a:ext cx="2835424" cy="1323439"/>
          </a:xfrm>
          <a:prstGeom prst="rect">
            <a:avLst/>
          </a:prstGeom>
          <a:noFill/>
        </p:spPr>
        <p:txBody>
          <a:bodyPr wrap="square" rtlCol="0">
            <a:spAutoFit/>
          </a:bodyPr>
          <a:lstStyle/>
          <a:p>
            <a:r>
              <a:rPr lang="en-GB" sz="2000" dirty="0">
                <a:solidFill>
                  <a:srgbClr val="00339A"/>
                </a:solidFill>
              </a:rPr>
              <a:t>Cuts to education, training, careers services, and YP’s services</a:t>
            </a:r>
          </a:p>
        </p:txBody>
      </p:sp>
      <p:sp>
        <p:nvSpPr>
          <p:cNvPr id="8" name="TextBox 7"/>
          <p:cNvSpPr txBox="1"/>
          <p:nvPr/>
        </p:nvSpPr>
        <p:spPr>
          <a:xfrm>
            <a:off x="4650626" y="5386863"/>
            <a:ext cx="2448272" cy="707886"/>
          </a:xfrm>
          <a:prstGeom prst="rect">
            <a:avLst/>
          </a:prstGeom>
          <a:noFill/>
        </p:spPr>
        <p:txBody>
          <a:bodyPr wrap="square" rtlCol="0">
            <a:spAutoFit/>
          </a:bodyPr>
          <a:lstStyle/>
          <a:p>
            <a:r>
              <a:rPr lang="en-GB" sz="2000" dirty="0">
                <a:solidFill>
                  <a:srgbClr val="00339A"/>
                </a:solidFill>
              </a:rPr>
              <a:t>High housing and other living costs</a:t>
            </a:r>
          </a:p>
        </p:txBody>
      </p:sp>
      <p:cxnSp>
        <p:nvCxnSpPr>
          <p:cNvPr id="12" name="Straight Arrow Connector 11"/>
          <p:cNvCxnSpPr>
            <a:endCxn id="10" idx="4"/>
          </p:cNvCxnSpPr>
          <p:nvPr/>
        </p:nvCxnSpPr>
        <p:spPr bwMode="auto">
          <a:xfrm flipV="1">
            <a:off x="5705692" y="4596971"/>
            <a:ext cx="0" cy="811432"/>
          </a:xfrm>
          <a:prstGeom prst="straightConnector1">
            <a:avLst/>
          </a:prstGeom>
          <a:noFill/>
          <a:ln w="38100" cap="flat" cmpd="sng" algn="ctr">
            <a:solidFill>
              <a:srgbClr val="00339A"/>
            </a:solidFill>
            <a:prstDash val="solid"/>
            <a:round/>
            <a:headEnd type="arrow" w="med" len="med"/>
            <a:tailEnd type="arrow" w="med" len="med"/>
          </a:ln>
          <a:effectLst/>
        </p:spPr>
      </p:cxnSp>
      <p:cxnSp>
        <p:nvCxnSpPr>
          <p:cNvPr id="13" name="Straight Arrow Connector 12"/>
          <p:cNvCxnSpPr/>
          <p:nvPr/>
        </p:nvCxnSpPr>
        <p:spPr bwMode="auto">
          <a:xfrm>
            <a:off x="3841862" y="2720558"/>
            <a:ext cx="943819" cy="601469"/>
          </a:xfrm>
          <a:prstGeom prst="straightConnector1">
            <a:avLst/>
          </a:prstGeom>
          <a:noFill/>
          <a:ln w="38100" cap="flat" cmpd="sng" algn="ctr">
            <a:solidFill>
              <a:srgbClr val="00339A"/>
            </a:solidFill>
            <a:prstDash val="solid"/>
            <a:round/>
            <a:headEnd type="arrow" w="med" len="med"/>
            <a:tailEnd type="arrow" w="med" len="med"/>
          </a:ln>
          <a:effectLst/>
        </p:spPr>
      </p:cxnSp>
      <p:cxnSp>
        <p:nvCxnSpPr>
          <p:cNvPr id="15" name="Straight Arrow Connector 14"/>
          <p:cNvCxnSpPr/>
          <p:nvPr/>
        </p:nvCxnSpPr>
        <p:spPr bwMode="auto">
          <a:xfrm>
            <a:off x="5847038" y="2516526"/>
            <a:ext cx="12565" cy="656348"/>
          </a:xfrm>
          <a:prstGeom prst="straightConnector1">
            <a:avLst/>
          </a:prstGeom>
          <a:noFill/>
          <a:ln w="38100" cap="flat" cmpd="sng" algn="ctr">
            <a:solidFill>
              <a:srgbClr val="00339A"/>
            </a:solidFill>
            <a:prstDash val="solid"/>
            <a:round/>
            <a:headEnd type="arrow" w="med" len="med"/>
            <a:tailEnd type="arrow" w="med" len="med"/>
          </a:ln>
          <a:effectLst/>
        </p:spPr>
      </p:cxnSp>
      <p:cxnSp>
        <p:nvCxnSpPr>
          <p:cNvPr id="18" name="Straight Arrow Connector 17"/>
          <p:cNvCxnSpPr/>
          <p:nvPr/>
        </p:nvCxnSpPr>
        <p:spPr bwMode="auto">
          <a:xfrm flipH="1">
            <a:off x="7017306" y="2755524"/>
            <a:ext cx="1124517" cy="849865"/>
          </a:xfrm>
          <a:prstGeom prst="straightConnector1">
            <a:avLst/>
          </a:prstGeom>
          <a:noFill/>
          <a:ln w="38100" cap="flat" cmpd="sng" algn="ctr">
            <a:solidFill>
              <a:srgbClr val="00339A"/>
            </a:solidFill>
            <a:prstDash val="solid"/>
            <a:round/>
            <a:headEnd type="arrow" w="med" len="med"/>
            <a:tailEnd type="arrow" w="med" len="med"/>
          </a:ln>
          <a:effectLst/>
        </p:spPr>
      </p:cxnSp>
      <p:cxnSp>
        <p:nvCxnSpPr>
          <p:cNvPr id="20" name="Straight Arrow Connector 19"/>
          <p:cNvCxnSpPr/>
          <p:nvPr/>
        </p:nvCxnSpPr>
        <p:spPr bwMode="auto">
          <a:xfrm flipH="1" flipV="1">
            <a:off x="6909726" y="4229160"/>
            <a:ext cx="746700" cy="367813"/>
          </a:xfrm>
          <a:prstGeom prst="straightConnector1">
            <a:avLst/>
          </a:prstGeom>
          <a:noFill/>
          <a:ln w="38100" cap="flat" cmpd="sng" algn="ctr">
            <a:solidFill>
              <a:srgbClr val="00339A"/>
            </a:solidFill>
            <a:prstDash val="solid"/>
            <a:round/>
            <a:headEnd type="arrow" w="med" len="med"/>
            <a:tailEnd type="arrow" w="med" len="med"/>
          </a:ln>
          <a:effectLst/>
        </p:spPr>
      </p:cxnSp>
      <p:pic>
        <p:nvPicPr>
          <p:cNvPr id="1026" name="Picture 2" descr="Image result for general practiti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1609" y="4221089"/>
            <a:ext cx="1670050" cy="1881747"/>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bwMode="auto">
          <a:xfrm>
            <a:off x="4336237" y="3173835"/>
            <a:ext cx="2738911" cy="1423137"/>
          </a:xfrm>
          <a:prstGeom prst="wedgeEllipseCallout">
            <a:avLst>
              <a:gd name="adj1" fmla="val -68408"/>
              <a:gd name="adj2" fmla="val 64865"/>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i="1" dirty="0">
                <a:solidFill>
                  <a:srgbClr val="FF0000"/>
                </a:solidFill>
                <a:latin typeface="Comic Sans MS" panose="030F0702030302020204" pitchFamily="66" charset="0"/>
              </a:rPr>
              <a:t>“Shit-Life Syndrome”</a:t>
            </a:r>
          </a:p>
          <a:p>
            <a:pPr algn="ctr"/>
            <a:r>
              <a:rPr lang="en-GB" b="1" i="1" dirty="0">
                <a:solidFill>
                  <a:srgbClr val="FF0000"/>
                </a:solidFill>
                <a:latin typeface="Comic Sans MS" panose="030F0702030302020204" pitchFamily="66" charset="0"/>
              </a:rPr>
              <a:t>(SLS)</a:t>
            </a:r>
          </a:p>
        </p:txBody>
      </p:sp>
    </p:spTree>
    <p:extLst>
      <p:ext uri="{BB962C8B-B14F-4D97-AF65-F5344CB8AC3E}">
        <p14:creationId xmlns:p14="http://schemas.microsoft.com/office/powerpoint/2010/main" val="38993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2400"/>
            <a:ext cx="8524056" cy="1066800"/>
          </a:xfrm>
        </p:spPr>
        <p:txBody>
          <a:bodyPr/>
          <a:lstStyle/>
          <a:p>
            <a:r>
              <a:rPr lang="en-GB" dirty="0" smtClean="0"/>
              <a:t>Rising inequality</a:t>
            </a:r>
            <a:endParaRPr lang="en-GB" dirty="0"/>
          </a:p>
        </p:txBody>
      </p:sp>
      <p:pic>
        <p:nvPicPr>
          <p:cNvPr id="5" name="Picture 4"/>
          <p:cNvPicPr>
            <a:picLocks noChangeAspect="1"/>
          </p:cNvPicPr>
          <p:nvPr/>
        </p:nvPicPr>
        <p:blipFill>
          <a:blip r:embed="rId2"/>
          <a:stretch>
            <a:fillRect/>
          </a:stretch>
        </p:blipFill>
        <p:spPr>
          <a:xfrm>
            <a:off x="2423592" y="1412776"/>
            <a:ext cx="6728786" cy="4536504"/>
          </a:xfrm>
          <a:prstGeom prst="rect">
            <a:avLst/>
          </a:prstGeom>
        </p:spPr>
      </p:pic>
      <p:sp>
        <p:nvSpPr>
          <p:cNvPr id="6" name="TextBox 5"/>
          <p:cNvSpPr txBox="1"/>
          <p:nvPr/>
        </p:nvSpPr>
        <p:spPr>
          <a:xfrm>
            <a:off x="1703512" y="5877272"/>
            <a:ext cx="8424936" cy="553998"/>
          </a:xfrm>
          <a:prstGeom prst="rect">
            <a:avLst/>
          </a:prstGeom>
          <a:noFill/>
        </p:spPr>
        <p:txBody>
          <a:bodyPr wrap="square" rtlCol="0">
            <a:spAutoFit/>
          </a:bodyPr>
          <a:lstStyle/>
          <a:p>
            <a:r>
              <a:rPr lang="en-GB" sz="1400" dirty="0">
                <a:solidFill>
                  <a:schemeClr val="tx1"/>
                </a:solidFill>
              </a:rPr>
              <a:t>From: https://www.ft.com/content/fc4a3980-e86f-11e6-967b-c88452263daf, article in FT by Gavin Jackson, 01/02/2017</a:t>
            </a:r>
            <a:r>
              <a:rPr lang="en-GB" sz="1600" dirty="0">
                <a:solidFill>
                  <a:schemeClr val="tx1"/>
                </a:solidFill>
              </a:rPr>
              <a:t>   </a:t>
            </a:r>
          </a:p>
        </p:txBody>
      </p:sp>
    </p:spTree>
    <p:extLst>
      <p:ext uri="{BB962C8B-B14F-4D97-AF65-F5344CB8AC3E}">
        <p14:creationId xmlns:p14="http://schemas.microsoft.com/office/powerpoint/2010/main" val="48136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19536" y="152400"/>
            <a:ext cx="8596064" cy="1066800"/>
          </a:xfrm>
        </p:spPr>
        <p:txBody>
          <a:bodyPr/>
          <a:lstStyle/>
          <a:p>
            <a:r>
              <a:rPr lang="en-GB" dirty="0" smtClean="0"/>
              <a:t>Child mortality</a:t>
            </a:r>
            <a:endParaRPr lang="en-GB" dirty="0"/>
          </a:p>
        </p:txBody>
      </p:sp>
      <p:pic>
        <p:nvPicPr>
          <p:cNvPr id="7" name="Picture 6"/>
          <p:cNvPicPr>
            <a:picLocks noChangeAspect="1"/>
          </p:cNvPicPr>
          <p:nvPr/>
        </p:nvPicPr>
        <p:blipFill>
          <a:blip r:embed="rId3"/>
          <a:stretch>
            <a:fillRect/>
          </a:stretch>
        </p:blipFill>
        <p:spPr>
          <a:xfrm>
            <a:off x="5159897" y="-9525"/>
            <a:ext cx="5495925" cy="6334125"/>
          </a:xfrm>
          <a:prstGeom prst="rect">
            <a:avLst/>
          </a:prstGeom>
        </p:spPr>
      </p:pic>
      <p:pic>
        <p:nvPicPr>
          <p:cNvPr id="8" name="Picture 7"/>
          <p:cNvPicPr>
            <a:picLocks noChangeAspect="1"/>
          </p:cNvPicPr>
          <p:nvPr/>
        </p:nvPicPr>
        <p:blipFill>
          <a:blip r:embed="rId4"/>
          <a:stretch>
            <a:fillRect/>
          </a:stretch>
        </p:blipFill>
        <p:spPr>
          <a:xfrm>
            <a:off x="7244321" y="6021289"/>
            <a:ext cx="2695638" cy="465237"/>
          </a:xfrm>
          <a:prstGeom prst="rect">
            <a:avLst/>
          </a:prstGeom>
        </p:spPr>
      </p:pic>
      <p:grpSp>
        <p:nvGrpSpPr>
          <p:cNvPr id="2" name="Group 1"/>
          <p:cNvGrpSpPr/>
          <p:nvPr/>
        </p:nvGrpSpPr>
        <p:grpSpPr>
          <a:xfrm>
            <a:off x="1524001" y="3140969"/>
            <a:ext cx="5148064" cy="3424289"/>
            <a:chOff x="10235" y="2331620"/>
            <a:chExt cx="5911397" cy="3871226"/>
          </a:xfrm>
        </p:grpSpPr>
        <p:pic>
          <p:nvPicPr>
            <p:cNvPr id="4" name="Picture 3"/>
            <p:cNvPicPr>
              <a:picLocks noChangeAspect="1"/>
            </p:cNvPicPr>
            <p:nvPr/>
          </p:nvPicPr>
          <p:blipFill>
            <a:blip r:embed="rId5"/>
            <a:stretch>
              <a:fillRect/>
            </a:stretch>
          </p:blipFill>
          <p:spPr>
            <a:xfrm>
              <a:off x="10235" y="2331620"/>
              <a:ext cx="5911397" cy="3744416"/>
            </a:xfrm>
            <a:prstGeom prst="rect">
              <a:avLst/>
            </a:prstGeom>
          </p:spPr>
        </p:pic>
        <p:sp>
          <p:nvSpPr>
            <p:cNvPr id="5" name="TextBox 4"/>
            <p:cNvSpPr txBox="1"/>
            <p:nvPr/>
          </p:nvSpPr>
          <p:spPr>
            <a:xfrm>
              <a:off x="891408" y="5854898"/>
              <a:ext cx="3011442" cy="347948"/>
            </a:xfrm>
            <a:prstGeom prst="rect">
              <a:avLst/>
            </a:prstGeom>
            <a:noFill/>
          </p:spPr>
          <p:txBody>
            <a:bodyPr wrap="none" rtlCol="0">
              <a:spAutoFit/>
            </a:bodyPr>
            <a:lstStyle/>
            <a:p>
              <a:r>
                <a:rPr lang="en-GB" sz="1400" dirty="0">
                  <a:solidFill>
                    <a:schemeClr val="tx2"/>
                  </a:solidFill>
                </a:rPr>
                <a:t>www.euro.who.int/cah 08/2018</a:t>
              </a:r>
            </a:p>
          </p:txBody>
        </p:sp>
      </p:grpSp>
    </p:spTree>
    <p:extLst>
      <p:ext uri="{BB962C8B-B14F-4D97-AF65-F5344CB8AC3E}">
        <p14:creationId xmlns:p14="http://schemas.microsoft.com/office/powerpoint/2010/main" val="157742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52400"/>
            <a:ext cx="8596064" cy="1066800"/>
          </a:xfrm>
        </p:spPr>
        <p:txBody>
          <a:bodyPr/>
          <a:lstStyle/>
          <a:p>
            <a:r>
              <a:rPr lang="en-GB" dirty="0" smtClean="0"/>
              <a:t>Childhood obesity</a:t>
            </a:r>
            <a:endParaRPr lang="en-GB" dirty="0"/>
          </a:p>
        </p:txBody>
      </p:sp>
      <p:sp>
        <p:nvSpPr>
          <p:cNvPr id="3" name="Content Placeholder 2"/>
          <p:cNvSpPr>
            <a:spLocks noGrp="1"/>
          </p:cNvSpPr>
          <p:nvPr>
            <p:ph idx="1"/>
          </p:nvPr>
        </p:nvSpPr>
        <p:spPr>
          <a:xfrm>
            <a:off x="2063552" y="5805264"/>
            <a:ext cx="8001000" cy="519336"/>
          </a:xfrm>
        </p:spPr>
        <p:txBody>
          <a:bodyPr/>
          <a:lstStyle/>
          <a:p>
            <a:pPr marL="0" indent="0">
              <a:buNone/>
            </a:pPr>
            <a:r>
              <a:rPr lang="en-GB" sz="1800" dirty="0"/>
              <a:t>EUFIC 2018 Childhood obesity infographic</a:t>
            </a:r>
            <a:endParaRPr lang="en-GB" dirty="0"/>
          </a:p>
        </p:txBody>
      </p:sp>
      <p:pic>
        <p:nvPicPr>
          <p:cNvPr id="4" name="Picture 3"/>
          <p:cNvPicPr>
            <a:picLocks noChangeAspect="1"/>
          </p:cNvPicPr>
          <p:nvPr/>
        </p:nvPicPr>
        <p:blipFill>
          <a:blip r:embed="rId3"/>
          <a:stretch>
            <a:fillRect/>
          </a:stretch>
        </p:blipFill>
        <p:spPr>
          <a:xfrm>
            <a:off x="1647254" y="1416698"/>
            <a:ext cx="8382000" cy="4410075"/>
          </a:xfrm>
          <a:prstGeom prst="rect">
            <a:avLst/>
          </a:prstGeom>
        </p:spPr>
      </p:pic>
    </p:spTree>
    <p:extLst>
      <p:ext uri="{BB962C8B-B14F-4D97-AF65-F5344CB8AC3E}">
        <p14:creationId xmlns:p14="http://schemas.microsoft.com/office/powerpoint/2010/main" val="1847538713"/>
      </p:ext>
    </p:extLst>
  </p:cSld>
  <p:clrMapOvr>
    <a:masterClrMapping/>
  </p:clrMapOvr>
</p:sld>
</file>

<file path=ppt/theme/theme1.xml><?xml version="1.0" encoding="utf-8"?>
<a:theme xmlns:a="http://schemas.openxmlformats.org/drawingml/2006/main" name="CHSS_template">
  <a:themeElements>
    <a:clrScheme name="CHS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HSS_template">
      <a:majorFont>
        <a:latin typeface="Gill Alt One MT"/>
        <a:ea typeface=""/>
        <a:cs typeface=""/>
      </a:majorFont>
      <a:minorFont>
        <a:latin typeface="Gill Alt One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FFB01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FFB013"/>
            </a:solidFill>
            <a:effectLst/>
            <a:latin typeface="Arial" charset="0"/>
          </a:defRPr>
        </a:defPPr>
      </a:lstStyle>
    </a:lnDef>
  </a:objectDefaults>
  <a:extraClrSchemeLst>
    <a:extraClrScheme>
      <a:clrScheme name="CHS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S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SS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SS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SS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SS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SS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Settings\lmj\Local Settings\Temporary Internet Files\Content.IE5\6PP2BMJR\CHSS_template.pot</Template>
  <TotalTime>1787</TotalTime>
  <Words>2781</Words>
  <Application>Microsoft Office PowerPoint</Application>
  <PresentationFormat>Widescreen</PresentationFormat>
  <Paragraphs>305</Paragraphs>
  <Slides>36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MS PGothic</vt:lpstr>
      <vt:lpstr>Arial</vt:lpstr>
      <vt:lpstr>Bradley Hand ITC</vt:lpstr>
      <vt:lpstr>Calibri</vt:lpstr>
      <vt:lpstr>Comic Sans MS</vt:lpstr>
      <vt:lpstr>Gill Alt One MT</vt:lpstr>
      <vt:lpstr>Times New Roman</vt:lpstr>
      <vt:lpstr>Wingdings</vt:lpstr>
      <vt:lpstr>CHSS_template</vt:lpstr>
      <vt:lpstr>Working differently for improved primary care for young people in a difficult financial climate</vt:lpstr>
      <vt:lpstr>About CHSS  https://www.kent.ac.uk/chss/index.html </vt:lpstr>
      <vt:lpstr>The team here today</vt:lpstr>
      <vt:lpstr>This workshop</vt:lpstr>
      <vt:lpstr>PowerPoint Presentation</vt:lpstr>
      <vt:lpstr>The context</vt:lpstr>
      <vt:lpstr>Rising inequality</vt:lpstr>
      <vt:lpstr>Child mortality</vt:lpstr>
      <vt:lpstr>Childhood obesity</vt:lpstr>
      <vt:lpstr>Maltreatment of children</vt:lpstr>
      <vt:lpstr>Self-harm in adolescence</vt:lpstr>
      <vt:lpstr>Discussion – in small groups / pairs</vt:lpstr>
      <vt:lpstr>Complexity</vt:lpstr>
      <vt:lpstr>Three different CHSS projects:</vt:lpstr>
      <vt:lpstr>RISKIT-CJS : A pragmatic randomised control trial.</vt:lpstr>
      <vt:lpstr>PowerPoint Presentation</vt:lpstr>
      <vt:lpstr>PowerPoint Presentation</vt:lpstr>
      <vt:lpstr>PowerPoint Presentation</vt:lpstr>
      <vt:lpstr>PowerPoint Presentation</vt:lpstr>
      <vt:lpstr>PowerPoint Presentation</vt:lpstr>
      <vt:lpstr>PowerPoint Presentation</vt:lpstr>
      <vt:lpstr>Go Golborne</vt:lpstr>
      <vt:lpstr>The problematic situation: </vt:lpstr>
      <vt:lpstr>The big wish </vt:lpstr>
      <vt:lpstr>The strategy</vt:lpstr>
      <vt:lpstr>Lessons learned</vt:lpstr>
      <vt:lpstr>Key challenges</vt:lpstr>
      <vt:lpstr>PowerPoint Presentation</vt:lpstr>
      <vt:lpstr>Except: short overview</vt:lpstr>
      <vt:lpstr>The problematic situation</vt:lpstr>
      <vt:lpstr>Contribution of EXCEPT project - Findings</vt:lpstr>
      <vt:lpstr>The strategy</vt:lpstr>
      <vt:lpstr>Lessons learned / key challenges</vt:lpstr>
      <vt:lpstr>Bringing it all together – our challenge</vt:lpstr>
      <vt:lpstr>Questions for discussion</vt:lpstr>
      <vt:lpstr>PowerPoint Presentation</vt:lpstr>
    </vt:vector>
  </TitlesOfParts>
  <Company>CHSS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lmj</dc:creator>
  <cp:lastModifiedBy>Catherine Marchand</cp:lastModifiedBy>
  <cp:revision>138</cp:revision>
  <cp:lastPrinted>2000-05-18T09:21:58Z</cp:lastPrinted>
  <dcterms:created xsi:type="dcterms:W3CDTF">2003-11-06T10:09:19Z</dcterms:created>
  <dcterms:modified xsi:type="dcterms:W3CDTF">2018-09-25T09:19:48Z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M.E.C.Banbery@ukc.ac.uk</vt:lpwstr>
  </property>
  <property fmtid="{D5CDD505-2E9C-101B-9397-08002B2CF9AE}" pid="8" name="HomePage">
    <vt:lpwstr>http://www.ukc.ac.uk/php/mecb/</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14614527</vt:i4>
  </property>
  <property fmtid="{D5CDD505-2E9C-101B-9397-08002B2CF9AE}" pid="14" name="TextColor">
    <vt:i4>0</vt:i4>
  </property>
  <property fmtid="{D5CDD505-2E9C-101B-9397-08002B2CF9AE}" pid="15" name="LinkColor">
    <vt:i4>12602154</vt:i4>
  </property>
  <property fmtid="{D5CDD505-2E9C-101B-9397-08002B2CF9AE}" pid="16" name="VisitedColor">
    <vt:i4>4916381</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4</vt:i4>
  </property>
  <property fmtid="{D5CDD505-2E9C-101B-9397-08002B2CF9AE}" pid="21" name="OutputDir">
    <vt:lpwstr>R:\wwwcdo\cdotest\web</vt:lpwstr>
  </property>
</Properties>
</file>