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8" r:id="rId2"/>
    <p:sldId id="259" r:id="rId3"/>
    <p:sldId id="315" r:id="rId4"/>
    <p:sldId id="296" r:id="rId5"/>
    <p:sldId id="316" r:id="rId6"/>
    <p:sldId id="276" r:id="rId7"/>
    <p:sldId id="304" r:id="rId8"/>
    <p:sldId id="298" r:id="rId9"/>
    <p:sldId id="307" r:id="rId10"/>
    <p:sldId id="308" r:id="rId11"/>
    <p:sldId id="309" r:id="rId12"/>
    <p:sldId id="312" r:id="rId13"/>
    <p:sldId id="313" r:id="rId14"/>
    <p:sldId id="319" r:id="rId15"/>
    <p:sldId id="299" r:id="rId16"/>
    <p:sldId id="301" r:id="rId17"/>
    <p:sldId id="302" r:id="rId18"/>
    <p:sldId id="314" r:id="rId19"/>
    <p:sldId id="300" r:id="rId20"/>
    <p:sldId id="320" r:id="rId21"/>
    <p:sldId id="269" r:id="rId2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58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38" autoAdjust="0"/>
    <p:restoredTop sz="59651" autoAdjust="0"/>
  </p:normalViewPr>
  <p:slideViewPr>
    <p:cSldViewPr snapToGrid="0">
      <p:cViewPr varScale="1">
        <p:scale>
          <a:sx n="39" d="100"/>
          <a:sy n="39" d="100"/>
        </p:scale>
        <p:origin x="1764" y="26"/>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703D99-C0ED-4294-B6CC-08F585C040A2}" type="doc">
      <dgm:prSet loTypeId="urn:microsoft.com/office/officeart/2011/layout/CircleProcess" loCatId="process" qsTypeId="urn:microsoft.com/office/officeart/2005/8/quickstyle/3d1" qsCatId="3D" csTypeId="urn:microsoft.com/office/officeart/2005/8/colors/colorful5" csCatId="colorful" phldr="1"/>
      <dgm:spPr/>
      <dgm:t>
        <a:bodyPr/>
        <a:lstStyle/>
        <a:p>
          <a:endParaRPr lang="en-US"/>
        </a:p>
      </dgm:t>
    </dgm:pt>
    <dgm:pt modelId="{14561CFE-9142-479C-A408-7AE5ABA2DF9B}">
      <dgm:prSet phldrT="[Text]" custT="1"/>
      <dgm:spPr>
        <a:ln>
          <a:solidFill>
            <a:srgbClr val="0070C0"/>
          </a:solidFill>
        </a:ln>
      </dgm:spPr>
      <dgm:t>
        <a:bodyPr/>
        <a:lstStyle/>
        <a:p>
          <a:r>
            <a:rPr lang="en-GB" sz="1800" b="1" dirty="0"/>
            <a:t>Start date</a:t>
          </a:r>
          <a:r>
            <a:rPr lang="en-GB" sz="1800" dirty="0"/>
            <a:t>: 01/09/2016</a:t>
          </a:r>
          <a:r>
            <a:rPr lang="en-US" sz="1800" dirty="0"/>
            <a:t> </a:t>
          </a:r>
        </a:p>
      </dgm:t>
    </dgm:pt>
    <dgm:pt modelId="{568F60BE-136B-455C-A8B8-7DAD5CCEEC06}" type="parTrans" cxnId="{77AC9A45-D3C4-4022-9064-E5C3677B2FF4}">
      <dgm:prSet/>
      <dgm:spPr/>
      <dgm:t>
        <a:bodyPr/>
        <a:lstStyle/>
        <a:p>
          <a:endParaRPr lang="en-US" sz="4400"/>
        </a:p>
      </dgm:t>
    </dgm:pt>
    <dgm:pt modelId="{E359880E-2DB0-41B2-A42C-F73AFDD0C9F3}" type="sibTrans" cxnId="{77AC9A45-D3C4-4022-9064-E5C3677B2FF4}">
      <dgm:prSet/>
      <dgm:spPr/>
      <dgm:t>
        <a:bodyPr/>
        <a:lstStyle/>
        <a:p>
          <a:endParaRPr lang="en-US" sz="4400"/>
        </a:p>
      </dgm:t>
    </dgm:pt>
    <dgm:pt modelId="{75C7EAA8-AC62-4A87-979F-D74682BD2836}">
      <dgm:prSet phldrT="[Text]" custT="1"/>
      <dgm:spPr/>
      <dgm:t>
        <a:bodyPr/>
        <a:lstStyle/>
        <a:p>
          <a:r>
            <a:rPr lang="en-GB" sz="1800" b="1" dirty="0"/>
            <a:t>Duration:</a:t>
          </a:r>
          <a:r>
            <a:rPr lang="en-GB" sz="1800" dirty="0"/>
            <a:t> 36 Months</a:t>
          </a:r>
          <a:r>
            <a:rPr lang="en-US" sz="1800" dirty="0"/>
            <a:t> </a:t>
          </a:r>
        </a:p>
      </dgm:t>
    </dgm:pt>
    <dgm:pt modelId="{0447EAB8-ED38-44F1-8903-E935D0CB1992}" type="parTrans" cxnId="{F4F3117A-7D20-4054-83BA-B717D925D039}">
      <dgm:prSet/>
      <dgm:spPr/>
      <dgm:t>
        <a:bodyPr/>
        <a:lstStyle/>
        <a:p>
          <a:endParaRPr lang="en-US" sz="4400"/>
        </a:p>
      </dgm:t>
    </dgm:pt>
    <dgm:pt modelId="{85942C51-94B8-41B5-A131-A1C26F76804E}" type="sibTrans" cxnId="{F4F3117A-7D20-4054-83BA-B717D925D039}">
      <dgm:prSet/>
      <dgm:spPr/>
      <dgm:t>
        <a:bodyPr/>
        <a:lstStyle/>
        <a:p>
          <a:endParaRPr lang="en-US" sz="4400"/>
        </a:p>
      </dgm:t>
    </dgm:pt>
    <dgm:pt modelId="{F6239E1F-D1FC-4C87-9676-00A9334D1AFE}">
      <dgm:prSet phldrT="[Text]" custT="1"/>
      <dgm:spPr/>
      <dgm:t>
        <a:bodyPr/>
        <a:lstStyle/>
        <a:p>
          <a:r>
            <a:rPr lang="en-GB" sz="1800" b="1" dirty="0"/>
            <a:t>Funder:</a:t>
          </a:r>
          <a:r>
            <a:rPr lang="en-GB" sz="1800" dirty="0"/>
            <a:t> NIHR Public Health Research</a:t>
          </a:r>
          <a:r>
            <a:rPr lang="en-US" sz="1800" dirty="0"/>
            <a:t> </a:t>
          </a:r>
        </a:p>
      </dgm:t>
    </dgm:pt>
    <dgm:pt modelId="{90442E58-77C1-435F-AFAF-5E6C82E824BE}" type="parTrans" cxnId="{524282AB-B943-4B57-91A4-1E855B03455F}">
      <dgm:prSet/>
      <dgm:spPr/>
      <dgm:t>
        <a:bodyPr/>
        <a:lstStyle/>
        <a:p>
          <a:endParaRPr lang="en-US" sz="4400"/>
        </a:p>
      </dgm:t>
    </dgm:pt>
    <dgm:pt modelId="{52518D3D-3EA7-4E9B-B00E-6E1242BB1F63}" type="sibTrans" cxnId="{524282AB-B943-4B57-91A4-1E855B03455F}">
      <dgm:prSet/>
      <dgm:spPr/>
      <dgm:t>
        <a:bodyPr/>
        <a:lstStyle/>
        <a:p>
          <a:endParaRPr lang="en-US" sz="4400"/>
        </a:p>
      </dgm:t>
    </dgm:pt>
    <dgm:pt modelId="{EE679C7A-53F7-48B3-98FC-700C807CAD05}">
      <dgm:prSet/>
      <dgm:spPr/>
      <dgm:t>
        <a:bodyPr/>
        <a:lstStyle/>
        <a:p>
          <a:r>
            <a:rPr lang="en-GB" b="1" dirty="0">
              <a:solidFill>
                <a:schemeClr val="tx1"/>
              </a:solidFill>
            </a:rPr>
            <a:t>Funding:</a:t>
          </a:r>
        </a:p>
        <a:p>
          <a:r>
            <a:rPr lang="en-GB" dirty="0">
              <a:solidFill>
                <a:schemeClr val="tx1"/>
              </a:solidFill>
            </a:rPr>
            <a:t>Nearly £1million</a:t>
          </a:r>
        </a:p>
      </dgm:t>
    </dgm:pt>
    <dgm:pt modelId="{44301D74-A0B6-409A-8CCC-6513DDE148E2}" type="parTrans" cxnId="{A2D42574-6470-4CE3-8E41-3591842AB631}">
      <dgm:prSet/>
      <dgm:spPr/>
      <dgm:t>
        <a:bodyPr/>
        <a:lstStyle/>
        <a:p>
          <a:endParaRPr lang="en-US"/>
        </a:p>
      </dgm:t>
    </dgm:pt>
    <dgm:pt modelId="{E08B5CB9-FB2A-40C6-836C-E473CE2954A0}" type="sibTrans" cxnId="{A2D42574-6470-4CE3-8E41-3591842AB631}">
      <dgm:prSet/>
      <dgm:spPr/>
      <dgm:t>
        <a:bodyPr/>
        <a:lstStyle/>
        <a:p>
          <a:endParaRPr lang="en-US"/>
        </a:p>
      </dgm:t>
    </dgm:pt>
    <dgm:pt modelId="{2BB5E385-938D-46BA-ABA0-F9EF55FCC04B}" type="pres">
      <dgm:prSet presAssocID="{18703D99-C0ED-4294-B6CC-08F585C040A2}" presName="Name0" presStyleCnt="0">
        <dgm:presLayoutVars>
          <dgm:chMax val="11"/>
          <dgm:chPref val="11"/>
          <dgm:dir/>
          <dgm:resizeHandles/>
        </dgm:presLayoutVars>
      </dgm:prSet>
      <dgm:spPr/>
      <dgm:t>
        <a:bodyPr/>
        <a:lstStyle/>
        <a:p>
          <a:endParaRPr lang="en-US"/>
        </a:p>
      </dgm:t>
    </dgm:pt>
    <dgm:pt modelId="{F4ACD083-15B5-4052-AE03-2EF3916A9B1B}" type="pres">
      <dgm:prSet presAssocID="{EE679C7A-53F7-48B3-98FC-700C807CAD05}" presName="Accent4" presStyleCnt="0"/>
      <dgm:spPr/>
    </dgm:pt>
    <dgm:pt modelId="{E51A37FD-A257-4C12-9DD5-ED3A1CF76484}" type="pres">
      <dgm:prSet presAssocID="{EE679C7A-53F7-48B3-98FC-700C807CAD05}" presName="Accent" presStyleLbl="node1" presStyleIdx="0" presStyleCnt="4"/>
      <dgm:spPr/>
    </dgm:pt>
    <dgm:pt modelId="{27613BB4-930C-4944-8A52-A78B6E1C9EB9}" type="pres">
      <dgm:prSet presAssocID="{EE679C7A-53F7-48B3-98FC-700C807CAD05}" presName="ParentBackground4" presStyleCnt="0"/>
      <dgm:spPr/>
    </dgm:pt>
    <dgm:pt modelId="{E6C1C497-41D3-4034-B40F-1B5F776A439C}" type="pres">
      <dgm:prSet presAssocID="{EE679C7A-53F7-48B3-98FC-700C807CAD05}" presName="ParentBackground" presStyleLbl="fgAcc1" presStyleIdx="0" presStyleCnt="4"/>
      <dgm:spPr/>
      <dgm:t>
        <a:bodyPr/>
        <a:lstStyle/>
        <a:p>
          <a:endParaRPr lang="en-US"/>
        </a:p>
      </dgm:t>
    </dgm:pt>
    <dgm:pt modelId="{FEFC8345-78C2-488E-84E1-6F279622D640}" type="pres">
      <dgm:prSet presAssocID="{EE679C7A-53F7-48B3-98FC-700C807CAD05}" presName="Parent4" presStyleLbl="revTx" presStyleIdx="0" presStyleCnt="0">
        <dgm:presLayoutVars>
          <dgm:chMax val="1"/>
          <dgm:chPref val="1"/>
          <dgm:bulletEnabled val="1"/>
        </dgm:presLayoutVars>
      </dgm:prSet>
      <dgm:spPr/>
      <dgm:t>
        <a:bodyPr/>
        <a:lstStyle/>
        <a:p>
          <a:endParaRPr lang="en-US"/>
        </a:p>
      </dgm:t>
    </dgm:pt>
    <dgm:pt modelId="{5947BC6B-5884-4332-B542-B38E70E8F823}" type="pres">
      <dgm:prSet presAssocID="{F6239E1F-D1FC-4C87-9676-00A9334D1AFE}" presName="Accent3" presStyleCnt="0"/>
      <dgm:spPr/>
    </dgm:pt>
    <dgm:pt modelId="{1921EFDE-135E-45CE-9CFF-893396E94FB6}" type="pres">
      <dgm:prSet presAssocID="{F6239E1F-D1FC-4C87-9676-00A9334D1AFE}" presName="Accent" presStyleLbl="node1" presStyleIdx="1" presStyleCnt="4" custLinFactNeighborX="-1489" custLinFactNeighborY="2234"/>
      <dgm:spPr>
        <a:solidFill>
          <a:srgbClr val="FF0000"/>
        </a:solidFill>
        <a:ln>
          <a:solidFill>
            <a:srgbClr val="FF0000"/>
          </a:solidFill>
        </a:ln>
      </dgm:spPr>
    </dgm:pt>
    <dgm:pt modelId="{81930AE6-4393-4C1B-A0B9-232FFDC94B0E}" type="pres">
      <dgm:prSet presAssocID="{F6239E1F-D1FC-4C87-9676-00A9334D1AFE}" presName="ParentBackground3" presStyleCnt="0"/>
      <dgm:spPr/>
    </dgm:pt>
    <dgm:pt modelId="{5EE3C2B0-381D-422D-9CEC-ED5FEA0AE9D5}" type="pres">
      <dgm:prSet presAssocID="{F6239E1F-D1FC-4C87-9676-00A9334D1AFE}" presName="ParentBackground" presStyleLbl="fgAcc1" presStyleIdx="1" presStyleCnt="4" custScaleX="111900" custScaleY="101964" custLinFactNeighborX="553" custLinFactNeighborY="-1106"/>
      <dgm:spPr/>
      <dgm:t>
        <a:bodyPr/>
        <a:lstStyle/>
        <a:p>
          <a:endParaRPr lang="en-US"/>
        </a:p>
      </dgm:t>
    </dgm:pt>
    <dgm:pt modelId="{A9A4D154-2AE5-4A57-906A-F6D6A13D66D0}" type="pres">
      <dgm:prSet presAssocID="{F6239E1F-D1FC-4C87-9676-00A9334D1AFE}" presName="Parent3" presStyleLbl="revTx" presStyleIdx="0" presStyleCnt="0">
        <dgm:presLayoutVars>
          <dgm:chMax val="1"/>
          <dgm:chPref val="1"/>
          <dgm:bulletEnabled val="1"/>
        </dgm:presLayoutVars>
      </dgm:prSet>
      <dgm:spPr/>
      <dgm:t>
        <a:bodyPr/>
        <a:lstStyle/>
        <a:p>
          <a:endParaRPr lang="en-US"/>
        </a:p>
      </dgm:t>
    </dgm:pt>
    <dgm:pt modelId="{9C3A745D-AACD-4064-9FC1-F86220E25E74}" type="pres">
      <dgm:prSet presAssocID="{75C7EAA8-AC62-4A87-979F-D74682BD2836}" presName="Accent2" presStyleCnt="0"/>
      <dgm:spPr/>
    </dgm:pt>
    <dgm:pt modelId="{6F8C9537-E764-4A8C-8371-C6621423CFC2}" type="pres">
      <dgm:prSet presAssocID="{75C7EAA8-AC62-4A87-979F-D74682BD2836}" presName="Accent" presStyleLbl="node1" presStyleIdx="2" presStyleCnt="4"/>
      <dgm:spPr>
        <a:solidFill>
          <a:srgbClr val="7030A0"/>
        </a:solidFill>
      </dgm:spPr>
    </dgm:pt>
    <dgm:pt modelId="{7D031989-2CC3-49C6-9FF8-40BBCD820D61}" type="pres">
      <dgm:prSet presAssocID="{75C7EAA8-AC62-4A87-979F-D74682BD2836}" presName="ParentBackground2" presStyleCnt="0"/>
      <dgm:spPr/>
    </dgm:pt>
    <dgm:pt modelId="{31E2E88D-CBBF-45BB-96CA-B130CE5A1A19}" type="pres">
      <dgm:prSet presAssocID="{75C7EAA8-AC62-4A87-979F-D74682BD2836}" presName="ParentBackground" presStyleLbl="fgAcc1" presStyleIdx="2" presStyleCnt="4" custScaleX="111900" custScaleY="101964" custLinFactNeighborX="553" custLinFactNeighborY="-1106"/>
      <dgm:spPr/>
      <dgm:t>
        <a:bodyPr/>
        <a:lstStyle/>
        <a:p>
          <a:endParaRPr lang="en-US"/>
        </a:p>
      </dgm:t>
    </dgm:pt>
    <dgm:pt modelId="{B0261AF6-6554-4BAF-99B6-8431EEC41842}" type="pres">
      <dgm:prSet presAssocID="{75C7EAA8-AC62-4A87-979F-D74682BD2836}" presName="Parent2" presStyleLbl="revTx" presStyleIdx="0" presStyleCnt="0">
        <dgm:presLayoutVars>
          <dgm:chMax val="1"/>
          <dgm:chPref val="1"/>
          <dgm:bulletEnabled val="1"/>
        </dgm:presLayoutVars>
      </dgm:prSet>
      <dgm:spPr/>
      <dgm:t>
        <a:bodyPr/>
        <a:lstStyle/>
        <a:p>
          <a:endParaRPr lang="en-US"/>
        </a:p>
      </dgm:t>
    </dgm:pt>
    <dgm:pt modelId="{35139991-AEB0-4947-A628-2FD4569E3E22}" type="pres">
      <dgm:prSet presAssocID="{14561CFE-9142-479C-A408-7AE5ABA2DF9B}" presName="Accent1" presStyleCnt="0"/>
      <dgm:spPr/>
    </dgm:pt>
    <dgm:pt modelId="{25EF0398-8C2D-4D9F-A26F-FEBBC8CCFD31}" type="pres">
      <dgm:prSet presAssocID="{14561CFE-9142-479C-A408-7AE5ABA2DF9B}" presName="Accent" presStyleLbl="node1" presStyleIdx="3" presStyleCnt="4"/>
      <dgm:spPr>
        <a:solidFill>
          <a:schemeClr val="accent1">
            <a:lumMod val="75000"/>
          </a:schemeClr>
        </a:solidFill>
        <a:ln>
          <a:solidFill>
            <a:srgbClr val="0070C0"/>
          </a:solidFill>
        </a:ln>
      </dgm:spPr>
    </dgm:pt>
    <dgm:pt modelId="{6A6547A9-1450-44A4-935A-885D3136535C}" type="pres">
      <dgm:prSet presAssocID="{14561CFE-9142-479C-A408-7AE5ABA2DF9B}" presName="ParentBackground1" presStyleCnt="0"/>
      <dgm:spPr/>
    </dgm:pt>
    <dgm:pt modelId="{1E19D9A7-4782-4BE4-A6D0-4918A22D1415}" type="pres">
      <dgm:prSet presAssocID="{14561CFE-9142-479C-A408-7AE5ABA2DF9B}" presName="ParentBackground" presStyleLbl="fgAcc1" presStyleIdx="3" presStyleCnt="4" custScaleX="111900" custScaleY="101964" custLinFactNeighborX="553" custLinFactNeighborY="-1106"/>
      <dgm:spPr/>
      <dgm:t>
        <a:bodyPr/>
        <a:lstStyle/>
        <a:p>
          <a:endParaRPr lang="en-US"/>
        </a:p>
      </dgm:t>
    </dgm:pt>
    <dgm:pt modelId="{AB9D79AD-FD77-4C04-8BCE-9532E80FE312}" type="pres">
      <dgm:prSet presAssocID="{14561CFE-9142-479C-A408-7AE5ABA2DF9B}" presName="Parent1" presStyleLbl="revTx" presStyleIdx="0" presStyleCnt="0">
        <dgm:presLayoutVars>
          <dgm:chMax val="1"/>
          <dgm:chPref val="1"/>
          <dgm:bulletEnabled val="1"/>
        </dgm:presLayoutVars>
      </dgm:prSet>
      <dgm:spPr/>
      <dgm:t>
        <a:bodyPr/>
        <a:lstStyle/>
        <a:p>
          <a:endParaRPr lang="en-US"/>
        </a:p>
      </dgm:t>
    </dgm:pt>
  </dgm:ptLst>
  <dgm:cxnLst>
    <dgm:cxn modelId="{AFF6C8DE-7641-4224-B4CA-4AB80042EEF6}" type="presOf" srcId="{F6239E1F-D1FC-4C87-9676-00A9334D1AFE}" destId="{5EE3C2B0-381D-422D-9CEC-ED5FEA0AE9D5}" srcOrd="0" destOrd="0" presId="urn:microsoft.com/office/officeart/2011/layout/CircleProcess"/>
    <dgm:cxn modelId="{47D06E33-4844-4FD7-9D23-DE659837CBE7}" type="presOf" srcId="{F6239E1F-D1FC-4C87-9676-00A9334D1AFE}" destId="{A9A4D154-2AE5-4A57-906A-F6D6A13D66D0}" srcOrd="1" destOrd="0" presId="urn:microsoft.com/office/officeart/2011/layout/CircleProcess"/>
    <dgm:cxn modelId="{51197AC8-C6D9-421F-94FE-737366203ADC}" type="presOf" srcId="{18703D99-C0ED-4294-B6CC-08F585C040A2}" destId="{2BB5E385-938D-46BA-ABA0-F9EF55FCC04B}" srcOrd="0" destOrd="0" presId="urn:microsoft.com/office/officeart/2011/layout/CircleProcess"/>
    <dgm:cxn modelId="{F4F3117A-7D20-4054-83BA-B717D925D039}" srcId="{18703D99-C0ED-4294-B6CC-08F585C040A2}" destId="{75C7EAA8-AC62-4A87-979F-D74682BD2836}" srcOrd="1" destOrd="0" parTransId="{0447EAB8-ED38-44F1-8903-E935D0CB1992}" sibTransId="{85942C51-94B8-41B5-A131-A1C26F76804E}"/>
    <dgm:cxn modelId="{77AC9A45-D3C4-4022-9064-E5C3677B2FF4}" srcId="{18703D99-C0ED-4294-B6CC-08F585C040A2}" destId="{14561CFE-9142-479C-A408-7AE5ABA2DF9B}" srcOrd="0" destOrd="0" parTransId="{568F60BE-136B-455C-A8B8-7DAD5CCEEC06}" sibTransId="{E359880E-2DB0-41B2-A42C-F73AFDD0C9F3}"/>
    <dgm:cxn modelId="{A7ECE0FE-0661-49E1-AD23-EBA07CECB622}" type="presOf" srcId="{75C7EAA8-AC62-4A87-979F-D74682BD2836}" destId="{B0261AF6-6554-4BAF-99B6-8431EEC41842}" srcOrd="1" destOrd="0" presId="urn:microsoft.com/office/officeart/2011/layout/CircleProcess"/>
    <dgm:cxn modelId="{36781791-CF2E-43D5-AB22-A5EF946928F5}" type="presOf" srcId="{14561CFE-9142-479C-A408-7AE5ABA2DF9B}" destId="{1E19D9A7-4782-4BE4-A6D0-4918A22D1415}" srcOrd="0" destOrd="0" presId="urn:microsoft.com/office/officeart/2011/layout/CircleProcess"/>
    <dgm:cxn modelId="{B438541F-5B48-4715-8B02-88D5B5E57331}" type="presOf" srcId="{75C7EAA8-AC62-4A87-979F-D74682BD2836}" destId="{31E2E88D-CBBF-45BB-96CA-B130CE5A1A19}" srcOrd="0" destOrd="0" presId="urn:microsoft.com/office/officeart/2011/layout/CircleProcess"/>
    <dgm:cxn modelId="{A2D42574-6470-4CE3-8E41-3591842AB631}" srcId="{18703D99-C0ED-4294-B6CC-08F585C040A2}" destId="{EE679C7A-53F7-48B3-98FC-700C807CAD05}" srcOrd="3" destOrd="0" parTransId="{44301D74-A0B6-409A-8CCC-6513DDE148E2}" sibTransId="{E08B5CB9-FB2A-40C6-836C-E473CE2954A0}"/>
    <dgm:cxn modelId="{450040EC-F439-4237-A363-74F39078E536}" type="presOf" srcId="{14561CFE-9142-479C-A408-7AE5ABA2DF9B}" destId="{AB9D79AD-FD77-4C04-8BCE-9532E80FE312}" srcOrd="1" destOrd="0" presId="urn:microsoft.com/office/officeart/2011/layout/CircleProcess"/>
    <dgm:cxn modelId="{F6C96038-614A-4F2D-AA59-259A99135FCC}" type="presOf" srcId="{EE679C7A-53F7-48B3-98FC-700C807CAD05}" destId="{E6C1C497-41D3-4034-B40F-1B5F776A439C}" srcOrd="0" destOrd="0" presId="urn:microsoft.com/office/officeart/2011/layout/CircleProcess"/>
    <dgm:cxn modelId="{524282AB-B943-4B57-91A4-1E855B03455F}" srcId="{18703D99-C0ED-4294-B6CC-08F585C040A2}" destId="{F6239E1F-D1FC-4C87-9676-00A9334D1AFE}" srcOrd="2" destOrd="0" parTransId="{90442E58-77C1-435F-AFAF-5E6C82E824BE}" sibTransId="{52518D3D-3EA7-4E9B-B00E-6E1242BB1F63}"/>
    <dgm:cxn modelId="{C7B82DA9-E44C-4B88-83BB-A19AAF4E1BE3}" type="presOf" srcId="{EE679C7A-53F7-48B3-98FC-700C807CAD05}" destId="{FEFC8345-78C2-488E-84E1-6F279622D640}" srcOrd="1" destOrd="0" presId="urn:microsoft.com/office/officeart/2011/layout/CircleProcess"/>
    <dgm:cxn modelId="{7586B181-EDAC-4E9C-B0FB-CCDB2B2F0C83}" type="presParOf" srcId="{2BB5E385-938D-46BA-ABA0-F9EF55FCC04B}" destId="{F4ACD083-15B5-4052-AE03-2EF3916A9B1B}" srcOrd="0" destOrd="0" presId="urn:microsoft.com/office/officeart/2011/layout/CircleProcess"/>
    <dgm:cxn modelId="{FD4A98FF-6C02-4651-80B3-89DBFE0E6E3F}" type="presParOf" srcId="{F4ACD083-15B5-4052-AE03-2EF3916A9B1B}" destId="{E51A37FD-A257-4C12-9DD5-ED3A1CF76484}" srcOrd="0" destOrd="0" presId="urn:microsoft.com/office/officeart/2011/layout/CircleProcess"/>
    <dgm:cxn modelId="{2D9B0486-89BB-42EC-A46D-D36568175804}" type="presParOf" srcId="{2BB5E385-938D-46BA-ABA0-F9EF55FCC04B}" destId="{27613BB4-930C-4944-8A52-A78B6E1C9EB9}" srcOrd="1" destOrd="0" presId="urn:microsoft.com/office/officeart/2011/layout/CircleProcess"/>
    <dgm:cxn modelId="{20FC6C80-E920-45F5-BB48-84E007EA9CA9}" type="presParOf" srcId="{27613BB4-930C-4944-8A52-A78B6E1C9EB9}" destId="{E6C1C497-41D3-4034-B40F-1B5F776A439C}" srcOrd="0" destOrd="0" presId="urn:microsoft.com/office/officeart/2011/layout/CircleProcess"/>
    <dgm:cxn modelId="{452C5F5C-F929-4E73-9BD1-B6501FA2E088}" type="presParOf" srcId="{2BB5E385-938D-46BA-ABA0-F9EF55FCC04B}" destId="{FEFC8345-78C2-488E-84E1-6F279622D640}" srcOrd="2" destOrd="0" presId="urn:microsoft.com/office/officeart/2011/layout/CircleProcess"/>
    <dgm:cxn modelId="{9D759ED3-605D-4DF3-A66A-75E60BC53B2C}" type="presParOf" srcId="{2BB5E385-938D-46BA-ABA0-F9EF55FCC04B}" destId="{5947BC6B-5884-4332-B542-B38E70E8F823}" srcOrd="3" destOrd="0" presId="urn:microsoft.com/office/officeart/2011/layout/CircleProcess"/>
    <dgm:cxn modelId="{E4BA109A-E47A-4D15-AB26-4B11DAAF1F5A}" type="presParOf" srcId="{5947BC6B-5884-4332-B542-B38E70E8F823}" destId="{1921EFDE-135E-45CE-9CFF-893396E94FB6}" srcOrd="0" destOrd="0" presId="urn:microsoft.com/office/officeart/2011/layout/CircleProcess"/>
    <dgm:cxn modelId="{D0BF5783-5CA6-4916-AA3F-A815ED439875}" type="presParOf" srcId="{2BB5E385-938D-46BA-ABA0-F9EF55FCC04B}" destId="{81930AE6-4393-4C1B-A0B9-232FFDC94B0E}" srcOrd="4" destOrd="0" presId="urn:microsoft.com/office/officeart/2011/layout/CircleProcess"/>
    <dgm:cxn modelId="{E268F8AA-E8F2-4AFD-BA3B-FE2746E53D19}" type="presParOf" srcId="{81930AE6-4393-4C1B-A0B9-232FFDC94B0E}" destId="{5EE3C2B0-381D-422D-9CEC-ED5FEA0AE9D5}" srcOrd="0" destOrd="0" presId="urn:microsoft.com/office/officeart/2011/layout/CircleProcess"/>
    <dgm:cxn modelId="{EF990F61-E244-428D-B684-5818BDD4172E}" type="presParOf" srcId="{2BB5E385-938D-46BA-ABA0-F9EF55FCC04B}" destId="{A9A4D154-2AE5-4A57-906A-F6D6A13D66D0}" srcOrd="5" destOrd="0" presId="urn:microsoft.com/office/officeart/2011/layout/CircleProcess"/>
    <dgm:cxn modelId="{FE2E68B8-8E09-4C28-9E48-5A5D486D9BE7}" type="presParOf" srcId="{2BB5E385-938D-46BA-ABA0-F9EF55FCC04B}" destId="{9C3A745D-AACD-4064-9FC1-F86220E25E74}" srcOrd="6" destOrd="0" presId="urn:microsoft.com/office/officeart/2011/layout/CircleProcess"/>
    <dgm:cxn modelId="{976806AF-F3B6-4487-BE8A-0A9A0AD6C383}" type="presParOf" srcId="{9C3A745D-AACD-4064-9FC1-F86220E25E74}" destId="{6F8C9537-E764-4A8C-8371-C6621423CFC2}" srcOrd="0" destOrd="0" presId="urn:microsoft.com/office/officeart/2011/layout/CircleProcess"/>
    <dgm:cxn modelId="{6FA1C6E9-30D8-429F-93D6-4F5BC0B6FAEC}" type="presParOf" srcId="{2BB5E385-938D-46BA-ABA0-F9EF55FCC04B}" destId="{7D031989-2CC3-49C6-9FF8-40BBCD820D61}" srcOrd="7" destOrd="0" presId="urn:microsoft.com/office/officeart/2011/layout/CircleProcess"/>
    <dgm:cxn modelId="{8842F9AA-3BC1-4972-A377-A2231F788C86}" type="presParOf" srcId="{7D031989-2CC3-49C6-9FF8-40BBCD820D61}" destId="{31E2E88D-CBBF-45BB-96CA-B130CE5A1A19}" srcOrd="0" destOrd="0" presId="urn:microsoft.com/office/officeart/2011/layout/CircleProcess"/>
    <dgm:cxn modelId="{E28FE559-AB80-43A6-AE8F-4996BC2257DF}" type="presParOf" srcId="{2BB5E385-938D-46BA-ABA0-F9EF55FCC04B}" destId="{B0261AF6-6554-4BAF-99B6-8431EEC41842}" srcOrd="8" destOrd="0" presId="urn:microsoft.com/office/officeart/2011/layout/CircleProcess"/>
    <dgm:cxn modelId="{FAF87F06-0B32-4486-9759-BE2889F62DB5}" type="presParOf" srcId="{2BB5E385-938D-46BA-ABA0-F9EF55FCC04B}" destId="{35139991-AEB0-4947-A628-2FD4569E3E22}" srcOrd="9" destOrd="0" presId="urn:microsoft.com/office/officeart/2011/layout/CircleProcess"/>
    <dgm:cxn modelId="{C5258574-FA84-4D1B-A5E0-A23CF005F0FA}" type="presParOf" srcId="{35139991-AEB0-4947-A628-2FD4569E3E22}" destId="{25EF0398-8C2D-4D9F-A26F-FEBBC8CCFD31}" srcOrd="0" destOrd="0" presId="urn:microsoft.com/office/officeart/2011/layout/CircleProcess"/>
    <dgm:cxn modelId="{22B20A1C-ADF5-417A-B88F-397FA2DAEF68}" type="presParOf" srcId="{2BB5E385-938D-46BA-ABA0-F9EF55FCC04B}" destId="{6A6547A9-1450-44A4-935A-885D3136535C}" srcOrd="10" destOrd="0" presId="urn:microsoft.com/office/officeart/2011/layout/CircleProcess"/>
    <dgm:cxn modelId="{7EB97EEF-C043-4A78-890A-E31839DF1636}" type="presParOf" srcId="{6A6547A9-1450-44A4-935A-885D3136535C}" destId="{1E19D9A7-4782-4BE4-A6D0-4918A22D1415}" srcOrd="0" destOrd="0" presId="urn:microsoft.com/office/officeart/2011/layout/CircleProcess"/>
    <dgm:cxn modelId="{2BBFB1D5-4EBD-4B0F-84C4-DB22AD8A1E08}" type="presParOf" srcId="{2BB5E385-938D-46BA-ABA0-F9EF55FCC04B}" destId="{AB9D79AD-FD77-4C04-8BCE-9532E80FE312}" srcOrd="11" destOrd="0" presId="urn:microsoft.com/office/officeart/2011/layout/CircleProcess"/>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1A37FD-A257-4C12-9DD5-ED3A1CF76484}">
      <dsp:nvSpPr>
        <dsp:cNvPr id="0" name=""/>
        <dsp:cNvSpPr/>
      </dsp:nvSpPr>
      <dsp:spPr>
        <a:xfrm>
          <a:off x="6359754" y="591988"/>
          <a:ext cx="1552136" cy="1552215"/>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6C1C497-41D3-4034-B40F-1B5F776A439C}">
      <dsp:nvSpPr>
        <dsp:cNvPr id="0" name=""/>
        <dsp:cNvSpPr/>
      </dsp:nvSpPr>
      <dsp:spPr>
        <a:xfrm>
          <a:off x="6411669" y="643737"/>
          <a:ext cx="1448971" cy="1448716"/>
        </a:xfrm>
        <a:prstGeom prst="ellipse">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b="1" kern="1200" dirty="0">
              <a:solidFill>
                <a:schemeClr val="tx1"/>
              </a:solidFill>
            </a:rPr>
            <a:t>Funding:</a:t>
          </a:r>
        </a:p>
        <a:p>
          <a:pPr lvl="0" algn="ctr" defTabSz="889000">
            <a:lnSpc>
              <a:spcPct val="90000"/>
            </a:lnSpc>
            <a:spcBef>
              <a:spcPct val="0"/>
            </a:spcBef>
            <a:spcAft>
              <a:spcPct val="35000"/>
            </a:spcAft>
          </a:pPr>
          <a:r>
            <a:rPr lang="en-GB" sz="2000" kern="1200" dirty="0">
              <a:solidFill>
                <a:schemeClr val="tx1"/>
              </a:solidFill>
            </a:rPr>
            <a:t>Nearly £1million</a:t>
          </a:r>
        </a:p>
      </dsp:txBody>
      <dsp:txXfrm>
        <a:off x="6618665" y="850736"/>
        <a:ext cx="1034979" cy="1034719"/>
      </dsp:txXfrm>
    </dsp:sp>
    <dsp:sp modelId="{1921EFDE-135E-45CE-9CFF-893396E94FB6}">
      <dsp:nvSpPr>
        <dsp:cNvPr id="0" name=""/>
        <dsp:cNvSpPr/>
      </dsp:nvSpPr>
      <dsp:spPr>
        <a:xfrm rot="2700000">
          <a:off x="4716349" y="640921"/>
          <a:ext cx="1552161" cy="1552161"/>
        </a:xfrm>
        <a:prstGeom prst="teardrop">
          <a:avLst>
            <a:gd name="adj" fmla="val 100000"/>
          </a:avLst>
        </a:prstGeom>
        <a:solidFill>
          <a:srgbClr val="FF0000"/>
        </a:solidFill>
        <a:ln>
          <a:solidFill>
            <a:srgbClr val="FF0000"/>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EE3C2B0-381D-422D-9CEC-ED5FEA0AE9D5}">
      <dsp:nvSpPr>
        <dsp:cNvPr id="0" name=""/>
        <dsp:cNvSpPr/>
      </dsp:nvSpPr>
      <dsp:spPr>
        <a:xfrm>
          <a:off x="4729417" y="613488"/>
          <a:ext cx="1621398" cy="1477169"/>
        </a:xfrm>
        <a:prstGeom prst="ellipse">
          <a:avLst/>
        </a:prstGeom>
        <a:solidFill>
          <a:schemeClr val="lt1">
            <a:alpha val="90000"/>
            <a:hueOff val="0"/>
            <a:satOff val="0"/>
            <a:lumOff val="0"/>
            <a:alphaOff val="0"/>
          </a:schemeClr>
        </a:solidFill>
        <a:ln w="6350" cap="flat" cmpd="sng" algn="ctr">
          <a:solidFill>
            <a:schemeClr val="accent5">
              <a:hueOff val="-2451115"/>
              <a:satOff val="-3409"/>
              <a:lumOff val="-1307"/>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b="1" kern="1200" dirty="0"/>
            <a:t>Funder:</a:t>
          </a:r>
          <a:r>
            <a:rPr lang="en-GB" sz="1800" kern="1200" dirty="0"/>
            <a:t> NIHR Public Health Research</a:t>
          </a:r>
          <a:r>
            <a:rPr lang="en-US" sz="1800" kern="1200" dirty="0"/>
            <a:t> </a:t>
          </a:r>
        </a:p>
      </dsp:txBody>
      <dsp:txXfrm>
        <a:off x="4961045" y="824552"/>
        <a:ext cx="1158142" cy="1055041"/>
      </dsp:txXfrm>
    </dsp:sp>
    <dsp:sp modelId="{6F8C9537-E764-4A8C-8371-C6621423CFC2}">
      <dsp:nvSpPr>
        <dsp:cNvPr id="0" name=""/>
        <dsp:cNvSpPr/>
      </dsp:nvSpPr>
      <dsp:spPr>
        <a:xfrm rot="2700000">
          <a:off x="3151638" y="591879"/>
          <a:ext cx="1552161" cy="1552161"/>
        </a:xfrm>
        <a:prstGeom prst="teardrop">
          <a:avLst>
            <a:gd name="adj" fmla="val 100000"/>
          </a:avLst>
        </a:prstGeom>
        <a:solidFill>
          <a:srgbClr val="7030A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1E2E88D-CBBF-45BB-96CA-B130CE5A1A19}">
      <dsp:nvSpPr>
        <dsp:cNvPr id="0" name=""/>
        <dsp:cNvSpPr/>
      </dsp:nvSpPr>
      <dsp:spPr>
        <a:xfrm>
          <a:off x="3125365" y="613488"/>
          <a:ext cx="1621398" cy="1477169"/>
        </a:xfrm>
        <a:prstGeom prst="ellipse">
          <a:avLst/>
        </a:prstGeom>
        <a:solidFill>
          <a:schemeClr val="lt1">
            <a:alpha val="90000"/>
            <a:hueOff val="0"/>
            <a:satOff val="0"/>
            <a:lumOff val="0"/>
            <a:alphaOff val="0"/>
          </a:schemeClr>
        </a:solidFill>
        <a:ln w="6350" cap="flat" cmpd="sng" algn="ctr">
          <a:solidFill>
            <a:schemeClr val="accent5">
              <a:hueOff val="-4902230"/>
              <a:satOff val="-6819"/>
              <a:lumOff val="-2615"/>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b="1" kern="1200" dirty="0"/>
            <a:t>Duration:</a:t>
          </a:r>
          <a:r>
            <a:rPr lang="en-GB" sz="1800" kern="1200" dirty="0"/>
            <a:t> 36 Months</a:t>
          </a:r>
          <a:r>
            <a:rPr lang="en-US" sz="1800" kern="1200" dirty="0"/>
            <a:t> </a:t>
          </a:r>
        </a:p>
      </dsp:txBody>
      <dsp:txXfrm>
        <a:off x="3356993" y="824552"/>
        <a:ext cx="1158142" cy="1055041"/>
      </dsp:txXfrm>
    </dsp:sp>
    <dsp:sp modelId="{25EF0398-8C2D-4D9F-A26F-FEBBC8CCFD31}">
      <dsp:nvSpPr>
        <dsp:cNvPr id="0" name=""/>
        <dsp:cNvSpPr/>
      </dsp:nvSpPr>
      <dsp:spPr>
        <a:xfrm rot="2700000">
          <a:off x="1547586" y="591879"/>
          <a:ext cx="1552161" cy="1552161"/>
        </a:xfrm>
        <a:prstGeom prst="teardrop">
          <a:avLst>
            <a:gd name="adj" fmla="val 100000"/>
          </a:avLst>
        </a:prstGeom>
        <a:solidFill>
          <a:schemeClr val="accent1">
            <a:lumMod val="75000"/>
          </a:schemeClr>
        </a:solidFill>
        <a:ln>
          <a:solidFill>
            <a:srgbClr val="0070C0"/>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E19D9A7-4782-4BE4-A6D0-4918A22D1415}">
      <dsp:nvSpPr>
        <dsp:cNvPr id="0" name=""/>
        <dsp:cNvSpPr/>
      </dsp:nvSpPr>
      <dsp:spPr>
        <a:xfrm>
          <a:off x="1521313" y="613488"/>
          <a:ext cx="1621398" cy="1477169"/>
        </a:xfrm>
        <a:prstGeom prst="ellipse">
          <a:avLst/>
        </a:prstGeom>
        <a:solidFill>
          <a:schemeClr val="lt1">
            <a:alpha val="90000"/>
            <a:hueOff val="0"/>
            <a:satOff val="0"/>
            <a:lumOff val="0"/>
            <a:alphaOff val="0"/>
          </a:schemeClr>
        </a:solidFill>
        <a:ln w="6350" cap="flat" cmpd="sng" algn="ctr">
          <a:solidFill>
            <a:srgbClr val="0070C0"/>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b="1" kern="1200" dirty="0"/>
            <a:t>Start date</a:t>
          </a:r>
          <a:r>
            <a:rPr lang="en-GB" sz="1800" kern="1200" dirty="0"/>
            <a:t>: 01/09/2016</a:t>
          </a:r>
          <a:r>
            <a:rPr lang="en-US" sz="1800" kern="1200" dirty="0"/>
            <a:t> </a:t>
          </a:r>
        </a:p>
      </dsp:txBody>
      <dsp:txXfrm>
        <a:off x="1752941" y="824552"/>
        <a:ext cx="1158142" cy="1055041"/>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BF57BC4-8F3C-4571-97BB-3285D6A0DF15}" type="datetimeFigureOut">
              <a:rPr lang="en-GB" smtClean="0"/>
              <a:t>15/05/2018</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A31959F-A717-49B0-8472-B62649E5B98F}" type="slidenum">
              <a:rPr lang="en-GB" smtClean="0"/>
              <a:t>‹#›</a:t>
            </a:fld>
            <a:endParaRPr lang="en-GB"/>
          </a:p>
        </p:txBody>
      </p:sp>
    </p:spTree>
    <p:extLst>
      <p:ext uri="{BB962C8B-B14F-4D97-AF65-F5344CB8AC3E}">
        <p14:creationId xmlns:p14="http://schemas.microsoft.com/office/powerpoint/2010/main" val="3561193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drinkaware.co.uk/little-les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Welcome ….</a:t>
            </a:r>
          </a:p>
          <a:p>
            <a:r>
              <a:rPr lang="en-GB" dirty="0"/>
              <a:t>	</a:t>
            </a:r>
          </a:p>
        </p:txBody>
      </p:sp>
      <p:sp>
        <p:nvSpPr>
          <p:cNvPr id="4" name="Slide Number Placeholder 3"/>
          <p:cNvSpPr>
            <a:spLocks noGrp="1"/>
          </p:cNvSpPr>
          <p:nvPr>
            <p:ph type="sldNum" sz="quarter" idx="10"/>
          </p:nvPr>
        </p:nvSpPr>
        <p:spPr/>
        <p:txBody>
          <a:bodyPr/>
          <a:lstStyle/>
          <a:p>
            <a:fld id="{CF1D67AC-88B8-4299-8007-2CEFCE592BB0}" type="slidenum">
              <a:rPr lang="en-GB" smtClean="0"/>
              <a:t>1</a:t>
            </a:fld>
            <a:endParaRPr lang="en-GB"/>
          </a:p>
        </p:txBody>
      </p:sp>
    </p:spTree>
    <p:extLst>
      <p:ext uri="{BB962C8B-B14F-4D97-AF65-F5344CB8AC3E}">
        <p14:creationId xmlns:p14="http://schemas.microsoft.com/office/powerpoint/2010/main" val="18871315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A31959F-A717-49B0-8472-B62649E5B98F}" type="slidenum">
              <a:rPr lang="en-GB" smtClean="0"/>
              <a:t>10</a:t>
            </a:fld>
            <a:endParaRPr lang="en-GB"/>
          </a:p>
        </p:txBody>
      </p:sp>
    </p:spTree>
    <p:extLst>
      <p:ext uri="{BB962C8B-B14F-4D97-AF65-F5344CB8AC3E}">
        <p14:creationId xmlns:p14="http://schemas.microsoft.com/office/powerpoint/2010/main" val="9756145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A31959F-A717-49B0-8472-B62649E5B98F}" type="slidenum">
              <a:rPr lang="en-GB" smtClean="0"/>
              <a:t>11</a:t>
            </a:fld>
            <a:endParaRPr lang="en-GB"/>
          </a:p>
        </p:txBody>
      </p:sp>
    </p:spTree>
    <p:extLst>
      <p:ext uri="{BB962C8B-B14F-4D97-AF65-F5344CB8AC3E}">
        <p14:creationId xmlns:p14="http://schemas.microsoft.com/office/powerpoint/2010/main" val="32565156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smtClean="0"/>
              <a:t>Standing behind the bar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smtClean="0"/>
              <a:t>Interactive :</a:t>
            </a: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b="1" dirty="0" smtClean="0"/>
              <a:t>RV:</a:t>
            </a:r>
            <a:r>
              <a:rPr lang="en-GB" dirty="0" smtClean="0"/>
              <a:t> Standardised </a:t>
            </a:r>
            <a:r>
              <a:rPr lang="en-GB" dirty="0"/>
              <a:t>drink….. Units</a:t>
            </a:r>
            <a:r>
              <a:rPr lang="en-GB" baseline="0" dirty="0"/>
              <a:t> – so this is how we measure how much we are drinking – </a:t>
            </a:r>
            <a:r>
              <a:rPr lang="en-GB" b="1" baseline="0" dirty="0"/>
              <a:t>but do we all really know how much a unit is…? </a:t>
            </a:r>
            <a:endParaRPr lang="en-GB" b="1" dirty="0"/>
          </a:p>
          <a:p>
            <a:endParaRPr lang="en-GB" b="1" dirty="0"/>
          </a:p>
          <a:p>
            <a:r>
              <a:rPr lang="en-GB" b="1" dirty="0" smtClean="0"/>
              <a:t>NH: Interactive </a:t>
            </a:r>
            <a:r>
              <a:rPr lang="en-GB" b="1" dirty="0"/>
              <a:t>– get a volunteer to be the five minute bartender ( come to the bar )</a:t>
            </a:r>
          </a:p>
          <a:p>
            <a:endParaRPr lang="en-GB" dirty="0"/>
          </a:p>
          <a:p>
            <a:r>
              <a:rPr lang="en-GB" dirty="0"/>
              <a:t>Can you pour me one unit of “wine”  and a unit of spirit and a unit of beer please ? – testing unit knowledge – </a:t>
            </a:r>
          </a:p>
          <a:p>
            <a:r>
              <a:rPr lang="en-GB" b="1" dirty="0"/>
              <a:t>Prepare the correct amounts before and bring them out to compare….show how free pouring is often more</a:t>
            </a:r>
          </a:p>
          <a:p>
            <a:r>
              <a:rPr lang="en-GB" b="0" dirty="0"/>
              <a:t>12% Wine = 83.3ml</a:t>
            </a:r>
          </a:p>
          <a:p>
            <a:r>
              <a:rPr lang="en-GB" b="0" dirty="0"/>
              <a:t>40% Spirit = 25ml</a:t>
            </a:r>
          </a:p>
          <a:p>
            <a:r>
              <a:rPr lang="en-GB" b="0" dirty="0"/>
              <a:t>4% Beer = 250ml</a:t>
            </a:r>
          </a:p>
          <a:p>
            <a:endParaRPr lang="en-GB" b="0" dirty="0"/>
          </a:p>
          <a:p>
            <a:r>
              <a:rPr lang="en-GB" b="0" dirty="0"/>
              <a:t>Then look at the standardised drink amount ….often people free </a:t>
            </a:r>
            <a:r>
              <a:rPr lang="en-GB" dirty="0"/>
              <a:t>pour nearly double what they should meaning they may unintentionally exceed the daily unit guidelines. </a:t>
            </a:r>
          </a:p>
          <a:p>
            <a:endParaRPr lang="en-GB" dirty="0"/>
          </a:p>
          <a:p>
            <a:r>
              <a:rPr lang="en-GB" b="1" dirty="0" smtClean="0"/>
              <a:t>RV:</a:t>
            </a:r>
          </a:p>
          <a:p>
            <a:r>
              <a:rPr lang="en-GB" b="1" dirty="0" smtClean="0"/>
              <a:t>Interactive </a:t>
            </a:r>
            <a:r>
              <a:rPr lang="en-GB" b="1" dirty="0"/>
              <a:t>: Ask audience to tell us how many units they think for each of the age groups below:</a:t>
            </a:r>
          </a:p>
          <a:p>
            <a:r>
              <a:rPr lang="en-GB" b="1" dirty="0" smtClean="0"/>
              <a:t>General government guidelines </a:t>
            </a:r>
            <a:endParaRPr lang="en-GB" b="1" dirty="0"/>
          </a:p>
          <a:p>
            <a:r>
              <a:rPr lang="en-GB" dirty="0"/>
              <a:t>Units not to exceed for adults – </a:t>
            </a:r>
            <a:r>
              <a:rPr lang="en-GB" b="1" dirty="0"/>
              <a:t>14 units</a:t>
            </a:r>
          </a:p>
          <a:p>
            <a:r>
              <a:rPr lang="en-GB" dirty="0"/>
              <a:t>Units not to exceed 15-17- </a:t>
            </a:r>
            <a:r>
              <a:rPr lang="en-GB" b="1" dirty="0"/>
              <a:t>2-3</a:t>
            </a:r>
          </a:p>
          <a:p>
            <a:r>
              <a:rPr lang="en-GB" dirty="0"/>
              <a:t>Units not to exceed for under 15- </a:t>
            </a:r>
            <a:r>
              <a:rPr lang="en-GB" b="1" dirty="0"/>
              <a:t>0 </a:t>
            </a:r>
          </a:p>
          <a:p>
            <a:endParaRPr lang="en-GB" b="1" dirty="0"/>
          </a:p>
          <a:p>
            <a:r>
              <a:rPr lang="en-GB" b="1" dirty="0"/>
              <a:t>Briefly mention the 3 points below….</a:t>
            </a:r>
          </a:p>
          <a:p>
            <a:endParaRPr lang="en-GB" b="1" dirty="0"/>
          </a:p>
          <a:p>
            <a:r>
              <a:rPr lang="en-US" dirty="0">
                <a:effectLst/>
              </a:rPr>
              <a:t>To keep </a:t>
            </a:r>
            <a:r>
              <a:rPr lang="en-US" b="1" dirty="0">
                <a:effectLst/>
              </a:rPr>
              <a:t>health risks from alcohol to a low level</a:t>
            </a:r>
            <a:r>
              <a:rPr lang="en-US" dirty="0">
                <a:effectLst/>
              </a:rPr>
              <a:t>, the UK Chief Medical Officers’ advise it is safest </a:t>
            </a:r>
            <a:r>
              <a:rPr lang="en-US" b="1" dirty="0">
                <a:effectLst/>
              </a:rPr>
              <a:t>not to drink more than 14 units a week</a:t>
            </a:r>
            <a:r>
              <a:rPr lang="en-US" dirty="0">
                <a:effectLst/>
              </a:rPr>
              <a:t> on a regular basis.</a:t>
            </a:r>
          </a:p>
          <a:p>
            <a:r>
              <a:rPr lang="en-US" dirty="0">
                <a:effectLst/>
              </a:rPr>
              <a:t>If you regularly drink as much as 14 units per week, </a:t>
            </a:r>
            <a:r>
              <a:rPr lang="en-US" b="1" dirty="0">
                <a:effectLst/>
              </a:rPr>
              <a:t>it's best to spread your drinking evenly over three or more days.</a:t>
            </a:r>
          </a:p>
          <a:p>
            <a:r>
              <a:rPr lang="en-US" dirty="0">
                <a:effectLst/>
              </a:rPr>
              <a:t>If you want to cut down the amount you drink, a good way to achieve this is </a:t>
            </a:r>
            <a:r>
              <a:rPr lang="en-US" b="1" dirty="0">
                <a:effectLst/>
              </a:rPr>
              <a:t>to </a:t>
            </a:r>
            <a:r>
              <a:rPr lang="en-US" b="1" dirty="0">
                <a:effectLst/>
                <a:hlinkClick r:id="rId3" tooltip="Little less"/>
              </a:rPr>
              <a:t>have several drink-free days each week</a:t>
            </a:r>
            <a:r>
              <a:rPr lang="en-US" b="1" dirty="0">
                <a:effectLst/>
              </a:rPr>
              <a:t>.  </a:t>
            </a:r>
          </a:p>
          <a:p>
            <a:endParaRPr lang="en-GB" b="1" dirty="0"/>
          </a:p>
          <a:p>
            <a:endParaRPr lang="en-GB" dirty="0"/>
          </a:p>
          <a:p>
            <a:endParaRPr lang="en-GB" dirty="0"/>
          </a:p>
          <a:p>
            <a:endParaRPr lang="en-GB" dirty="0"/>
          </a:p>
          <a:p>
            <a:endParaRPr lang="en-GB" dirty="0"/>
          </a:p>
          <a:p>
            <a:endParaRPr lang="en-GB" dirty="0"/>
          </a:p>
          <a:p>
            <a:endParaRPr lang="en-GB" dirty="0"/>
          </a:p>
          <a:p>
            <a:endParaRPr lang="en-US" dirty="0"/>
          </a:p>
        </p:txBody>
      </p:sp>
      <p:sp>
        <p:nvSpPr>
          <p:cNvPr id="4" name="Slide Number Placeholder 3"/>
          <p:cNvSpPr>
            <a:spLocks noGrp="1"/>
          </p:cNvSpPr>
          <p:nvPr>
            <p:ph type="sldNum" sz="quarter" idx="10"/>
          </p:nvPr>
        </p:nvSpPr>
        <p:spPr/>
        <p:txBody>
          <a:bodyPr/>
          <a:lstStyle/>
          <a:p>
            <a:fld id="{CA31959F-A717-49B0-8472-B62649E5B98F}" type="slidenum">
              <a:rPr lang="en-GB" smtClean="0"/>
              <a:t>12</a:t>
            </a:fld>
            <a:endParaRPr lang="en-GB"/>
          </a:p>
        </p:txBody>
      </p:sp>
    </p:spTree>
    <p:extLst>
      <p:ext uri="{BB962C8B-B14F-4D97-AF65-F5344CB8AC3E}">
        <p14:creationId xmlns:p14="http://schemas.microsoft.com/office/powerpoint/2010/main" val="2563011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Just have in the background whilst doing the bartender bit </a:t>
            </a:r>
          </a:p>
        </p:txBody>
      </p:sp>
      <p:sp>
        <p:nvSpPr>
          <p:cNvPr id="4" name="Slide Number Placeholder 3"/>
          <p:cNvSpPr>
            <a:spLocks noGrp="1"/>
          </p:cNvSpPr>
          <p:nvPr>
            <p:ph type="sldNum" sz="quarter" idx="10"/>
          </p:nvPr>
        </p:nvSpPr>
        <p:spPr/>
        <p:txBody>
          <a:bodyPr/>
          <a:lstStyle/>
          <a:p>
            <a:fld id="{CA31959F-A717-49B0-8472-B62649E5B98F}" type="slidenum">
              <a:rPr lang="en-GB" smtClean="0"/>
              <a:t>13</a:t>
            </a:fld>
            <a:endParaRPr lang="en-GB"/>
          </a:p>
        </p:txBody>
      </p:sp>
    </p:spTree>
    <p:extLst>
      <p:ext uri="{BB962C8B-B14F-4D97-AF65-F5344CB8AC3E}">
        <p14:creationId xmlns:p14="http://schemas.microsoft.com/office/powerpoint/2010/main" val="19288395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RV: Interaction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Ask </a:t>
            </a:r>
            <a:r>
              <a:rPr lang="en-GB" sz="1200" b="1" kern="1200" dirty="0">
                <a:solidFill>
                  <a:schemeClr val="tx1"/>
                </a:solidFill>
                <a:effectLst/>
                <a:latin typeface="+mn-lt"/>
                <a:ea typeface="+mn-ea"/>
                <a:cs typeface="+mn-cs"/>
              </a:rPr>
              <a:t>them to return to their TLFB and calculate the units and ask if anyone is brave enough to share how many –  keen that this exercise could give them a tool to use outside of the event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Talk about online calculators i.e. Drink </a:t>
            </a:r>
            <a:r>
              <a:rPr lang="en-GB" sz="1200" b="1" kern="1200" dirty="0" smtClean="0">
                <a:solidFill>
                  <a:schemeClr val="tx1"/>
                </a:solidFill>
                <a:effectLst/>
                <a:latin typeface="+mn-lt"/>
                <a:ea typeface="+mn-ea"/>
                <a:cs typeface="+mn-cs"/>
              </a:rPr>
              <a:t>aware or </a:t>
            </a:r>
            <a:r>
              <a:rPr lang="en-GB" sz="1200" b="1" kern="1200" dirty="0" err="1" smtClean="0">
                <a:solidFill>
                  <a:schemeClr val="tx1"/>
                </a:solidFill>
                <a:effectLst/>
                <a:latin typeface="+mn-lt"/>
                <a:ea typeface="+mn-ea"/>
                <a:cs typeface="+mn-cs"/>
              </a:rPr>
              <a:t>Bupa</a:t>
            </a:r>
            <a:r>
              <a:rPr lang="en-GB" sz="1200" b="1" kern="1200" dirty="0" smtClean="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2000" b="1" dirty="0"/>
          </a:p>
          <a:p>
            <a:pPr marL="171450" indent="-171450">
              <a:buFont typeface="Arial" panose="020B0604020202020204" pitchFamily="34" charset="0"/>
              <a:buChar char="•"/>
            </a:pPr>
            <a:r>
              <a:rPr lang="en-GB" baseline="0" dirty="0"/>
              <a:t>as you can see our example has </a:t>
            </a:r>
            <a:r>
              <a:rPr lang="en-GB" b="1" baseline="0" dirty="0"/>
              <a:t>totalled 17.1 units in 3 days , 3.1 over the weekly recommended guidelines in 4 days  </a:t>
            </a:r>
          </a:p>
          <a:p>
            <a:pPr marL="171450" indent="-171450">
              <a:buFont typeface="Arial" panose="020B0604020202020204" pitchFamily="34" charset="0"/>
              <a:buChar char="•"/>
            </a:pPr>
            <a:endParaRPr lang="en-GB" b="1" baseline="0" dirty="0"/>
          </a:p>
          <a:p>
            <a:pPr marL="171450" indent="-171450">
              <a:buFont typeface="Arial" panose="020B0604020202020204" pitchFamily="34" charset="0"/>
              <a:buChar char="•"/>
            </a:pPr>
            <a:endParaRPr lang="en-GB" b="1" dirty="0"/>
          </a:p>
        </p:txBody>
      </p:sp>
      <p:sp>
        <p:nvSpPr>
          <p:cNvPr id="4" name="Slide Number Placeholder 3"/>
          <p:cNvSpPr>
            <a:spLocks noGrp="1"/>
          </p:cNvSpPr>
          <p:nvPr>
            <p:ph type="sldNum" sz="quarter" idx="10"/>
          </p:nvPr>
        </p:nvSpPr>
        <p:spPr/>
        <p:txBody>
          <a:bodyPr/>
          <a:lstStyle/>
          <a:p>
            <a:fld id="{5E7B03D0-4F1C-49A8-A128-EFDD9E2C860B}" type="slidenum">
              <a:rPr lang="en-GB" smtClean="0"/>
              <a:t>14</a:t>
            </a:fld>
            <a:endParaRPr lang="en-GB"/>
          </a:p>
        </p:txBody>
      </p:sp>
    </p:spTree>
    <p:extLst>
      <p:ext uri="{BB962C8B-B14F-4D97-AF65-F5344CB8AC3E}">
        <p14:creationId xmlns:p14="http://schemas.microsoft.com/office/powerpoint/2010/main" val="3565358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NH: ADULT RISKS …….</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So </a:t>
            </a:r>
            <a:r>
              <a:rPr lang="en-GB" dirty="0"/>
              <a:t>we </a:t>
            </a:r>
            <a:r>
              <a:rPr lang="en-GB" dirty="0" smtClean="0"/>
              <a:t> talking and thinking </a:t>
            </a:r>
            <a:r>
              <a:rPr lang="en-GB" dirty="0"/>
              <a:t>about risk – obviously some of the</a:t>
            </a:r>
            <a:r>
              <a:rPr lang="en-GB" baseline="0" dirty="0"/>
              <a:t> public health stats have highlighted </a:t>
            </a:r>
            <a:r>
              <a:rPr lang="en-GB" baseline="0" dirty="0" smtClean="0"/>
              <a:t>the health risks for example exceeding </a:t>
            </a:r>
            <a:r>
              <a:rPr lang="en-GB" baseline="0" dirty="0"/>
              <a:t>35 units per week can increase risk of </a:t>
            </a:r>
            <a:r>
              <a:rPr lang="en-GB" baseline="0" dirty="0" smtClean="0"/>
              <a:t>cancer. There are other health </a:t>
            </a:r>
            <a:r>
              <a:rPr lang="en-GB" baseline="0" dirty="0"/>
              <a:t>risks (short and long term) </a:t>
            </a:r>
            <a:r>
              <a:rPr lang="en-GB" b="1" baseline="0" dirty="0"/>
              <a:t>for adults </a:t>
            </a:r>
            <a:r>
              <a:rPr lang="en-GB" baseline="0" dirty="0"/>
              <a:t>associated with alcohol use</a:t>
            </a:r>
            <a:r>
              <a:rPr lang="en-GB" baseline="0" dirty="0" smtClean="0"/>
              <a:t>. Dependence, </a:t>
            </a:r>
            <a:r>
              <a:rPr lang="en-GB" baseline="0" dirty="0" err="1" smtClean="0"/>
              <a:t>psorosis</a:t>
            </a:r>
            <a:r>
              <a:rPr lang="en-GB" baseline="0" dirty="0" smtClean="0"/>
              <a:t> etc.</a:t>
            </a:r>
          </a:p>
          <a:p>
            <a:endParaRPr lang="en-GB" baseline="0" dirty="0" smtClean="0"/>
          </a:p>
          <a:p>
            <a:r>
              <a:rPr lang="en-GB" b="1" baseline="0" dirty="0" smtClean="0"/>
              <a:t>Then there are the more general risks ….. </a:t>
            </a:r>
          </a:p>
          <a:p>
            <a:endParaRPr lang="en-GB" b="1" baseline="0" dirty="0" smtClean="0"/>
          </a:p>
          <a:p>
            <a:r>
              <a:rPr lang="en-GB" b="1" baseline="0" dirty="0" smtClean="0"/>
              <a:t>DUI…even the next day ….if job depends on driving risk of unemployment</a:t>
            </a:r>
          </a:p>
          <a:p>
            <a:r>
              <a:rPr lang="en-GB" b="1" baseline="0" dirty="0" smtClean="0"/>
              <a:t>Victim of crime….assault, robbery </a:t>
            </a:r>
            <a:r>
              <a:rPr lang="en-GB" b="1" baseline="0" dirty="0" err="1" smtClean="0"/>
              <a:t>etc</a:t>
            </a:r>
            <a:r>
              <a:rPr lang="en-GB" b="1" baseline="0" dirty="0" smtClean="0"/>
              <a:t> </a:t>
            </a:r>
          </a:p>
          <a:p>
            <a:r>
              <a:rPr lang="en-GB" b="1" baseline="0" dirty="0" smtClean="0"/>
              <a:t>Perps of crime </a:t>
            </a:r>
          </a:p>
          <a:p>
            <a:r>
              <a:rPr lang="en-GB" b="1" baseline="0" dirty="0" smtClean="0"/>
              <a:t>Loss of relationships </a:t>
            </a:r>
            <a:r>
              <a:rPr lang="en-GB" b="1" baseline="0" dirty="0" err="1" smtClean="0"/>
              <a:t>etc</a:t>
            </a:r>
            <a:endParaRPr lang="en-GB" b="1" baseline="0" dirty="0" smtClean="0"/>
          </a:p>
          <a:p>
            <a:endParaRPr lang="en-GB" b="1" baseline="0" dirty="0" smtClean="0"/>
          </a:p>
          <a:p>
            <a:endParaRPr lang="en-GB" b="1" baseline="0" dirty="0" smtClean="0"/>
          </a:p>
          <a:p>
            <a:endParaRPr lang="en-GB" b="1" baseline="0" dirty="0" smtClean="0"/>
          </a:p>
          <a:p>
            <a:endParaRPr lang="en-GB" b="1" dirty="0"/>
          </a:p>
        </p:txBody>
      </p:sp>
      <p:sp>
        <p:nvSpPr>
          <p:cNvPr id="4" name="Slide Number Placeholder 3"/>
          <p:cNvSpPr>
            <a:spLocks noGrp="1"/>
          </p:cNvSpPr>
          <p:nvPr>
            <p:ph type="sldNum" sz="quarter" idx="10"/>
          </p:nvPr>
        </p:nvSpPr>
        <p:spPr/>
        <p:txBody>
          <a:bodyPr/>
          <a:lstStyle/>
          <a:p>
            <a:fld id="{5E7B03D0-4F1C-49A8-A128-EFDD9E2C860B}" type="slidenum">
              <a:rPr lang="en-GB" smtClean="0"/>
              <a:t>15</a:t>
            </a:fld>
            <a:endParaRPr lang="en-GB"/>
          </a:p>
        </p:txBody>
      </p:sp>
    </p:spTree>
    <p:extLst>
      <p:ext uri="{BB962C8B-B14F-4D97-AF65-F5344CB8AC3E}">
        <p14:creationId xmlns:p14="http://schemas.microsoft.com/office/powerpoint/2010/main" val="5168683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smtClean="0"/>
              <a:t>RV:</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Focus </a:t>
            </a:r>
            <a:r>
              <a:rPr lang="en-GB" dirty="0"/>
              <a:t>young </a:t>
            </a:r>
            <a:r>
              <a:rPr lang="en-GB" dirty="0" smtClean="0"/>
              <a:t>people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Previously discussed potential consequences for YP’s and sexual health. Like the adult population they are also at risk of being victims of crime and at risk of being perpetrators of violent crime.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Health related risks …</a:t>
            </a: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The brain</a:t>
            </a:r>
            <a:r>
              <a:rPr lang="en-GB" b="1" baseline="0" dirty="0"/>
              <a:t> is still developing and simply put, alcohol damages crucial development </a:t>
            </a:r>
            <a:r>
              <a:rPr lang="en-GB" b="0" baseline="0" dirty="0"/>
              <a:t>therefore </a:t>
            </a:r>
            <a:r>
              <a:rPr lang="en-GB" baseline="0" dirty="0"/>
              <a:t>the risks are different compared with adult populations:</a:t>
            </a: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 </a:t>
            </a:r>
            <a:r>
              <a:rPr lang="en-GB" b="1" dirty="0"/>
              <a:t>adolescents</a:t>
            </a:r>
            <a:r>
              <a:rPr lang="en-GB" dirty="0"/>
              <a:t> are likely to be more vulnerable than </a:t>
            </a:r>
            <a:r>
              <a:rPr lang="en-GB" b="1" dirty="0"/>
              <a:t>adults</a:t>
            </a:r>
            <a:r>
              <a:rPr lang="en-GB" dirty="0"/>
              <a:t> to both subtle brain damage and long lasting cognitive deficits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the existing evidence shows that there are associations between alcohol consumption and subsequent risk taking behaviour with peers and friends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there is a relationship between adolescent alcohol use and mental health problems is established – YP are also more likely to sustain and injury</a:t>
            </a:r>
            <a:r>
              <a:rPr lang="en-GB" baseline="0" dirty="0"/>
              <a:t>.</a:t>
            </a:r>
          </a:p>
          <a:p>
            <a:pPr marL="171450" indent="-171450">
              <a:buFont typeface="Arial" panose="020B0604020202020204" pitchFamily="34" charset="0"/>
              <a:buChar char="•"/>
            </a:pPr>
            <a:r>
              <a:rPr lang="en-GB" dirty="0"/>
              <a:t>YP More at risk of being a victim and a perpetrator of violence – </a:t>
            </a:r>
            <a:r>
              <a:rPr lang="en-GB" b="1" dirty="0"/>
              <a:t>increasingly likelihood of contact with CJS</a:t>
            </a:r>
          </a:p>
          <a:p>
            <a:pPr marL="171450" indent="-171450">
              <a:buFont typeface="Arial" panose="020B0604020202020204" pitchFamily="34" charset="0"/>
              <a:buChar char="•"/>
            </a:pPr>
            <a:r>
              <a:rPr lang="en-GB" dirty="0"/>
              <a:t>Low educational </a:t>
            </a:r>
            <a:r>
              <a:rPr lang="en-GB" dirty="0" smtClean="0"/>
              <a:t>attainment/exclusion…….this reduces likelihood of higher education , employment and career potential . </a:t>
            </a:r>
            <a:endParaRPr lang="en-GB"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CA31959F-A717-49B0-8472-B62649E5B98F}" type="slidenum">
              <a:rPr lang="en-GB" smtClean="0"/>
              <a:t>16</a:t>
            </a:fld>
            <a:endParaRPr lang="en-GB"/>
          </a:p>
        </p:txBody>
      </p:sp>
    </p:spTree>
    <p:extLst>
      <p:ext uri="{BB962C8B-B14F-4D97-AF65-F5344CB8AC3E}">
        <p14:creationId xmlns:p14="http://schemas.microsoft.com/office/powerpoint/2010/main" val="16213222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NH:</a:t>
            </a:r>
            <a:endParaRPr lang="en-GB" b="1" dirty="0"/>
          </a:p>
          <a:p>
            <a:r>
              <a:rPr lang="en-GB" b="1" dirty="0"/>
              <a:t>Interactive : Please discuss amongst yourselves the areas of the brain/functions that </a:t>
            </a:r>
            <a:r>
              <a:rPr lang="en-GB" b="1" dirty="0" smtClean="0"/>
              <a:t>may </a:t>
            </a:r>
            <a:r>
              <a:rPr lang="en-GB" b="1" dirty="0"/>
              <a:t>effected by alcohol – just a few minutes </a:t>
            </a:r>
          </a:p>
          <a:p>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Young people are much more vulnerable than adults to the adverse effects of substance use due to a range of physical and psychological factors that often interact and the differential impact of substances on the developing brain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Why is it different for young people ? </a:t>
            </a:r>
          </a:p>
          <a:p>
            <a:endParaRPr lang="en-GB" dirty="0"/>
          </a:p>
          <a:p>
            <a:r>
              <a:rPr lang="en-US" dirty="0"/>
              <a:t>While there are several parts of the brain affected by alcohol during the teenage years there are two areas of the brain that are particularly sensitive to alcohol during this period.</a:t>
            </a:r>
          </a:p>
          <a:p>
            <a:r>
              <a:rPr lang="en-US" b="1" dirty="0"/>
              <a:t>Hippocampus</a:t>
            </a:r>
            <a:endParaRPr lang="en-US" dirty="0"/>
          </a:p>
          <a:p>
            <a:r>
              <a:rPr lang="en-US" dirty="0"/>
              <a:t>The hippocampus is responsible for memory and learning.</a:t>
            </a:r>
          </a:p>
          <a:p>
            <a:r>
              <a:rPr lang="en-US" dirty="0"/>
              <a:t>Studies of adolescents show that heavy and extended alcohol use is associated with a 10% reduction in the size of the hippocampus. It also shows that the function of the hippocampus is uniquely sensitive to alcohol at this time and that alcohol may be poisonous to the nerve cells of the hippocampus causing them to be damaged or destroyed.</a:t>
            </a:r>
            <a:r>
              <a:rPr lang="en-US" baseline="30000" dirty="0"/>
              <a:t>3</a:t>
            </a:r>
            <a:endParaRPr lang="en-US" dirty="0"/>
          </a:p>
          <a:p>
            <a:r>
              <a:rPr lang="en-US" b="1" dirty="0"/>
              <a:t>Prefrontal lobe</a:t>
            </a:r>
            <a:endParaRPr lang="en-US" dirty="0"/>
          </a:p>
          <a:p>
            <a:r>
              <a:rPr lang="en-US" dirty="0"/>
              <a:t>The prefrontal lobe is important for planning, judgement, decision making, impulse control and language.</a:t>
            </a:r>
          </a:p>
          <a:p>
            <a:r>
              <a:rPr lang="en-US" dirty="0"/>
              <a:t>This area of the brain changes the most during the teenage years. Research with heavy drinking adolescents’ shows that these young people have smaller prefrontal lobes than young people of the same age who do not drink.</a:t>
            </a:r>
            <a:r>
              <a:rPr lang="en-US" baseline="30000" dirty="0"/>
              <a:t>3  </a:t>
            </a:r>
            <a:r>
              <a:rPr lang="en-US" b="1" baseline="30000" dirty="0"/>
              <a:t>http://alcoholthinkagain.com.au/Parents-Young-People/Alcohol-and-the-Developing-Brain/Impact-of-Alcohol-on-the-developing-brain</a:t>
            </a:r>
            <a:endParaRPr lang="en-US" b="1" dirty="0"/>
          </a:p>
          <a:p>
            <a:endParaRPr lang="en-GB" dirty="0"/>
          </a:p>
          <a:p>
            <a:r>
              <a:rPr lang="en-GB" b="1" dirty="0"/>
              <a:t>Dots paper http://dera.ioe.ac.uk/11355/1/DCSF-RR067.pdf </a:t>
            </a:r>
          </a:p>
          <a:p>
            <a:endParaRPr lang="en-GB" dirty="0"/>
          </a:p>
          <a:p>
            <a:r>
              <a:rPr lang="en-GB" b="1" dirty="0" smtClean="0"/>
              <a:t>To clarify …the takeaway information here is…. </a:t>
            </a:r>
          </a:p>
          <a:p>
            <a:endParaRPr lang="en-GB" b="1" dirty="0"/>
          </a:p>
          <a:p>
            <a:pPr marL="171450" indent="-171450">
              <a:buFont typeface="Arial" panose="020B0604020202020204" pitchFamily="34" charset="0"/>
              <a:buChar char="•"/>
            </a:pPr>
            <a:r>
              <a:rPr lang="en-US" sz="1200" b="1" i="0" u="none" strike="noStrike" kern="1200" baseline="0" dirty="0">
                <a:solidFill>
                  <a:schemeClr val="tx1"/>
                </a:solidFill>
                <a:latin typeface="+mn-lt"/>
                <a:ea typeface="+mn-ea"/>
                <a:cs typeface="+mn-cs"/>
              </a:rPr>
              <a:t>alcohol abuse in adolescence, </a:t>
            </a:r>
            <a:r>
              <a:rPr lang="en-US" sz="1200" b="0" i="0" u="none" strike="noStrike" kern="1200" baseline="0" dirty="0">
                <a:solidFill>
                  <a:schemeClr val="tx1"/>
                </a:solidFill>
                <a:latin typeface="+mn-lt"/>
                <a:ea typeface="+mn-ea"/>
                <a:cs typeface="+mn-cs"/>
              </a:rPr>
              <a:t>during a developmentally sensitive </a:t>
            </a:r>
            <a:r>
              <a:rPr lang="en-GB" sz="1200" b="0" i="0" u="none" strike="noStrike" kern="1200" baseline="0" dirty="0">
                <a:solidFill>
                  <a:schemeClr val="tx1"/>
                </a:solidFill>
                <a:latin typeface="+mn-lt"/>
                <a:ea typeface="+mn-ea"/>
                <a:cs typeface="+mn-cs"/>
              </a:rPr>
              <a:t>poses a </a:t>
            </a:r>
            <a:r>
              <a:rPr lang="en-US" sz="1200" b="0" i="0" u="none" strike="noStrike" kern="1200" baseline="0" dirty="0">
                <a:solidFill>
                  <a:schemeClr val="tx1"/>
                </a:solidFill>
                <a:latin typeface="+mn-lt"/>
                <a:ea typeface="+mn-ea"/>
                <a:cs typeface="+mn-cs"/>
              </a:rPr>
              <a:t>particular danger to the emerging brain faculties of executive functioning and long </a:t>
            </a:r>
            <a:r>
              <a:rPr lang="en-GB" sz="1200" b="0" i="0" u="none" strike="noStrike" kern="1200" baseline="0" dirty="0">
                <a:solidFill>
                  <a:schemeClr val="tx1"/>
                </a:solidFill>
                <a:latin typeface="+mn-lt"/>
                <a:ea typeface="+mn-ea"/>
                <a:cs typeface="+mn-cs"/>
              </a:rPr>
              <a:t>term memory</a:t>
            </a:r>
          </a:p>
          <a:p>
            <a:endParaRPr lang="en-US" sz="1200" b="1"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rgbClr val="FF0000"/>
                </a:solidFill>
                <a:latin typeface="+mn-lt"/>
                <a:ea typeface="+mn-ea"/>
                <a:cs typeface="+mn-cs"/>
              </a:rPr>
              <a:t>adolescents are likely to be more </a:t>
            </a:r>
            <a:r>
              <a:rPr lang="en-US" sz="1200" b="1" i="0" u="none" strike="noStrike" kern="1200" baseline="0" dirty="0">
                <a:solidFill>
                  <a:srgbClr val="FF0000"/>
                </a:solidFill>
                <a:latin typeface="+mn-lt"/>
                <a:ea typeface="+mn-ea"/>
                <a:cs typeface="+mn-cs"/>
              </a:rPr>
              <a:t>vulnerable than adults to </a:t>
            </a:r>
            <a:r>
              <a:rPr lang="en-US" sz="1200" b="0" i="0" u="none" strike="noStrike" kern="1200" baseline="0" dirty="0">
                <a:solidFill>
                  <a:srgbClr val="FF0000"/>
                </a:solidFill>
                <a:latin typeface="+mn-lt"/>
                <a:ea typeface="+mn-ea"/>
                <a:cs typeface="+mn-cs"/>
              </a:rPr>
              <a:t>both subtle brain damage and long lasting cognitive deficits following alcohol exposure</a:t>
            </a:r>
            <a:r>
              <a:rPr lang="en-US" sz="1200" b="1" i="0" u="none" strike="noStrike" kern="1200" baseline="0" dirty="0">
                <a:solidFill>
                  <a:srgbClr val="FF0000"/>
                </a:solidFill>
                <a:latin typeface="+mn-lt"/>
                <a:ea typeface="+mn-ea"/>
                <a:cs typeface="+mn-cs"/>
              </a:rPr>
              <a:t> </a:t>
            </a:r>
            <a:r>
              <a:rPr lang="en-US" sz="1200" b="1" i="0" u="none" strike="noStrike" kern="1200" baseline="0" dirty="0">
                <a:solidFill>
                  <a:schemeClr val="tx1"/>
                </a:solidFill>
                <a:latin typeface="+mn-lt"/>
                <a:ea typeface="+mn-ea"/>
                <a:cs typeface="+mn-cs"/>
              </a:rPr>
              <a:t>period, </a:t>
            </a:r>
            <a:endParaRPr lang="en-US" sz="1200" b="1"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endParaRPr lang="en-US" sz="1200" b="1"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there </a:t>
            </a:r>
            <a:r>
              <a:rPr lang="en-US" sz="1200" b="0" i="0" u="none" strike="noStrike" kern="1200" baseline="0" dirty="0">
                <a:solidFill>
                  <a:schemeClr val="tx1"/>
                </a:solidFill>
                <a:latin typeface="+mn-lt"/>
                <a:ea typeface="+mn-ea"/>
                <a:cs typeface="+mn-cs"/>
              </a:rPr>
              <a:t>is a </a:t>
            </a:r>
            <a:r>
              <a:rPr lang="en-US" sz="1200" b="1" i="0" u="none" strike="noStrike" kern="1200" baseline="0" dirty="0">
                <a:solidFill>
                  <a:schemeClr val="tx1"/>
                </a:solidFill>
                <a:latin typeface="+mn-lt"/>
                <a:ea typeface="+mn-ea"/>
                <a:cs typeface="+mn-cs"/>
              </a:rPr>
              <a:t>relationship between </a:t>
            </a:r>
            <a:r>
              <a:rPr lang="en-US" sz="1200" b="0" i="0" u="none" strike="noStrike" kern="1200" baseline="0" dirty="0">
                <a:solidFill>
                  <a:schemeClr val="tx1"/>
                </a:solidFill>
                <a:latin typeface="+mn-lt"/>
                <a:ea typeface="+mn-ea"/>
                <a:cs typeface="+mn-cs"/>
              </a:rPr>
              <a:t>adolescent alcohol use and mental health problems, so it is important that all young people with alcohol problems should have a mental </a:t>
            </a:r>
            <a:r>
              <a:rPr lang="en-GB" sz="1200" b="0" i="0" u="none" strike="noStrike" kern="1200" baseline="0" dirty="0">
                <a:solidFill>
                  <a:schemeClr val="tx1"/>
                </a:solidFill>
                <a:latin typeface="+mn-lt"/>
                <a:ea typeface="+mn-ea"/>
                <a:cs typeface="+mn-cs"/>
              </a:rPr>
              <a:t>health assessment</a:t>
            </a:r>
          </a:p>
          <a:p>
            <a:pPr marL="171450" indent="-171450">
              <a:buFont typeface="Arial" panose="020B0604020202020204" pitchFamily="34" charset="0"/>
              <a:buChar char="•"/>
            </a:pPr>
            <a:endParaRPr lang="en-GB"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alcohol may increase feelings of depression</a:t>
            </a:r>
          </a:p>
          <a:p>
            <a:pPr marL="171450" indent="-171450">
              <a:buFont typeface="Arial" panose="020B0604020202020204" pitchFamily="34" charset="0"/>
              <a:buChar char="•"/>
            </a:pPr>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Therefore alcohol consumption can have a detrimental effect on young people’s short term </a:t>
            </a:r>
            <a:r>
              <a:rPr lang="en-GB" sz="1200" b="0" i="0" u="none" strike="noStrike" kern="1200" baseline="0" dirty="0">
                <a:solidFill>
                  <a:schemeClr val="tx1"/>
                </a:solidFill>
                <a:latin typeface="+mn-lt"/>
                <a:ea typeface="+mn-ea"/>
                <a:cs typeface="+mn-cs"/>
              </a:rPr>
              <a:t>educational performance</a:t>
            </a:r>
          </a:p>
          <a:p>
            <a:pPr marL="171450" indent="-171450">
              <a:buFont typeface="Arial" panose="020B0604020202020204" pitchFamily="34" charset="0"/>
              <a:buChar char="•"/>
            </a:pPr>
            <a:endParaRPr lang="en-GB" sz="1200" b="1"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endParaRPr lang="en-GB" b="1" dirty="0"/>
          </a:p>
        </p:txBody>
      </p:sp>
      <p:sp>
        <p:nvSpPr>
          <p:cNvPr id="4" name="Slide Number Placeholder 3"/>
          <p:cNvSpPr>
            <a:spLocks noGrp="1"/>
          </p:cNvSpPr>
          <p:nvPr>
            <p:ph type="sldNum" sz="quarter" idx="10"/>
          </p:nvPr>
        </p:nvSpPr>
        <p:spPr/>
        <p:txBody>
          <a:bodyPr/>
          <a:lstStyle/>
          <a:p>
            <a:fld id="{CA31959F-A717-49B0-8472-B62649E5B98F}" type="slidenum">
              <a:rPr lang="en-GB" smtClean="0"/>
              <a:t>17</a:t>
            </a:fld>
            <a:endParaRPr lang="en-GB"/>
          </a:p>
        </p:txBody>
      </p:sp>
    </p:spTree>
    <p:extLst>
      <p:ext uri="{BB962C8B-B14F-4D97-AF65-F5344CB8AC3E}">
        <p14:creationId xmlns:p14="http://schemas.microsoft.com/office/powerpoint/2010/main" val="10252748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Char char="§"/>
            </a:pPr>
            <a:r>
              <a:rPr lang="en-GB" b="1" dirty="0" smtClean="0">
                <a:solidFill>
                  <a:srgbClr val="0E58C4"/>
                </a:solidFill>
              </a:rPr>
              <a:t>NH &amp; RV</a:t>
            </a:r>
          </a:p>
          <a:p>
            <a:pPr>
              <a:buFont typeface="Wingdings" panose="05000000000000000000" pitchFamily="2" charset="2"/>
              <a:buChar char="§"/>
            </a:pPr>
            <a:endParaRPr lang="en-GB" b="1" dirty="0" smtClean="0">
              <a:solidFill>
                <a:srgbClr val="0E58C4"/>
              </a:solidFill>
            </a:endParaRPr>
          </a:p>
          <a:p>
            <a:pPr>
              <a:buFont typeface="Wingdings" panose="05000000000000000000" pitchFamily="2" charset="2"/>
              <a:buChar char="§"/>
            </a:pPr>
            <a:r>
              <a:rPr lang="en-GB" b="1" dirty="0" smtClean="0">
                <a:solidFill>
                  <a:srgbClr val="0E58C4"/>
                </a:solidFill>
              </a:rPr>
              <a:t>Interactive </a:t>
            </a:r>
            <a:r>
              <a:rPr lang="en-GB" b="1" dirty="0">
                <a:solidFill>
                  <a:srgbClr val="0E58C4"/>
                </a:solidFill>
              </a:rPr>
              <a:t>: Stand up sit down </a:t>
            </a:r>
          </a:p>
          <a:p>
            <a:pPr>
              <a:buFont typeface="Wingdings" panose="05000000000000000000" pitchFamily="2" charset="2"/>
              <a:buChar char="§"/>
            </a:pPr>
            <a:endParaRPr lang="en-GB" dirty="0">
              <a:solidFill>
                <a:srgbClr val="0E58C4"/>
              </a:solidFill>
            </a:endParaRPr>
          </a:p>
          <a:p>
            <a:pPr>
              <a:buFont typeface="Wingdings" panose="05000000000000000000" pitchFamily="2" charset="2"/>
              <a:buChar char="§"/>
            </a:pPr>
            <a:r>
              <a:rPr lang="en-GB" dirty="0" smtClean="0">
                <a:solidFill>
                  <a:srgbClr val="0E58C4"/>
                </a:solidFill>
              </a:rPr>
              <a:t>RV: We </a:t>
            </a:r>
            <a:r>
              <a:rPr lang="en-GB" dirty="0">
                <a:solidFill>
                  <a:srgbClr val="0E58C4"/>
                </a:solidFill>
              </a:rPr>
              <a:t>shall be using you to represent some examples of youth justice/alcohol statistics</a:t>
            </a:r>
          </a:p>
          <a:p>
            <a:pPr>
              <a:buFont typeface="Wingdings" panose="05000000000000000000" pitchFamily="2" charset="2"/>
              <a:buChar char="§"/>
            </a:pPr>
            <a:endParaRPr lang="en-GB" dirty="0">
              <a:solidFill>
                <a:srgbClr val="0E58C4"/>
              </a:solidFill>
            </a:endParaRPr>
          </a:p>
          <a:p>
            <a:pPr>
              <a:buFont typeface="Wingdings" panose="05000000000000000000" pitchFamily="2" charset="2"/>
              <a:buChar char="§"/>
            </a:pPr>
            <a:r>
              <a:rPr lang="en-GB" dirty="0">
                <a:solidFill>
                  <a:srgbClr val="0E58C4"/>
                </a:solidFill>
              </a:rPr>
              <a:t>Stand up to statistics  </a:t>
            </a:r>
          </a:p>
          <a:p>
            <a:pPr>
              <a:buFont typeface="Wingdings" panose="05000000000000000000" pitchFamily="2" charset="2"/>
              <a:buChar char="§"/>
            </a:pPr>
            <a:r>
              <a:rPr lang="en-GB" dirty="0">
                <a:solidFill>
                  <a:srgbClr val="0E58C4"/>
                </a:solidFill>
              </a:rPr>
              <a:t>Cards </a:t>
            </a:r>
            <a:r>
              <a:rPr lang="en-GB" dirty="0" err="1">
                <a:solidFill>
                  <a:srgbClr val="0E58C4"/>
                </a:solidFill>
              </a:rPr>
              <a:t>etc</a:t>
            </a:r>
            <a:endParaRPr lang="en-GB" b="1"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indent="0" algn="l" defTabSz="914400" rtl="0" eaLnBrk="1" fontAlgn="auto" latinLnBrk="0" hangingPunct="1">
              <a:lnSpc>
                <a:spcPct val="100000"/>
              </a:lnSpc>
              <a:spcBef>
                <a:spcPts val="0"/>
              </a:spcBef>
              <a:spcAft>
                <a:spcPts val="0"/>
              </a:spcAft>
              <a:buClrTx/>
              <a:buSzTx/>
              <a:buFontTx/>
              <a:buNone/>
              <a:tabLst/>
              <a:defRPr/>
            </a:pPr>
            <a:r>
              <a:rPr lang="en-GB" b="1" dirty="0"/>
              <a:t>Can half the room with green paper </a:t>
            </a:r>
            <a:r>
              <a:rPr lang="en-GB" b="1" dirty="0" smtClean="0"/>
              <a:t>on </a:t>
            </a:r>
            <a:r>
              <a:rPr lang="en-GB" b="1" dirty="0"/>
              <a:t>their seats stand up : </a:t>
            </a:r>
            <a:endParaRPr lang="en-GB"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Nearly </a:t>
            </a:r>
            <a:r>
              <a:rPr lang="en-GB" b="1" dirty="0"/>
              <a:t>50% of young people in treatment were seeking help for alcohol misuse </a:t>
            </a:r>
            <a:r>
              <a:rPr lang="en-GB" b="1" dirty="0" smtClean="0"/>
              <a:t>(50% of YP stat is for general pop not CJS so maybe needs to have a header above saying in the general population…)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1" dirty="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b="1" dirty="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solidFill>
                  <a:srgbClr val="FF0000"/>
                </a:solidFill>
              </a:rPr>
              <a:t>NH: Yellow </a:t>
            </a:r>
            <a:r>
              <a:rPr lang="en-GB" b="1" dirty="0">
                <a:solidFill>
                  <a:srgbClr val="FF0000"/>
                </a:solidFill>
              </a:rPr>
              <a:t>paper join those standing : 80% of room to stand up :11-17-year-old offenders The majority (81 per cent) of the young offenders were identified as experiencing alcohol-related health risk or harm </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A shocking </a:t>
            </a:r>
            <a:r>
              <a:rPr lang="en-GB" dirty="0" smtClean="0"/>
              <a:t>statistic …….</a:t>
            </a:r>
            <a:r>
              <a:rPr lang="en-GB" dirty="0"/>
              <a:t>Alcohol directly linked to youth violence!  - estimated</a:t>
            </a:r>
            <a:r>
              <a:rPr lang="en-GB" baseline="0" dirty="0"/>
              <a:t> to be responsible for over 80,000 violent offences per year.</a:t>
            </a: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Last point : http://www.antoniocasella.eu/restorative/Newbury-Birch_2015.pdf</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CA31959F-A717-49B0-8472-B62649E5B98F}" type="slidenum">
              <a:rPr lang="en-GB" smtClean="0"/>
              <a:t>18</a:t>
            </a:fld>
            <a:endParaRPr lang="en-GB"/>
          </a:p>
        </p:txBody>
      </p:sp>
    </p:spTree>
    <p:extLst>
      <p:ext uri="{BB962C8B-B14F-4D97-AF65-F5344CB8AC3E}">
        <p14:creationId xmlns:p14="http://schemas.microsoft.com/office/powerpoint/2010/main" val="7604022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RV:</a:t>
            </a:r>
          </a:p>
          <a:p>
            <a:r>
              <a:rPr lang="en-GB" dirty="0" smtClean="0"/>
              <a:t>So we have talked about risk in both the adult and YP population ……</a:t>
            </a:r>
          </a:p>
          <a:p>
            <a:r>
              <a:rPr lang="en-GB" dirty="0" smtClean="0"/>
              <a:t>Now we refocus on the YP we meet in the RISKIT-CJS trial using a hypothetical example of what a YP TLFB may look like.</a:t>
            </a:r>
          </a:p>
          <a:p>
            <a:endParaRPr lang="en-GB" dirty="0" smtClean="0"/>
          </a:p>
          <a:p>
            <a:r>
              <a:rPr lang="en-GB" dirty="0" smtClean="0"/>
              <a:t>NH: O</a:t>
            </a:r>
            <a:r>
              <a:rPr lang="en-GB" baseline="0" dirty="0" smtClean="0"/>
              <a:t>ur </a:t>
            </a:r>
            <a:r>
              <a:rPr lang="en-GB" b="1" baseline="0" dirty="0"/>
              <a:t>participant 007 </a:t>
            </a:r>
            <a:r>
              <a:rPr lang="en-GB" baseline="0" dirty="0"/>
              <a:t>is just an example, we have based this hypothetical example upon TLFBs we see in </a:t>
            </a:r>
            <a:r>
              <a:rPr lang="en-GB" baseline="0" dirty="0" smtClean="0"/>
              <a:t>YP’s in </a:t>
            </a:r>
            <a:r>
              <a:rPr lang="en-GB" baseline="0" dirty="0"/>
              <a:t>both criminal justice and school </a:t>
            </a:r>
            <a:r>
              <a:rPr lang="en-GB" baseline="0" dirty="0" smtClean="0"/>
              <a:t>settings. </a:t>
            </a:r>
            <a:r>
              <a:rPr lang="en-GB" baseline="0" dirty="0"/>
              <a:t>This is by no means an extreme example with regards to alcohol units – </a:t>
            </a:r>
            <a:r>
              <a:rPr lang="en-GB" baseline="0" dirty="0" smtClean="0"/>
              <a:t> </a:t>
            </a:r>
            <a:r>
              <a:rPr lang="en-GB" b="1" baseline="0" dirty="0" smtClean="0"/>
              <a:t>we also see YP’s with very low substance use …often only a few units of alcohol a month.</a:t>
            </a:r>
            <a:endParaRPr lang="en-GB" b="1" baseline="0" dirty="0"/>
          </a:p>
          <a:p>
            <a:endParaRPr lang="en-GB" b="1" baseline="0" dirty="0"/>
          </a:p>
          <a:p>
            <a:r>
              <a:rPr lang="en-GB" baseline="0" dirty="0" smtClean="0"/>
              <a:t>Earlier </a:t>
            </a:r>
            <a:r>
              <a:rPr lang="en-GB" baseline="0" dirty="0"/>
              <a:t>we </a:t>
            </a:r>
            <a:r>
              <a:rPr lang="en-GB" baseline="0" dirty="0" smtClean="0"/>
              <a:t>learnt that the recommended safe limit for </a:t>
            </a:r>
            <a:r>
              <a:rPr lang="en-GB" baseline="0" dirty="0"/>
              <a:t>15-17 year olds is 2-3 units per week </a:t>
            </a:r>
            <a:r>
              <a:rPr lang="en-GB" baseline="0" dirty="0" smtClean="0"/>
              <a:t>– using this guideline we then </a:t>
            </a:r>
            <a:r>
              <a:rPr lang="en-GB" baseline="0" dirty="0"/>
              <a:t>expect to see 8-12 units in the past 28 </a:t>
            </a:r>
            <a:r>
              <a:rPr lang="en-GB" baseline="0" dirty="0" smtClean="0"/>
              <a:t>days. </a:t>
            </a:r>
            <a:r>
              <a:rPr lang="en-GB" baseline="0" dirty="0"/>
              <a:t>However, in this example what we </a:t>
            </a:r>
            <a:r>
              <a:rPr lang="en-GB" baseline="0" dirty="0" smtClean="0"/>
              <a:t>see </a:t>
            </a:r>
            <a:r>
              <a:rPr lang="en-GB" baseline="0" dirty="0"/>
              <a:t>is 165.4 across just 5 days which equates to over </a:t>
            </a:r>
            <a:r>
              <a:rPr lang="en-GB" b="1" baseline="0" dirty="0"/>
              <a:t>33 units in one binge session. </a:t>
            </a:r>
            <a:r>
              <a:rPr lang="en-GB" b="1" baseline="0" dirty="0" smtClean="0"/>
              <a:t> An example of risky drinking !</a:t>
            </a:r>
            <a:endParaRPr lang="en-GB" b="1" baseline="0" dirty="0"/>
          </a:p>
          <a:p>
            <a:endParaRPr lang="en-GB" b="1" baseline="0" dirty="0"/>
          </a:p>
          <a:p>
            <a:r>
              <a:rPr lang="en-GB" b="1" baseline="0" dirty="0" smtClean="0"/>
              <a:t>RV:</a:t>
            </a:r>
          </a:p>
          <a:p>
            <a:r>
              <a:rPr lang="en-GB" baseline="0" dirty="0" smtClean="0"/>
              <a:t>So considering the vulnerability </a:t>
            </a:r>
            <a:r>
              <a:rPr lang="en-GB" baseline="0" dirty="0"/>
              <a:t>of young people, </a:t>
            </a:r>
            <a:r>
              <a:rPr lang="en-GB" baseline="0" dirty="0" smtClean="0"/>
              <a:t>in particular our trial population YP’s in the CJS ,when asking how risky is risky ?  The risk is potentially higher due to the multiple </a:t>
            </a:r>
            <a:r>
              <a:rPr lang="en-GB" baseline="0" dirty="0"/>
              <a:t>vulnerabilities which we have previously </a:t>
            </a:r>
            <a:r>
              <a:rPr lang="en-GB" baseline="0" dirty="0" smtClean="0"/>
              <a:t>discussed.</a:t>
            </a:r>
          </a:p>
          <a:p>
            <a:endParaRPr lang="en-GB" baseline="0" dirty="0" smtClean="0"/>
          </a:p>
          <a:p>
            <a:r>
              <a:rPr lang="en-GB" baseline="0" dirty="0" smtClean="0"/>
              <a:t>It’s </a:t>
            </a:r>
            <a:r>
              <a:rPr lang="en-GB" baseline="0" dirty="0"/>
              <a:t>important to note that whilst this trial focuses on YP at risk of criminality, the issues around risky and hazardous drinking </a:t>
            </a:r>
            <a:r>
              <a:rPr lang="en-GB" baseline="0" dirty="0" smtClean="0"/>
              <a:t>are for all young people .</a:t>
            </a:r>
          </a:p>
          <a:p>
            <a:endParaRPr lang="en-GB" baseline="0" dirty="0"/>
          </a:p>
          <a:p>
            <a:pPr marL="171450" indent="-171450">
              <a:buFont typeface="Arial" panose="020B0604020202020204" pitchFamily="34" charset="0"/>
              <a:buChar char="•"/>
            </a:pPr>
            <a:r>
              <a:rPr lang="en-GB" b="1" baseline="0" dirty="0" smtClean="0"/>
              <a:t>Take a moment to </a:t>
            </a:r>
            <a:r>
              <a:rPr lang="en-GB" b="1" baseline="0" dirty="0"/>
              <a:t>consider the young people in your </a:t>
            </a:r>
            <a:r>
              <a:rPr lang="en-GB" b="1" baseline="0" dirty="0" smtClean="0"/>
              <a:t>lives  …..</a:t>
            </a:r>
          </a:p>
          <a:p>
            <a:pPr marL="171450" indent="-171450">
              <a:buFont typeface="Arial" panose="020B0604020202020204" pitchFamily="34" charset="0"/>
              <a:buChar char="•"/>
            </a:pPr>
            <a:r>
              <a:rPr lang="en-GB" b="1" baseline="0" dirty="0" smtClean="0"/>
              <a:t>What can you take from today’s session to reduce the risks associated with risky drinking ? </a:t>
            </a:r>
            <a:endParaRPr lang="en-GB" b="1" baseline="0" dirty="0"/>
          </a:p>
        </p:txBody>
      </p:sp>
      <p:sp>
        <p:nvSpPr>
          <p:cNvPr id="4" name="Slide Number Placeholder 3"/>
          <p:cNvSpPr>
            <a:spLocks noGrp="1"/>
          </p:cNvSpPr>
          <p:nvPr>
            <p:ph type="sldNum" sz="quarter" idx="10"/>
          </p:nvPr>
        </p:nvSpPr>
        <p:spPr/>
        <p:txBody>
          <a:bodyPr/>
          <a:lstStyle/>
          <a:p>
            <a:fld id="{5E7B03D0-4F1C-49A8-A128-EFDD9E2C860B}" type="slidenum">
              <a:rPr lang="en-GB" smtClean="0"/>
              <a:t>19</a:t>
            </a:fld>
            <a:endParaRPr lang="en-GB"/>
          </a:p>
        </p:txBody>
      </p:sp>
    </p:spTree>
    <p:extLst>
      <p:ext uri="{BB962C8B-B14F-4D97-AF65-F5344CB8AC3E}">
        <p14:creationId xmlns:p14="http://schemas.microsoft.com/office/powerpoint/2010/main" val="2568716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Nadine and Rosa</a:t>
            </a:r>
            <a:r>
              <a:rPr lang="en-GB" b="1" baseline="0" dirty="0"/>
              <a:t> </a:t>
            </a:r>
            <a:r>
              <a:rPr lang="en-GB" baseline="0" dirty="0"/>
              <a:t>introduce themselves and roles within the </a:t>
            </a:r>
            <a:r>
              <a:rPr lang="en-GB" baseline="0" dirty="0" smtClean="0"/>
              <a:t>project. The Team overview ….</a:t>
            </a:r>
          </a:p>
          <a:p>
            <a:endParaRPr lang="en-GB" baseline="0" dirty="0"/>
          </a:p>
          <a:p>
            <a:pPr marL="0" indent="0">
              <a:lnSpc>
                <a:spcPct val="0"/>
              </a:lnSpc>
              <a:buNone/>
            </a:pPr>
            <a:r>
              <a:rPr lang="en-GB" baseline="0" dirty="0"/>
              <a:t>Invite audience to view the poster (on display) and view our Twitter page and tweet using </a:t>
            </a:r>
            <a:r>
              <a:rPr lang="en-GB" dirty="0"/>
              <a:t>@RISKIT_CJS</a:t>
            </a:r>
            <a:r>
              <a:rPr lang="en-GB" baseline="0" dirty="0"/>
              <a:t> </a:t>
            </a:r>
            <a:r>
              <a:rPr lang="en-GB" dirty="0"/>
              <a:t>@</a:t>
            </a:r>
            <a:r>
              <a:rPr lang="en-GB" dirty="0" err="1"/>
              <a:t>pintofscience</a:t>
            </a:r>
            <a:r>
              <a:rPr lang="en-GB" dirty="0"/>
              <a:t> </a:t>
            </a:r>
          </a:p>
          <a:p>
            <a:pPr marL="0" indent="0">
              <a:lnSpc>
                <a:spcPct val="0"/>
              </a:lnSpc>
              <a:buNone/>
            </a:pPr>
            <a:endParaRPr lang="en-GB" dirty="0"/>
          </a:p>
          <a:p>
            <a:pPr marL="0" indent="0">
              <a:lnSpc>
                <a:spcPct val="0"/>
              </a:lnSpc>
              <a:buNone/>
            </a:pPr>
            <a:r>
              <a:rPr lang="en-GB" b="1" dirty="0"/>
              <a:t>Acknowledge the irony of talking about alcohol in a pub </a:t>
            </a:r>
            <a:r>
              <a:rPr lang="en-GB" b="1" dirty="0" smtClean="0"/>
              <a:t>…..and that we are talking about risky/hazardous drinking only.</a:t>
            </a:r>
          </a:p>
          <a:p>
            <a:pPr marL="0" indent="0">
              <a:lnSpc>
                <a:spcPct val="0"/>
              </a:lnSpc>
              <a:buNone/>
            </a:pPr>
            <a:r>
              <a:rPr lang="en-GB" b="1" dirty="0" smtClean="0"/>
              <a:t>By the way ….we are going to be delivering a very interactive session so we may pinpoint a few of you …please don’t be shy and take part  </a:t>
            </a:r>
            <a:endParaRPr lang="en-GB" b="1" dirty="0"/>
          </a:p>
          <a:p>
            <a:endParaRPr lang="en-GB" dirty="0"/>
          </a:p>
        </p:txBody>
      </p:sp>
      <p:sp>
        <p:nvSpPr>
          <p:cNvPr id="4" name="Slide Number Placeholder 3"/>
          <p:cNvSpPr>
            <a:spLocks noGrp="1"/>
          </p:cNvSpPr>
          <p:nvPr>
            <p:ph type="sldNum" sz="quarter" idx="10"/>
          </p:nvPr>
        </p:nvSpPr>
        <p:spPr/>
        <p:txBody>
          <a:bodyPr/>
          <a:lstStyle/>
          <a:p>
            <a:fld id="{5E7B03D0-4F1C-49A8-A128-EFDD9E2C860B}" type="slidenum">
              <a:rPr lang="en-GB" smtClean="0"/>
              <a:t>2</a:t>
            </a:fld>
            <a:endParaRPr lang="en-GB"/>
          </a:p>
        </p:txBody>
      </p:sp>
    </p:spTree>
    <p:extLst>
      <p:ext uri="{BB962C8B-B14F-4D97-AF65-F5344CB8AC3E}">
        <p14:creationId xmlns:p14="http://schemas.microsoft.com/office/powerpoint/2010/main" val="40427007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NH: Acknowledge it can be all sound a bit negative…. </a:t>
            </a:r>
          </a:p>
          <a:p>
            <a:endParaRPr lang="en-GB" dirty="0" smtClean="0"/>
          </a:p>
          <a:p>
            <a:r>
              <a:rPr lang="en-GB" b="1" dirty="0" smtClean="0"/>
              <a:t>1.Evidence of past research </a:t>
            </a:r>
            <a:r>
              <a:rPr lang="en-GB" dirty="0" smtClean="0"/>
              <a:t>- </a:t>
            </a:r>
            <a:r>
              <a:rPr lang="en-GB" b="0" dirty="0" smtClean="0"/>
              <a:t>RISKIT 34% drinking at baseline were abstinent 6 months after to highlight the potential impact of what we are evaluating</a:t>
            </a:r>
          </a:p>
          <a:p>
            <a:r>
              <a:rPr lang="en-GB" b="1" dirty="0" smtClean="0"/>
              <a:t>2.Positive young people </a:t>
            </a:r>
            <a:r>
              <a:rPr lang="en-GB" dirty="0" smtClean="0"/>
              <a:t>. During recruitment the YP have been really positive and keen to take part in the study…interested in their experiences being used. 3.</a:t>
            </a:r>
            <a:r>
              <a:rPr lang="en-GB" b="1" dirty="0" smtClean="0"/>
              <a:t>Evaluation </a:t>
            </a:r>
            <a:r>
              <a:rPr lang="en-GB" dirty="0" smtClean="0"/>
              <a:t>– This is something to get excited about …1</a:t>
            </a:r>
            <a:r>
              <a:rPr lang="en-GB" baseline="30000" dirty="0" smtClean="0"/>
              <a:t>st</a:t>
            </a:r>
            <a:r>
              <a:rPr lang="en-GB" dirty="0" smtClean="0"/>
              <a:t> time evidence in this area . That the research will have policy impact for commissioned services in this area. </a:t>
            </a:r>
          </a:p>
          <a:p>
            <a:r>
              <a:rPr lang="en-GB" dirty="0" smtClean="0"/>
              <a:t>4. </a:t>
            </a:r>
            <a:r>
              <a:rPr lang="en-GB" b="1" dirty="0" smtClean="0"/>
              <a:t>Better services-That </a:t>
            </a:r>
            <a:r>
              <a:rPr lang="en-GB" dirty="0" smtClean="0"/>
              <a:t>YP in CJS receive better going services going forward.</a:t>
            </a:r>
          </a:p>
          <a:p>
            <a:endParaRPr lang="en-GB" dirty="0" smtClean="0"/>
          </a:p>
          <a:p>
            <a:r>
              <a:rPr lang="en-GB" b="1" dirty="0" smtClean="0"/>
              <a:t>End on a positive</a:t>
            </a:r>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CA31959F-A717-49B0-8472-B62649E5B98F}" type="slidenum">
              <a:rPr lang="en-GB" smtClean="0"/>
              <a:t>20</a:t>
            </a:fld>
            <a:endParaRPr lang="en-GB"/>
          </a:p>
        </p:txBody>
      </p:sp>
    </p:spTree>
    <p:extLst>
      <p:ext uri="{BB962C8B-B14F-4D97-AF65-F5344CB8AC3E}">
        <p14:creationId xmlns:p14="http://schemas.microsoft.com/office/powerpoint/2010/main" val="36370575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E7B03D0-4F1C-49A8-A128-EFDD9E2C860B}" type="slidenum">
              <a:rPr lang="en-GB" smtClean="0"/>
              <a:t>21</a:t>
            </a:fld>
            <a:endParaRPr lang="en-GB"/>
          </a:p>
        </p:txBody>
      </p:sp>
    </p:spTree>
    <p:extLst>
      <p:ext uri="{BB962C8B-B14F-4D97-AF65-F5344CB8AC3E}">
        <p14:creationId xmlns:p14="http://schemas.microsoft.com/office/powerpoint/2010/main" val="2408880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NH:  First </a:t>
            </a:r>
            <a:r>
              <a:rPr lang="en-GB" b="1" dirty="0"/>
              <a:t>bit of Interaction …. Ask audience for  a few definitions of Risk ? </a:t>
            </a:r>
          </a:p>
          <a:p>
            <a:endParaRPr lang="en-GB" b="1" dirty="0"/>
          </a:p>
          <a:p>
            <a:r>
              <a:rPr lang="en-GB" dirty="0"/>
              <a:t>Tell them there are many definitions of risk but we liked this one to highlight our talk ‘how risky is risky’  …a Technical objectivistic definition of risk ( Zinn, 2008).</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smtClean="0"/>
              <a:t>RV: Interaction</a:t>
            </a:r>
            <a:r>
              <a:rPr lang="en-GB" b="1" dirty="0"/>
              <a:t>: </a:t>
            </a:r>
            <a:r>
              <a:rPr lang="en-GB" sz="1200" b="1" kern="1200" dirty="0">
                <a:solidFill>
                  <a:schemeClr val="tx1"/>
                </a:solidFill>
                <a:effectLst/>
                <a:latin typeface="+mn-lt"/>
                <a:ea typeface="+mn-ea"/>
                <a:cs typeface="+mn-cs"/>
              </a:rPr>
              <a:t>Ask the audience to suggest what are the risks associated with alcohol in general ? </a:t>
            </a:r>
            <a:endParaRPr lang="en-GB"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Then </a:t>
            </a:r>
            <a:r>
              <a:rPr lang="en-GB" sz="1200" b="1" kern="1200" dirty="0">
                <a:solidFill>
                  <a:schemeClr val="tx1"/>
                </a:solidFill>
                <a:effectLst/>
                <a:latin typeface="+mn-lt"/>
                <a:ea typeface="+mn-ea"/>
                <a:cs typeface="+mn-cs"/>
              </a:rPr>
              <a:t>specifically for YP and then we can cover any not mentioned rather than listing them (increasing interaction) </a:t>
            </a:r>
            <a:endParaRPr lang="en-GB" sz="1200" kern="1200" dirty="0">
              <a:solidFill>
                <a:schemeClr val="tx1"/>
              </a:solidFill>
              <a:effectLst/>
              <a:latin typeface="+mn-lt"/>
              <a:ea typeface="+mn-ea"/>
              <a:cs typeface="+mn-cs"/>
            </a:endParaRPr>
          </a:p>
          <a:p>
            <a:endParaRPr lang="en-GB" dirty="0"/>
          </a:p>
          <a:p>
            <a:r>
              <a:rPr lang="en-GB" b="1" dirty="0" smtClean="0"/>
              <a:t>NH: </a:t>
            </a:r>
            <a:r>
              <a:rPr lang="en-GB" dirty="0" smtClean="0"/>
              <a:t>‘ Alcohol: how </a:t>
            </a:r>
            <a:r>
              <a:rPr lang="en-GB" dirty="0"/>
              <a:t>risky is risky</a:t>
            </a:r>
            <a:r>
              <a:rPr lang="en-GB" dirty="0" smtClean="0"/>
              <a:t>’ ? </a:t>
            </a:r>
            <a:r>
              <a:rPr lang="en-GB" dirty="0"/>
              <a:t>…. Hopefully you can see that we are discussing alcohol use and risk taking behaviour which can lead to adverse consequences or harms. For young people: the’ damage’ or harm is often increased due to their vulnerabilities. Possible escalation ….</a:t>
            </a:r>
          </a:p>
          <a:p>
            <a:endParaRPr lang="en-GB" dirty="0"/>
          </a:p>
          <a:p>
            <a:r>
              <a:rPr lang="en-GB" dirty="0"/>
              <a:t>Give an example – sexual health and alcohol ?  </a:t>
            </a:r>
          </a:p>
          <a:p>
            <a:endParaRPr lang="en-GB" dirty="0"/>
          </a:p>
          <a:p>
            <a:r>
              <a:rPr lang="en-US" sz="1200" b="0" i="0" u="none" strike="noStrike" kern="1200" baseline="0" dirty="0">
                <a:solidFill>
                  <a:schemeClr val="tx1"/>
                </a:solidFill>
                <a:latin typeface="+mn-lt"/>
                <a:ea typeface="+mn-ea"/>
                <a:cs typeface="+mn-cs"/>
              </a:rPr>
              <a:t>DOTS Paper :</a:t>
            </a:r>
          </a:p>
          <a:p>
            <a:r>
              <a:rPr lang="en-US" sz="1200" b="0" i="0" u="none" strike="noStrike" kern="1200" baseline="0" dirty="0">
                <a:solidFill>
                  <a:schemeClr val="tx1"/>
                </a:solidFill>
                <a:latin typeface="+mn-lt"/>
                <a:ea typeface="+mn-ea"/>
                <a:cs typeface="+mn-cs"/>
              </a:rPr>
              <a:t>The evidence confirms that alcohol consumption is </a:t>
            </a:r>
            <a:r>
              <a:rPr lang="en-GB" sz="1200" b="0" i="0" u="none" strike="noStrike" kern="1200" baseline="0" dirty="0">
                <a:solidFill>
                  <a:schemeClr val="tx1"/>
                </a:solidFill>
                <a:latin typeface="+mn-lt"/>
                <a:ea typeface="+mn-ea"/>
                <a:cs typeface="+mn-cs"/>
              </a:rPr>
              <a:t>associated with:</a:t>
            </a:r>
          </a:p>
          <a:p>
            <a:r>
              <a:rPr lang="en-US" sz="1200" b="0" i="0" u="none" strike="noStrike" kern="1200" baseline="0" dirty="0">
                <a:solidFill>
                  <a:schemeClr val="tx1"/>
                </a:solidFill>
                <a:latin typeface="+mn-lt"/>
                <a:ea typeface="+mn-ea"/>
                <a:cs typeface="+mn-cs"/>
              </a:rPr>
              <a:t>• not using a condom during a young person’s first sexual encounter</a:t>
            </a:r>
          </a:p>
          <a:p>
            <a:r>
              <a:rPr lang="en-US" sz="1200" b="0" i="0" u="none" strike="noStrike" kern="1200" baseline="0" dirty="0">
                <a:solidFill>
                  <a:schemeClr val="tx1"/>
                </a:solidFill>
                <a:latin typeface="+mn-lt"/>
                <a:ea typeface="+mn-ea"/>
                <a:cs typeface="+mn-cs"/>
              </a:rPr>
              <a:t>• an increased likelihood of having sex and at a younger age</a:t>
            </a:r>
          </a:p>
          <a:p>
            <a:r>
              <a:rPr lang="en-GB" sz="1200" b="0" i="0" u="none" strike="noStrike" kern="1200" baseline="0" dirty="0">
                <a:solidFill>
                  <a:schemeClr val="tx1"/>
                </a:solidFill>
                <a:latin typeface="+mn-lt"/>
                <a:ea typeface="+mn-ea"/>
                <a:cs typeface="+mn-cs"/>
              </a:rPr>
              <a:t>• unprotected sex</a:t>
            </a:r>
          </a:p>
          <a:p>
            <a:r>
              <a:rPr lang="en-GB" sz="1200" b="0" i="0" u="none" strike="noStrike" kern="1200" baseline="0" dirty="0">
                <a:solidFill>
                  <a:schemeClr val="tx1"/>
                </a:solidFill>
                <a:latin typeface="+mn-lt"/>
                <a:ea typeface="+mn-ea"/>
                <a:cs typeface="+mn-cs"/>
              </a:rPr>
              <a:t>• teenage pregnancy</a:t>
            </a:r>
          </a:p>
          <a:p>
            <a:r>
              <a:rPr lang="en-US" sz="1200" b="0" i="0" u="none" strike="noStrike" kern="1200" baseline="0" dirty="0">
                <a:solidFill>
                  <a:schemeClr val="tx1"/>
                </a:solidFill>
                <a:latin typeface="+mn-lt"/>
                <a:ea typeface="+mn-ea"/>
                <a:cs typeface="+mn-cs"/>
              </a:rPr>
              <a:t>• the likelihood of contracting sexually transmitted diseases</a:t>
            </a:r>
            <a:r>
              <a:rPr lang="en-GB" dirty="0"/>
              <a:t> …</a:t>
            </a:r>
          </a:p>
          <a:p>
            <a:endParaRPr lang="en-GB" b="1" dirty="0"/>
          </a:p>
          <a:p>
            <a:r>
              <a:rPr lang="en-GB" dirty="0" smtClean="0"/>
              <a:t>RV: This </a:t>
            </a:r>
            <a:r>
              <a:rPr lang="en-GB" dirty="0"/>
              <a:t>is a personal example of RISK but the evidence tells us there are wider social issues relating to our trials population </a:t>
            </a:r>
            <a:r>
              <a:rPr lang="en-GB" b="1" dirty="0"/>
              <a:t>Next slide introduce RISKIT-CJS YP’s in the CJS  </a:t>
            </a:r>
          </a:p>
          <a:p>
            <a:endParaRPr lang="en-GB" dirty="0"/>
          </a:p>
        </p:txBody>
      </p:sp>
      <p:sp>
        <p:nvSpPr>
          <p:cNvPr id="4" name="Slide Number Placeholder 3"/>
          <p:cNvSpPr>
            <a:spLocks noGrp="1"/>
          </p:cNvSpPr>
          <p:nvPr>
            <p:ph type="sldNum" sz="quarter" idx="10"/>
          </p:nvPr>
        </p:nvSpPr>
        <p:spPr/>
        <p:txBody>
          <a:bodyPr/>
          <a:lstStyle/>
          <a:p>
            <a:fld id="{CA31959F-A717-49B0-8472-B62649E5B98F}" type="slidenum">
              <a:rPr lang="en-GB" smtClean="0"/>
              <a:t>3</a:t>
            </a:fld>
            <a:endParaRPr lang="en-GB"/>
          </a:p>
        </p:txBody>
      </p:sp>
    </p:spTree>
    <p:extLst>
      <p:ext uri="{BB962C8B-B14F-4D97-AF65-F5344CB8AC3E}">
        <p14:creationId xmlns:p14="http://schemas.microsoft.com/office/powerpoint/2010/main" val="658948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RV: Intro to the trial</a:t>
            </a:r>
          </a:p>
          <a:p>
            <a:endParaRPr lang="en-GB" b="1" dirty="0" smtClean="0"/>
          </a:p>
          <a:p>
            <a:r>
              <a:rPr lang="en-GB" b="1" dirty="0" smtClean="0"/>
              <a:t>WHAT are we doing and WHY </a:t>
            </a:r>
          </a:p>
          <a:p>
            <a:endParaRPr lang="en-GB" b="1" dirty="0" smtClean="0"/>
          </a:p>
          <a:p>
            <a:r>
              <a:rPr lang="en-GB" b="0" dirty="0" smtClean="0"/>
              <a:t>Read the trial description ..highlighting the population is YPS in the  </a:t>
            </a:r>
            <a:r>
              <a:rPr lang="en-GB" b="0" dirty="0"/>
              <a:t>Criminal Justice </a:t>
            </a:r>
            <a:r>
              <a:rPr lang="en-GB" b="0" dirty="0" smtClean="0"/>
              <a:t>System</a:t>
            </a:r>
            <a:endParaRPr lang="en-GB" b="0" baseline="0" dirty="0"/>
          </a:p>
          <a:p>
            <a:endParaRPr lang="en-GB" b="0" baseline="0" dirty="0"/>
          </a:p>
          <a:p>
            <a:r>
              <a:rPr lang="en-GB" dirty="0"/>
              <a:t>Then run through the elements of the trial description using the animations/pictures …be brief and no technical terms …all layman’s </a:t>
            </a:r>
          </a:p>
          <a:p>
            <a:r>
              <a:rPr lang="en-GB" dirty="0" smtClean="0"/>
              <a:t>RCT - Gold standard </a:t>
            </a:r>
          </a:p>
          <a:p>
            <a:r>
              <a:rPr lang="en-GB" dirty="0" smtClean="0"/>
              <a:t>The people = Control and Intervention group </a:t>
            </a:r>
          </a:p>
          <a:p>
            <a:r>
              <a:rPr lang="en-GB" dirty="0" smtClean="0"/>
              <a:t>Why= To e</a:t>
            </a:r>
            <a:r>
              <a:rPr lang="en-GB" baseline="0" dirty="0" smtClean="0"/>
              <a:t>valuate the Intervention </a:t>
            </a:r>
          </a:p>
          <a:p>
            <a:endParaRPr lang="en-GB" baseline="0" dirty="0" smtClean="0"/>
          </a:p>
          <a:p>
            <a:r>
              <a:rPr lang="en-GB" b="1" dirty="0" smtClean="0"/>
              <a:t>Why ?</a:t>
            </a:r>
          </a:p>
          <a:p>
            <a:pPr algn="l"/>
            <a:r>
              <a:rPr lang="en-GB" dirty="0" smtClean="0"/>
              <a:t>Young people who offend are more likely to experience a range of inequalities in later life, for example poorer physical health [9], early pregnancy in females [12] and higher rates of tobacco use and drug and alcohol dependence [5, 10, 11], reduced employment chances and economic hardship [13]. </a:t>
            </a:r>
          </a:p>
          <a:p>
            <a:pPr algn="l"/>
            <a:r>
              <a:rPr lang="en-GB" dirty="0" smtClean="0"/>
              <a:t>There is widespread agreement that young people who offend are at increased risk of health and social problems making them one of the most vulnerable and often ‘hard to reach’ populations in the UK [14], which has one of the highest youth custody populations in western Europe [15]. </a:t>
            </a:r>
          </a:p>
          <a:p>
            <a:pPr lvl="1"/>
            <a:endParaRPr lang="en-GB" dirty="0" smtClean="0"/>
          </a:p>
          <a:p>
            <a:r>
              <a:rPr lang="en-GB" b="1" dirty="0" smtClean="0"/>
              <a:t>RISKIT-CJS </a:t>
            </a:r>
            <a:r>
              <a:rPr lang="en-GB" b="1" dirty="0"/>
              <a:t>aims to reduce risk-taking behaviour among young people within the criminal justice system. </a:t>
            </a:r>
            <a:r>
              <a:rPr lang="en-GB" dirty="0"/>
              <a:t>Developed alongside adolescents, this intervention aims to address underlying issues </a:t>
            </a:r>
            <a:r>
              <a:rPr lang="en-GB" dirty="0" smtClean="0"/>
              <a:t>around </a:t>
            </a:r>
            <a:r>
              <a:rPr lang="en-GB" dirty="0"/>
              <a:t>risk behaviour. RISKIT uses both small groups and tailored one-to-one sessions to target  those most vulnerable to negative consequences of alcohol and drugs. </a:t>
            </a:r>
          </a:p>
        </p:txBody>
      </p:sp>
      <p:sp>
        <p:nvSpPr>
          <p:cNvPr id="4" name="Slide Number Placeholder 3"/>
          <p:cNvSpPr>
            <a:spLocks noGrp="1"/>
          </p:cNvSpPr>
          <p:nvPr>
            <p:ph type="sldNum" sz="quarter" idx="10"/>
          </p:nvPr>
        </p:nvSpPr>
        <p:spPr/>
        <p:txBody>
          <a:bodyPr/>
          <a:lstStyle/>
          <a:p>
            <a:fld id="{5E7B03D0-4F1C-49A8-A128-EFDD9E2C860B}" type="slidenum">
              <a:rPr lang="en-GB" smtClean="0"/>
              <a:t>4</a:t>
            </a:fld>
            <a:endParaRPr lang="en-GB"/>
          </a:p>
        </p:txBody>
      </p:sp>
    </p:spTree>
    <p:extLst>
      <p:ext uri="{BB962C8B-B14F-4D97-AF65-F5344CB8AC3E}">
        <p14:creationId xmlns:p14="http://schemas.microsoft.com/office/powerpoint/2010/main" val="3424759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NH: Interaction</a:t>
            </a:r>
          </a:p>
          <a:p>
            <a:endParaRPr lang="en-GB" b="1" dirty="0" smtClean="0"/>
          </a:p>
          <a:p>
            <a:r>
              <a:rPr lang="en-GB" dirty="0" smtClean="0"/>
              <a:t>Ask audience …what is an Intervention? </a:t>
            </a:r>
            <a:r>
              <a:rPr lang="en-GB" b="1" dirty="0" smtClean="0"/>
              <a:t>Invite audience to offer suggestions</a:t>
            </a:r>
          </a:p>
          <a:p>
            <a:endParaRPr lang="en-GB"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RISKIT_CJS Intervention is a Kent based Intervention that has been developed specifically for this population (MI CBT and Psycho education)</a:t>
            </a:r>
            <a:r>
              <a:rPr lang="en-GB" b="1" baseline="0" dirty="0" smtClean="0"/>
              <a:t> </a:t>
            </a:r>
          </a:p>
          <a:p>
            <a:endParaRPr lang="en-GB" b="1" dirty="0" smtClean="0"/>
          </a:p>
          <a:p>
            <a:r>
              <a:rPr lang="en-GB" dirty="0" smtClean="0"/>
              <a:t>RISKIT-CJS –consists </a:t>
            </a:r>
            <a:r>
              <a:rPr lang="en-GB" dirty="0"/>
              <a:t>of </a:t>
            </a:r>
            <a:r>
              <a:rPr lang="en-GB" dirty="0" smtClean="0"/>
              <a:t> </a:t>
            </a:r>
            <a:r>
              <a:rPr lang="en-GB" dirty="0"/>
              <a:t>1-1 sessions and two 3-4 hour group sessions.</a:t>
            </a:r>
          </a:p>
          <a:p>
            <a:r>
              <a:rPr lang="en-GB" dirty="0" smtClean="0"/>
              <a:t>We </a:t>
            </a:r>
            <a:r>
              <a:rPr lang="en-GB" dirty="0"/>
              <a:t>are visiting YOTs as well as other settings seeing YP who use substances and engage in risk taking behaviour.</a:t>
            </a:r>
          </a:p>
          <a:p>
            <a:endParaRPr lang="en-GB" dirty="0"/>
          </a:p>
          <a:p>
            <a:r>
              <a:rPr lang="en-GB" dirty="0"/>
              <a:t>Intervention </a:t>
            </a:r>
            <a:endParaRPr lang="en-GB" dirty="0" smtClean="0"/>
          </a:p>
          <a:p>
            <a:r>
              <a:rPr lang="en-GB" dirty="0" smtClean="0"/>
              <a:t>Discuss </a:t>
            </a:r>
            <a:r>
              <a:rPr lang="en-GB" dirty="0"/>
              <a:t>current substance use, risk-taking behaviour, and </a:t>
            </a:r>
            <a:r>
              <a:rPr lang="en-GB" dirty="0" smtClean="0"/>
              <a:t>support </a:t>
            </a:r>
            <a:r>
              <a:rPr lang="en-GB" dirty="0"/>
              <a:t>for behaviour change and enhance motivation to engage with the </a:t>
            </a:r>
          </a:p>
          <a:p>
            <a:r>
              <a:rPr lang="en-GB" dirty="0"/>
              <a:t>intervention. </a:t>
            </a:r>
          </a:p>
          <a:p>
            <a:endParaRPr lang="en-GB" dirty="0"/>
          </a:p>
          <a:p>
            <a:r>
              <a:rPr lang="en-GB" dirty="0" smtClean="0"/>
              <a:t>Addresses </a:t>
            </a:r>
            <a:r>
              <a:rPr lang="en-GB" dirty="0"/>
              <a:t>a number of key issues involving both psycho-education and skill development including; understanding substance use and associated harms, understanding triggers of substance use behaviour, strategies for managing and minimizing risk and sexual </a:t>
            </a:r>
            <a:r>
              <a:rPr lang="en-GB" dirty="0" smtClean="0"/>
              <a:t>health </a:t>
            </a:r>
            <a:r>
              <a:rPr lang="en-GB" dirty="0"/>
              <a:t>awareness.</a:t>
            </a:r>
          </a:p>
          <a:p>
            <a:endParaRPr lang="en-GB" dirty="0"/>
          </a:p>
          <a:p>
            <a:r>
              <a:rPr lang="en-GB" dirty="0" smtClean="0"/>
              <a:t>Focusses on </a:t>
            </a:r>
            <a:r>
              <a:rPr lang="en-GB" dirty="0"/>
              <a:t>communication </a:t>
            </a:r>
            <a:r>
              <a:rPr lang="en-GB" dirty="0" smtClean="0"/>
              <a:t>strategies </a:t>
            </a:r>
            <a:r>
              <a:rPr lang="en-GB" dirty="0"/>
              <a:t>and assertiveness training, managing anger and mindfulness and planning for the future.</a:t>
            </a:r>
          </a:p>
          <a:p>
            <a:endParaRPr lang="en-GB" dirty="0"/>
          </a:p>
          <a:p>
            <a:r>
              <a:rPr lang="en-GB" dirty="0" smtClean="0"/>
              <a:t>Address </a:t>
            </a:r>
            <a:r>
              <a:rPr lang="en-GB" dirty="0"/>
              <a:t>any barriers to change, managing expectancy and enhancing self-efficacy to </a:t>
            </a:r>
            <a:r>
              <a:rPr lang="en-GB" dirty="0" smtClean="0"/>
              <a:t>change. </a:t>
            </a:r>
            <a:r>
              <a:rPr lang="en-GB" b="1" dirty="0" smtClean="0"/>
              <a:t>Self-efficacy </a:t>
            </a:r>
            <a:r>
              <a:rPr lang="en-GB" b="1" dirty="0"/>
              <a:t>refers to the </a:t>
            </a:r>
            <a:r>
              <a:rPr lang="en-GB" b="1" dirty="0" err="1"/>
              <a:t>Yps</a:t>
            </a:r>
            <a:r>
              <a:rPr lang="en-GB" b="1" dirty="0"/>
              <a:t> belief in their ability to </a:t>
            </a:r>
            <a:r>
              <a:rPr lang="en-GB" b="1" dirty="0" smtClean="0"/>
              <a:t>succeed.</a:t>
            </a:r>
            <a:endParaRPr lang="en-GB" dirty="0" smtClean="0"/>
          </a:p>
          <a:p>
            <a:endParaRPr lang="en-GB" dirty="0" smtClean="0"/>
          </a:p>
          <a:p>
            <a:r>
              <a:rPr lang="en-GB" b="1" dirty="0" smtClean="0"/>
              <a:t>Until now there has been no formal evaluation on substance use Interventions with YP’s in CJS  ….this means there is no evidence that interventions work or don’t work !!! </a:t>
            </a:r>
          </a:p>
          <a:p>
            <a:r>
              <a:rPr lang="en-GB" b="1" dirty="0" smtClean="0"/>
              <a:t>At the moment there is a call from PHE that all services should be delivering evidence based treatment/Interventions.  </a:t>
            </a:r>
          </a:p>
          <a:p>
            <a:pPr lvl="1"/>
            <a:endParaRPr lang="en-GB" dirty="0" smtClean="0"/>
          </a:p>
          <a:p>
            <a:endParaRPr lang="en-GB" dirty="0"/>
          </a:p>
        </p:txBody>
      </p:sp>
      <p:sp>
        <p:nvSpPr>
          <p:cNvPr id="4" name="Slide Number Placeholder 3"/>
          <p:cNvSpPr>
            <a:spLocks noGrp="1"/>
          </p:cNvSpPr>
          <p:nvPr>
            <p:ph type="sldNum" sz="quarter" idx="10"/>
          </p:nvPr>
        </p:nvSpPr>
        <p:spPr/>
        <p:txBody>
          <a:bodyPr/>
          <a:lstStyle/>
          <a:p>
            <a:fld id="{CA31959F-A717-49B0-8472-B62649E5B98F}" type="slidenum">
              <a:rPr lang="en-GB" smtClean="0"/>
              <a:t>5</a:t>
            </a:fld>
            <a:endParaRPr lang="en-GB"/>
          </a:p>
        </p:txBody>
      </p:sp>
    </p:spTree>
    <p:extLst>
      <p:ext uri="{BB962C8B-B14F-4D97-AF65-F5344CB8AC3E}">
        <p14:creationId xmlns:p14="http://schemas.microsoft.com/office/powerpoint/2010/main" val="3154682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RV:   So who's funding it ?</a:t>
            </a:r>
          </a:p>
          <a:p>
            <a:r>
              <a:rPr lang="en-GB" b="1" dirty="0" smtClean="0"/>
              <a:t>Brief </a:t>
            </a:r>
            <a:r>
              <a:rPr lang="en-GB" b="1" dirty="0"/>
              <a:t>– 30 seconds </a:t>
            </a:r>
          </a:p>
          <a:p>
            <a:r>
              <a:rPr lang="en-GB" dirty="0"/>
              <a:t>University of in collaboration with the above University's and organisations</a:t>
            </a:r>
            <a:r>
              <a:rPr lang="en-GB" baseline="0" dirty="0"/>
              <a:t> </a:t>
            </a:r>
          </a:p>
          <a:p>
            <a:r>
              <a:rPr lang="en-GB" baseline="0" dirty="0"/>
              <a:t>It is NIHR Public health research started in September 2016 and with a duration of 36 months.</a:t>
            </a:r>
          </a:p>
          <a:p>
            <a:r>
              <a:rPr lang="en-GB" baseline="0" dirty="0"/>
              <a:t>First project of its kind (the population) to receive NIHR funding </a:t>
            </a:r>
            <a:endParaRPr lang="en-GB" baseline="0" dirty="0" smtClean="0"/>
          </a:p>
          <a:p>
            <a:endParaRPr lang="en-GB" baseline="0" dirty="0" smtClean="0"/>
          </a:p>
          <a:p>
            <a:r>
              <a:rPr lang="en-GB" baseline="0" dirty="0" smtClean="0"/>
              <a:t>Proud it is Kent lead ….Prof </a:t>
            </a:r>
            <a:r>
              <a:rPr lang="en-GB" baseline="0" dirty="0" err="1" smtClean="0"/>
              <a:t>Coulton</a:t>
            </a:r>
            <a:r>
              <a:rPr lang="en-GB" baseline="0" dirty="0" smtClean="0"/>
              <a:t> </a:t>
            </a:r>
          </a:p>
          <a:p>
            <a:r>
              <a:rPr lang="en-GB" dirty="0" smtClean="0"/>
              <a:t>Kent based Intervention </a:t>
            </a:r>
            <a:r>
              <a:rPr lang="en-GB" dirty="0" err="1" smtClean="0"/>
              <a:t>etc</a:t>
            </a:r>
            <a:endParaRPr lang="en-GB" dirty="0"/>
          </a:p>
        </p:txBody>
      </p:sp>
      <p:sp>
        <p:nvSpPr>
          <p:cNvPr id="4" name="Slide Number Placeholder 3"/>
          <p:cNvSpPr>
            <a:spLocks noGrp="1"/>
          </p:cNvSpPr>
          <p:nvPr>
            <p:ph type="sldNum" sz="quarter" idx="10"/>
          </p:nvPr>
        </p:nvSpPr>
        <p:spPr/>
        <p:txBody>
          <a:bodyPr/>
          <a:lstStyle/>
          <a:p>
            <a:fld id="{CF1D67AC-88B8-4299-8007-2CEFCE592BB0}" type="slidenum">
              <a:rPr lang="en-GB" smtClean="0"/>
              <a:t>6</a:t>
            </a:fld>
            <a:endParaRPr lang="en-GB"/>
          </a:p>
        </p:txBody>
      </p:sp>
    </p:spTree>
    <p:extLst>
      <p:ext uri="{BB962C8B-B14F-4D97-AF65-F5344CB8AC3E}">
        <p14:creationId xmlns:p14="http://schemas.microsoft.com/office/powerpoint/2010/main" val="2233042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RV: You </a:t>
            </a:r>
            <a:r>
              <a:rPr lang="en-GB" b="1" dirty="0"/>
              <a:t>are going to now see how we collect the data so we can evaluate the RISKIT-CJS Intervention </a:t>
            </a:r>
          </a:p>
        </p:txBody>
      </p:sp>
      <p:sp>
        <p:nvSpPr>
          <p:cNvPr id="4" name="Slide Number Placeholder 3"/>
          <p:cNvSpPr>
            <a:spLocks noGrp="1"/>
          </p:cNvSpPr>
          <p:nvPr>
            <p:ph type="sldNum" sz="quarter" idx="10"/>
          </p:nvPr>
        </p:nvSpPr>
        <p:spPr/>
        <p:txBody>
          <a:bodyPr/>
          <a:lstStyle/>
          <a:p>
            <a:fld id="{CA31959F-A717-49B0-8472-B62649E5B98F}" type="slidenum">
              <a:rPr lang="en-GB" smtClean="0"/>
              <a:t>7</a:t>
            </a:fld>
            <a:endParaRPr lang="en-GB"/>
          </a:p>
        </p:txBody>
      </p:sp>
    </p:spTree>
    <p:extLst>
      <p:ext uri="{BB962C8B-B14F-4D97-AF65-F5344CB8AC3E}">
        <p14:creationId xmlns:p14="http://schemas.microsoft.com/office/powerpoint/2010/main" val="3191214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Interaction</a:t>
            </a:r>
            <a:r>
              <a:rPr lang="en-GB" b="1" dirty="0" smtClean="0"/>
              <a:t>:</a:t>
            </a:r>
            <a:endParaRPr lang="en-GB" b="1" dirty="0"/>
          </a:p>
          <a:p>
            <a:endParaRPr lang="en-GB" dirty="0"/>
          </a:p>
          <a:p>
            <a:r>
              <a:rPr lang="en-GB" sz="1200" b="1" kern="1200" dirty="0" smtClean="0">
                <a:solidFill>
                  <a:srgbClr val="0E58C4"/>
                </a:solidFill>
                <a:latin typeface="+mn-lt"/>
                <a:ea typeface="+mn-ea"/>
                <a:cs typeface="+mn-cs"/>
              </a:rPr>
              <a:t>NH:</a:t>
            </a:r>
          </a:p>
          <a:p>
            <a:r>
              <a:rPr lang="en-GB" sz="1200" b="1" kern="1200" dirty="0" smtClean="0">
                <a:solidFill>
                  <a:srgbClr val="0E58C4"/>
                </a:solidFill>
                <a:latin typeface="+mn-lt"/>
                <a:ea typeface="+mn-ea"/>
                <a:cs typeface="+mn-cs"/>
              </a:rPr>
              <a:t>Ok ….Lets </a:t>
            </a:r>
            <a:r>
              <a:rPr lang="en-GB" sz="1200" b="1" kern="1200" dirty="0">
                <a:solidFill>
                  <a:srgbClr val="0E58C4"/>
                </a:solidFill>
                <a:latin typeface="+mn-lt"/>
                <a:ea typeface="+mn-ea"/>
                <a:cs typeface="+mn-cs"/>
              </a:rPr>
              <a:t>introduce you to a really ‘</a:t>
            </a:r>
            <a:r>
              <a:rPr lang="en-GB" sz="1200" b="1" kern="1200" dirty="0" err="1">
                <a:solidFill>
                  <a:srgbClr val="0E58C4"/>
                </a:solidFill>
                <a:latin typeface="+mn-lt"/>
                <a:ea typeface="+mn-ea"/>
                <a:cs typeface="+mn-cs"/>
              </a:rPr>
              <a:t>sciencey</a:t>
            </a:r>
            <a:r>
              <a:rPr lang="en-GB" sz="1200" b="1" kern="1200" dirty="0">
                <a:solidFill>
                  <a:srgbClr val="0E58C4"/>
                </a:solidFill>
                <a:latin typeface="+mn-lt"/>
                <a:ea typeface="+mn-ea"/>
                <a:cs typeface="+mn-cs"/>
              </a:rPr>
              <a:t>’ evaluation tool </a:t>
            </a:r>
          </a:p>
          <a:p>
            <a:r>
              <a:rPr lang="en-GB" dirty="0"/>
              <a:t>What you have in front of you is</a:t>
            </a:r>
            <a:r>
              <a:rPr lang="en-GB" baseline="0" dirty="0"/>
              <a:t> the tool we are using in the trial called the </a:t>
            </a:r>
            <a:r>
              <a:rPr lang="en-GB" b="1" baseline="0" dirty="0"/>
              <a:t>Time Line Follow Back </a:t>
            </a:r>
            <a:r>
              <a:rPr lang="en-GB" baseline="0" dirty="0"/>
              <a:t>to collect data </a:t>
            </a:r>
            <a:r>
              <a:rPr lang="en-GB" sz="1200" kern="1200" baseline="0" dirty="0">
                <a:solidFill>
                  <a:schemeClr val="tx1"/>
                </a:solidFill>
                <a:effectLst/>
                <a:latin typeface="+mn-lt"/>
                <a:ea typeface="+mn-ea"/>
                <a:cs typeface="+mn-cs"/>
              </a:rPr>
              <a:t>for the primary outcome which is </a:t>
            </a:r>
            <a:r>
              <a:rPr lang="en-GB" sz="1200" kern="1200" dirty="0">
                <a:solidFill>
                  <a:schemeClr val="tx1"/>
                </a:solidFill>
                <a:effectLst/>
                <a:latin typeface="+mn-lt"/>
                <a:ea typeface="+mn-ea"/>
                <a:cs typeface="+mn-cs"/>
              </a:rPr>
              <a:t>percent days abstinent from substance use and alcohol in the 28-days. :</a:t>
            </a:r>
          </a:p>
          <a:p>
            <a:r>
              <a:rPr lang="en-GB" baseline="0" dirty="0"/>
              <a:t>TLFB is a validated and </a:t>
            </a:r>
            <a:r>
              <a:rPr lang="en-GB" sz="1200" kern="1200" dirty="0">
                <a:solidFill>
                  <a:schemeClr val="tx1"/>
                </a:solidFill>
                <a:effectLst/>
                <a:latin typeface="+mn-lt"/>
                <a:ea typeface="+mn-ea"/>
                <a:cs typeface="+mn-cs"/>
              </a:rPr>
              <a:t>reliable tool for assessing the quantity and frequency of substance use over time periods.</a:t>
            </a:r>
            <a:endParaRPr lang="en-GB" baseline="0" dirty="0"/>
          </a:p>
          <a:p>
            <a:endParaRPr lang="en-GB" dirty="0"/>
          </a:p>
          <a:p>
            <a:r>
              <a:rPr lang="en-GB" dirty="0"/>
              <a:t>Main points:</a:t>
            </a:r>
          </a:p>
          <a:p>
            <a:endParaRPr lang="en-GB" dirty="0"/>
          </a:p>
          <a:p>
            <a:pPr marL="171450" indent="-171450">
              <a:buFont typeface="Arial" panose="020B0604020202020204" pitchFamily="34" charset="0"/>
              <a:buChar char="•"/>
            </a:pPr>
            <a:r>
              <a:rPr lang="en-GB" dirty="0"/>
              <a:t>Here you can see an example which</a:t>
            </a:r>
            <a:r>
              <a:rPr lang="en-GB" baseline="0" dirty="0"/>
              <a:t> has been created for the past four days by the “Baroness of Belvedere”! (expensive Vodka brand)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Just to point out – whilst the RISKIT-CJS study focuses on all substances, </a:t>
            </a:r>
            <a:r>
              <a:rPr lang="en-GB" b="1" dirty="0"/>
              <a:t>the focus for today is alcohol not drugs </a:t>
            </a:r>
            <a:r>
              <a:rPr lang="en-GB" b="1" dirty="0" smtClean="0"/>
              <a:t>( we wouldn’t want to get people to possibly disclose drug use and feel uncomfortable)</a:t>
            </a:r>
            <a:endParaRPr lang="en-GB"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dirty="0" smtClean="0"/>
              <a:t>RV:</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In</a:t>
            </a:r>
            <a:r>
              <a:rPr lang="en-GB" baseline="0" dirty="0" smtClean="0"/>
              <a:t> </a:t>
            </a:r>
            <a:r>
              <a:rPr lang="en-GB" baseline="0" dirty="0"/>
              <a:t>small groups 2-3 we would like you to use the TLBF template we have provided to complete any alcohol use for the past 4 days - </a:t>
            </a:r>
            <a:r>
              <a:rPr lang="en-GB" dirty="0"/>
              <a:t>It can be a hypothetical TLFB /</a:t>
            </a:r>
            <a:r>
              <a:rPr lang="en-GB" baseline="0" dirty="0"/>
              <a:t> average reflection of those in your group – as you can see we have completed an example – best </a:t>
            </a:r>
            <a:r>
              <a:rPr lang="en-GB" baseline="0" dirty="0" smtClean="0"/>
              <a:t>name </a:t>
            </a:r>
            <a:r>
              <a:rPr lang="en-GB" baseline="0" dirty="0"/>
              <a:t>get a prize! </a:t>
            </a:r>
            <a:r>
              <a:rPr lang="en-GB" b="1" baseline="0" dirty="0"/>
              <a:t>You have 3 minutes to complete this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2000" b="1"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b="1" baseline="0" dirty="0" smtClean="0"/>
              <a:t>When </a:t>
            </a:r>
            <a:r>
              <a:rPr lang="en-GB" sz="2000" b="1" baseline="0" dirty="0"/>
              <a:t>30 seconds left </a:t>
            </a:r>
            <a:r>
              <a:rPr lang="en-GB" sz="2000" b="1" baseline="0" dirty="0" smtClean="0"/>
              <a:t>start </a:t>
            </a:r>
            <a:r>
              <a:rPr lang="en-GB" sz="2000" b="1" baseline="0" dirty="0"/>
              <a:t>the countdown clock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2000" b="1"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b="1" baseline="0" dirty="0" smtClean="0"/>
              <a:t>Ask for names to be shouted out……. Throw </a:t>
            </a:r>
            <a:r>
              <a:rPr lang="en-GB" sz="2000" b="1" baseline="0" dirty="0"/>
              <a:t>pack of sweets out to best name… beer shaped cola bottles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2000" b="1" dirty="0"/>
          </a:p>
          <a:p>
            <a:pPr marL="171450" indent="-171450">
              <a:buFont typeface="Arial" panose="020B0604020202020204" pitchFamily="34" charset="0"/>
              <a:buChar char="•"/>
            </a:pPr>
            <a:endParaRPr lang="en-GB" b="1" baseline="0" dirty="0"/>
          </a:p>
          <a:p>
            <a:pPr marL="171450" indent="-171450">
              <a:buFont typeface="Arial" panose="020B0604020202020204" pitchFamily="34" charset="0"/>
              <a:buChar char="•"/>
            </a:pPr>
            <a:endParaRPr lang="en-GB" b="1" dirty="0"/>
          </a:p>
        </p:txBody>
      </p:sp>
      <p:sp>
        <p:nvSpPr>
          <p:cNvPr id="4" name="Slide Number Placeholder 3"/>
          <p:cNvSpPr>
            <a:spLocks noGrp="1"/>
          </p:cNvSpPr>
          <p:nvPr>
            <p:ph type="sldNum" sz="quarter" idx="10"/>
          </p:nvPr>
        </p:nvSpPr>
        <p:spPr/>
        <p:txBody>
          <a:bodyPr/>
          <a:lstStyle/>
          <a:p>
            <a:fld id="{5E7B03D0-4F1C-49A8-A128-EFDD9E2C860B}" type="slidenum">
              <a:rPr lang="en-GB" smtClean="0"/>
              <a:t>8</a:t>
            </a:fld>
            <a:endParaRPr lang="en-GB"/>
          </a:p>
        </p:txBody>
      </p:sp>
    </p:spTree>
    <p:extLst>
      <p:ext uri="{BB962C8B-B14F-4D97-AF65-F5344CB8AC3E}">
        <p14:creationId xmlns:p14="http://schemas.microsoft.com/office/powerpoint/2010/main" val="4732972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three slides to be on</a:t>
            </a:r>
            <a:r>
              <a:rPr lang="en-GB" baseline="0" dirty="0"/>
              <a:t> a </a:t>
            </a:r>
            <a:r>
              <a:rPr lang="en-GB" baseline="0" dirty="0" smtClean="0"/>
              <a:t>loop during the Interactive TLFB</a:t>
            </a:r>
            <a:endParaRPr lang="en-GB" dirty="0"/>
          </a:p>
          <a:p>
            <a:endParaRPr lang="en-GB" dirty="0"/>
          </a:p>
          <a:p>
            <a:endParaRPr lang="en-GB" dirty="0"/>
          </a:p>
          <a:p>
            <a:r>
              <a:rPr lang="en-GB" dirty="0"/>
              <a:t>Alcohol in the adult population:</a:t>
            </a:r>
          </a:p>
          <a:p>
            <a:endParaRPr lang="en-GB" dirty="0"/>
          </a:p>
          <a:p>
            <a:r>
              <a:rPr lang="en-GB" dirty="0">
                <a:solidFill>
                  <a:srgbClr val="0E58C4"/>
                </a:solidFill>
              </a:rPr>
              <a:t>10.8 million adults in England are drinking at levels that pose some risk to their health.</a:t>
            </a:r>
          </a:p>
          <a:p>
            <a:endParaRPr lang="en-GB" dirty="0">
              <a:solidFill>
                <a:srgbClr val="0E58C4"/>
              </a:solidFill>
            </a:endParaRPr>
          </a:p>
          <a:p>
            <a:r>
              <a:rPr lang="en-GB" b="1" dirty="0">
                <a:solidFill>
                  <a:srgbClr val="0E58C4"/>
                </a:solidFill>
              </a:rPr>
              <a:t>1.6 million may have some level of alcohol dependence</a:t>
            </a:r>
          </a:p>
          <a:p>
            <a:endParaRPr lang="en-GB" dirty="0">
              <a:solidFill>
                <a:srgbClr val="0E58C4"/>
              </a:solidFill>
            </a:endParaRPr>
          </a:p>
          <a:p>
            <a:r>
              <a:rPr lang="en-GB" dirty="0">
                <a:solidFill>
                  <a:srgbClr val="0E58C4"/>
                </a:solidFill>
              </a:rPr>
              <a:t>29% of adults in treatment were seeking help for alcohol misuse</a:t>
            </a:r>
            <a:endParaRPr lang="en-US" dirty="0"/>
          </a:p>
        </p:txBody>
      </p:sp>
      <p:sp>
        <p:nvSpPr>
          <p:cNvPr id="4" name="Slide Number Placeholder 3"/>
          <p:cNvSpPr>
            <a:spLocks noGrp="1"/>
          </p:cNvSpPr>
          <p:nvPr>
            <p:ph type="sldNum" sz="quarter" idx="10"/>
          </p:nvPr>
        </p:nvSpPr>
        <p:spPr/>
        <p:txBody>
          <a:bodyPr/>
          <a:lstStyle/>
          <a:p>
            <a:fld id="{CA31959F-A717-49B0-8472-B62649E5B98F}" type="slidenum">
              <a:rPr lang="en-GB" smtClean="0"/>
              <a:t>9</a:t>
            </a:fld>
            <a:endParaRPr lang="en-GB"/>
          </a:p>
        </p:txBody>
      </p:sp>
    </p:spTree>
    <p:extLst>
      <p:ext uri="{BB962C8B-B14F-4D97-AF65-F5344CB8AC3E}">
        <p14:creationId xmlns:p14="http://schemas.microsoft.com/office/powerpoint/2010/main" val="412712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8C13E61-0FD2-4DD9-A55E-AF5D4A3B09C2}" type="datetimeFigureOut">
              <a:rPr lang="en-GB" smtClean="0"/>
              <a:t>15/05/2018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C3F316-6135-4335-8769-5C9EC5B1A82F}" type="slidenum">
              <a:rPr lang="en-GB" smtClean="0"/>
              <a:t>‹#›</a:t>
            </a:fld>
            <a:endParaRPr lang="en-GB"/>
          </a:p>
        </p:txBody>
      </p:sp>
    </p:spTree>
    <p:extLst>
      <p:ext uri="{BB962C8B-B14F-4D97-AF65-F5344CB8AC3E}">
        <p14:creationId xmlns:p14="http://schemas.microsoft.com/office/powerpoint/2010/main" val="163826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C13E61-0FD2-4DD9-A55E-AF5D4A3B09C2}" type="datetimeFigureOut">
              <a:rPr lang="en-GB" smtClean="0"/>
              <a:t>15/05/2018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C3F316-6135-4335-8769-5C9EC5B1A82F}" type="slidenum">
              <a:rPr lang="en-GB" smtClean="0"/>
              <a:t>‹#›</a:t>
            </a:fld>
            <a:endParaRPr lang="en-GB"/>
          </a:p>
        </p:txBody>
      </p:sp>
    </p:spTree>
    <p:extLst>
      <p:ext uri="{BB962C8B-B14F-4D97-AF65-F5344CB8AC3E}">
        <p14:creationId xmlns:p14="http://schemas.microsoft.com/office/powerpoint/2010/main" val="920780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C13E61-0FD2-4DD9-A55E-AF5D4A3B09C2}" type="datetimeFigureOut">
              <a:rPr lang="en-GB" smtClean="0"/>
              <a:t>15/05/2018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C3F316-6135-4335-8769-5C9EC5B1A82F}" type="slidenum">
              <a:rPr lang="en-GB" smtClean="0"/>
              <a:t>‹#›</a:t>
            </a:fld>
            <a:endParaRPr lang="en-GB"/>
          </a:p>
        </p:txBody>
      </p:sp>
    </p:spTree>
    <p:extLst>
      <p:ext uri="{BB962C8B-B14F-4D97-AF65-F5344CB8AC3E}">
        <p14:creationId xmlns:p14="http://schemas.microsoft.com/office/powerpoint/2010/main" val="2724211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C13E61-0FD2-4DD9-A55E-AF5D4A3B09C2}" type="datetimeFigureOut">
              <a:rPr lang="en-GB" smtClean="0"/>
              <a:t>15/05/2018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C3F316-6135-4335-8769-5C9EC5B1A82F}" type="slidenum">
              <a:rPr lang="en-GB" smtClean="0"/>
              <a:t>‹#›</a:t>
            </a:fld>
            <a:endParaRPr lang="en-GB"/>
          </a:p>
        </p:txBody>
      </p:sp>
    </p:spTree>
    <p:extLst>
      <p:ext uri="{BB962C8B-B14F-4D97-AF65-F5344CB8AC3E}">
        <p14:creationId xmlns:p14="http://schemas.microsoft.com/office/powerpoint/2010/main" val="2650324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8C13E61-0FD2-4DD9-A55E-AF5D4A3B09C2}" type="datetimeFigureOut">
              <a:rPr lang="en-GB" smtClean="0"/>
              <a:t>15/05/2018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C3F316-6135-4335-8769-5C9EC5B1A82F}" type="slidenum">
              <a:rPr lang="en-GB" smtClean="0"/>
              <a:t>‹#›</a:t>
            </a:fld>
            <a:endParaRPr lang="en-GB"/>
          </a:p>
        </p:txBody>
      </p:sp>
    </p:spTree>
    <p:extLst>
      <p:ext uri="{BB962C8B-B14F-4D97-AF65-F5344CB8AC3E}">
        <p14:creationId xmlns:p14="http://schemas.microsoft.com/office/powerpoint/2010/main" val="3368626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8C13E61-0FD2-4DD9-A55E-AF5D4A3B09C2}" type="datetimeFigureOut">
              <a:rPr lang="en-GB" smtClean="0"/>
              <a:t>15/05/2018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5C3F316-6135-4335-8769-5C9EC5B1A82F}" type="slidenum">
              <a:rPr lang="en-GB" smtClean="0"/>
              <a:t>‹#›</a:t>
            </a:fld>
            <a:endParaRPr lang="en-GB"/>
          </a:p>
        </p:txBody>
      </p:sp>
    </p:spTree>
    <p:extLst>
      <p:ext uri="{BB962C8B-B14F-4D97-AF65-F5344CB8AC3E}">
        <p14:creationId xmlns:p14="http://schemas.microsoft.com/office/powerpoint/2010/main" val="1546632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8C13E61-0FD2-4DD9-A55E-AF5D4A3B09C2}" type="datetimeFigureOut">
              <a:rPr lang="en-GB" smtClean="0"/>
              <a:t>15/05/2018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5C3F316-6135-4335-8769-5C9EC5B1A82F}" type="slidenum">
              <a:rPr lang="en-GB" smtClean="0"/>
              <a:t>‹#›</a:t>
            </a:fld>
            <a:endParaRPr lang="en-GB"/>
          </a:p>
        </p:txBody>
      </p:sp>
    </p:spTree>
    <p:extLst>
      <p:ext uri="{BB962C8B-B14F-4D97-AF65-F5344CB8AC3E}">
        <p14:creationId xmlns:p14="http://schemas.microsoft.com/office/powerpoint/2010/main" val="1958112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8C13E61-0FD2-4DD9-A55E-AF5D4A3B09C2}" type="datetimeFigureOut">
              <a:rPr lang="en-GB" smtClean="0"/>
              <a:t>15/05/2018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5C3F316-6135-4335-8769-5C9EC5B1A82F}" type="slidenum">
              <a:rPr lang="en-GB" smtClean="0"/>
              <a:t>‹#›</a:t>
            </a:fld>
            <a:endParaRPr lang="en-GB"/>
          </a:p>
        </p:txBody>
      </p:sp>
    </p:spTree>
    <p:extLst>
      <p:ext uri="{BB962C8B-B14F-4D97-AF65-F5344CB8AC3E}">
        <p14:creationId xmlns:p14="http://schemas.microsoft.com/office/powerpoint/2010/main" val="1215114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C13E61-0FD2-4DD9-A55E-AF5D4A3B09C2}" type="datetimeFigureOut">
              <a:rPr lang="en-GB" smtClean="0"/>
              <a:t>15/05/2018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5C3F316-6135-4335-8769-5C9EC5B1A82F}" type="slidenum">
              <a:rPr lang="en-GB" smtClean="0"/>
              <a:t>‹#›</a:t>
            </a:fld>
            <a:endParaRPr lang="en-GB"/>
          </a:p>
        </p:txBody>
      </p:sp>
    </p:spTree>
    <p:extLst>
      <p:ext uri="{BB962C8B-B14F-4D97-AF65-F5344CB8AC3E}">
        <p14:creationId xmlns:p14="http://schemas.microsoft.com/office/powerpoint/2010/main" val="2932416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8C13E61-0FD2-4DD9-A55E-AF5D4A3B09C2}" type="datetimeFigureOut">
              <a:rPr lang="en-GB" smtClean="0"/>
              <a:t>15/05/2018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5C3F316-6135-4335-8769-5C9EC5B1A82F}" type="slidenum">
              <a:rPr lang="en-GB" smtClean="0"/>
              <a:t>‹#›</a:t>
            </a:fld>
            <a:endParaRPr lang="en-GB"/>
          </a:p>
        </p:txBody>
      </p:sp>
    </p:spTree>
    <p:extLst>
      <p:ext uri="{BB962C8B-B14F-4D97-AF65-F5344CB8AC3E}">
        <p14:creationId xmlns:p14="http://schemas.microsoft.com/office/powerpoint/2010/main" val="3875028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8C13E61-0FD2-4DD9-A55E-AF5D4A3B09C2}" type="datetimeFigureOut">
              <a:rPr lang="en-GB" smtClean="0"/>
              <a:t>15/05/2018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5C3F316-6135-4335-8769-5C9EC5B1A82F}" type="slidenum">
              <a:rPr lang="en-GB" smtClean="0"/>
              <a:t>‹#›</a:t>
            </a:fld>
            <a:endParaRPr lang="en-GB"/>
          </a:p>
        </p:txBody>
      </p:sp>
    </p:spTree>
    <p:extLst>
      <p:ext uri="{BB962C8B-B14F-4D97-AF65-F5344CB8AC3E}">
        <p14:creationId xmlns:p14="http://schemas.microsoft.com/office/powerpoint/2010/main" val="3372421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C13E61-0FD2-4DD9-A55E-AF5D4A3B09C2}" type="datetimeFigureOut">
              <a:rPr lang="en-GB" smtClean="0"/>
              <a:t>15/05/2018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C3F316-6135-4335-8769-5C9EC5B1A82F}" type="slidenum">
              <a:rPr lang="en-GB" smtClean="0"/>
              <a:t>‹#›</a:t>
            </a:fld>
            <a:endParaRPr lang="en-GB"/>
          </a:p>
        </p:txBody>
      </p:sp>
    </p:spTree>
    <p:extLst>
      <p:ext uri="{BB962C8B-B14F-4D97-AF65-F5344CB8AC3E}">
        <p14:creationId xmlns:p14="http://schemas.microsoft.com/office/powerpoint/2010/main" val="5945214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5.jpg"/><Relationship Id="rId4" Type="http://schemas.openxmlformats.org/officeDocument/2006/relationships/image" Target="../media/image24.jp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bmcpublichealth.biomedcentral.com/track/pdf/10.1186/s12889-017-4170-6?site=bmcpublichealth.biomedcentral.com"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mailto:s.coulton@kent.ac.uk"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4.jpg"/><Relationship Id="rId2" Type="http://schemas.openxmlformats.org/officeDocument/2006/relationships/notesSlide" Target="../notesSlides/notesSlide6.xml"/><Relationship Id="rId16"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13.png"/><Relationship Id="rId5" Type="http://schemas.openxmlformats.org/officeDocument/2006/relationships/diagramQuickStyle" Target="../diagrams/quickStyle1.xml"/><Relationship Id="rId15" Type="http://schemas.openxmlformats.org/officeDocument/2006/relationships/image" Target="../media/image17.png"/><Relationship Id="rId10" Type="http://schemas.openxmlformats.org/officeDocument/2006/relationships/image" Target="../media/image12.jpeg"/><Relationship Id="rId4" Type="http://schemas.openxmlformats.org/officeDocument/2006/relationships/diagramLayout" Target="../diagrams/layout1.xml"/><Relationship Id="rId9" Type="http://schemas.openxmlformats.org/officeDocument/2006/relationships/image" Target="../media/image11.png"/><Relationship Id="rId14" Type="http://schemas.openxmlformats.org/officeDocument/2006/relationships/image" Target="../media/image16.jp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www.youtube.com/watch?v=sOvADTKX0rE" TargetMode="Externa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7063" y="2602140"/>
            <a:ext cx="8677874" cy="3537166"/>
          </a:xfrm>
          <a:noFill/>
          <a:ln>
            <a:noFill/>
          </a:ln>
        </p:spPr>
        <p:style>
          <a:lnRef idx="1">
            <a:schemeClr val="accent1"/>
          </a:lnRef>
          <a:fillRef idx="3">
            <a:schemeClr val="accent1"/>
          </a:fillRef>
          <a:effectRef idx="2">
            <a:schemeClr val="accent1"/>
          </a:effectRef>
          <a:fontRef idx="minor">
            <a:schemeClr val="lt1"/>
          </a:fontRef>
        </p:style>
        <p:txBody>
          <a:bodyPr anchor="ctr">
            <a:noAutofit/>
          </a:bodyPr>
          <a:lstStyle/>
          <a:p>
            <a:r>
              <a:rPr lang="en-GB" sz="3200" dirty="0">
                <a:solidFill>
                  <a:srgbClr val="0E58C4"/>
                </a:solidFill>
              </a:rPr>
              <a:t>Pint of Science Festival 14-16</a:t>
            </a:r>
            <a:r>
              <a:rPr lang="en-GB" sz="3200" baseline="30000" dirty="0">
                <a:solidFill>
                  <a:srgbClr val="0E58C4"/>
                </a:solidFill>
              </a:rPr>
              <a:t>th</a:t>
            </a:r>
            <a:r>
              <a:rPr lang="en-GB" sz="3200" dirty="0">
                <a:solidFill>
                  <a:srgbClr val="0E58C4"/>
                </a:solidFill>
              </a:rPr>
              <a:t> May 2018</a:t>
            </a:r>
            <a:br>
              <a:rPr lang="en-GB" sz="3200" dirty="0">
                <a:solidFill>
                  <a:srgbClr val="0E58C4"/>
                </a:solidFill>
              </a:rPr>
            </a:br>
            <a:r>
              <a:rPr lang="en-GB" sz="3200" dirty="0">
                <a:solidFill>
                  <a:srgbClr val="0E58C4"/>
                </a:solidFill>
              </a:rPr>
              <a:t/>
            </a:r>
            <a:br>
              <a:rPr lang="en-GB" sz="3200" dirty="0">
                <a:solidFill>
                  <a:srgbClr val="0E58C4"/>
                </a:solidFill>
              </a:rPr>
            </a:br>
            <a:r>
              <a:rPr lang="en-GB" sz="4000" b="1" dirty="0">
                <a:solidFill>
                  <a:srgbClr val="7030A0"/>
                </a:solidFill>
              </a:rPr>
              <a:t>Alcohol use: How risky is risky? </a:t>
            </a:r>
            <a:br>
              <a:rPr lang="en-GB" sz="4000" b="1" dirty="0">
                <a:solidFill>
                  <a:srgbClr val="7030A0"/>
                </a:solidFill>
              </a:rPr>
            </a:br>
            <a:r>
              <a:rPr lang="en-GB" sz="3200" dirty="0">
                <a:solidFill>
                  <a:srgbClr val="0E58C4"/>
                </a:solidFill>
              </a:rPr>
              <a:t/>
            </a:r>
            <a:br>
              <a:rPr lang="en-GB" sz="3200" dirty="0">
                <a:solidFill>
                  <a:srgbClr val="0E58C4"/>
                </a:solidFill>
              </a:rPr>
            </a:br>
            <a:r>
              <a:rPr lang="en-GB" sz="2400" b="1" dirty="0">
                <a:solidFill>
                  <a:srgbClr val="0E58C4"/>
                </a:solidFill>
              </a:rPr>
              <a:t>Nadine Hendrie &amp; Rosa Vass</a:t>
            </a:r>
            <a:br>
              <a:rPr lang="en-GB" sz="2400" b="1" dirty="0">
                <a:solidFill>
                  <a:srgbClr val="0E58C4"/>
                </a:solidFill>
              </a:rPr>
            </a:br>
            <a:r>
              <a:rPr lang="en-GB" sz="2000" dirty="0">
                <a:solidFill>
                  <a:srgbClr val="0E58C4"/>
                </a:solidFill>
              </a:rPr>
              <a:t>Dr Catherine Marchand</a:t>
            </a:r>
            <a:br>
              <a:rPr lang="en-GB" sz="2000" dirty="0">
                <a:solidFill>
                  <a:srgbClr val="0E58C4"/>
                </a:solidFill>
              </a:rPr>
            </a:br>
            <a:r>
              <a:rPr lang="en-GB" sz="2000" dirty="0">
                <a:solidFill>
                  <a:srgbClr val="0E58C4"/>
                </a:solidFill>
              </a:rPr>
              <a:t>Professor Simon Coulton</a:t>
            </a:r>
            <a:br>
              <a:rPr lang="en-GB" sz="2000" dirty="0">
                <a:solidFill>
                  <a:srgbClr val="0E58C4"/>
                </a:solidFill>
              </a:rPr>
            </a:br>
            <a:r>
              <a:rPr lang="en-GB" sz="2000" dirty="0">
                <a:solidFill>
                  <a:srgbClr val="0E58C4"/>
                </a:solidFill>
              </a:rPr>
              <a:t>Professor Dorothy Newbury-Birch</a:t>
            </a:r>
          </a:p>
        </p:txBody>
      </p:sp>
      <p:pic>
        <p:nvPicPr>
          <p:cNvPr id="12" name="Content Placeholder 3"/>
          <p:cNvPicPr>
            <a:picLocks noChangeAspect="1"/>
          </p:cNvPicPr>
          <p:nvPr/>
        </p:nvPicPr>
        <p:blipFill rotWithShape="1">
          <a:blip r:embed="rId3"/>
          <a:srcRect l="7572" t="33095" r="23682" b="33132"/>
          <a:stretch/>
        </p:blipFill>
        <p:spPr>
          <a:xfrm>
            <a:off x="7370780" y="866732"/>
            <a:ext cx="4471719" cy="1794016"/>
          </a:xfrm>
          <a:prstGeom prst="rect">
            <a:avLst/>
          </a:prstGeom>
        </p:spPr>
      </p:pic>
      <p:pic>
        <p:nvPicPr>
          <p:cNvPr id="3" name="Picture 2"/>
          <p:cNvPicPr>
            <a:picLocks noChangeAspect="1"/>
          </p:cNvPicPr>
          <p:nvPr/>
        </p:nvPicPr>
        <p:blipFill>
          <a:blip r:embed="rId4"/>
          <a:stretch>
            <a:fillRect/>
          </a:stretch>
        </p:blipFill>
        <p:spPr>
          <a:xfrm>
            <a:off x="4761836" y="-117471"/>
            <a:ext cx="2096164" cy="2954834"/>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2975" y="690118"/>
            <a:ext cx="3190576" cy="2147245"/>
          </a:xfrm>
          <a:prstGeom prst="rect">
            <a:avLst/>
          </a:prstGeom>
        </p:spPr>
      </p:pic>
    </p:spTree>
    <p:extLst>
      <p:ext uri="{BB962C8B-B14F-4D97-AF65-F5344CB8AC3E}">
        <p14:creationId xmlns:p14="http://schemas.microsoft.com/office/powerpoint/2010/main" val="19700633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964" y="0"/>
            <a:ext cx="12371212" cy="6958806"/>
          </a:xfrm>
        </p:spPr>
      </p:pic>
    </p:spTree>
    <p:extLst>
      <p:ext uri="{BB962C8B-B14F-4D97-AF65-F5344CB8AC3E}">
        <p14:creationId xmlns:p14="http://schemas.microsoft.com/office/powerpoint/2010/main" val="37338949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963" y="-63310"/>
            <a:ext cx="12302941" cy="6920404"/>
          </a:xfrm>
        </p:spPr>
      </p:pic>
    </p:spTree>
    <p:extLst>
      <p:ext uri="{BB962C8B-B14F-4D97-AF65-F5344CB8AC3E}">
        <p14:creationId xmlns:p14="http://schemas.microsoft.com/office/powerpoint/2010/main" val="524697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CAFA43-4DFD-884B-9890-54F52D05E32F}"/>
              </a:ext>
            </a:extLst>
          </p:cNvPr>
          <p:cNvSpPr>
            <a:spLocks noGrp="1"/>
          </p:cNvSpPr>
          <p:nvPr>
            <p:ph idx="1"/>
          </p:nvPr>
        </p:nvSpPr>
        <p:spPr>
          <a:xfrm>
            <a:off x="1150299" y="2630522"/>
            <a:ext cx="10515600" cy="1016220"/>
          </a:xfrm>
        </p:spPr>
        <p:txBody>
          <a:bodyPr>
            <a:normAutofit fontScale="77500" lnSpcReduction="20000"/>
          </a:bodyPr>
          <a:lstStyle/>
          <a:p>
            <a:pPr marL="0" indent="0" algn="ctr">
              <a:buNone/>
            </a:pPr>
            <a:r>
              <a:rPr lang="en-GB" sz="8800" b="1" dirty="0">
                <a:solidFill>
                  <a:srgbClr val="0E58C4"/>
                </a:solidFill>
              </a:rPr>
              <a:t>The five minute </a:t>
            </a:r>
            <a:r>
              <a:rPr lang="en-GB" sz="8800" b="1" dirty="0" smtClean="0">
                <a:solidFill>
                  <a:srgbClr val="0E58C4"/>
                </a:solidFill>
              </a:rPr>
              <a:t>barperson </a:t>
            </a:r>
            <a:r>
              <a:rPr lang="en-GB" sz="8800" b="1" dirty="0">
                <a:solidFill>
                  <a:srgbClr val="0E58C4"/>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1144" y="4228796"/>
            <a:ext cx="3774729" cy="176154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3900" y="459398"/>
            <a:ext cx="2847975" cy="188595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81875" y="4228796"/>
            <a:ext cx="3796738" cy="1904718"/>
          </a:xfrm>
          <a:prstGeom prst="rect">
            <a:avLst/>
          </a:prstGeom>
        </p:spPr>
      </p:pic>
      <p:sp>
        <p:nvSpPr>
          <p:cNvPr id="6" name="Cloud Callout 5"/>
          <p:cNvSpPr/>
          <p:nvPr/>
        </p:nvSpPr>
        <p:spPr>
          <a:xfrm>
            <a:off x="3718508" y="1623507"/>
            <a:ext cx="4954839" cy="3736284"/>
          </a:xfrm>
          <a:prstGeom prst="cloudCallout">
            <a:avLst>
              <a:gd name="adj1" fmla="val -73227"/>
              <a:gd name="adj2" fmla="val -63273"/>
            </a:avLst>
          </a:prstGeom>
          <a:solidFill>
            <a:schemeClr val="accent4">
              <a:lumMod val="40000"/>
              <a:lumOff val="60000"/>
            </a:schemeClr>
          </a:solidFill>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solidFill>
                  <a:srgbClr val="0070C0"/>
                </a:solidFill>
              </a:rPr>
              <a:t>How many units ? </a:t>
            </a:r>
          </a:p>
        </p:txBody>
      </p:sp>
    </p:spTree>
    <p:extLst>
      <p:ext uri="{BB962C8B-B14F-4D97-AF65-F5344CB8AC3E}">
        <p14:creationId xmlns:p14="http://schemas.microsoft.com/office/powerpoint/2010/main" val="34121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D84ED56-569B-BD42-8973-2817E0380231}"/>
              </a:ext>
            </a:extLst>
          </p:cNvPr>
          <p:cNvPicPr>
            <a:picLocks noGrp="1" noChangeAspect="1"/>
          </p:cNvPicPr>
          <p:nvPr>
            <p:ph idx="1"/>
          </p:nvPr>
        </p:nvPicPr>
        <p:blipFill>
          <a:blip r:embed="rId3"/>
          <a:stretch>
            <a:fillRect/>
          </a:stretch>
        </p:blipFill>
        <p:spPr>
          <a:xfrm>
            <a:off x="3593170" y="539380"/>
            <a:ext cx="5005659" cy="6318620"/>
          </a:xfrm>
          <a:prstGeom prst="rect">
            <a:avLst/>
          </a:prstGeom>
        </p:spPr>
      </p:pic>
    </p:spTree>
    <p:extLst>
      <p:ext uri="{BB962C8B-B14F-4D97-AF65-F5344CB8AC3E}">
        <p14:creationId xmlns:p14="http://schemas.microsoft.com/office/powerpoint/2010/main" val="27206574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5419" y="295551"/>
            <a:ext cx="8166717" cy="1325563"/>
          </a:xfrm>
          <a:noFill/>
          <a:ln>
            <a:noFill/>
          </a:ln>
        </p:spPr>
        <p:style>
          <a:lnRef idx="2">
            <a:schemeClr val="accent3"/>
          </a:lnRef>
          <a:fillRef idx="1">
            <a:schemeClr val="lt1"/>
          </a:fillRef>
          <a:effectRef idx="0">
            <a:schemeClr val="accent3"/>
          </a:effectRef>
          <a:fontRef idx="minor">
            <a:schemeClr val="dk1"/>
          </a:fontRef>
        </p:style>
        <p:txBody>
          <a:bodyPr>
            <a:normAutofit/>
          </a:bodyPr>
          <a:lstStyle/>
          <a:p>
            <a:pPr algn="ctr"/>
            <a:r>
              <a:rPr lang="en-GB" sz="3200" b="1" dirty="0">
                <a:solidFill>
                  <a:srgbClr val="0E58C4"/>
                </a:solidFill>
              </a:rPr>
              <a:t>Back to your TLFB</a:t>
            </a:r>
            <a:br>
              <a:rPr lang="en-GB" sz="3200" b="1" dirty="0">
                <a:solidFill>
                  <a:srgbClr val="0E58C4"/>
                </a:solidFill>
              </a:rPr>
            </a:br>
            <a:r>
              <a:rPr lang="en-GB" sz="3200" b="1" dirty="0">
                <a:solidFill>
                  <a:srgbClr val="0E58C4"/>
                </a:solidFill>
              </a:rPr>
              <a:t>Now add up the units ?</a:t>
            </a:r>
            <a:endParaRPr lang="en-GB" sz="3200" b="1" dirty="0">
              <a:solidFill>
                <a:srgbClr val="0E58C4"/>
              </a:solidFill>
              <a:latin typeface="+mj-lt"/>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2155" y="388651"/>
            <a:ext cx="2109909" cy="692566"/>
          </a:xfrm>
          <a:prstGeom prst="rect">
            <a:avLst/>
          </a:prstGeom>
        </p:spPr>
      </p:pic>
      <p:pic>
        <p:nvPicPr>
          <p:cNvPr id="6"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7565" y="1537359"/>
            <a:ext cx="9703293" cy="4170516"/>
          </a:xfrm>
          <a:prstGeom prst="rect">
            <a:avLst/>
          </a:prstGeom>
        </p:spPr>
      </p:pic>
      <p:sp>
        <p:nvSpPr>
          <p:cNvPr id="4" name="Cloud Callout 3"/>
          <p:cNvSpPr/>
          <p:nvPr/>
        </p:nvSpPr>
        <p:spPr>
          <a:xfrm>
            <a:off x="8789437" y="4802805"/>
            <a:ext cx="3312367" cy="1810139"/>
          </a:xfrm>
          <a:prstGeom prst="cloudCallout">
            <a:avLst>
              <a:gd name="adj1" fmla="val -73227"/>
              <a:gd name="adj2" fmla="val -63273"/>
            </a:avLst>
          </a:prstGeom>
          <a:solidFill>
            <a:schemeClr val="accent4">
              <a:lumMod val="40000"/>
              <a:lumOff val="60000"/>
            </a:schemeClr>
          </a:solidFill>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9120772" y="5329527"/>
            <a:ext cx="2842727" cy="584775"/>
          </a:xfrm>
          <a:prstGeom prst="rect">
            <a:avLst/>
          </a:prstGeom>
          <a:noFill/>
        </p:spPr>
        <p:txBody>
          <a:bodyPr wrap="square" rtlCol="0">
            <a:spAutoFit/>
          </a:bodyPr>
          <a:lstStyle/>
          <a:p>
            <a:r>
              <a:rPr lang="en-GB" sz="3200" b="1" dirty="0">
                <a:solidFill>
                  <a:srgbClr val="0E58C4"/>
                </a:solidFill>
              </a:rPr>
              <a:t>Total 17.1 units</a:t>
            </a:r>
          </a:p>
        </p:txBody>
      </p:sp>
      <p:sp>
        <p:nvSpPr>
          <p:cNvPr id="9" name="Rectangle 8"/>
          <p:cNvSpPr/>
          <p:nvPr/>
        </p:nvSpPr>
        <p:spPr>
          <a:xfrm>
            <a:off x="1047565" y="5914302"/>
            <a:ext cx="6096000" cy="646331"/>
          </a:xfrm>
          <a:prstGeom prst="rect">
            <a:avLst/>
          </a:prstGeom>
        </p:spPr>
        <p:txBody>
          <a:bodyPr>
            <a:spAutoFit/>
          </a:bodyPr>
          <a:lstStyle/>
          <a:p>
            <a:r>
              <a:rPr lang="en-GB" dirty="0"/>
              <a:t>https://www.drinkaware.co.uk/understand-your-drinking/unit-calculator</a:t>
            </a:r>
          </a:p>
        </p:txBody>
      </p:sp>
    </p:spTree>
    <p:extLst>
      <p:ext uri="{BB962C8B-B14F-4D97-AF65-F5344CB8AC3E}">
        <p14:creationId xmlns:p14="http://schemas.microsoft.com/office/powerpoint/2010/main" val="1221166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955" y="1189704"/>
            <a:ext cx="11410060" cy="3516768"/>
          </a:xfrm>
          <a:noFill/>
          <a:ln>
            <a:noFill/>
          </a:ln>
        </p:spPr>
        <p:style>
          <a:lnRef idx="2">
            <a:schemeClr val="accent3"/>
          </a:lnRef>
          <a:fillRef idx="1">
            <a:schemeClr val="lt1"/>
          </a:fillRef>
          <a:effectRef idx="0">
            <a:schemeClr val="accent3"/>
          </a:effectRef>
          <a:fontRef idx="minor">
            <a:schemeClr val="dk1"/>
          </a:fontRef>
        </p:style>
        <p:txBody>
          <a:bodyPr>
            <a:noAutofit/>
          </a:bodyPr>
          <a:lstStyle/>
          <a:p>
            <a:pPr algn="ctr"/>
            <a:r>
              <a:rPr lang="en-GB" sz="9600" b="1" dirty="0" smtClean="0">
                <a:solidFill>
                  <a:srgbClr val="0E58C4"/>
                </a:solidFill>
              </a:rPr>
              <a:t>Alcohol: How </a:t>
            </a:r>
            <a:r>
              <a:rPr lang="en-GB" sz="9600" b="1" dirty="0">
                <a:solidFill>
                  <a:srgbClr val="0E58C4"/>
                </a:solidFill>
              </a:rPr>
              <a:t>risky is risky? </a:t>
            </a:r>
            <a:r>
              <a:rPr lang="en-GB" sz="8800" b="1" dirty="0">
                <a:solidFill>
                  <a:srgbClr val="0E58C4"/>
                </a:solidFill>
              </a:rPr>
              <a:t> </a:t>
            </a:r>
            <a:br>
              <a:rPr lang="en-GB" sz="8800" b="1" dirty="0">
                <a:solidFill>
                  <a:srgbClr val="0E58C4"/>
                </a:solidFill>
              </a:rPr>
            </a:br>
            <a:endParaRPr lang="en-GB" sz="8800" b="1" dirty="0">
              <a:solidFill>
                <a:srgbClr val="0E58C4"/>
              </a:solidFill>
              <a:latin typeface="+mj-l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437" y="3057525"/>
            <a:ext cx="2951674" cy="2620604"/>
          </a:xfrm>
          <a:prstGeom prst="rect">
            <a:avLst/>
          </a:prstGeom>
        </p:spPr>
      </p:pic>
    </p:spTree>
    <p:extLst>
      <p:ext uri="{BB962C8B-B14F-4D97-AF65-F5344CB8AC3E}">
        <p14:creationId xmlns:p14="http://schemas.microsoft.com/office/powerpoint/2010/main" val="1173160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733680"/>
            <a:ext cx="10515600" cy="1325563"/>
          </a:xfrm>
        </p:spPr>
        <p:txBody>
          <a:bodyPr/>
          <a:lstStyle/>
          <a:p>
            <a:r>
              <a:rPr lang="en-GB" b="1" dirty="0">
                <a:solidFill>
                  <a:srgbClr val="0E58C4"/>
                </a:solidFill>
              </a:rPr>
              <a:t>Young people?</a:t>
            </a:r>
            <a:endParaRPr lang="en-GB"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97984" y="2542160"/>
            <a:ext cx="4381500" cy="2628900"/>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0819" y="1576327"/>
            <a:ext cx="4381500" cy="2628900"/>
          </a:xfrm>
          <a:prstGeom prst="rect">
            <a:avLst/>
          </a:prstGeom>
        </p:spPr>
      </p:pic>
    </p:spTree>
    <p:extLst>
      <p:ext uri="{BB962C8B-B14F-4D97-AF65-F5344CB8AC3E}">
        <p14:creationId xmlns:p14="http://schemas.microsoft.com/office/powerpoint/2010/main" val="42136799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31172" y="1104220"/>
            <a:ext cx="8610788" cy="5486587"/>
          </a:xfrm>
          <a:prstGeom prst="rect">
            <a:avLst/>
          </a:prstGeom>
          <a:ln>
            <a:noFill/>
          </a:ln>
          <a:effectLst>
            <a:outerShdw blurRad="190500" algn="tl" rotWithShape="0">
              <a:srgbClr val="000000">
                <a:alpha val="70000"/>
              </a:srgbClr>
            </a:outerShdw>
          </a:effectLst>
        </p:spPr>
      </p:pic>
      <p:sp>
        <p:nvSpPr>
          <p:cNvPr id="2" name="Title 1"/>
          <p:cNvSpPr>
            <a:spLocks noGrp="1"/>
          </p:cNvSpPr>
          <p:nvPr>
            <p:ph type="title"/>
          </p:nvPr>
        </p:nvSpPr>
        <p:spPr>
          <a:xfrm>
            <a:off x="367662" y="98348"/>
            <a:ext cx="10802086" cy="850868"/>
          </a:xfrm>
        </p:spPr>
        <p:txBody>
          <a:bodyPr>
            <a:normAutofit/>
          </a:bodyPr>
          <a:lstStyle/>
          <a:p>
            <a:pPr algn="ctr"/>
            <a:r>
              <a:rPr lang="en-GB" b="1" dirty="0">
                <a:solidFill>
                  <a:srgbClr val="0E58C4"/>
                </a:solidFill>
              </a:rPr>
              <a:t>Alcohol and the developing brain</a:t>
            </a:r>
          </a:p>
        </p:txBody>
      </p:sp>
    </p:spTree>
    <p:extLst>
      <p:ext uri="{BB962C8B-B14F-4D97-AF65-F5344CB8AC3E}">
        <p14:creationId xmlns:p14="http://schemas.microsoft.com/office/powerpoint/2010/main" val="325311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257455" y="732734"/>
            <a:ext cx="5236221" cy="3123829"/>
            <a:chOff x="1132338" y="770245"/>
            <a:chExt cx="5373545" cy="3175627"/>
          </a:xfrm>
          <a:solidFill>
            <a:schemeClr val="accent1">
              <a:lumMod val="20000"/>
              <a:lumOff val="80000"/>
            </a:schemeClr>
          </a:solidFill>
        </p:grpSpPr>
        <p:sp>
          <p:nvSpPr>
            <p:cNvPr id="5" name="Cloud Callout 4"/>
            <p:cNvSpPr/>
            <p:nvPr/>
          </p:nvSpPr>
          <p:spPr>
            <a:xfrm rot="624943">
              <a:off x="1132338" y="770245"/>
              <a:ext cx="5373545" cy="3175627"/>
            </a:xfrm>
            <a:prstGeom prst="cloudCallout">
              <a:avLst>
                <a:gd name="adj1" fmla="val -74364"/>
                <a:gd name="adj2" fmla="val -43453"/>
              </a:avLst>
            </a:prstGeom>
            <a:grpFill/>
            <a:ln>
              <a:solidFill>
                <a:srgbClr val="FF0000"/>
              </a:solidFill>
            </a:ln>
            <a:effectLst>
              <a:glow rad="101600">
                <a:srgbClr val="FF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p:cNvSpPr txBox="1"/>
            <p:nvPr/>
          </p:nvSpPr>
          <p:spPr>
            <a:xfrm>
              <a:off x="1808921" y="1227484"/>
              <a:ext cx="4194313" cy="1754326"/>
            </a:xfrm>
            <a:prstGeom prst="rect">
              <a:avLst/>
            </a:prstGeom>
            <a:grpFill/>
          </p:spPr>
          <p:txBody>
            <a:bodyPr wrap="square" rtlCol="0">
              <a:spAutoFit/>
            </a:bodyPr>
            <a:lstStyle/>
            <a:p>
              <a:r>
                <a:rPr lang="en-GB" b="1" dirty="0"/>
                <a:t>Alcohol consumption amongst adolescents aged 10 - 17 years is estimated to be responsible for 80,640 violent offences per year &amp; costing in excess of £5million per year for criminal activity to the Criminal Justice System</a:t>
              </a:r>
            </a:p>
          </p:txBody>
        </p:sp>
      </p:grpSp>
      <p:grpSp>
        <p:nvGrpSpPr>
          <p:cNvPr id="9" name="Group 8"/>
          <p:cNvGrpSpPr/>
          <p:nvPr/>
        </p:nvGrpSpPr>
        <p:grpSpPr>
          <a:xfrm>
            <a:off x="1660694" y="4378930"/>
            <a:ext cx="3936722" cy="2245062"/>
            <a:chOff x="1311138" y="4300406"/>
            <a:chExt cx="3936722" cy="2245062"/>
          </a:xfrm>
          <a:solidFill>
            <a:schemeClr val="accent1">
              <a:lumMod val="20000"/>
              <a:lumOff val="80000"/>
            </a:schemeClr>
          </a:solidFill>
        </p:grpSpPr>
        <p:sp>
          <p:nvSpPr>
            <p:cNvPr id="7" name="Cloud Callout 6"/>
            <p:cNvSpPr/>
            <p:nvPr/>
          </p:nvSpPr>
          <p:spPr>
            <a:xfrm>
              <a:off x="1311138" y="4300406"/>
              <a:ext cx="3936722" cy="2245062"/>
            </a:xfrm>
            <a:prstGeom prst="cloudCallout">
              <a:avLst>
                <a:gd name="adj1" fmla="val -81116"/>
                <a:gd name="adj2" fmla="val 47661"/>
              </a:avLst>
            </a:prstGeom>
            <a:grpFill/>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7030A0"/>
                </a:solidFill>
              </a:endParaRPr>
            </a:p>
          </p:txBody>
        </p:sp>
        <p:sp>
          <p:nvSpPr>
            <p:cNvPr id="8" name="TextBox 7"/>
            <p:cNvSpPr txBox="1"/>
            <p:nvPr/>
          </p:nvSpPr>
          <p:spPr>
            <a:xfrm>
              <a:off x="2307950" y="4717997"/>
              <a:ext cx="2219294" cy="1477328"/>
            </a:xfrm>
            <a:prstGeom prst="rect">
              <a:avLst/>
            </a:prstGeom>
            <a:grpFill/>
          </p:spPr>
          <p:txBody>
            <a:bodyPr wrap="square" rtlCol="0">
              <a:spAutoFit/>
            </a:bodyPr>
            <a:lstStyle/>
            <a:p>
              <a:r>
                <a:rPr lang="en-GB" b="1" dirty="0"/>
                <a:t>Nearly 50% of young people in treatment were seeking </a:t>
              </a:r>
              <a:r>
                <a:rPr lang="en-GB" b="1" dirty="0" smtClean="0"/>
                <a:t>help </a:t>
              </a:r>
              <a:r>
                <a:rPr lang="en-GB" b="1" dirty="0"/>
                <a:t>for alcohol </a:t>
              </a:r>
              <a:r>
                <a:rPr lang="en-GB" b="1" dirty="0" smtClean="0"/>
                <a:t>misuse</a:t>
              </a:r>
            </a:p>
            <a:p>
              <a:r>
                <a:rPr lang="en-GB" b="1" dirty="0" smtClean="0"/>
                <a:t>(</a:t>
              </a:r>
              <a:r>
                <a:rPr lang="en-GB" sz="1400" b="1" dirty="0" smtClean="0"/>
                <a:t>general population)</a:t>
              </a:r>
              <a:endParaRPr lang="en-GB" sz="1400" b="1" dirty="0"/>
            </a:p>
          </p:txBody>
        </p:sp>
      </p:grpSp>
      <p:grpSp>
        <p:nvGrpSpPr>
          <p:cNvPr id="12" name="Group 11"/>
          <p:cNvGrpSpPr/>
          <p:nvPr/>
        </p:nvGrpSpPr>
        <p:grpSpPr>
          <a:xfrm>
            <a:off x="6862760" y="3686892"/>
            <a:ext cx="4074109" cy="2414733"/>
            <a:chOff x="1132338" y="770245"/>
            <a:chExt cx="5373545" cy="3175627"/>
          </a:xfrm>
          <a:solidFill>
            <a:schemeClr val="accent1">
              <a:lumMod val="20000"/>
              <a:lumOff val="80000"/>
            </a:schemeClr>
          </a:solidFill>
          <a:effectLst/>
        </p:grpSpPr>
        <p:sp>
          <p:nvSpPr>
            <p:cNvPr id="13" name="Cloud Callout 12"/>
            <p:cNvSpPr/>
            <p:nvPr/>
          </p:nvSpPr>
          <p:spPr>
            <a:xfrm rot="624943">
              <a:off x="1132338" y="770245"/>
              <a:ext cx="5373545" cy="3175627"/>
            </a:xfrm>
            <a:prstGeom prst="cloudCallout">
              <a:avLst>
                <a:gd name="adj1" fmla="val 68670"/>
                <a:gd name="adj2" fmla="val -80698"/>
              </a:avLst>
            </a:prstGeom>
            <a:grpFill/>
            <a:ln>
              <a:solidFill>
                <a:srgbClr val="7030A0"/>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p:cNvSpPr txBox="1"/>
            <p:nvPr/>
          </p:nvSpPr>
          <p:spPr>
            <a:xfrm>
              <a:off x="1839936" y="1598411"/>
              <a:ext cx="4194313" cy="1214276"/>
            </a:xfrm>
            <a:prstGeom prst="rect">
              <a:avLst/>
            </a:prstGeom>
            <a:grpFill/>
          </p:spPr>
          <p:txBody>
            <a:bodyPr wrap="square" rtlCol="0">
              <a:spAutoFit/>
            </a:bodyPr>
            <a:lstStyle/>
            <a:p>
              <a:r>
                <a:rPr lang="en-GB" b="1" dirty="0"/>
                <a:t>81% of the young offenders were identified as experiencing alcohol-related risk or harm</a:t>
              </a:r>
            </a:p>
          </p:txBody>
        </p:sp>
      </p:grpSp>
      <p:sp>
        <p:nvSpPr>
          <p:cNvPr id="2" name="TextBox 1"/>
          <p:cNvSpPr txBox="1"/>
          <p:nvPr/>
        </p:nvSpPr>
        <p:spPr>
          <a:xfrm>
            <a:off x="8117058" y="1522150"/>
            <a:ext cx="3854548" cy="1323439"/>
          </a:xfrm>
          <a:prstGeom prst="rect">
            <a:avLst/>
          </a:prstGeom>
          <a:noFill/>
        </p:spPr>
        <p:txBody>
          <a:bodyPr wrap="square" rtlCol="0">
            <a:spAutoFit/>
          </a:bodyPr>
          <a:lstStyle/>
          <a:p>
            <a:pPr algn="ctr"/>
            <a:r>
              <a:rPr lang="en-GB" sz="4000" b="1" dirty="0">
                <a:solidFill>
                  <a:srgbClr val="0070C0"/>
                </a:solidFill>
              </a:rPr>
              <a:t>Young people in the  CJS  </a:t>
            </a:r>
          </a:p>
        </p:txBody>
      </p:sp>
    </p:spTree>
    <p:extLst>
      <p:ext uri="{BB962C8B-B14F-4D97-AF65-F5344CB8AC3E}">
        <p14:creationId xmlns:p14="http://schemas.microsoft.com/office/powerpoint/2010/main" val="333624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69070" y="860303"/>
            <a:ext cx="10515600" cy="1325563"/>
          </a:xfrm>
          <a:noFill/>
          <a:ln>
            <a:noFill/>
          </a:ln>
        </p:spPr>
        <p:style>
          <a:lnRef idx="2">
            <a:schemeClr val="accent3"/>
          </a:lnRef>
          <a:fillRef idx="1">
            <a:schemeClr val="lt1"/>
          </a:fillRef>
          <a:effectRef idx="0">
            <a:schemeClr val="accent3"/>
          </a:effectRef>
          <a:fontRef idx="minor">
            <a:schemeClr val="dk1"/>
          </a:fontRef>
        </p:style>
        <p:txBody>
          <a:bodyPr>
            <a:normAutofit/>
          </a:bodyPr>
          <a:lstStyle/>
          <a:p>
            <a:r>
              <a:rPr lang="en-GB" sz="3200" b="1" dirty="0">
                <a:solidFill>
                  <a:srgbClr val="0E58C4"/>
                </a:solidFill>
                <a:latin typeface="+mj-lt"/>
              </a:rPr>
              <a:t>So… a possible example of a RISKIT-CJS young persons TLFB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7330" y="448062"/>
            <a:ext cx="1507020" cy="494671"/>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36283" y="1834883"/>
            <a:ext cx="5917517" cy="4395130"/>
          </a:xfrm>
          <a:prstGeom prst="rect">
            <a:avLst/>
          </a:prstGeom>
        </p:spPr>
      </p:pic>
      <p:sp>
        <p:nvSpPr>
          <p:cNvPr id="6" name="Cloud Callout 5"/>
          <p:cNvSpPr/>
          <p:nvPr/>
        </p:nvSpPr>
        <p:spPr>
          <a:xfrm>
            <a:off x="537898" y="3124106"/>
            <a:ext cx="3836645" cy="2646359"/>
          </a:xfrm>
          <a:prstGeom prst="cloudCallout">
            <a:avLst>
              <a:gd name="adj1" fmla="val 71544"/>
              <a:gd name="adj2" fmla="val -66847"/>
            </a:avLst>
          </a:prstGeom>
          <a:ln/>
          <a:effectLst>
            <a:glow rad="101600">
              <a:schemeClr val="accent1">
                <a:satMod val="175000"/>
                <a:alpha val="40000"/>
              </a:schemeClr>
            </a:glow>
          </a:effectLst>
        </p:spPr>
        <p:style>
          <a:lnRef idx="2">
            <a:schemeClr val="accent5"/>
          </a:lnRef>
          <a:fillRef idx="1">
            <a:schemeClr val="lt1"/>
          </a:fillRef>
          <a:effectRef idx="0">
            <a:schemeClr val="accent5"/>
          </a:effectRef>
          <a:fontRef idx="minor">
            <a:schemeClr val="dk1"/>
          </a:fontRef>
        </p:style>
        <p:txBody>
          <a:bodyPr rtlCol="0" anchor="ctr"/>
          <a:lstStyle/>
          <a:p>
            <a:pPr algn="ctr"/>
            <a:r>
              <a:rPr lang="en-GB" dirty="0">
                <a:solidFill>
                  <a:schemeClr val="tx1"/>
                </a:solidFill>
              </a:rPr>
              <a:t>20.5g of Cannabis</a:t>
            </a:r>
          </a:p>
          <a:p>
            <a:pPr algn="ctr"/>
            <a:r>
              <a:rPr lang="en-GB" dirty="0">
                <a:solidFill>
                  <a:schemeClr val="tx1"/>
                </a:solidFill>
              </a:rPr>
              <a:t>165.4 unit of Alcohol</a:t>
            </a:r>
          </a:p>
          <a:p>
            <a:pPr algn="ctr"/>
            <a:r>
              <a:rPr lang="en-GB" dirty="0">
                <a:solidFill>
                  <a:schemeClr val="tx1"/>
                </a:solidFill>
              </a:rPr>
              <a:t>2g of Ketamine</a:t>
            </a:r>
          </a:p>
          <a:p>
            <a:pPr algn="ctr"/>
            <a:r>
              <a:rPr lang="en-GB" dirty="0">
                <a:solidFill>
                  <a:schemeClr val="tx1"/>
                </a:solidFill>
              </a:rPr>
              <a:t>1g of MDMA</a:t>
            </a:r>
          </a:p>
          <a:p>
            <a:pPr algn="ctr"/>
            <a:r>
              <a:rPr lang="en-GB" dirty="0">
                <a:solidFill>
                  <a:schemeClr val="tx1"/>
                </a:solidFill>
              </a:rPr>
              <a:t>0.2g of Cocaine</a:t>
            </a:r>
          </a:p>
          <a:p>
            <a:pPr algn="ctr"/>
            <a:r>
              <a:rPr lang="en-GB" dirty="0">
                <a:solidFill>
                  <a:schemeClr val="tx1"/>
                </a:solidFill>
              </a:rPr>
              <a:t>12 balloons</a:t>
            </a:r>
          </a:p>
        </p:txBody>
      </p:sp>
      <p:sp>
        <p:nvSpPr>
          <p:cNvPr id="8" name="Cloud Callout 7"/>
          <p:cNvSpPr/>
          <p:nvPr/>
        </p:nvSpPr>
        <p:spPr>
          <a:xfrm>
            <a:off x="537898" y="3124106"/>
            <a:ext cx="3836645" cy="2646359"/>
          </a:xfrm>
          <a:prstGeom prst="cloudCallout">
            <a:avLst>
              <a:gd name="adj1" fmla="val 71544"/>
              <a:gd name="adj2" fmla="val -66847"/>
            </a:avLst>
          </a:prstGeom>
          <a:solidFill>
            <a:schemeClr val="accent4">
              <a:lumMod val="40000"/>
              <a:lumOff val="60000"/>
            </a:schemeClr>
          </a:solidFill>
          <a:ln/>
          <a:effectLst>
            <a:glow rad="101600">
              <a:schemeClr val="accent1">
                <a:satMod val="175000"/>
                <a:alpha val="40000"/>
              </a:schemeClr>
            </a:glow>
          </a:effectLst>
        </p:spPr>
        <p:style>
          <a:lnRef idx="2">
            <a:schemeClr val="accent5"/>
          </a:lnRef>
          <a:fillRef idx="1">
            <a:schemeClr val="lt1"/>
          </a:fillRef>
          <a:effectRef idx="0">
            <a:schemeClr val="accent5"/>
          </a:effectRef>
          <a:fontRef idx="minor">
            <a:schemeClr val="dk1"/>
          </a:fontRef>
        </p:style>
        <p:txBody>
          <a:bodyPr rtlCol="0" anchor="ctr"/>
          <a:lstStyle/>
          <a:p>
            <a:pPr algn="ctr"/>
            <a:r>
              <a:rPr lang="en-GB" sz="4400" b="1" dirty="0">
                <a:solidFill>
                  <a:srgbClr val="0070C0"/>
                </a:solidFill>
              </a:rPr>
              <a:t>Average 33 units per binge</a:t>
            </a:r>
          </a:p>
        </p:txBody>
      </p:sp>
    </p:spTree>
    <p:extLst>
      <p:ext uri="{BB962C8B-B14F-4D97-AF65-F5344CB8AC3E}">
        <p14:creationId xmlns:p14="http://schemas.microsoft.com/office/powerpoint/2010/main" val="3503139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ircle(in)">
                                      <p:cBhvr>
                                        <p:cTn id="1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p:spPr>
        <p:style>
          <a:lnRef idx="2">
            <a:schemeClr val="accent3"/>
          </a:lnRef>
          <a:fillRef idx="1">
            <a:schemeClr val="lt1"/>
          </a:fillRef>
          <a:effectRef idx="0">
            <a:schemeClr val="accent3"/>
          </a:effectRef>
          <a:fontRef idx="minor">
            <a:schemeClr val="dk1"/>
          </a:fontRef>
        </p:style>
        <p:txBody>
          <a:bodyPr>
            <a:normAutofit/>
          </a:bodyPr>
          <a:lstStyle/>
          <a:p>
            <a:r>
              <a:rPr lang="en-GB" sz="3200" b="1" dirty="0">
                <a:solidFill>
                  <a:srgbClr val="0E58C4"/>
                </a:solidFill>
                <a:latin typeface="+mj-lt"/>
              </a:rPr>
              <a:t>					</a:t>
            </a:r>
            <a:r>
              <a:rPr lang="en-GB" sz="4800" b="1" dirty="0">
                <a:solidFill>
                  <a:srgbClr val="0E58C4"/>
                </a:solidFill>
                <a:latin typeface="+mj-lt"/>
              </a:rPr>
              <a:t>Who are we? </a:t>
            </a:r>
          </a:p>
        </p:txBody>
      </p:sp>
      <p:sp>
        <p:nvSpPr>
          <p:cNvPr id="3" name="Content Placeholder 2"/>
          <p:cNvSpPr>
            <a:spLocks noGrp="1"/>
          </p:cNvSpPr>
          <p:nvPr>
            <p:ph idx="1"/>
          </p:nvPr>
        </p:nvSpPr>
        <p:spPr>
          <a:noFill/>
          <a:ln>
            <a:noFill/>
          </a:ln>
        </p:spPr>
        <p:txBody>
          <a:bodyPr>
            <a:normAutofit/>
          </a:bodyPr>
          <a:lstStyle/>
          <a:p>
            <a:pPr>
              <a:buFont typeface="Wingdings" panose="05000000000000000000" pitchFamily="2" charset="2"/>
              <a:buChar char="§"/>
            </a:pPr>
            <a:endParaRPr lang="en-GB" dirty="0">
              <a:solidFill>
                <a:srgbClr val="0E58C4"/>
              </a:solidFill>
            </a:endParaRPr>
          </a:p>
          <a:p>
            <a:pPr>
              <a:buFont typeface="Wingdings" panose="05000000000000000000" pitchFamily="2" charset="2"/>
              <a:buChar char="§"/>
            </a:pPr>
            <a:endParaRPr lang="en-GB" dirty="0">
              <a:solidFill>
                <a:srgbClr val="0E58C4"/>
              </a:solidFill>
            </a:endParaRPr>
          </a:p>
          <a:p>
            <a:pPr>
              <a:buFont typeface="Wingdings" panose="05000000000000000000" pitchFamily="2" charset="2"/>
              <a:buChar char="§"/>
            </a:pPr>
            <a:endParaRPr lang="en-GB" dirty="0">
              <a:solidFill>
                <a:srgbClr val="0E58C4"/>
              </a:solidFill>
            </a:endParaRPr>
          </a:p>
          <a:p>
            <a:pPr>
              <a:buFont typeface="Wingdings" panose="05000000000000000000" pitchFamily="2" charset="2"/>
              <a:buChar char="§"/>
            </a:pPr>
            <a:r>
              <a:rPr lang="en-GB" sz="3600" dirty="0">
                <a:solidFill>
                  <a:srgbClr val="0E58C4"/>
                </a:solidFill>
              </a:rPr>
              <a:t>Nadine &amp; </a:t>
            </a:r>
            <a:r>
              <a:rPr lang="en-GB" sz="3600" dirty="0" smtClean="0">
                <a:solidFill>
                  <a:srgbClr val="0E58C4"/>
                </a:solidFill>
              </a:rPr>
              <a:t>Rosa</a:t>
            </a:r>
          </a:p>
          <a:p>
            <a:pPr>
              <a:buFont typeface="Wingdings" panose="05000000000000000000" pitchFamily="2" charset="2"/>
              <a:buChar char="§"/>
            </a:pPr>
            <a:r>
              <a:rPr lang="en-GB" sz="3600" dirty="0" smtClean="0">
                <a:solidFill>
                  <a:srgbClr val="0E58C4"/>
                </a:solidFill>
              </a:rPr>
              <a:t>The Team </a:t>
            </a:r>
            <a:endParaRPr lang="en-GB" sz="3600" dirty="0">
              <a:solidFill>
                <a:srgbClr val="0E58C4"/>
              </a:solidFill>
            </a:endParaRPr>
          </a:p>
          <a:p>
            <a:pPr>
              <a:buFont typeface="Wingdings" panose="05000000000000000000" pitchFamily="2" charset="2"/>
              <a:buChar char="§"/>
            </a:pPr>
            <a:endParaRPr lang="en-GB" dirty="0">
              <a:solidFill>
                <a:srgbClr val="0E58C4"/>
              </a:solidFill>
            </a:endParaRPr>
          </a:p>
          <a:p>
            <a:pPr>
              <a:buFont typeface="Wingdings" panose="05000000000000000000" pitchFamily="2" charset="2"/>
              <a:buChar char="§"/>
            </a:pPr>
            <a:endParaRPr lang="en-GB" dirty="0">
              <a:solidFill>
                <a:srgbClr val="0E58C4"/>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471148"/>
            <a:ext cx="4126428" cy="135447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0" y="3115270"/>
            <a:ext cx="1713965" cy="1143000"/>
          </a:xfrm>
          <a:prstGeom prst="rect">
            <a:avLst/>
          </a:prstGeom>
        </p:spPr>
      </p:pic>
      <p:sp>
        <p:nvSpPr>
          <p:cNvPr id="7" name="Cloud Callout 6"/>
          <p:cNvSpPr/>
          <p:nvPr/>
        </p:nvSpPr>
        <p:spPr>
          <a:xfrm>
            <a:off x="5505450" y="2642544"/>
            <a:ext cx="4914900" cy="3072456"/>
          </a:xfrm>
          <a:prstGeom prst="cloudCallout">
            <a:avLst>
              <a:gd name="adj1" fmla="val 75291"/>
              <a:gd name="adj2" fmla="val 40799"/>
            </a:avLst>
          </a:prstGeom>
          <a:noFill/>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6303942" y="3115270"/>
            <a:ext cx="3981450" cy="1846659"/>
          </a:xfrm>
          <a:prstGeom prst="rect">
            <a:avLst/>
          </a:prstGeom>
          <a:noFill/>
        </p:spPr>
        <p:txBody>
          <a:bodyPr wrap="square" rtlCol="0">
            <a:spAutoFit/>
          </a:bodyPr>
          <a:lstStyle/>
          <a:p>
            <a:r>
              <a:rPr lang="en-GB" sz="2400" dirty="0"/>
              <a:t>		</a:t>
            </a:r>
          </a:p>
          <a:p>
            <a:r>
              <a:rPr lang="en-GB" sz="2400" b="1" dirty="0"/>
              <a:t>               </a:t>
            </a:r>
            <a:r>
              <a:rPr lang="en-GB" sz="3400" b="1" dirty="0"/>
              <a:t>Twitter</a:t>
            </a:r>
            <a:endParaRPr lang="en-GB" sz="2400" dirty="0"/>
          </a:p>
          <a:p>
            <a:r>
              <a:rPr lang="en-GB" sz="2800" dirty="0"/>
              <a:t>  @RISKIT_CJS</a:t>
            </a:r>
          </a:p>
          <a:p>
            <a:r>
              <a:rPr lang="en-GB" sz="2800" dirty="0"/>
              <a:t>  @</a:t>
            </a:r>
            <a:r>
              <a:rPr lang="en-GB" sz="2800" dirty="0" err="1"/>
              <a:t>pintofscience</a:t>
            </a:r>
            <a:endParaRPr lang="en-GB" sz="2800" dirty="0"/>
          </a:p>
        </p:txBody>
      </p:sp>
    </p:spTree>
    <p:extLst>
      <p:ext uri="{BB962C8B-B14F-4D97-AF65-F5344CB8AC3E}">
        <p14:creationId xmlns:p14="http://schemas.microsoft.com/office/powerpoint/2010/main" val="26567487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b="1" dirty="0">
                <a:solidFill>
                  <a:srgbClr val="0E58C4"/>
                </a:solidFill>
              </a:rPr>
              <a:t>And finally …..lets be positive ! </a:t>
            </a:r>
          </a:p>
        </p:txBody>
      </p:sp>
      <p:sp>
        <p:nvSpPr>
          <p:cNvPr id="3" name="Content Placeholder 2"/>
          <p:cNvSpPr>
            <a:spLocks noGrp="1"/>
          </p:cNvSpPr>
          <p:nvPr>
            <p:ph idx="1"/>
          </p:nvPr>
        </p:nvSpPr>
        <p:spPr>
          <a:xfrm>
            <a:off x="6282813" y="1690688"/>
            <a:ext cx="5152103" cy="3835041"/>
          </a:xfrm>
        </p:spPr>
        <p:txBody>
          <a:bodyPr>
            <a:noAutofit/>
          </a:bodyPr>
          <a:lstStyle/>
          <a:p>
            <a:pPr>
              <a:spcBef>
                <a:spcPct val="0"/>
              </a:spcBef>
            </a:pPr>
            <a:r>
              <a:rPr lang="en-GB" sz="4000" b="1" dirty="0">
                <a:solidFill>
                  <a:srgbClr val="0E58C4"/>
                </a:solidFill>
                <a:latin typeface="+mj-lt"/>
                <a:ea typeface="+mj-ea"/>
                <a:cs typeface="+mj-cs"/>
              </a:rPr>
              <a:t>Evidence of previous research</a:t>
            </a:r>
          </a:p>
          <a:p>
            <a:pPr>
              <a:spcBef>
                <a:spcPct val="0"/>
              </a:spcBef>
            </a:pPr>
            <a:r>
              <a:rPr lang="en-GB" sz="4000" b="1" dirty="0">
                <a:solidFill>
                  <a:srgbClr val="0E58C4"/>
                </a:solidFill>
                <a:latin typeface="+mj-lt"/>
                <a:ea typeface="+mj-ea"/>
                <a:cs typeface="+mj-cs"/>
              </a:rPr>
              <a:t>Positive young people </a:t>
            </a:r>
          </a:p>
          <a:p>
            <a:pPr>
              <a:spcBef>
                <a:spcPct val="0"/>
              </a:spcBef>
            </a:pPr>
            <a:r>
              <a:rPr lang="en-GB" sz="4000" b="1" dirty="0">
                <a:solidFill>
                  <a:srgbClr val="0E58C4"/>
                </a:solidFill>
                <a:latin typeface="+mj-lt"/>
                <a:ea typeface="+mj-ea"/>
                <a:cs typeface="+mj-cs"/>
              </a:rPr>
              <a:t>Evaluation </a:t>
            </a:r>
          </a:p>
          <a:p>
            <a:pPr>
              <a:spcBef>
                <a:spcPct val="0"/>
              </a:spcBef>
            </a:pPr>
            <a:r>
              <a:rPr lang="en-GB" sz="4000" b="1" dirty="0">
                <a:solidFill>
                  <a:srgbClr val="0E58C4"/>
                </a:solidFill>
                <a:latin typeface="+mj-lt"/>
                <a:ea typeface="+mj-ea"/>
                <a:cs typeface="+mj-cs"/>
              </a:rPr>
              <a:t>Better services going forward</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007" y="1783138"/>
            <a:ext cx="4825181" cy="3634027"/>
          </a:xfrm>
          <a:prstGeom prst="rect">
            <a:avLst/>
          </a:prstGeom>
        </p:spPr>
      </p:pic>
    </p:spTree>
    <p:extLst>
      <p:ext uri="{BB962C8B-B14F-4D97-AF65-F5344CB8AC3E}">
        <p14:creationId xmlns:p14="http://schemas.microsoft.com/office/powerpoint/2010/main" val="48927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additive="base">
                                        <p:cTn id="3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p:spPr>
        <p:txBody>
          <a:bodyPr>
            <a:normAutofit/>
          </a:bodyPr>
          <a:lstStyle/>
          <a:p>
            <a:pPr algn="l"/>
            <a:r>
              <a:rPr lang="en-GB" sz="4000" b="1" dirty="0">
                <a:solidFill>
                  <a:srgbClr val="0E58C4"/>
                </a:solidFill>
              </a:rPr>
              <a:t>Information </a:t>
            </a:r>
          </a:p>
        </p:txBody>
      </p:sp>
      <p:sp>
        <p:nvSpPr>
          <p:cNvPr id="3" name="Content Placeholder 2"/>
          <p:cNvSpPr>
            <a:spLocks noGrp="1"/>
          </p:cNvSpPr>
          <p:nvPr>
            <p:ph idx="1"/>
          </p:nvPr>
        </p:nvSpPr>
        <p:spPr>
          <a:noFill/>
          <a:ln>
            <a:noFill/>
          </a:ln>
        </p:spPr>
        <p:txBody>
          <a:bodyPr>
            <a:noAutofit/>
          </a:bodyPr>
          <a:lstStyle/>
          <a:p>
            <a:pPr marL="0" indent="0">
              <a:buNone/>
            </a:pPr>
            <a:r>
              <a:rPr lang="en-GB" sz="2400" dirty="0">
                <a:solidFill>
                  <a:srgbClr val="093366"/>
                </a:solidFill>
              </a:rPr>
              <a:t>RISKIT-CJS Protocol paper</a:t>
            </a:r>
            <a:r>
              <a:rPr lang="en-GB" sz="2400" dirty="0"/>
              <a:t>:  </a:t>
            </a:r>
            <a:r>
              <a:rPr lang="en-GB" sz="2400" dirty="0">
                <a:hlinkClick r:id="" action="ppaction://noaction"/>
              </a:rPr>
              <a:t>https://bmcpublichealth.biomedcentral.com/track/pdf/10.1186/s12889-017-4170-6?site=bmcpublichealth.biomedcentral.com</a:t>
            </a:r>
          </a:p>
          <a:p>
            <a:pPr marL="0" indent="0">
              <a:buNone/>
            </a:pPr>
            <a:r>
              <a:rPr lang="en-GB" sz="2400" dirty="0">
                <a:solidFill>
                  <a:srgbClr val="093366"/>
                </a:solidFill>
              </a:rPr>
              <a:t>RISKIT-CJS YJB Research Map</a:t>
            </a:r>
            <a:r>
              <a:rPr lang="en-GB" sz="2400" dirty="0"/>
              <a:t>:</a:t>
            </a:r>
            <a:r>
              <a:rPr lang="en-GB" sz="2400" dirty="0">
                <a:hlinkClick r:id="rId3"/>
              </a:rPr>
              <a:t> https://yjresourcehub.uk/effective-practice/research-map/items/item/412-riskit-cjs-pragmatic-randomised-controlled-trial-to-evaluate-the-effectiveness-and-cost-effectiveness-of-a-multi-component-intervention-to-reduce-substance-use-and-risk-taking-behaviour-in-adolescents-involved-in-the-criminal-justice-system.htmliomedcentral.com</a:t>
            </a:r>
            <a:r>
              <a:rPr lang="en-GB" sz="2400" dirty="0"/>
              <a:t> </a:t>
            </a:r>
          </a:p>
          <a:p>
            <a:pPr marL="0" indent="0">
              <a:buNone/>
            </a:pPr>
            <a:r>
              <a:rPr lang="en-GB" sz="2400" dirty="0">
                <a:solidFill>
                  <a:srgbClr val="093366"/>
                </a:solidFill>
              </a:rPr>
              <a:t>RISKIT Summary of outcomes 2016- Available on request </a:t>
            </a:r>
          </a:p>
          <a:p>
            <a:pPr marL="0" indent="0">
              <a:buNone/>
            </a:pPr>
            <a:r>
              <a:rPr lang="en-GB" sz="2400" dirty="0">
                <a:solidFill>
                  <a:srgbClr val="093366"/>
                </a:solidFill>
              </a:rPr>
              <a:t>For more specific trial detail please contact: </a:t>
            </a:r>
            <a:r>
              <a:rPr lang="en-GB" sz="2400" dirty="0">
                <a:solidFill>
                  <a:srgbClr val="093366"/>
                </a:solidFill>
                <a:hlinkClick r:id="rId4"/>
              </a:rPr>
              <a:t>s.coulton@kent.ac.uk</a:t>
            </a:r>
            <a:r>
              <a:rPr lang="en-GB" sz="2400" dirty="0">
                <a:solidFill>
                  <a:srgbClr val="093366"/>
                </a:solidFill>
              </a:rPr>
              <a:t> </a:t>
            </a: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42161" y="5965617"/>
            <a:ext cx="2109909" cy="692566"/>
          </a:xfrm>
          <a:prstGeom prst="rect">
            <a:avLst/>
          </a:prstGeom>
        </p:spPr>
      </p:pic>
    </p:spTree>
    <p:extLst>
      <p:ext uri="{BB962C8B-B14F-4D97-AF65-F5344CB8AC3E}">
        <p14:creationId xmlns:p14="http://schemas.microsoft.com/office/powerpoint/2010/main" val="858803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0E58C4"/>
                </a:solidFill>
              </a:rPr>
              <a:t>What is Risk ?</a:t>
            </a:r>
            <a:endParaRPr lang="en-GB" dirty="0"/>
          </a:p>
        </p:txBody>
      </p:sp>
      <p:sp>
        <p:nvSpPr>
          <p:cNvPr id="3" name="Content Placeholder 2"/>
          <p:cNvSpPr>
            <a:spLocks noGrp="1"/>
          </p:cNvSpPr>
          <p:nvPr>
            <p:ph idx="1"/>
          </p:nvPr>
        </p:nvSpPr>
        <p:spPr>
          <a:xfrm>
            <a:off x="1075005" y="2005364"/>
            <a:ext cx="10515600" cy="1665720"/>
          </a:xfrm>
        </p:spPr>
        <p:txBody>
          <a:bodyPr/>
          <a:lstStyle/>
          <a:p>
            <a:endParaRPr lang="en-GB" dirty="0"/>
          </a:p>
          <a:p>
            <a:pPr marL="0" indent="0" algn="ctr">
              <a:buNone/>
            </a:pPr>
            <a:r>
              <a:rPr lang="en-GB" sz="4800" dirty="0"/>
              <a:t>Risk      probability </a:t>
            </a:r>
            <a:r>
              <a:rPr lang="en-GB" sz="1400" dirty="0"/>
              <a:t>event</a:t>
            </a:r>
            <a:r>
              <a:rPr lang="en-GB" sz="1600" dirty="0"/>
              <a:t>         </a:t>
            </a:r>
            <a:r>
              <a:rPr lang="en-GB" sz="4800" dirty="0"/>
              <a:t>    damage </a:t>
            </a:r>
            <a:r>
              <a:rPr lang="en-GB" sz="1400" dirty="0"/>
              <a:t>event</a:t>
            </a:r>
            <a:r>
              <a:rPr lang="en-GB" sz="1600" dirty="0"/>
              <a:t> </a:t>
            </a:r>
          </a:p>
        </p:txBody>
      </p:sp>
      <p:sp>
        <p:nvSpPr>
          <p:cNvPr id="10" name="Equal 9"/>
          <p:cNvSpPr/>
          <p:nvPr/>
        </p:nvSpPr>
        <p:spPr>
          <a:xfrm>
            <a:off x="2544442" y="4190234"/>
            <a:ext cx="498764" cy="543862"/>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Multiply 10"/>
          <p:cNvSpPr/>
          <p:nvPr/>
        </p:nvSpPr>
        <p:spPr>
          <a:xfrm>
            <a:off x="7315626" y="2472441"/>
            <a:ext cx="748146" cy="945428"/>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Equal 6"/>
          <p:cNvSpPr/>
          <p:nvPr/>
        </p:nvSpPr>
        <p:spPr>
          <a:xfrm>
            <a:off x="3290029" y="2673224"/>
            <a:ext cx="498764" cy="543862"/>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Content Placeholder 2"/>
          <p:cNvSpPr txBox="1">
            <a:spLocks/>
          </p:cNvSpPr>
          <p:nvPr/>
        </p:nvSpPr>
        <p:spPr>
          <a:xfrm>
            <a:off x="1075005" y="4030379"/>
            <a:ext cx="10515600" cy="16657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4800" dirty="0">
                <a:solidFill>
                  <a:srgbClr val="FF0000"/>
                </a:solidFill>
              </a:rPr>
              <a:t>Risk      risky drinking</a:t>
            </a:r>
            <a:r>
              <a:rPr lang="en-GB" sz="1400" dirty="0">
                <a:solidFill>
                  <a:srgbClr val="FF0000"/>
                </a:solidFill>
              </a:rPr>
              <a:t>event</a:t>
            </a:r>
            <a:r>
              <a:rPr lang="en-GB" sz="1600" dirty="0">
                <a:solidFill>
                  <a:srgbClr val="FF0000"/>
                </a:solidFill>
              </a:rPr>
              <a:t>         </a:t>
            </a:r>
            <a:r>
              <a:rPr lang="en-GB" sz="4800" dirty="0">
                <a:solidFill>
                  <a:srgbClr val="FF0000"/>
                </a:solidFill>
              </a:rPr>
              <a:t>    consequence</a:t>
            </a:r>
            <a:r>
              <a:rPr lang="en-GB" sz="1400" dirty="0">
                <a:solidFill>
                  <a:srgbClr val="FF0000"/>
                </a:solidFill>
              </a:rPr>
              <a:t>event</a:t>
            </a:r>
            <a:r>
              <a:rPr lang="en-GB" sz="1600" dirty="0">
                <a:solidFill>
                  <a:srgbClr val="FF0000"/>
                </a:solidFill>
              </a:rPr>
              <a:t> </a:t>
            </a:r>
          </a:p>
        </p:txBody>
      </p:sp>
      <p:sp>
        <p:nvSpPr>
          <p:cNvPr id="12" name="Multiply 11"/>
          <p:cNvSpPr/>
          <p:nvPr/>
        </p:nvSpPr>
        <p:spPr>
          <a:xfrm>
            <a:off x="6978694" y="3907217"/>
            <a:ext cx="673864" cy="95602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a:t>
            </a:r>
          </a:p>
        </p:txBody>
      </p:sp>
    </p:spTree>
    <p:extLst>
      <p:ext uri="{BB962C8B-B14F-4D97-AF65-F5344CB8AC3E}">
        <p14:creationId xmlns:p14="http://schemas.microsoft.com/office/powerpoint/2010/main" val="3160124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80">
                                          <p:stCondLst>
                                            <p:cond delay="0"/>
                                          </p:stCondLst>
                                        </p:cTn>
                                        <p:tgtEl>
                                          <p:spTgt spid="3">
                                            <p:txEl>
                                              <p:pRg st="1" end="1"/>
                                            </p:txEl>
                                          </p:spTgt>
                                        </p:tgtEl>
                                      </p:cBhvr>
                                    </p:animEffect>
                                    <p:anim calcmode="lin" valueType="num">
                                      <p:cBhvr>
                                        <p:cTn id="8"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1" end="1"/>
                                            </p:txEl>
                                          </p:spTgt>
                                        </p:tgtEl>
                                      </p:cBhvr>
                                      <p:to x="100000" y="60000"/>
                                    </p:animScale>
                                    <p:animScale>
                                      <p:cBhvr>
                                        <p:cTn id="14" dur="166" decel="50000">
                                          <p:stCondLst>
                                            <p:cond delay="676"/>
                                          </p:stCondLst>
                                        </p:cTn>
                                        <p:tgtEl>
                                          <p:spTgt spid="3">
                                            <p:txEl>
                                              <p:pRg st="1" end="1"/>
                                            </p:txEl>
                                          </p:spTgt>
                                        </p:tgtEl>
                                      </p:cBhvr>
                                      <p:to x="100000" y="100000"/>
                                    </p:animScale>
                                    <p:animScale>
                                      <p:cBhvr>
                                        <p:cTn id="15" dur="26">
                                          <p:stCondLst>
                                            <p:cond delay="1312"/>
                                          </p:stCondLst>
                                        </p:cTn>
                                        <p:tgtEl>
                                          <p:spTgt spid="3">
                                            <p:txEl>
                                              <p:pRg st="1" end="1"/>
                                            </p:txEl>
                                          </p:spTgt>
                                        </p:tgtEl>
                                      </p:cBhvr>
                                      <p:to x="100000" y="80000"/>
                                    </p:animScale>
                                    <p:animScale>
                                      <p:cBhvr>
                                        <p:cTn id="16" dur="166" decel="50000">
                                          <p:stCondLst>
                                            <p:cond delay="1338"/>
                                          </p:stCondLst>
                                        </p:cTn>
                                        <p:tgtEl>
                                          <p:spTgt spid="3">
                                            <p:txEl>
                                              <p:pRg st="1" end="1"/>
                                            </p:txEl>
                                          </p:spTgt>
                                        </p:tgtEl>
                                      </p:cBhvr>
                                      <p:to x="100000" y="100000"/>
                                    </p:animScale>
                                    <p:animScale>
                                      <p:cBhvr>
                                        <p:cTn id="17" dur="26">
                                          <p:stCondLst>
                                            <p:cond delay="1642"/>
                                          </p:stCondLst>
                                        </p:cTn>
                                        <p:tgtEl>
                                          <p:spTgt spid="3">
                                            <p:txEl>
                                              <p:pRg st="1" end="1"/>
                                            </p:txEl>
                                          </p:spTgt>
                                        </p:tgtEl>
                                      </p:cBhvr>
                                      <p:to x="100000" y="90000"/>
                                    </p:animScale>
                                    <p:animScale>
                                      <p:cBhvr>
                                        <p:cTn id="18" dur="166" decel="50000">
                                          <p:stCondLst>
                                            <p:cond delay="1668"/>
                                          </p:stCondLst>
                                        </p:cTn>
                                        <p:tgtEl>
                                          <p:spTgt spid="3">
                                            <p:txEl>
                                              <p:pRg st="1" end="1"/>
                                            </p:txEl>
                                          </p:spTgt>
                                        </p:tgtEl>
                                      </p:cBhvr>
                                      <p:to x="100000" y="100000"/>
                                    </p:animScale>
                                    <p:animScale>
                                      <p:cBhvr>
                                        <p:cTn id="19" dur="26">
                                          <p:stCondLst>
                                            <p:cond delay="1808"/>
                                          </p:stCondLst>
                                        </p:cTn>
                                        <p:tgtEl>
                                          <p:spTgt spid="3">
                                            <p:txEl>
                                              <p:pRg st="1" end="1"/>
                                            </p:txEl>
                                          </p:spTgt>
                                        </p:tgtEl>
                                      </p:cBhvr>
                                      <p:to x="100000" y="95000"/>
                                    </p:animScale>
                                    <p:animScale>
                                      <p:cBhvr>
                                        <p:cTn id="20" dur="166" decel="50000">
                                          <p:stCondLst>
                                            <p:cond delay="1834"/>
                                          </p:stCondLst>
                                        </p:cTn>
                                        <p:tgtEl>
                                          <p:spTgt spid="3">
                                            <p:txEl>
                                              <p:pRg st="1" end="1"/>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Effect transition="in" filter="wipe(down)">
                                      <p:cBhvr>
                                        <p:cTn id="25" dur="580">
                                          <p:stCondLst>
                                            <p:cond delay="0"/>
                                          </p:stCondLst>
                                        </p:cTn>
                                        <p:tgtEl>
                                          <p:spTgt spid="9">
                                            <p:txEl>
                                              <p:pRg st="0" end="0"/>
                                            </p:txEl>
                                          </p:spTgt>
                                        </p:tgtEl>
                                      </p:cBhvr>
                                    </p:animEffect>
                                    <p:anim calcmode="lin" valueType="num">
                                      <p:cBhvr>
                                        <p:cTn id="26" dur="1822" tmFilter="0,0; 0.14,0.36; 0.43,0.73; 0.71,0.91; 1.0,1.0">
                                          <p:stCondLst>
                                            <p:cond delay="0"/>
                                          </p:stCondLst>
                                        </p:cTn>
                                        <p:tgtEl>
                                          <p:spTgt spid="9">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9">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9">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9">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9">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9">
                                            <p:txEl>
                                              <p:pRg st="0" end="0"/>
                                            </p:txEl>
                                          </p:spTgt>
                                        </p:tgtEl>
                                      </p:cBhvr>
                                      <p:to x="100000" y="60000"/>
                                    </p:animScale>
                                    <p:animScale>
                                      <p:cBhvr>
                                        <p:cTn id="32" dur="166" decel="50000">
                                          <p:stCondLst>
                                            <p:cond delay="676"/>
                                          </p:stCondLst>
                                        </p:cTn>
                                        <p:tgtEl>
                                          <p:spTgt spid="9">
                                            <p:txEl>
                                              <p:pRg st="0" end="0"/>
                                            </p:txEl>
                                          </p:spTgt>
                                        </p:tgtEl>
                                      </p:cBhvr>
                                      <p:to x="100000" y="100000"/>
                                    </p:animScale>
                                    <p:animScale>
                                      <p:cBhvr>
                                        <p:cTn id="33" dur="26">
                                          <p:stCondLst>
                                            <p:cond delay="1312"/>
                                          </p:stCondLst>
                                        </p:cTn>
                                        <p:tgtEl>
                                          <p:spTgt spid="9">
                                            <p:txEl>
                                              <p:pRg st="0" end="0"/>
                                            </p:txEl>
                                          </p:spTgt>
                                        </p:tgtEl>
                                      </p:cBhvr>
                                      <p:to x="100000" y="80000"/>
                                    </p:animScale>
                                    <p:animScale>
                                      <p:cBhvr>
                                        <p:cTn id="34" dur="166" decel="50000">
                                          <p:stCondLst>
                                            <p:cond delay="1338"/>
                                          </p:stCondLst>
                                        </p:cTn>
                                        <p:tgtEl>
                                          <p:spTgt spid="9">
                                            <p:txEl>
                                              <p:pRg st="0" end="0"/>
                                            </p:txEl>
                                          </p:spTgt>
                                        </p:tgtEl>
                                      </p:cBhvr>
                                      <p:to x="100000" y="100000"/>
                                    </p:animScale>
                                    <p:animScale>
                                      <p:cBhvr>
                                        <p:cTn id="35" dur="26">
                                          <p:stCondLst>
                                            <p:cond delay="1642"/>
                                          </p:stCondLst>
                                        </p:cTn>
                                        <p:tgtEl>
                                          <p:spTgt spid="9">
                                            <p:txEl>
                                              <p:pRg st="0" end="0"/>
                                            </p:txEl>
                                          </p:spTgt>
                                        </p:tgtEl>
                                      </p:cBhvr>
                                      <p:to x="100000" y="90000"/>
                                    </p:animScale>
                                    <p:animScale>
                                      <p:cBhvr>
                                        <p:cTn id="36" dur="166" decel="50000">
                                          <p:stCondLst>
                                            <p:cond delay="1668"/>
                                          </p:stCondLst>
                                        </p:cTn>
                                        <p:tgtEl>
                                          <p:spTgt spid="9">
                                            <p:txEl>
                                              <p:pRg st="0" end="0"/>
                                            </p:txEl>
                                          </p:spTgt>
                                        </p:tgtEl>
                                      </p:cBhvr>
                                      <p:to x="100000" y="100000"/>
                                    </p:animScale>
                                    <p:animScale>
                                      <p:cBhvr>
                                        <p:cTn id="37" dur="26">
                                          <p:stCondLst>
                                            <p:cond delay="1808"/>
                                          </p:stCondLst>
                                        </p:cTn>
                                        <p:tgtEl>
                                          <p:spTgt spid="9">
                                            <p:txEl>
                                              <p:pRg st="0" end="0"/>
                                            </p:txEl>
                                          </p:spTgt>
                                        </p:tgtEl>
                                      </p:cBhvr>
                                      <p:to x="100000" y="95000"/>
                                    </p:animScale>
                                    <p:animScale>
                                      <p:cBhvr>
                                        <p:cTn id="38" dur="166" decel="50000">
                                          <p:stCondLst>
                                            <p:cond delay="1834"/>
                                          </p:stCondLst>
                                        </p:cTn>
                                        <p:tgtEl>
                                          <p:spTgt spid="9">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p:spPr>
        <p:style>
          <a:lnRef idx="2">
            <a:schemeClr val="accent3"/>
          </a:lnRef>
          <a:fillRef idx="1">
            <a:schemeClr val="lt1"/>
          </a:fillRef>
          <a:effectRef idx="0">
            <a:schemeClr val="accent3"/>
          </a:effectRef>
          <a:fontRef idx="minor">
            <a:schemeClr val="dk1"/>
          </a:fontRef>
        </p:style>
        <p:txBody>
          <a:bodyPr>
            <a:normAutofit/>
          </a:bodyPr>
          <a:lstStyle/>
          <a:p>
            <a:r>
              <a:rPr lang="en-GB" sz="3200" b="1" dirty="0">
                <a:solidFill>
                  <a:srgbClr val="0E58C4"/>
                </a:solidFill>
                <a:latin typeface="+mj-lt"/>
              </a:rPr>
              <a:t>                         </a:t>
            </a:r>
            <a:r>
              <a:rPr lang="en-GB" sz="3200" b="1" dirty="0">
                <a:solidFill>
                  <a:srgbClr val="0E58C4"/>
                </a:solidFill>
              </a:rPr>
              <a:t> What are we doing and why ?</a:t>
            </a:r>
            <a:br>
              <a:rPr lang="en-GB" sz="3200" b="1" dirty="0">
                <a:solidFill>
                  <a:srgbClr val="0E58C4"/>
                </a:solidFill>
              </a:rPr>
            </a:br>
            <a:endParaRPr lang="en-GB" sz="3200" b="1" dirty="0">
              <a:solidFill>
                <a:srgbClr val="0E58C4"/>
              </a:solidFill>
              <a:latin typeface="+mj-lt"/>
            </a:endParaRPr>
          </a:p>
        </p:txBody>
      </p:sp>
      <p:sp>
        <p:nvSpPr>
          <p:cNvPr id="3" name="Content Placeholder 2"/>
          <p:cNvSpPr>
            <a:spLocks noGrp="1"/>
          </p:cNvSpPr>
          <p:nvPr>
            <p:ph idx="1"/>
          </p:nvPr>
        </p:nvSpPr>
        <p:spPr>
          <a:xfrm>
            <a:off x="838200" y="1825625"/>
            <a:ext cx="10515600" cy="4351338"/>
          </a:xfrm>
          <a:noFill/>
          <a:ln>
            <a:noFill/>
          </a:ln>
        </p:spPr>
        <p:txBody>
          <a:bodyPr>
            <a:normAutofit/>
          </a:bodyPr>
          <a:lstStyle/>
          <a:p>
            <a:pPr marL="0" indent="0">
              <a:buNone/>
            </a:pPr>
            <a:r>
              <a:rPr lang="en-GB" b="1" dirty="0"/>
              <a:t>RISKIT-CJS is a pragmatic randomised control trial.</a:t>
            </a:r>
          </a:p>
          <a:p>
            <a:pPr marL="0" indent="0">
              <a:buNone/>
            </a:pPr>
            <a:r>
              <a:rPr lang="en-GB" dirty="0"/>
              <a:t>Mixed method, two-arm randomized controlled trial to </a:t>
            </a:r>
            <a:r>
              <a:rPr lang="en-GB" b="1" dirty="0"/>
              <a:t>evaluate</a:t>
            </a:r>
            <a:r>
              <a:rPr lang="en-GB" dirty="0"/>
              <a:t> the effectiveness and cost-effectiveness of the </a:t>
            </a:r>
            <a:r>
              <a:rPr lang="en-GB" b="1" dirty="0">
                <a:solidFill>
                  <a:srgbClr val="0070C0"/>
                </a:solidFill>
              </a:rPr>
              <a:t>RISKIT-CJS intervention </a:t>
            </a:r>
            <a:r>
              <a:rPr lang="en-GB" dirty="0"/>
              <a:t>in reducing substance use in young people in criminal justice settings  </a:t>
            </a:r>
          </a:p>
          <a:p>
            <a:pPr>
              <a:buFont typeface="Wingdings" panose="05000000000000000000" pitchFamily="2" charset="2"/>
              <a:buChar char="§"/>
            </a:pPr>
            <a:endParaRPr lang="en-GB" dirty="0">
              <a:solidFill>
                <a:srgbClr val="0E58C4"/>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78736" y="554537"/>
            <a:ext cx="2109909" cy="692566"/>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8170" y="3746726"/>
            <a:ext cx="2550734" cy="2543467"/>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32802" y="3665846"/>
            <a:ext cx="3146777" cy="2624347"/>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8874" y="3963811"/>
            <a:ext cx="3681590" cy="2482444"/>
          </a:xfrm>
          <a:prstGeom prst="rect">
            <a:avLst/>
          </a:prstGeom>
        </p:spPr>
      </p:pic>
    </p:spTree>
    <p:extLst>
      <p:ext uri="{BB962C8B-B14F-4D97-AF65-F5344CB8AC3E}">
        <p14:creationId xmlns:p14="http://schemas.microsoft.com/office/powerpoint/2010/main" val="587078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heel(1)">
                                      <p:cBhvr>
                                        <p:cTn id="25" dur="20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solidFill>
                  <a:srgbClr val="0E58C4"/>
                </a:solidFill>
              </a:rPr>
              <a:t/>
            </a:r>
            <a:br>
              <a:rPr lang="en-GB" b="1" dirty="0">
                <a:solidFill>
                  <a:srgbClr val="0E58C4"/>
                </a:solidFill>
              </a:rPr>
            </a:br>
            <a:r>
              <a:rPr lang="en-GB" b="1" dirty="0">
                <a:solidFill>
                  <a:srgbClr val="0E58C4"/>
                </a:solidFill>
              </a:rPr>
              <a:t>What is the Intervention and why should we evaluate it ?</a:t>
            </a:r>
            <a:br>
              <a:rPr lang="en-GB" b="1" dirty="0">
                <a:solidFill>
                  <a:srgbClr val="0E58C4"/>
                </a:solidFill>
              </a:rPr>
            </a:br>
            <a:endParaRPr lang="en-GB" dirty="0"/>
          </a:p>
        </p:txBody>
      </p:sp>
      <p:sp>
        <p:nvSpPr>
          <p:cNvPr id="3" name="Content Placeholder 2"/>
          <p:cNvSpPr>
            <a:spLocks noGrp="1"/>
          </p:cNvSpPr>
          <p:nvPr>
            <p:ph idx="1"/>
          </p:nvPr>
        </p:nvSpPr>
        <p:spPr/>
        <p:txBody>
          <a:bodyPr/>
          <a:lstStyle/>
          <a:p>
            <a:endParaRPr lang="en-GB" b="1" dirty="0">
              <a:solidFill>
                <a:srgbClr val="0E58C4"/>
              </a:solidFill>
            </a:endParaRPr>
          </a:p>
          <a:p>
            <a:r>
              <a:rPr lang="en-GB" sz="3600" dirty="0" smtClean="0"/>
              <a:t>What </a:t>
            </a:r>
            <a:r>
              <a:rPr lang="en-GB" sz="3600" dirty="0"/>
              <a:t>do we mean by intervention?</a:t>
            </a:r>
          </a:p>
          <a:p>
            <a:r>
              <a:rPr lang="en-GB" sz="3600" b="1" dirty="0">
                <a:solidFill>
                  <a:srgbClr val="0E58C4"/>
                </a:solidFill>
              </a:rPr>
              <a:t>The RISKIT - CJS Intervention</a:t>
            </a:r>
          </a:p>
          <a:p>
            <a:r>
              <a:rPr lang="en-GB" sz="3600" dirty="0" smtClean="0"/>
              <a:t>What is it ?</a:t>
            </a:r>
          </a:p>
          <a:p>
            <a:r>
              <a:rPr lang="en-GB" sz="3600" dirty="0" smtClean="0"/>
              <a:t>Why evaluate it ?</a:t>
            </a:r>
            <a:endParaRPr lang="en-GB" sz="36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87381" y="2680070"/>
            <a:ext cx="3917138" cy="3732868"/>
          </a:xfrm>
          <a:prstGeom prst="rect">
            <a:avLst/>
          </a:prstGeom>
        </p:spPr>
      </p:pic>
    </p:spTree>
    <p:extLst>
      <p:ext uri="{BB962C8B-B14F-4D97-AF65-F5344CB8AC3E}">
        <p14:creationId xmlns:p14="http://schemas.microsoft.com/office/powerpoint/2010/main" val="3954119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2412" y="297779"/>
            <a:ext cx="10515600" cy="1325563"/>
          </a:xfrm>
          <a:noFill/>
          <a:ln>
            <a:noFill/>
          </a:ln>
        </p:spPr>
        <p:txBody>
          <a:bodyPr>
            <a:normAutofit fontScale="90000"/>
          </a:bodyPr>
          <a:lstStyle/>
          <a:p>
            <a:r>
              <a:rPr lang="en-GB" sz="3000" dirty="0">
                <a:solidFill>
                  <a:srgbClr val="0E58C4"/>
                </a:solidFill>
              </a:rPr>
              <a:t/>
            </a:r>
            <a:br>
              <a:rPr lang="en-GB" sz="3000" dirty="0">
                <a:solidFill>
                  <a:srgbClr val="0E58C4"/>
                </a:solidFill>
              </a:rPr>
            </a:br>
            <a:r>
              <a:rPr lang="en-GB" sz="3100" b="1" dirty="0">
                <a:solidFill>
                  <a:srgbClr val="0E58C4"/>
                </a:solidFill>
              </a:rPr>
              <a:t/>
            </a:r>
            <a:br>
              <a:rPr lang="en-GB" sz="3100" b="1" dirty="0">
                <a:solidFill>
                  <a:srgbClr val="0E58C4"/>
                </a:solidFill>
              </a:rPr>
            </a:br>
            <a:endParaRPr lang="en-GB" sz="3100" b="1" dirty="0">
              <a:solidFill>
                <a:srgbClr val="0E58C4"/>
              </a:solidFill>
            </a:endParaRPr>
          </a:p>
        </p:txBody>
      </p:sp>
      <p:graphicFrame>
        <p:nvGraphicFramePr>
          <p:cNvPr id="7" name="Content Placeholder 6"/>
          <p:cNvGraphicFramePr>
            <a:graphicFrameLocks/>
          </p:cNvGraphicFramePr>
          <p:nvPr>
            <p:extLst>
              <p:ext uri="{D42A27DB-BD31-4B8C-83A1-F6EECF244321}">
                <p14:modId xmlns:p14="http://schemas.microsoft.com/office/powerpoint/2010/main" val="3831649366"/>
              </p:ext>
            </p:extLst>
          </p:nvPr>
        </p:nvGraphicFramePr>
        <p:xfrm>
          <a:off x="901861" y="1784645"/>
          <a:ext cx="9138014" cy="2735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 name="Group 7"/>
          <p:cNvGrpSpPr>
            <a:grpSpLocks noChangeAspect="1"/>
          </p:cNvGrpSpPr>
          <p:nvPr/>
        </p:nvGrpSpPr>
        <p:grpSpPr>
          <a:xfrm>
            <a:off x="723480" y="5299149"/>
            <a:ext cx="10405475" cy="1211610"/>
            <a:chOff x="0" y="-9728"/>
            <a:chExt cx="6698088" cy="554328"/>
          </a:xfrm>
        </p:grpSpPr>
        <p:pic>
          <p:nvPicPr>
            <p:cNvPr id="9" name="Picture 8"/>
            <p:cNvPicPr/>
            <p:nvPr/>
          </p:nvPicPr>
          <p:blipFill>
            <a:blip r:embed="rId8" cstate="print">
              <a:extLst>
                <a:ext uri="{28A0092B-C50C-407E-A947-70E740481C1C}">
                  <a14:useLocalDpi xmlns:a14="http://schemas.microsoft.com/office/drawing/2010/main" val="0"/>
                </a:ext>
              </a:extLst>
            </a:blip>
            <a:stretch>
              <a:fillRect/>
            </a:stretch>
          </p:blipFill>
          <p:spPr>
            <a:xfrm>
              <a:off x="0" y="19455"/>
              <a:ext cx="781050" cy="525145"/>
            </a:xfrm>
            <a:prstGeom prst="rect">
              <a:avLst/>
            </a:prstGeom>
          </p:spPr>
        </p:pic>
        <p:pic>
          <p:nvPicPr>
            <p:cNvPr id="10" name="Picture 9"/>
            <p:cNvPicPr/>
            <p:nvPr/>
          </p:nvPicPr>
          <p:blipFill>
            <a:blip r:embed="rId9" cstate="print">
              <a:extLst>
                <a:ext uri="{28A0092B-C50C-407E-A947-70E740481C1C}">
                  <a14:useLocalDpi xmlns:a14="http://schemas.microsoft.com/office/drawing/2010/main" val="0"/>
                </a:ext>
              </a:extLst>
            </a:blip>
            <a:stretch>
              <a:fillRect/>
            </a:stretch>
          </p:blipFill>
          <p:spPr>
            <a:xfrm>
              <a:off x="778213" y="175098"/>
              <a:ext cx="680085" cy="197485"/>
            </a:xfrm>
            <a:prstGeom prst="rect">
              <a:avLst/>
            </a:prstGeom>
          </p:spPr>
        </p:pic>
        <p:pic>
          <p:nvPicPr>
            <p:cNvPr id="11" name="Picture 10"/>
            <p:cNvPicPr/>
            <p:nvPr/>
          </p:nvPicPr>
          <p:blipFill>
            <a:blip r:embed="rId10" cstate="print">
              <a:extLst>
                <a:ext uri="{28A0092B-C50C-407E-A947-70E740481C1C}">
                  <a14:useLocalDpi xmlns:a14="http://schemas.microsoft.com/office/drawing/2010/main" val="0"/>
                </a:ext>
              </a:extLst>
            </a:blip>
            <a:stretch>
              <a:fillRect/>
            </a:stretch>
          </p:blipFill>
          <p:spPr>
            <a:xfrm>
              <a:off x="1585609" y="126459"/>
              <a:ext cx="964565" cy="251460"/>
            </a:xfrm>
            <a:prstGeom prst="rect">
              <a:avLst/>
            </a:prstGeom>
          </p:spPr>
        </p:pic>
        <p:pic>
          <p:nvPicPr>
            <p:cNvPr id="12" name="Picture 11"/>
            <p:cNvPicPr/>
            <p:nvPr/>
          </p:nvPicPr>
          <p:blipFill>
            <a:blip r:embed="rId11" cstate="print">
              <a:extLst>
                <a:ext uri="{28A0092B-C50C-407E-A947-70E740481C1C}">
                  <a14:useLocalDpi xmlns:a14="http://schemas.microsoft.com/office/drawing/2010/main" val="0"/>
                </a:ext>
              </a:extLst>
            </a:blip>
            <a:stretch>
              <a:fillRect/>
            </a:stretch>
          </p:blipFill>
          <p:spPr>
            <a:xfrm>
              <a:off x="2538917" y="87548"/>
              <a:ext cx="719455" cy="359410"/>
            </a:xfrm>
            <a:prstGeom prst="rect">
              <a:avLst/>
            </a:prstGeom>
          </p:spPr>
        </p:pic>
        <p:pic>
          <p:nvPicPr>
            <p:cNvPr id="13" name="Picture 12"/>
            <p:cNvPicPr/>
            <p:nvPr/>
          </p:nvPicPr>
          <p:blipFill>
            <a:blip r:embed="rId12">
              <a:extLst>
                <a:ext uri="{28A0092B-C50C-407E-A947-70E740481C1C}">
                  <a14:useLocalDpi xmlns:a14="http://schemas.microsoft.com/office/drawing/2010/main" val="0"/>
                </a:ext>
              </a:extLst>
            </a:blip>
            <a:stretch>
              <a:fillRect/>
            </a:stretch>
          </p:blipFill>
          <p:spPr>
            <a:xfrm>
              <a:off x="3297676" y="87549"/>
              <a:ext cx="863600" cy="367030"/>
            </a:xfrm>
            <a:prstGeom prst="rect">
              <a:avLst/>
            </a:prstGeom>
          </p:spPr>
        </p:pic>
        <p:pic>
          <p:nvPicPr>
            <p:cNvPr id="14" name="Picture 13"/>
            <p:cNvPicPr/>
            <p:nvPr/>
          </p:nvPicPr>
          <p:blipFill>
            <a:blip r:embed="rId13">
              <a:extLst>
                <a:ext uri="{28A0092B-C50C-407E-A947-70E740481C1C}">
                  <a14:useLocalDpi xmlns:a14="http://schemas.microsoft.com/office/drawing/2010/main" val="0"/>
                </a:ext>
              </a:extLst>
            </a:blip>
            <a:stretch>
              <a:fillRect/>
            </a:stretch>
          </p:blipFill>
          <p:spPr>
            <a:xfrm>
              <a:off x="4231531" y="136187"/>
              <a:ext cx="737870" cy="287655"/>
            </a:xfrm>
            <a:prstGeom prst="rect">
              <a:avLst/>
            </a:prstGeom>
          </p:spPr>
        </p:pic>
        <p:pic>
          <p:nvPicPr>
            <p:cNvPr id="15" name="Picture 14"/>
            <p:cNvPicPr/>
            <p:nvPr/>
          </p:nvPicPr>
          <p:blipFill>
            <a:blip r:embed="rId14" cstate="print">
              <a:extLst>
                <a:ext uri="{28A0092B-C50C-407E-A947-70E740481C1C}">
                  <a14:useLocalDpi xmlns:a14="http://schemas.microsoft.com/office/drawing/2010/main" val="0"/>
                </a:ext>
              </a:extLst>
            </a:blip>
            <a:stretch>
              <a:fillRect/>
            </a:stretch>
          </p:blipFill>
          <p:spPr>
            <a:xfrm>
              <a:off x="5038927" y="-9728"/>
              <a:ext cx="762635" cy="535940"/>
            </a:xfrm>
            <a:prstGeom prst="rect">
              <a:avLst/>
            </a:prstGeom>
          </p:spPr>
        </p:pic>
        <p:pic>
          <p:nvPicPr>
            <p:cNvPr id="16" name="Picture 15"/>
            <p:cNvPicPr/>
            <p:nvPr/>
          </p:nvPicPr>
          <p:blipFill>
            <a:blip r:embed="rId15">
              <a:extLst>
                <a:ext uri="{28A0092B-C50C-407E-A947-70E740481C1C}">
                  <a14:useLocalDpi xmlns:a14="http://schemas.microsoft.com/office/drawing/2010/main" val="0"/>
                </a:ext>
              </a:extLst>
            </a:blip>
            <a:stretch>
              <a:fillRect/>
            </a:stretch>
          </p:blipFill>
          <p:spPr>
            <a:xfrm>
              <a:off x="5826868" y="145914"/>
              <a:ext cx="871220" cy="304800"/>
            </a:xfrm>
            <a:prstGeom prst="rect">
              <a:avLst/>
            </a:prstGeom>
          </p:spPr>
        </p:pic>
      </p:grpSp>
      <p:pic>
        <p:nvPicPr>
          <p:cNvPr id="17" name="Picture 1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576875" y="788974"/>
            <a:ext cx="2416967" cy="915090"/>
          </a:xfrm>
          <a:prstGeom prst="rect">
            <a:avLst/>
          </a:prstGeom>
        </p:spPr>
      </p:pic>
    </p:spTree>
    <p:extLst>
      <p:ext uri="{BB962C8B-B14F-4D97-AF65-F5344CB8AC3E}">
        <p14:creationId xmlns:p14="http://schemas.microsoft.com/office/powerpoint/2010/main" val="21722352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12511084" cy="7034476"/>
          </a:xfrm>
        </p:spPr>
      </p:pic>
    </p:spTree>
    <p:extLst>
      <p:ext uri="{BB962C8B-B14F-4D97-AF65-F5344CB8AC3E}">
        <p14:creationId xmlns:p14="http://schemas.microsoft.com/office/powerpoint/2010/main" val="31469609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5419" y="295551"/>
            <a:ext cx="8166717" cy="1325563"/>
          </a:xfrm>
          <a:noFill/>
          <a:ln>
            <a:noFill/>
          </a:ln>
        </p:spPr>
        <p:style>
          <a:lnRef idx="2">
            <a:schemeClr val="accent3"/>
          </a:lnRef>
          <a:fillRef idx="1">
            <a:schemeClr val="lt1"/>
          </a:fillRef>
          <a:effectRef idx="0">
            <a:schemeClr val="accent3"/>
          </a:effectRef>
          <a:fontRef idx="minor">
            <a:schemeClr val="dk1"/>
          </a:fontRef>
        </p:style>
        <p:txBody>
          <a:bodyPr>
            <a:normAutofit/>
          </a:bodyPr>
          <a:lstStyle/>
          <a:p>
            <a:pPr algn="ctr"/>
            <a:r>
              <a:rPr lang="en-GB" sz="3200" b="1" dirty="0">
                <a:solidFill>
                  <a:srgbClr val="0E58C4"/>
                </a:solidFill>
              </a:rPr>
              <a:t>Lets introduce you to a really ‘</a:t>
            </a:r>
            <a:r>
              <a:rPr lang="en-GB" sz="3200" b="1" dirty="0" err="1">
                <a:solidFill>
                  <a:srgbClr val="0E58C4"/>
                </a:solidFill>
              </a:rPr>
              <a:t>sciencey</a:t>
            </a:r>
            <a:r>
              <a:rPr lang="en-GB" sz="3200" b="1" dirty="0">
                <a:solidFill>
                  <a:srgbClr val="0E58C4"/>
                </a:solidFill>
              </a:rPr>
              <a:t>’ evaluation tool ? </a:t>
            </a:r>
            <a:endParaRPr lang="en-GB" sz="3200" b="1" dirty="0">
              <a:solidFill>
                <a:srgbClr val="0E58C4"/>
              </a:solidFill>
              <a:latin typeface="+mj-lt"/>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546" y="487125"/>
            <a:ext cx="2109909" cy="692566"/>
          </a:xfrm>
          <a:prstGeom prst="rect">
            <a:avLst/>
          </a:prstGeom>
        </p:spPr>
      </p:pic>
      <p:pic>
        <p:nvPicPr>
          <p:cNvPr id="6"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44353" y="1708911"/>
            <a:ext cx="9703293" cy="4170516"/>
          </a:xfrm>
          <a:prstGeom prst="rect">
            <a:avLst/>
          </a:prstGeom>
        </p:spPr>
      </p:pic>
      <p:sp>
        <p:nvSpPr>
          <p:cNvPr id="8" name="Rectangle 7"/>
          <p:cNvSpPr/>
          <p:nvPr/>
        </p:nvSpPr>
        <p:spPr>
          <a:xfrm>
            <a:off x="3989329" y="5967224"/>
            <a:ext cx="3674339" cy="646331"/>
          </a:xfrm>
          <a:prstGeom prst="rect">
            <a:avLst/>
          </a:prstGeom>
        </p:spPr>
        <p:txBody>
          <a:bodyPr wrap="none">
            <a:spAutoFit/>
          </a:bodyPr>
          <a:lstStyle/>
          <a:p>
            <a:r>
              <a:rPr lang="en-GB" sz="3600" dirty="0">
                <a:hlinkClick r:id="rId5"/>
              </a:rPr>
              <a:t>Countdown Clock</a:t>
            </a:r>
            <a:r>
              <a:rPr lang="en-GB" sz="3600" dirty="0"/>
              <a:t>  </a:t>
            </a:r>
          </a:p>
        </p:txBody>
      </p:sp>
    </p:spTree>
    <p:extLst>
      <p:ext uri="{BB962C8B-B14F-4D97-AF65-F5344CB8AC3E}">
        <p14:creationId xmlns:p14="http://schemas.microsoft.com/office/powerpoint/2010/main" val="3038553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1314" y="0"/>
            <a:ext cx="12349236" cy="6946446"/>
          </a:xfrm>
        </p:spPr>
      </p:pic>
    </p:spTree>
    <p:extLst>
      <p:ext uri="{BB962C8B-B14F-4D97-AF65-F5344CB8AC3E}">
        <p14:creationId xmlns:p14="http://schemas.microsoft.com/office/powerpoint/2010/main" val="42431656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10395</TotalTime>
  <Words>3029</Words>
  <Application>Microsoft Office PowerPoint</Application>
  <PresentationFormat>Widescreen</PresentationFormat>
  <Paragraphs>324</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Wingdings</vt:lpstr>
      <vt:lpstr>Office Theme</vt:lpstr>
      <vt:lpstr>Pint of Science Festival 14-16th May 2018  Alcohol use: How risky is risky?   Nadine Hendrie &amp; Rosa Vass Dr Catherine Marchand Professor Simon Coulton Professor Dorothy Newbury-Birch</vt:lpstr>
      <vt:lpstr>     Who are we? </vt:lpstr>
      <vt:lpstr>What is Risk ?</vt:lpstr>
      <vt:lpstr>                          What are we doing and why ? </vt:lpstr>
      <vt:lpstr> What is the Intervention and why should we evaluate it ? </vt:lpstr>
      <vt:lpstr>  </vt:lpstr>
      <vt:lpstr>PowerPoint Presentation</vt:lpstr>
      <vt:lpstr>Lets introduce you to a really ‘sciencey’ evaluation tool ? </vt:lpstr>
      <vt:lpstr>PowerPoint Presentation</vt:lpstr>
      <vt:lpstr>PowerPoint Presentation</vt:lpstr>
      <vt:lpstr>PowerPoint Presentation</vt:lpstr>
      <vt:lpstr>PowerPoint Presentation</vt:lpstr>
      <vt:lpstr>PowerPoint Presentation</vt:lpstr>
      <vt:lpstr>Back to your TLFB Now add up the units ?</vt:lpstr>
      <vt:lpstr>Alcohol: How risky is risky?   </vt:lpstr>
      <vt:lpstr>Young people?</vt:lpstr>
      <vt:lpstr>Alcohol and the developing brain</vt:lpstr>
      <vt:lpstr>PowerPoint Presentation</vt:lpstr>
      <vt:lpstr>So… a possible example of a RISKIT-CJS young persons TLFB ?</vt:lpstr>
      <vt:lpstr>And finally …..lets be positive ! </vt:lpstr>
      <vt:lpstr>Information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Catherine Marchand</dc:creator>
  <cp:lastModifiedBy>Nadine Hendrie</cp:lastModifiedBy>
  <cp:revision>195</cp:revision>
  <cp:lastPrinted>2018-04-30T10:52:12Z</cp:lastPrinted>
  <dcterms:created xsi:type="dcterms:W3CDTF">2018-04-09T10:14:35Z</dcterms:created>
  <dcterms:modified xsi:type="dcterms:W3CDTF">2018-05-15T15:09:29Z</dcterms:modified>
</cp:coreProperties>
</file>