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6" r:id="rId6"/>
    <p:sldId id="267" r:id="rId7"/>
    <p:sldId id="269" r:id="rId8"/>
    <p:sldId id="273" r:id="rId9"/>
    <p:sldId id="268" r:id="rId10"/>
    <p:sldId id="262" r:id="rId11"/>
    <p:sldId id="270" r:id="rId12"/>
    <p:sldId id="263" r:id="rId13"/>
    <p:sldId id="258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58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6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" d="25"/>
        <a:sy n="7" d="25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C10FD-129A-4EB4-8C2C-CA5469B0FE9F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D67AC-88B8-4299-8007-2CEFCE592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7746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Grant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0142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Nadine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41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Nadine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2466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Nadine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582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Catherine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2229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Grant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600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Grant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366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Grant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6087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Nadine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68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Nadine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4829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Catherine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0253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Catherine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900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Catherine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D67AC-88B8-4299-8007-2CEFCE592BB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480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0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852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021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78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72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479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605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224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000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737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39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89F55-EB8C-4641-9489-31AA905F2976}" type="datetimeFigureOut">
              <a:rPr lang="en-GB" smtClean="0"/>
              <a:t>05/10/2017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05BD0-421D-4BB1-9BE3-4376621D1D6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69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9610" y="1907741"/>
            <a:ext cx="9144000" cy="2387600"/>
          </a:xfrm>
        </p:spPr>
        <p:txBody>
          <a:bodyPr>
            <a:noAutofit/>
          </a:bodyPr>
          <a:lstStyle/>
          <a:p>
            <a:r>
              <a:rPr lang="en-GB" sz="4000" b="1" dirty="0">
                <a:solidFill>
                  <a:srgbClr val="0E58C4"/>
                </a:solidFill>
              </a:rPr>
              <a:t>Facilitators and </a:t>
            </a:r>
            <a:r>
              <a:rPr lang="en-GB" sz="4000" b="1" dirty="0" smtClean="0">
                <a:solidFill>
                  <a:srgbClr val="0E58C4"/>
                </a:solidFill>
              </a:rPr>
              <a:t>Barriers </a:t>
            </a:r>
            <a:r>
              <a:rPr lang="en-GB" sz="4000" b="1" dirty="0">
                <a:solidFill>
                  <a:srgbClr val="0E58C4"/>
                </a:solidFill>
              </a:rPr>
              <a:t>to </a:t>
            </a:r>
            <a:r>
              <a:rPr lang="en-GB" sz="4000" b="1" dirty="0" smtClean="0">
                <a:solidFill>
                  <a:srgbClr val="0E58C4"/>
                </a:solidFill>
              </a:rPr>
              <a:t>Early </a:t>
            </a:r>
            <a:r>
              <a:rPr lang="en-GB" sz="4000" b="1" dirty="0">
                <a:solidFill>
                  <a:srgbClr val="0E58C4"/>
                </a:solidFill>
              </a:rPr>
              <a:t>R</a:t>
            </a:r>
            <a:r>
              <a:rPr lang="en-GB" sz="4000" b="1" dirty="0" smtClean="0">
                <a:solidFill>
                  <a:srgbClr val="0E58C4"/>
                </a:solidFill>
              </a:rPr>
              <a:t>ecruitment</a:t>
            </a:r>
            <a:r>
              <a:rPr lang="en-GB" sz="4000" b="1" dirty="0">
                <a:solidFill>
                  <a:srgbClr val="0E58C4"/>
                </a:solidFill>
              </a:rPr>
              <a:t>: Observations from the RISKIT-CJS Pragmatic Randomised Control Trial</a:t>
            </a:r>
            <a:endParaRPr lang="en-GB" sz="4000" dirty="0">
              <a:solidFill>
                <a:srgbClr val="0E58C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53756"/>
            <a:ext cx="9144000" cy="1655762"/>
          </a:xfrm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Nadine Hendrie</a:t>
            </a:r>
            <a:endParaRPr lang="en-GB" baseline="30000" dirty="0" smtClean="0"/>
          </a:p>
          <a:p>
            <a:r>
              <a:rPr lang="en-GB" dirty="0" smtClean="0"/>
              <a:t>Dr Catherine Marchand</a:t>
            </a:r>
            <a:endParaRPr lang="en-GB" baseline="30000" dirty="0" smtClean="0"/>
          </a:p>
          <a:p>
            <a:r>
              <a:rPr lang="en-GB" dirty="0" smtClean="0"/>
              <a:t>Dr Grant </a:t>
            </a:r>
            <a:r>
              <a:rPr lang="en-GB" dirty="0" err="1" smtClean="0"/>
              <a:t>McGeechan</a:t>
            </a:r>
            <a:endParaRPr lang="en-GB" baseline="30000" dirty="0"/>
          </a:p>
        </p:txBody>
      </p:sp>
      <p:pic>
        <p:nvPicPr>
          <p:cNvPr id="12" name="Content Placeholder 3"/>
          <p:cNvPicPr>
            <a:picLocks noChangeAspect="1"/>
          </p:cNvPicPr>
          <p:nvPr/>
        </p:nvPicPr>
        <p:blipFill rotWithShape="1">
          <a:blip r:embed="rId3"/>
          <a:srcRect l="7572" t="33095" r="23682" b="33132"/>
          <a:stretch/>
        </p:blipFill>
        <p:spPr>
          <a:xfrm>
            <a:off x="8330086" y="5388427"/>
            <a:ext cx="3739242" cy="1469573"/>
          </a:xfrm>
          <a:prstGeom prst="rect">
            <a:avLst/>
          </a:prstGeom>
        </p:spPr>
      </p:pic>
      <p:grpSp>
        <p:nvGrpSpPr>
          <p:cNvPr id="13" name="Group 12"/>
          <p:cNvGrpSpPr>
            <a:grpSpLocks noChangeAspect="1"/>
          </p:cNvGrpSpPr>
          <p:nvPr/>
        </p:nvGrpSpPr>
        <p:grpSpPr>
          <a:xfrm>
            <a:off x="1623549" y="345658"/>
            <a:ext cx="8576158" cy="708988"/>
            <a:chOff x="0" y="-9728"/>
            <a:chExt cx="6698088" cy="554328"/>
          </a:xfrm>
        </p:grpSpPr>
        <p:pic>
          <p:nvPicPr>
            <p:cNvPr id="14" name="Picture 13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9455"/>
              <a:ext cx="781050" cy="525145"/>
            </a:xfrm>
            <a:prstGeom prst="rect">
              <a:avLst/>
            </a:prstGeom>
          </p:spPr>
        </p:pic>
        <p:pic>
          <p:nvPicPr>
            <p:cNvPr id="15" name="Picture 14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8213" y="175098"/>
              <a:ext cx="680085" cy="197485"/>
            </a:xfrm>
            <a:prstGeom prst="rect">
              <a:avLst/>
            </a:prstGeom>
          </p:spPr>
        </p:pic>
        <p:pic>
          <p:nvPicPr>
            <p:cNvPr id="16" name="Picture 15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5609" y="126459"/>
              <a:ext cx="964565" cy="251460"/>
            </a:xfrm>
            <a:prstGeom prst="rect">
              <a:avLst/>
            </a:prstGeom>
          </p:spPr>
        </p:pic>
        <p:pic>
          <p:nvPicPr>
            <p:cNvPr id="17" name="Picture 16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38917" y="87548"/>
              <a:ext cx="719455" cy="359410"/>
            </a:xfrm>
            <a:prstGeom prst="rect">
              <a:avLst/>
            </a:prstGeom>
          </p:spPr>
        </p:pic>
        <p:pic>
          <p:nvPicPr>
            <p:cNvPr id="18" name="Picture 17"/>
            <p:cNvPicPr/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97676" y="87549"/>
              <a:ext cx="863600" cy="367030"/>
            </a:xfrm>
            <a:prstGeom prst="rect">
              <a:avLst/>
            </a:prstGeom>
          </p:spPr>
        </p:pic>
        <p:pic>
          <p:nvPicPr>
            <p:cNvPr id="19" name="Picture 18"/>
            <p:cNvPicPr/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31531" y="136187"/>
              <a:ext cx="737870" cy="287655"/>
            </a:xfrm>
            <a:prstGeom prst="rect">
              <a:avLst/>
            </a:prstGeom>
          </p:spPr>
        </p:pic>
        <p:pic>
          <p:nvPicPr>
            <p:cNvPr id="20" name="Picture 19"/>
            <p:cNvPicPr/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38927" y="-9728"/>
              <a:ext cx="762635" cy="535940"/>
            </a:xfrm>
            <a:prstGeom prst="rect">
              <a:avLst/>
            </a:prstGeom>
          </p:spPr>
        </p:pic>
        <p:pic>
          <p:nvPicPr>
            <p:cNvPr id="21" name="Picture 20"/>
            <p:cNvPicPr/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26868" y="145914"/>
              <a:ext cx="871220" cy="3048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012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>
                <a:solidFill>
                  <a:srgbClr val="0E58C4"/>
                </a:solidFill>
              </a:rPr>
              <a:t>Collaborative and relational network with </a:t>
            </a:r>
            <a:r>
              <a:rPr lang="en-GB" sz="3600" dirty="0" smtClean="0">
                <a:solidFill>
                  <a:srgbClr val="0E58C4"/>
                </a:solidFill>
              </a:rPr>
              <a:t>multiple stakeholders: Project reality Ex. </a:t>
            </a:r>
            <a:r>
              <a:rPr lang="en-GB" sz="3600" dirty="0">
                <a:solidFill>
                  <a:srgbClr val="0E58C4"/>
                </a:solidFill>
              </a:rPr>
              <a:t>1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10367" y="1404939"/>
            <a:ext cx="11031375" cy="5394158"/>
            <a:chOff x="210367" y="100977"/>
            <a:chExt cx="11031375" cy="6698120"/>
          </a:xfrm>
        </p:grpSpPr>
        <p:sp>
          <p:nvSpPr>
            <p:cNvPr id="8" name="Down Arrow 7"/>
            <p:cNvSpPr/>
            <p:nvPr/>
          </p:nvSpPr>
          <p:spPr>
            <a:xfrm>
              <a:off x="5503229" y="100977"/>
              <a:ext cx="1004158" cy="6698120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814157" y="422625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Public Health Director</a:t>
              </a:r>
            </a:p>
            <a:p>
              <a:pPr algn="ctr"/>
              <a:r>
                <a:rPr lang="en-GB" dirty="0" smtClean="0"/>
                <a:t>Head of Youth Services</a:t>
              </a:r>
            </a:p>
            <a:p>
              <a:pPr algn="ctr"/>
              <a:r>
                <a:rPr lang="en-GB" dirty="0" smtClean="0"/>
                <a:t>Head of Youth Justice</a:t>
              </a:r>
              <a:endParaRPr lang="en-GB" dirty="0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814157" y="1678981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District manager of Youth Services</a:t>
              </a:r>
              <a:endParaRPr lang="en-GB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751514" y="2734203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YOT Managers</a:t>
              </a:r>
              <a:endParaRPr lang="en-GB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751514" y="4040001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/>
                <a:t>CJS Practitioners</a:t>
              </a:r>
            </a:p>
            <a:p>
              <a:pPr algn="ctr"/>
              <a:r>
                <a:rPr lang="en-GB" sz="1400" dirty="0" smtClean="0"/>
                <a:t>CAHMS / Commissioned services</a:t>
              </a:r>
            </a:p>
            <a:p>
              <a:pPr algn="ctr"/>
              <a:r>
                <a:rPr lang="en-GB" sz="1400" dirty="0" smtClean="0"/>
                <a:t>YOT Social workers</a:t>
              </a:r>
              <a:endParaRPr lang="en-GB" sz="14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814157" y="5345799"/>
              <a:ext cx="2563686" cy="99854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Intervention provider “RISKIT-CJS Interventionists”</a:t>
              </a:r>
              <a:endParaRPr lang="en-GB" dirty="0"/>
            </a:p>
          </p:txBody>
        </p:sp>
        <p:sp>
          <p:nvSpPr>
            <p:cNvPr id="14" name="Right Brace 13"/>
            <p:cNvSpPr/>
            <p:nvPr/>
          </p:nvSpPr>
          <p:spPr>
            <a:xfrm>
              <a:off x="3966093" y="305062"/>
              <a:ext cx="690008" cy="123367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ight Brace 14"/>
            <p:cNvSpPr/>
            <p:nvPr/>
          </p:nvSpPr>
          <p:spPr>
            <a:xfrm>
              <a:off x="4150583" y="1796543"/>
              <a:ext cx="690008" cy="1845628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ight Brace 15"/>
            <p:cNvSpPr/>
            <p:nvPr/>
          </p:nvSpPr>
          <p:spPr>
            <a:xfrm>
              <a:off x="3770436" y="3082499"/>
              <a:ext cx="386142" cy="22633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ight Brace 16"/>
            <p:cNvSpPr/>
            <p:nvPr/>
          </p:nvSpPr>
          <p:spPr>
            <a:xfrm>
              <a:off x="2954934" y="3036645"/>
              <a:ext cx="809682" cy="3259061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210367" y="210275"/>
              <a:ext cx="1534286" cy="1423248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Research team</a:t>
              </a:r>
              <a:endParaRPr lang="en-GB" dirty="0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1902709" y="716780"/>
              <a:ext cx="1329527" cy="43756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ight Arrow 19"/>
            <p:cNvSpPr/>
            <p:nvPr/>
          </p:nvSpPr>
          <p:spPr>
            <a:xfrm rot="1499459">
              <a:off x="1730627" y="1404677"/>
              <a:ext cx="1329527" cy="43756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ight Arrow 20"/>
            <p:cNvSpPr/>
            <p:nvPr/>
          </p:nvSpPr>
          <p:spPr>
            <a:xfrm rot="2409004">
              <a:off x="1498515" y="1818098"/>
              <a:ext cx="1329527" cy="43756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7831771" y="5734166"/>
              <a:ext cx="1329527" cy="43756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ight Arrow 22"/>
            <p:cNvSpPr/>
            <p:nvPr/>
          </p:nvSpPr>
          <p:spPr>
            <a:xfrm rot="1836599">
              <a:off x="8080005" y="4847279"/>
              <a:ext cx="1329527" cy="437566"/>
            </a:xfrm>
            <a:prstGeom prst="rightArrow">
              <a:avLst/>
            </a:prstGeom>
            <a:pattFill prst="lgCheck">
              <a:fgClr>
                <a:srgbClr val="FF0000"/>
              </a:fgClr>
              <a:bgClr>
                <a:srgbClr val="0E58C4"/>
              </a:bgClr>
            </a:patt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/>
            <p:cNvSpPr txBox="1"/>
            <p:nvPr/>
          </p:nvSpPr>
          <p:spPr>
            <a:xfrm rot="16200000" flipH="1">
              <a:off x="3250740" y="599151"/>
              <a:ext cx="141958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Preliminary </a:t>
              </a:r>
            </a:p>
            <a:p>
              <a:pPr algn="ctr"/>
              <a:r>
                <a:rPr lang="en-GB" sz="1600" dirty="0" smtClean="0"/>
                <a:t>Phase</a:t>
              </a:r>
              <a:endParaRPr lang="en-GB" sz="1600" dirty="0"/>
            </a:p>
          </p:txBody>
        </p:sp>
        <p:sp>
          <p:nvSpPr>
            <p:cNvPr id="25" name="5-Point Star 24"/>
            <p:cNvSpPr/>
            <p:nvPr/>
          </p:nvSpPr>
          <p:spPr>
            <a:xfrm>
              <a:off x="9541856" y="4894802"/>
              <a:ext cx="1699886" cy="1696814"/>
            </a:xfrm>
            <a:prstGeom prst="star5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YP</a:t>
              </a:r>
              <a:endParaRPr lang="en-GB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6200000" flipH="1">
              <a:off x="3435835" y="2441817"/>
              <a:ext cx="169187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Phase 1: YOT recruitment</a:t>
              </a:r>
              <a:endParaRPr lang="en-GB" sz="16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6200000" flipH="1">
              <a:off x="1790408" y="4369996"/>
              <a:ext cx="24078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Phase 2b: YP recruitment</a:t>
              </a:r>
              <a:endParaRPr lang="en-GB" sz="1600" dirty="0"/>
            </a:p>
          </p:txBody>
        </p:sp>
        <p:sp>
          <p:nvSpPr>
            <p:cNvPr id="28" name="TextBox 27"/>
            <p:cNvSpPr txBox="1"/>
            <p:nvPr/>
          </p:nvSpPr>
          <p:spPr>
            <a:xfrm rot="16200000" flipH="1">
              <a:off x="2639037" y="4017245"/>
              <a:ext cx="22997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>
                  <a:solidFill>
                    <a:srgbClr val="FF0000"/>
                  </a:solidFill>
                </a:rPr>
                <a:t>Phase 2a: Referral</a:t>
              </a:r>
              <a:endParaRPr lang="en-GB" sz="16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014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>
            <a:grpSpLocks noChangeAspect="1"/>
          </p:cNvGrpSpPr>
          <p:nvPr/>
        </p:nvGrpSpPr>
        <p:grpSpPr>
          <a:xfrm>
            <a:off x="1270818" y="1234160"/>
            <a:ext cx="9450970" cy="5396642"/>
            <a:chOff x="210367" y="72928"/>
            <a:chExt cx="10989500" cy="6731782"/>
          </a:xfrm>
        </p:grpSpPr>
        <p:sp>
          <p:nvSpPr>
            <p:cNvPr id="24" name="Right Arrow 23"/>
            <p:cNvSpPr/>
            <p:nvPr/>
          </p:nvSpPr>
          <p:spPr>
            <a:xfrm rot="5400000">
              <a:off x="2548725" y="3111580"/>
              <a:ext cx="6731782" cy="654477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4751514" y="422625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/>
                <a:t>Public Health Director</a:t>
              </a:r>
            </a:p>
            <a:p>
              <a:pPr algn="ctr"/>
              <a:r>
                <a:rPr lang="en-GB" sz="1400" dirty="0" smtClean="0"/>
                <a:t>Head of Youth Services</a:t>
              </a:r>
            </a:p>
            <a:p>
              <a:pPr algn="ctr"/>
              <a:r>
                <a:rPr lang="en-GB" sz="1400" dirty="0" smtClean="0"/>
                <a:t>Head of Youth Justice</a:t>
              </a:r>
              <a:endParaRPr lang="en-GB" sz="1400" dirty="0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4751514" y="1678981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District manager of Youth Services</a:t>
              </a:r>
              <a:endParaRPr lang="en-GB" sz="1600" dirty="0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751514" y="2734203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YOT Managers</a:t>
              </a:r>
              <a:endParaRPr lang="en-GB" sz="1600" dirty="0"/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4678584" y="4387805"/>
              <a:ext cx="2563686" cy="998548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CJS Practitioners</a:t>
              </a:r>
            </a:p>
            <a:p>
              <a:pPr algn="ctr"/>
              <a:r>
                <a:rPr lang="en-GB" sz="1600" dirty="0" smtClean="0"/>
                <a:t>CAHMS / </a:t>
              </a:r>
            </a:p>
            <a:p>
              <a:pPr algn="ctr"/>
              <a:r>
                <a:rPr lang="en-GB" sz="1600" dirty="0" smtClean="0"/>
                <a:t>YOT Social workers</a:t>
              </a:r>
              <a:endParaRPr lang="en-GB" sz="1600" dirty="0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678584" y="5538044"/>
              <a:ext cx="2563686" cy="998548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Intervention provider “RISKIT-CJS Interventionists”</a:t>
              </a:r>
              <a:endParaRPr lang="en-GB" sz="1600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210367" y="210275"/>
              <a:ext cx="1534286" cy="1423248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Research team</a:t>
              </a:r>
              <a:endParaRPr lang="en-GB" sz="1600" dirty="0"/>
            </a:p>
          </p:txBody>
        </p:sp>
        <p:sp>
          <p:nvSpPr>
            <p:cNvPr id="31" name="5-Point Star 30"/>
            <p:cNvSpPr/>
            <p:nvPr/>
          </p:nvSpPr>
          <p:spPr>
            <a:xfrm>
              <a:off x="10015229" y="4822081"/>
              <a:ext cx="1184638" cy="1183511"/>
            </a:xfrm>
            <a:prstGeom prst="star5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YP</a:t>
              </a:r>
              <a:endParaRPr lang="en-GB" sz="1600" dirty="0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870455" y="3109331"/>
              <a:ext cx="1524935" cy="967713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Consortium Lead</a:t>
              </a:r>
              <a:endParaRPr lang="en-GB" sz="1600" dirty="0"/>
            </a:p>
          </p:txBody>
        </p:sp>
        <p:sp>
          <p:nvSpPr>
            <p:cNvPr id="33" name="Right Arrow 32"/>
            <p:cNvSpPr/>
            <p:nvPr/>
          </p:nvSpPr>
          <p:spPr>
            <a:xfrm>
              <a:off x="1879288" y="880741"/>
              <a:ext cx="1329527" cy="437566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4" name="Right Arrow 33"/>
            <p:cNvSpPr/>
            <p:nvPr/>
          </p:nvSpPr>
          <p:spPr>
            <a:xfrm rot="1499459">
              <a:off x="1730626" y="1404677"/>
              <a:ext cx="1329527" cy="437566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5" name="Right Arrow 34"/>
            <p:cNvSpPr/>
            <p:nvPr/>
          </p:nvSpPr>
          <p:spPr>
            <a:xfrm rot="2409004">
              <a:off x="1498515" y="1818098"/>
              <a:ext cx="1329527" cy="437566"/>
            </a:xfrm>
            <a:prstGeom prst="right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930997" y="1260863"/>
              <a:ext cx="632255" cy="107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5400" dirty="0" smtClean="0"/>
                <a:t>X</a:t>
              </a:r>
              <a:endParaRPr lang="en-GB" sz="5400" dirty="0"/>
            </a:p>
          </p:txBody>
        </p:sp>
        <p:sp>
          <p:nvSpPr>
            <p:cNvPr id="37" name="Right Arrow 36"/>
            <p:cNvSpPr/>
            <p:nvPr/>
          </p:nvSpPr>
          <p:spPr>
            <a:xfrm rot="4293699">
              <a:off x="771266" y="2124002"/>
              <a:ext cx="1329527" cy="4375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8" name="Right Arrow 37"/>
            <p:cNvSpPr/>
            <p:nvPr/>
          </p:nvSpPr>
          <p:spPr>
            <a:xfrm rot="20401803">
              <a:off x="2615461" y="2536671"/>
              <a:ext cx="1329527" cy="4375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39" name="Right Arrow 38"/>
            <p:cNvSpPr/>
            <p:nvPr/>
          </p:nvSpPr>
          <p:spPr>
            <a:xfrm rot="21299134">
              <a:off x="2798136" y="3189518"/>
              <a:ext cx="1329527" cy="437566"/>
            </a:xfrm>
            <a:prstGeom prst="rightArrow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0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602157" y="3527709"/>
              <a:ext cx="632255" cy="10736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5400" dirty="0" smtClean="0"/>
                <a:t>X</a:t>
              </a:r>
              <a:endParaRPr lang="en-GB" sz="5400" dirty="0"/>
            </a:p>
          </p:txBody>
        </p:sp>
        <p:sp>
          <p:nvSpPr>
            <p:cNvPr id="41" name="Line Callout 1 40"/>
            <p:cNvSpPr/>
            <p:nvPr/>
          </p:nvSpPr>
          <p:spPr>
            <a:xfrm>
              <a:off x="7534836" y="4822081"/>
              <a:ext cx="2187828" cy="1224817"/>
            </a:xfrm>
            <a:prstGeom prst="borderCallout1">
              <a:avLst>
                <a:gd name="adj1" fmla="val -6446"/>
                <a:gd name="adj2" fmla="val 46796"/>
                <a:gd name="adj3" fmla="val -59462"/>
                <a:gd name="adj4" fmla="val -47965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Commissioned service – drug treatment provider</a:t>
              </a:r>
              <a:endParaRPr lang="en-GB" sz="1600" dirty="0"/>
            </a:p>
          </p:txBody>
        </p:sp>
      </p:grpSp>
      <p:sp>
        <p:nvSpPr>
          <p:cNvPr id="42" name="Title 1"/>
          <p:cNvSpPr>
            <a:spLocks noGrp="1"/>
          </p:cNvSpPr>
          <p:nvPr>
            <p:ph type="title"/>
          </p:nvPr>
        </p:nvSpPr>
        <p:spPr>
          <a:xfrm>
            <a:off x="838200" y="115698"/>
            <a:ext cx="10515600" cy="1269952"/>
          </a:xfrm>
        </p:spPr>
        <p:txBody>
          <a:bodyPr>
            <a:noAutofit/>
          </a:bodyPr>
          <a:lstStyle/>
          <a:p>
            <a:r>
              <a:rPr lang="en-GB" sz="4000" dirty="0">
                <a:solidFill>
                  <a:srgbClr val="0E58C4"/>
                </a:solidFill>
              </a:rPr>
              <a:t>Collaborative and relational network with multiple </a:t>
            </a:r>
            <a:r>
              <a:rPr lang="en-GB" sz="4000" dirty="0" smtClean="0">
                <a:solidFill>
                  <a:srgbClr val="0E58C4"/>
                </a:solidFill>
              </a:rPr>
              <a:t>stakeholders: Project reality Ex. 2</a:t>
            </a:r>
            <a:endParaRPr lang="en-GB" sz="4000" dirty="0">
              <a:solidFill>
                <a:srgbClr val="0E58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02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E58C4"/>
                </a:solidFill>
              </a:rPr>
              <a:t>Early Observations from RISKIT-CJS</a:t>
            </a:r>
            <a:endParaRPr lang="en-GB" sz="4000" dirty="0">
              <a:solidFill>
                <a:srgbClr val="0E58C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85359"/>
            <a:ext cx="10515600" cy="5121842"/>
          </a:xfrm>
        </p:spPr>
        <p:txBody>
          <a:bodyPr>
            <a:normAutofit fontScale="40000" lnSpcReduction="20000"/>
          </a:bodyPr>
          <a:lstStyle/>
          <a:p>
            <a:r>
              <a:rPr lang="en-GB" sz="5100" b="1" dirty="0" smtClean="0"/>
              <a:t>Phase 1: </a:t>
            </a:r>
            <a:r>
              <a:rPr lang="en-GB" sz="5100" dirty="0" smtClean="0"/>
              <a:t>Recruitment of YOTs and agreement in principle - Very successful in all regions</a:t>
            </a:r>
          </a:p>
          <a:p>
            <a:pPr lvl="1"/>
            <a:r>
              <a:rPr lang="en-GB" sz="4900" b="1" dirty="0" smtClean="0"/>
              <a:t>Facilitators</a:t>
            </a:r>
            <a:r>
              <a:rPr lang="en-GB" sz="4900" dirty="0" smtClean="0"/>
              <a:t> to the trial (i.e. consortium connection, who to talk to, local public health director involvement).</a:t>
            </a:r>
          </a:p>
          <a:p>
            <a:pPr lvl="1"/>
            <a:r>
              <a:rPr lang="en-GB" sz="4900" b="1" dirty="0" smtClean="0"/>
              <a:t>Barriers</a:t>
            </a:r>
            <a:r>
              <a:rPr lang="en-GB" sz="4900" dirty="0" smtClean="0"/>
              <a:t> for rural locations were identified, the research team were reassured by the motivation and interest from the senior management.</a:t>
            </a:r>
          </a:p>
          <a:p>
            <a:r>
              <a:rPr lang="en-GB" sz="5000" b="1" dirty="0" smtClean="0"/>
              <a:t>Phase 2:</a:t>
            </a:r>
            <a:r>
              <a:rPr lang="en-GB" sz="5000" dirty="0" smtClean="0"/>
              <a:t> Recruitment of participants – Complex</a:t>
            </a:r>
          </a:p>
          <a:p>
            <a:pPr lvl="1"/>
            <a:r>
              <a:rPr lang="en-GB" sz="4500" dirty="0" smtClean="0"/>
              <a:t>YOT </a:t>
            </a:r>
          </a:p>
          <a:p>
            <a:pPr lvl="2"/>
            <a:r>
              <a:rPr lang="en-GB" sz="4000" dirty="0" smtClean="0"/>
              <a:t>‘Shrinkage’ in Youth Justice (Bateman, 2017) - Diversion/Early help </a:t>
            </a:r>
          </a:p>
          <a:p>
            <a:pPr lvl="2"/>
            <a:r>
              <a:rPr lang="en-GB" sz="4000" dirty="0" smtClean="0"/>
              <a:t>Gatekeeping and perceived perceptual and structural barriers (YOT1: leaflet &amp; YOT5: When their YP not in the intervention group feelings of disappointment YOT 5</a:t>
            </a:r>
          </a:p>
          <a:p>
            <a:pPr lvl="2"/>
            <a:r>
              <a:rPr lang="en-GB" sz="4000" dirty="0" smtClean="0"/>
              <a:t>Difference between management enthusiasm and the reality of the work environment (YOT13)</a:t>
            </a:r>
            <a:endParaRPr lang="en-GB" sz="4000" dirty="0"/>
          </a:p>
          <a:p>
            <a:pPr lvl="2"/>
            <a:r>
              <a:rPr lang="en-GB" sz="4000" dirty="0" smtClean="0"/>
              <a:t>(Structural barriers): example Chaotic environment not a critic of the people in the environment (example: no room for the YP and interventionist to meet (YOT24); working with staff who do not know why the interventionists are in YOT16)</a:t>
            </a:r>
          </a:p>
          <a:p>
            <a:pPr lvl="1"/>
            <a:r>
              <a:rPr lang="en-GB" sz="4900" dirty="0" smtClean="0"/>
              <a:t>YP</a:t>
            </a:r>
          </a:p>
          <a:p>
            <a:pPr lvl="2"/>
            <a:r>
              <a:rPr lang="en-GB" sz="4000" dirty="0" smtClean="0"/>
              <a:t>98% in the SE agreed to participate initially. </a:t>
            </a:r>
            <a:endParaRPr lang="en-GB" sz="2500" dirty="0" smtClean="0"/>
          </a:p>
          <a:p>
            <a:pPr lvl="1"/>
            <a:r>
              <a:rPr lang="en-GB" sz="4900" dirty="0" smtClean="0"/>
              <a:t>YOT, Interventionists and Research team</a:t>
            </a:r>
            <a:endParaRPr lang="en-GB" sz="4500" dirty="0" smtClean="0"/>
          </a:p>
          <a:p>
            <a:pPr lvl="2"/>
            <a:r>
              <a:rPr lang="en-GB" sz="4000" dirty="0" smtClean="0"/>
              <a:t>Collaboration and champion relationship between two gatekeeping systems</a:t>
            </a:r>
          </a:p>
          <a:p>
            <a:pPr lvl="2"/>
            <a:r>
              <a:rPr lang="en-GB" sz="4000" dirty="0"/>
              <a:t>Fluidity of delivery example (YOT4</a:t>
            </a:r>
            <a:r>
              <a:rPr lang="en-GB" sz="4000" dirty="0" smtClean="0"/>
              <a:t>)</a:t>
            </a:r>
            <a:endParaRPr lang="en-GB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16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E58C4"/>
                </a:solidFill>
              </a:rPr>
              <a:t>Early recommendations</a:t>
            </a:r>
            <a:endParaRPr lang="en-GB" sz="4000" dirty="0">
              <a:solidFill>
                <a:srgbClr val="0E58C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GB" dirty="0"/>
              <a:t>Referral process </a:t>
            </a:r>
            <a:r>
              <a:rPr lang="en-GB" dirty="0" smtClean="0"/>
              <a:t>dry-run</a:t>
            </a:r>
          </a:p>
          <a:p>
            <a:r>
              <a:rPr lang="en-GB" dirty="0" smtClean="0"/>
              <a:t>Communication with and </a:t>
            </a:r>
            <a:r>
              <a:rPr lang="en-GB" dirty="0"/>
              <a:t>identification </a:t>
            </a:r>
            <a:r>
              <a:rPr lang="en-GB" dirty="0" smtClean="0"/>
              <a:t>of a </a:t>
            </a:r>
            <a:r>
              <a:rPr lang="en-GB" dirty="0"/>
              <a:t>YOT recruitment </a:t>
            </a:r>
            <a:r>
              <a:rPr lang="en-GB" b="1" dirty="0" smtClean="0"/>
              <a:t>champion</a:t>
            </a:r>
            <a:r>
              <a:rPr lang="en-GB" dirty="0" smtClean="0"/>
              <a:t> – going back to our first idea of one person helping us in the recruitment process</a:t>
            </a:r>
            <a:endParaRPr lang="en-GB" b="1" dirty="0" smtClean="0"/>
          </a:p>
          <a:p>
            <a:r>
              <a:rPr lang="en-GB" dirty="0" smtClean="0"/>
              <a:t>As for the interventionists, who are at every turn facilitating our work in recruiting participants and being motivated in a difficult context, a  fixed term contract would increase their visibility in the team, reduce their anxiety and would allow them to be situated in a YOT team for a set period of time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21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E58C4"/>
                </a:solidFill>
              </a:rPr>
              <a:t>Selected references</a:t>
            </a:r>
            <a:endParaRPr lang="en-GB" sz="4000" dirty="0">
              <a:solidFill>
                <a:srgbClr val="0E58C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Bateman, (2017) The State of youth custody . London: NAYJ  </a:t>
            </a:r>
          </a:p>
          <a:p>
            <a:r>
              <a:rPr lang="en-GB" dirty="0" smtClean="0"/>
              <a:t>Bower et al,  (2009)  </a:t>
            </a:r>
            <a:r>
              <a:rPr lang="en-GB" dirty="0"/>
              <a:t>Improving recruitment to health research in primary care. Family Practice 2009; 26: 391–397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Coulton</a:t>
            </a:r>
            <a:r>
              <a:rPr lang="en-GB" dirty="0" smtClean="0"/>
              <a:t> et al, (2017) </a:t>
            </a:r>
            <a:r>
              <a:rPr lang="en-GB" dirty="0"/>
              <a:t>Pragmatic randomised controlled trial to evaluate the effectiveness and cost effectiveness of a multi-component intervention to reduce substance use and risk-taking behaviour in adolescents involved in the criminal justice system: A trial protocol (RISKIT-CJS</a:t>
            </a:r>
            <a:r>
              <a:rPr lang="en-GB" dirty="0" smtClean="0"/>
              <a:t>) BMC open </a:t>
            </a:r>
            <a:r>
              <a:rPr lang="en-GB" b="1" dirty="0"/>
              <a:t>17</a:t>
            </a:r>
            <a:r>
              <a:rPr lang="en-GB" dirty="0"/>
              <a:t>:246</a:t>
            </a:r>
          </a:p>
          <a:p>
            <a:r>
              <a:rPr lang="en-GB" dirty="0" smtClean="0"/>
              <a:t>McDonald </a:t>
            </a:r>
            <a:r>
              <a:rPr lang="en-GB" dirty="0" smtClean="0"/>
              <a:t>et al , (2006) What </a:t>
            </a:r>
            <a:r>
              <a:rPr lang="en-GB" dirty="0"/>
              <a:t>influences recruitment to randomised controlled trials? A review of trials funded by two UK funding </a:t>
            </a:r>
            <a:r>
              <a:rPr lang="en-GB" dirty="0" smtClean="0"/>
              <a:t>agencies Bio Med Open, </a:t>
            </a:r>
            <a:r>
              <a:rPr lang="en-GB" i="1" dirty="0" smtClean="0"/>
              <a:t>Trials Journal </a:t>
            </a:r>
            <a:r>
              <a:rPr lang="en-GB" dirty="0" smtClean="0"/>
              <a:t>2006 </a:t>
            </a:r>
            <a:r>
              <a:rPr lang="en-GB" b="1" dirty="0" smtClean="0"/>
              <a:t>7</a:t>
            </a:r>
            <a:r>
              <a:rPr lang="en-GB" dirty="0" smtClean="0"/>
              <a:t>:9</a:t>
            </a:r>
          </a:p>
          <a:p>
            <a:r>
              <a:rPr lang="en-GB" dirty="0" smtClean="0"/>
              <a:t>Newbury-Birch et al , (2014) Alcohol </a:t>
            </a:r>
            <a:r>
              <a:rPr lang="en-GB" dirty="0"/>
              <a:t>Screening and Brief Interventions for Offenders in the </a:t>
            </a:r>
            <a:r>
              <a:rPr lang="en-GB" dirty="0" smtClean="0"/>
              <a:t>Probation Setting </a:t>
            </a:r>
            <a:r>
              <a:rPr lang="en-GB" dirty="0"/>
              <a:t>(SIPS Trial): a Pragmatic Multicentre Cluster Randomized Controlled Trial </a:t>
            </a:r>
            <a:r>
              <a:rPr lang="en-GB" dirty="0" smtClean="0"/>
              <a:t>, Alcohol </a:t>
            </a:r>
            <a:r>
              <a:rPr lang="en-GB" dirty="0"/>
              <a:t>and Alcoholism pp. 1–9, </a:t>
            </a:r>
            <a:r>
              <a:rPr lang="en-GB" dirty="0" smtClean="0"/>
              <a:t>2014</a:t>
            </a:r>
          </a:p>
          <a:p>
            <a:r>
              <a:rPr lang="en-GB" dirty="0" smtClean="0"/>
              <a:t>Newbury- Birch et al (In press) “Climbing down the steps of the ivory tower: How UK academics and </a:t>
            </a:r>
            <a:r>
              <a:rPr lang="en-GB" dirty="0" err="1" smtClean="0"/>
              <a:t>practioners</a:t>
            </a:r>
            <a:r>
              <a:rPr lang="en-GB" dirty="0" smtClean="0"/>
              <a:t> need to work together on alcohol studies” </a:t>
            </a:r>
            <a:endParaRPr lang="en-GB" dirty="0"/>
          </a:p>
          <a:p>
            <a:r>
              <a:rPr lang="en-GB" dirty="0" smtClean="0"/>
              <a:t>Wisdom et al </a:t>
            </a:r>
            <a:r>
              <a:rPr lang="en-GB" dirty="0"/>
              <a:t>(2011) Barriers and facilitators to adolescent drug treatment: Youth, family, and staff reports, Addiction Research &amp; Theory, 19:2, 179-188,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4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E58C4"/>
                </a:solidFill>
              </a:rPr>
              <a:t>Agenda</a:t>
            </a:r>
            <a:endParaRPr lang="en-GB" sz="4000" dirty="0">
              <a:solidFill>
                <a:srgbClr val="0E58C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0E58C4"/>
              </a:buClr>
              <a:buFont typeface="Wingdings" panose="05000000000000000000" pitchFamily="2" charset="2"/>
              <a:buChar char="Ø"/>
            </a:pPr>
            <a:r>
              <a:rPr lang="en-GB" dirty="0" smtClean="0"/>
              <a:t>Context</a:t>
            </a:r>
          </a:p>
          <a:p>
            <a:pPr>
              <a:buClr>
                <a:srgbClr val="0E58C4"/>
              </a:buClr>
              <a:buFont typeface="Wingdings" panose="05000000000000000000" pitchFamily="2" charset="2"/>
              <a:buChar char="Ø"/>
            </a:pPr>
            <a:r>
              <a:rPr lang="en-GB" dirty="0" smtClean="0"/>
              <a:t>Facilitators and barriers to recruitment theoretical models</a:t>
            </a:r>
          </a:p>
          <a:p>
            <a:pPr>
              <a:buClr>
                <a:srgbClr val="0E58C4"/>
              </a:buClr>
              <a:buFont typeface="Wingdings" panose="05000000000000000000" pitchFamily="2" charset="2"/>
              <a:buChar char="Ø"/>
            </a:pPr>
            <a:r>
              <a:rPr lang="en-GB" dirty="0" smtClean="0"/>
              <a:t>Collaborative and relational network with multiple stakeholders</a:t>
            </a:r>
          </a:p>
          <a:p>
            <a:pPr>
              <a:buClr>
                <a:srgbClr val="0E58C4"/>
              </a:buClr>
              <a:buFont typeface="Wingdings" panose="05000000000000000000" pitchFamily="2" charset="2"/>
              <a:buChar char="Ø"/>
            </a:pPr>
            <a:r>
              <a:rPr lang="en-GB" dirty="0" smtClean="0"/>
              <a:t>Observations from RISKIT-CJS</a:t>
            </a:r>
          </a:p>
          <a:p>
            <a:pPr>
              <a:buClr>
                <a:srgbClr val="0E58C4"/>
              </a:buClr>
              <a:buFont typeface="Wingdings" panose="05000000000000000000" pitchFamily="2" charset="2"/>
              <a:buChar char="Ø"/>
            </a:pPr>
            <a:r>
              <a:rPr lang="en-GB" dirty="0" smtClean="0"/>
              <a:t>Early recommendations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79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rgbClr val="0E58C4"/>
                </a:solidFill>
              </a:rPr>
              <a:t>Context - </a:t>
            </a:r>
            <a:r>
              <a:rPr lang="en-GB" sz="4000" dirty="0" smtClean="0">
                <a:solidFill>
                  <a:srgbClr val="0E58C4"/>
                </a:solidFill>
              </a:rPr>
              <a:t>Pragmatic </a:t>
            </a:r>
            <a:r>
              <a:rPr lang="en-GB" sz="4000" dirty="0">
                <a:solidFill>
                  <a:srgbClr val="0E58C4"/>
                </a:solidFill>
              </a:rPr>
              <a:t>RCTS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9811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High </a:t>
            </a:r>
            <a:r>
              <a:rPr lang="en-GB" dirty="0"/>
              <a:t>quality evaluative research of interventions in real-life </a:t>
            </a:r>
            <a:r>
              <a:rPr lang="en-GB" dirty="0" smtClean="0"/>
              <a:t>settings.</a:t>
            </a:r>
          </a:p>
          <a:p>
            <a:r>
              <a:rPr lang="en-GB" dirty="0" smtClean="0"/>
              <a:t>Recognised </a:t>
            </a:r>
          </a:p>
          <a:p>
            <a:pPr lvl="1"/>
            <a:r>
              <a:rPr lang="en-GB" dirty="0" smtClean="0"/>
              <a:t>as </a:t>
            </a:r>
            <a:r>
              <a:rPr lang="en-GB" dirty="0"/>
              <a:t>complex, </a:t>
            </a:r>
            <a:endParaRPr lang="en-GB" dirty="0" smtClean="0"/>
          </a:p>
          <a:p>
            <a:pPr lvl="1"/>
            <a:r>
              <a:rPr lang="en-GB" dirty="0" smtClean="0"/>
              <a:t>costly</a:t>
            </a:r>
            <a:r>
              <a:rPr lang="en-GB" dirty="0"/>
              <a:t>, and </a:t>
            </a:r>
          </a:p>
          <a:p>
            <a:pPr lvl="1"/>
            <a:r>
              <a:rPr lang="en-GB" dirty="0" smtClean="0"/>
              <a:t>Recruitment </a:t>
            </a:r>
            <a:r>
              <a:rPr lang="en-GB" dirty="0"/>
              <a:t>process is often </a:t>
            </a:r>
            <a:r>
              <a:rPr lang="en-GB" dirty="0" smtClean="0"/>
              <a:t>challenging</a:t>
            </a:r>
            <a:r>
              <a:rPr lang="en-GB" dirty="0"/>
              <a:t> </a:t>
            </a:r>
            <a:r>
              <a:rPr lang="en-GB" dirty="0" smtClean="0"/>
              <a:t>(Newbury-Birch et al (2014) &amp; (McDonald et al, 2006) </a:t>
            </a:r>
          </a:p>
          <a:p>
            <a:r>
              <a:rPr lang="en-GB" dirty="0"/>
              <a:t>H</a:t>
            </a:r>
            <a:r>
              <a:rPr lang="en-GB" dirty="0" smtClean="0"/>
              <a:t>owever</a:t>
            </a:r>
            <a:r>
              <a:rPr lang="en-GB" dirty="0"/>
              <a:t>, the findings and outcomes of such research can have important implications for the study </a:t>
            </a:r>
            <a:r>
              <a:rPr lang="en-GB" dirty="0" smtClean="0"/>
              <a:t>population</a:t>
            </a:r>
          </a:p>
          <a:p>
            <a:pPr lvl="1"/>
            <a:r>
              <a:rPr lang="en-GB" dirty="0" smtClean="0"/>
              <a:t>Help develop and inform policy </a:t>
            </a:r>
          </a:p>
          <a:p>
            <a:pPr lvl="1"/>
            <a:r>
              <a:rPr lang="en-GB" dirty="0" smtClean="0"/>
              <a:t>Give alternative treatments to the studied population</a:t>
            </a:r>
          </a:p>
          <a:p>
            <a:pPr lvl="1"/>
            <a:r>
              <a:rPr lang="en-GB" dirty="0" smtClean="0"/>
              <a:t>Illustrate to the end user (i.e. participants, professionals) a realistic vision of their context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68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rgbClr val="0E58C4"/>
                </a:solidFill>
              </a:rPr>
              <a:t>Facilitators and Barriers to </a:t>
            </a:r>
            <a:r>
              <a:rPr lang="en-GB" sz="4000" dirty="0" smtClean="0">
                <a:solidFill>
                  <a:srgbClr val="0E58C4"/>
                </a:solidFill>
              </a:rPr>
              <a:t>recruitment</a:t>
            </a:r>
            <a:endParaRPr lang="en-GB" sz="4000" dirty="0">
              <a:solidFill>
                <a:srgbClr val="0E58C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1176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Little evidence on how to successfully recruit young participants for a Pragmatic RCT in a  criminal justice setting.</a:t>
            </a:r>
          </a:p>
          <a:p>
            <a:r>
              <a:rPr lang="en-GB" dirty="0" smtClean="0"/>
              <a:t>Evidence in:</a:t>
            </a:r>
          </a:p>
          <a:p>
            <a:pPr lvl="1"/>
            <a:r>
              <a:rPr lang="en-GB" dirty="0" smtClean="0"/>
              <a:t>Primary Care: Patients </a:t>
            </a:r>
          </a:p>
          <a:p>
            <a:pPr lvl="1"/>
            <a:r>
              <a:rPr lang="en-GB" dirty="0" smtClean="0"/>
              <a:t>RCTs (general): recruitment of health professionals</a:t>
            </a:r>
          </a:p>
          <a:p>
            <a:pPr lvl="1"/>
            <a:r>
              <a:rPr lang="en-GB" dirty="0" smtClean="0"/>
              <a:t>Evaluation of youth drug services </a:t>
            </a:r>
          </a:p>
          <a:p>
            <a:r>
              <a:rPr lang="en-GB" dirty="0" smtClean="0"/>
              <a:t>Key points are</a:t>
            </a:r>
          </a:p>
          <a:p>
            <a:pPr lvl="1"/>
            <a:r>
              <a:rPr lang="en-GB" dirty="0" smtClean="0"/>
              <a:t>Phase 1 recruitment (centre or senior management: agreement in principle) easier process,  phase 2 recruitment of the participant is a complex process because of the gatekeeping process (Bower et al 2009)</a:t>
            </a:r>
          </a:p>
          <a:p>
            <a:pPr lvl="1"/>
            <a:r>
              <a:rPr lang="en-GB" dirty="0" smtClean="0"/>
              <a:t>Recruitment is difficult in RCTs: less than a 1/3 achieve the original recruitment target and 53% were awarded an extension. Overall start to recruitment  is often delayed 41% . Early recruitment problems were identified in 63%. Inter-relationship between trial features and recruitment success was complex </a:t>
            </a:r>
            <a:r>
              <a:rPr lang="en-GB" dirty="0"/>
              <a:t>(McDonald et al 2006). </a:t>
            </a:r>
            <a:endParaRPr lang="en-GB" dirty="0" smtClean="0"/>
          </a:p>
          <a:p>
            <a:pPr lvl="1"/>
            <a:r>
              <a:rPr lang="en-GB" dirty="0" smtClean="0"/>
              <a:t>Differences in structural and perceptual barriers Staff, parents and YP in adolescent drug treatment (Wisdom et al 2011).</a:t>
            </a:r>
          </a:p>
        </p:txBody>
      </p:sp>
    </p:spTree>
    <p:extLst>
      <p:ext uri="{BB962C8B-B14F-4D97-AF65-F5344CB8AC3E}">
        <p14:creationId xmlns:p14="http://schemas.microsoft.com/office/powerpoint/2010/main" val="86458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rgbClr val="0E58C4"/>
                </a:solidFill>
              </a:rPr>
              <a:t>RISKIT-CJS: A Pragmatic </a:t>
            </a:r>
            <a:r>
              <a:rPr lang="en-GB" sz="4000" dirty="0" smtClean="0">
                <a:solidFill>
                  <a:srgbClr val="0E58C4"/>
                </a:solidFill>
              </a:rPr>
              <a:t>RCT</a:t>
            </a:r>
            <a:endParaRPr lang="en-GB" sz="4000" dirty="0">
              <a:solidFill>
                <a:srgbClr val="0E58C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17926"/>
          </a:xfrm>
        </p:spPr>
        <p:txBody>
          <a:bodyPr>
            <a:noAutofit/>
          </a:bodyPr>
          <a:lstStyle/>
          <a:p>
            <a:pPr fontAlgn="base">
              <a:lnSpc>
                <a:spcPct val="100000"/>
              </a:lnSpc>
              <a:spcBef>
                <a:spcPts val="1200"/>
              </a:spcBef>
            </a:pPr>
            <a:r>
              <a:rPr lang="en-US" sz="2400" dirty="0" smtClean="0"/>
              <a:t>Project information</a:t>
            </a:r>
            <a:endParaRPr lang="en-US" sz="2400" b="1" dirty="0" smtClean="0"/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/>
              <a:t>Chief </a:t>
            </a:r>
            <a:r>
              <a:rPr lang="en-US" b="1" dirty="0"/>
              <a:t>Investigator:</a:t>
            </a:r>
            <a:r>
              <a:rPr lang="en-US" dirty="0"/>
              <a:t> Professor Simon </a:t>
            </a:r>
            <a:r>
              <a:rPr lang="en-US" dirty="0" err="1"/>
              <a:t>Coulton</a:t>
            </a:r>
            <a:r>
              <a:rPr lang="en-US" dirty="0"/>
              <a:t>, University of Kent </a:t>
            </a:r>
            <a:endParaRPr lang="en-GB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North East Lead:</a:t>
            </a:r>
            <a:r>
              <a:rPr lang="en-US" dirty="0"/>
              <a:t> Professor Dorothy Newbury- Birch, Teesside University </a:t>
            </a:r>
            <a:endParaRPr lang="en-US" dirty="0" smtClean="0"/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/>
              <a:t>London Lead: </a:t>
            </a:r>
            <a:r>
              <a:rPr lang="en-US" dirty="0" smtClean="0"/>
              <a:t>Professor Colin Drummond &amp; </a:t>
            </a:r>
            <a:r>
              <a:rPr lang="en-US" dirty="0" err="1" smtClean="0"/>
              <a:t>Dr</a:t>
            </a:r>
            <a:r>
              <a:rPr lang="en-US" dirty="0" smtClean="0"/>
              <a:t> Paulo Deluca  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US" b="1" dirty="0" smtClean="0"/>
              <a:t>Senior trial manager: </a:t>
            </a:r>
            <a:r>
              <a:rPr lang="en-US" dirty="0" err="1" smtClean="0"/>
              <a:t>Dr</a:t>
            </a:r>
            <a:r>
              <a:rPr lang="en-US" dirty="0" smtClean="0"/>
              <a:t> Catherine Marchand</a:t>
            </a:r>
            <a:endParaRPr lang="en-GB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GB" b="1" dirty="0"/>
              <a:t>Start date</a:t>
            </a:r>
            <a:r>
              <a:rPr lang="en-GB" dirty="0"/>
              <a:t>: 01/09/2016</a:t>
            </a:r>
            <a:r>
              <a:rPr lang="en-US" dirty="0"/>
              <a:t> </a:t>
            </a:r>
            <a:endParaRPr lang="en-GB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GB" b="1" dirty="0"/>
              <a:t>Duration:</a:t>
            </a:r>
            <a:r>
              <a:rPr lang="en-GB" dirty="0"/>
              <a:t> 36 Months</a:t>
            </a:r>
            <a:r>
              <a:rPr lang="en-US" dirty="0"/>
              <a:t> </a:t>
            </a:r>
            <a:endParaRPr lang="en-GB" dirty="0"/>
          </a:p>
          <a:p>
            <a:pPr lvl="1" fontAlgn="base">
              <a:lnSpc>
                <a:spcPct val="100000"/>
              </a:lnSpc>
              <a:spcBef>
                <a:spcPts val="0"/>
              </a:spcBef>
            </a:pPr>
            <a:r>
              <a:rPr lang="en-GB" b="1" dirty="0"/>
              <a:t>Funder:</a:t>
            </a:r>
            <a:r>
              <a:rPr lang="en-GB" dirty="0"/>
              <a:t> NIHR Public Health Research</a:t>
            </a:r>
            <a:r>
              <a:rPr lang="en-US" dirty="0"/>
              <a:t> </a:t>
            </a:r>
            <a:endParaRPr lang="en-GB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93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E58C4"/>
                </a:solidFill>
              </a:rPr>
              <a:t>RISKIT-CJS: The intervention</a:t>
            </a:r>
            <a:endParaRPr lang="en-GB" sz="4000" dirty="0">
              <a:solidFill>
                <a:srgbClr val="0E58C4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b="1" dirty="0"/>
              <a:t>Aim: </a:t>
            </a:r>
            <a:r>
              <a:rPr lang="en-GB" sz="2000" dirty="0"/>
              <a:t>Mixed method, two-arm randomized controlled trial to evaluate the effectiveness and cost-effectiveness of the RISKIT-CJS intervention in reducing substance use in young people in criminal justice settings  </a:t>
            </a:r>
          </a:p>
          <a:p>
            <a:r>
              <a:rPr lang="en-GB" sz="2000" b="1" dirty="0"/>
              <a:t>Setting: </a:t>
            </a:r>
            <a:r>
              <a:rPr lang="en-GB" sz="2000" dirty="0"/>
              <a:t>Youth offending teams across three geographical locations; South East England, London, North East England. </a:t>
            </a:r>
          </a:p>
          <a:p>
            <a:r>
              <a:rPr lang="en-GB" sz="2000" b="1" dirty="0"/>
              <a:t>Participants: </a:t>
            </a:r>
            <a:r>
              <a:rPr lang="en-GB" sz="2000" dirty="0"/>
              <a:t>Adolescents aged 13-17 years engaged with youth offending teams who score 2 or more for substance use on the Asset or Asset Plus equivalent.</a:t>
            </a:r>
          </a:p>
          <a:p>
            <a:r>
              <a:rPr lang="en-GB" sz="2000" b="1" dirty="0"/>
              <a:t>Intervention: </a:t>
            </a:r>
            <a:r>
              <a:rPr lang="en-GB" sz="2000" dirty="0"/>
              <a:t>RISKIT-CJS is a multi-component intervention that addresses substance use and risk-taking behaviour including both group and individual work components</a:t>
            </a:r>
          </a:p>
          <a:p>
            <a:r>
              <a:rPr lang="en-GB" sz="2000" dirty="0"/>
              <a:t>RISKIT-CJS is delivered in four steps consisting of two one-to-one sessions and two half-day group sessions. </a:t>
            </a:r>
          </a:p>
          <a:p>
            <a:r>
              <a:rPr lang="en-GB" sz="2000" b="1" dirty="0"/>
              <a:t>Follow up: </a:t>
            </a:r>
            <a:r>
              <a:rPr lang="en-GB" sz="2000" dirty="0"/>
              <a:t>6 Month and 12 </a:t>
            </a:r>
            <a:r>
              <a:rPr lang="en-GB" sz="2000" dirty="0" smtClean="0"/>
              <a:t>Month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82678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7195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0E58C4"/>
                </a:solidFill>
              </a:rPr>
              <a:t>Collaborative and relational network with multiple </a:t>
            </a:r>
            <a:r>
              <a:rPr lang="en-GB" sz="4000" dirty="0" smtClean="0">
                <a:solidFill>
                  <a:srgbClr val="0E58C4"/>
                </a:solidFill>
              </a:rPr>
              <a:t>stakeholders: Trial perspective</a:t>
            </a:r>
            <a:endParaRPr lang="en-GB" sz="4000" dirty="0">
              <a:solidFill>
                <a:srgbClr val="0E58C4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16074" y="1463842"/>
            <a:ext cx="9344808" cy="5394158"/>
            <a:chOff x="3963980" y="1559669"/>
            <a:chExt cx="9344808" cy="5394158"/>
          </a:xfrm>
        </p:grpSpPr>
        <p:sp>
          <p:nvSpPr>
            <p:cNvPr id="8" name="Down Arrow 7"/>
            <p:cNvSpPr/>
            <p:nvPr/>
          </p:nvSpPr>
          <p:spPr>
            <a:xfrm>
              <a:off x="5551760" y="1559669"/>
              <a:ext cx="1004158" cy="539415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839601" y="3110708"/>
              <a:ext cx="2563686" cy="80415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YOT Managers</a:t>
              </a:r>
              <a:endParaRPr lang="en-GB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818242" y="4326146"/>
              <a:ext cx="2563686" cy="80415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/>
                <a:t>Assigned person who will work with the interventionists, identifying the YP</a:t>
              </a:r>
              <a:endParaRPr lang="en-GB" sz="14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888803" y="5630264"/>
              <a:ext cx="2563686" cy="80415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Intervention provider “RISKIT-CJS Interventionists”</a:t>
              </a:r>
              <a:endParaRPr lang="en-GB" dirty="0"/>
            </a:p>
          </p:txBody>
        </p:sp>
        <p:sp>
          <p:nvSpPr>
            <p:cNvPr id="15" name="Right Brace 14"/>
            <p:cNvSpPr/>
            <p:nvPr/>
          </p:nvSpPr>
          <p:spPr>
            <a:xfrm>
              <a:off x="4217903" y="2770419"/>
              <a:ext cx="690008" cy="1486329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ight Brace 16"/>
            <p:cNvSpPr/>
            <p:nvPr/>
          </p:nvSpPr>
          <p:spPr>
            <a:xfrm>
              <a:off x="4310973" y="4300867"/>
              <a:ext cx="808737" cy="2384058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5262063" y="1721685"/>
              <a:ext cx="1534286" cy="114617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Research team</a:t>
              </a:r>
              <a:endParaRPr lang="en-GB" dirty="0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7899091" y="5941482"/>
              <a:ext cx="1329527" cy="3523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5-Point Star 24"/>
            <p:cNvSpPr/>
            <p:nvPr/>
          </p:nvSpPr>
          <p:spPr>
            <a:xfrm>
              <a:off x="9012517" y="3042227"/>
              <a:ext cx="4296271" cy="3642698"/>
            </a:xfrm>
            <a:prstGeom prst="star5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Young person</a:t>
              </a:r>
              <a:endParaRPr lang="en-GB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6200000" flipH="1">
              <a:off x="3652208" y="3115167"/>
              <a:ext cx="136250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Phase 1: YOT recruitment</a:t>
              </a:r>
              <a:endParaRPr lang="en-GB" sz="16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6200000" flipH="1">
              <a:off x="3286809" y="5050645"/>
              <a:ext cx="19391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Phase 2: YP recruitment</a:t>
              </a:r>
              <a:endParaRPr lang="en-GB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3364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7195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0E58C4"/>
                </a:solidFill>
              </a:rPr>
              <a:t>Collaborative and relational network with multiple </a:t>
            </a:r>
            <a:r>
              <a:rPr lang="en-GB" sz="4000" dirty="0" smtClean="0">
                <a:solidFill>
                  <a:srgbClr val="0E58C4"/>
                </a:solidFill>
              </a:rPr>
              <a:t>stakeholders: Trial perspective</a:t>
            </a:r>
            <a:endParaRPr lang="en-GB" sz="4000" dirty="0">
              <a:solidFill>
                <a:srgbClr val="0E58C4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42611" y="1463842"/>
            <a:ext cx="10613854" cy="5394158"/>
            <a:chOff x="442611" y="1463842"/>
            <a:chExt cx="10613854" cy="5394158"/>
          </a:xfrm>
        </p:grpSpPr>
        <p:sp>
          <p:nvSpPr>
            <p:cNvPr id="8" name="Down Arrow 7"/>
            <p:cNvSpPr/>
            <p:nvPr/>
          </p:nvSpPr>
          <p:spPr>
            <a:xfrm>
              <a:off x="4786768" y="1463842"/>
              <a:ext cx="1004158" cy="5394158"/>
            </a:xfrm>
            <a:prstGeom prst="downArrow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4004291" y="3675560"/>
              <a:ext cx="2563686" cy="80415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YOT Managers</a:t>
              </a:r>
              <a:endParaRPr lang="en-GB" dirty="0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053250" y="4666588"/>
              <a:ext cx="2563686" cy="80415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400" dirty="0" smtClean="0"/>
                <a:t>Assigned person who will work with the interventionists, identifying the YP</a:t>
              </a:r>
              <a:endParaRPr lang="en-GB" sz="1400" dirty="0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23811" y="5534437"/>
              <a:ext cx="2563686" cy="804155"/>
            </a:xfrm>
            <a:prstGeom prst="round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Intervention provider “RISKIT-CJS Interventionists”</a:t>
              </a:r>
              <a:endParaRPr lang="en-GB" dirty="0"/>
            </a:p>
          </p:txBody>
        </p:sp>
        <p:sp>
          <p:nvSpPr>
            <p:cNvPr id="15" name="Right Brace 14"/>
            <p:cNvSpPr/>
            <p:nvPr/>
          </p:nvSpPr>
          <p:spPr>
            <a:xfrm>
              <a:off x="3459989" y="2838959"/>
              <a:ext cx="690008" cy="1486329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ight Brace 16"/>
            <p:cNvSpPr/>
            <p:nvPr/>
          </p:nvSpPr>
          <p:spPr>
            <a:xfrm>
              <a:off x="3345572" y="4331906"/>
              <a:ext cx="808737" cy="2384058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/>
          </p:nvSpPr>
          <p:spPr>
            <a:xfrm>
              <a:off x="442611" y="1661630"/>
              <a:ext cx="1534286" cy="1146176"/>
            </a:xfrm>
            <a:prstGeom prst="ellipse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Research team</a:t>
              </a:r>
              <a:endParaRPr lang="en-GB" dirty="0"/>
            </a:p>
          </p:txBody>
        </p:sp>
        <p:sp>
          <p:nvSpPr>
            <p:cNvPr id="22" name="Right Arrow 21"/>
            <p:cNvSpPr/>
            <p:nvPr/>
          </p:nvSpPr>
          <p:spPr>
            <a:xfrm>
              <a:off x="7134099" y="5845655"/>
              <a:ext cx="1329527" cy="3523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5-Point Star 24"/>
            <p:cNvSpPr/>
            <p:nvPr/>
          </p:nvSpPr>
          <p:spPr>
            <a:xfrm>
              <a:off x="8247524" y="4243294"/>
              <a:ext cx="2808941" cy="2345803"/>
            </a:xfrm>
            <a:prstGeom prst="star5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Young person</a:t>
              </a:r>
              <a:endParaRPr lang="en-GB" dirty="0"/>
            </a:p>
          </p:txBody>
        </p:sp>
        <p:sp>
          <p:nvSpPr>
            <p:cNvPr id="26" name="TextBox 25"/>
            <p:cNvSpPr txBox="1"/>
            <p:nvPr/>
          </p:nvSpPr>
          <p:spPr>
            <a:xfrm rot="16200000" flipH="1">
              <a:off x="2829016" y="3228467"/>
              <a:ext cx="12801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Phase 1: YOT recruitment</a:t>
              </a:r>
              <a:endParaRPr lang="en-GB" sz="1600" dirty="0"/>
            </a:p>
          </p:txBody>
        </p:sp>
        <p:sp>
          <p:nvSpPr>
            <p:cNvPr id="27" name="TextBox 26"/>
            <p:cNvSpPr txBox="1"/>
            <p:nvPr/>
          </p:nvSpPr>
          <p:spPr>
            <a:xfrm rot="16200000" flipH="1">
              <a:off x="2351106" y="5156887"/>
              <a:ext cx="193911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600" dirty="0" smtClean="0"/>
                <a:t>Phase 2: YP recruitment</a:t>
              </a:r>
              <a:endParaRPr lang="en-GB" sz="1600" dirty="0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938270" y="1672758"/>
              <a:ext cx="2563686" cy="80415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Public Health Director</a:t>
              </a:r>
            </a:p>
            <a:p>
              <a:pPr algn="ctr"/>
              <a:r>
                <a:rPr lang="en-GB" dirty="0" smtClean="0"/>
                <a:t>Head of Youth Services</a:t>
              </a:r>
            </a:p>
            <a:p>
              <a:pPr algn="ctr"/>
              <a:r>
                <a:rPr lang="en-GB" dirty="0" smtClean="0"/>
                <a:t>Head of Youth Justice</a:t>
              </a:r>
              <a:endParaRPr lang="en-GB" dirty="0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938270" y="2684532"/>
              <a:ext cx="2563686" cy="804155"/>
            </a:xfrm>
            <a:prstGeom prst="round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dirty="0" smtClean="0"/>
                <a:t>District manager of Youth Services</a:t>
              </a:r>
              <a:endParaRPr lang="en-GB" dirty="0"/>
            </a:p>
          </p:txBody>
        </p:sp>
        <p:sp>
          <p:nvSpPr>
            <p:cNvPr id="20" name="Right Arrow 19"/>
            <p:cNvSpPr/>
            <p:nvPr/>
          </p:nvSpPr>
          <p:spPr>
            <a:xfrm>
              <a:off x="2130462" y="1937217"/>
              <a:ext cx="1329527" cy="3523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ight Arrow 20"/>
            <p:cNvSpPr/>
            <p:nvPr/>
          </p:nvSpPr>
          <p:spPr>
            <a:xfrm rot="1499459">
              <a:off x="2005544" y="2448864"/>
              <a:ext cx="1329527" cy="3523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ight Arrow 22"/>
            <p:cNvSpPr/>
            <p:nvPr/>
          </p:nvSpPr>
          <p:spPr>
            <a:xfrm rot="2409004">
              <a:off x="1773432" y="2781802"/>
              <a:ext cx="1329527" cy="35238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03144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0E58C4"/>
                </a:solidFill>
              </a:rPr>
              <a:t>Theoretical model in practice: Bower et al 2009</a:t>
            </a:r>
            <a:endParaRPr lang="en-GB" sz="4000" dirty="0">
              <a:solidFill>
                <a:srgbClr val="0E58C4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838200" y="1458553"/>
            <a:ext cx="11072622" cy="5265794"/>
            <a:chOff x="79692" y="478968"/>
            <a:chExt cx="11420430" cy="5470154"/>
          </a:xfrm>
        </p:grpSpPr>
        <p:pic>
          <p:nvPicPr>
            <p:cNvPr id="18" name="Content Placeholder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692" y="478968"/>
              <a:ext cx="11420430" cy="2552339"/>
            </a:xfrm>
            <a:prstGeom prst="rect">
              <a:avLst/>
            </a:prstGeom>
          </p:spPr>
        </p:pic>
        <p:grpSp>
          <p:nvGrpSpPr>
            <p:cNvPr id="19" name="Group 18"/>
            <p:cNvGrpSpPr/>
            <p:nvPr/>
          </p:nvGrpSpPr>
          <p:grpSpPr>
            <a:xfrm>
              <a:off x="850996" y="3031307"/>
              <a:ext cx="9907295" cy="1879288"/>
              <a:chOff x="812896" y="3306988"/>
              <a:chExt cx="9907295" cy="187928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812896" y="3306988"/>
                <a:ext cx="2115413" cy="1879288"/>
              </a:xfrm>
              <a:prstGeom prst="rect">
                <a:avLst/>
              </a:prstGeom>
              <a:ln w="190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/>
                  <a:t>Local authority Youth Services and Local YOT management agreed to participate in principle</a:t>
                </a: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441366" y="3306988"/>
                <a:ext cx="2090848" cy="1879288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/>
                  <a:t>YOT practitioners agreed to assist in the recruitment process in principle</a:t>
                </a:r>
              </a:p>
              <a:p>
                <a:pPr algn="ctr"/>
                <a:r>
                  <a:rPr lang="en-GB" sz="1600" dirty="0" smtClean="0">
                    <a:solidFill>
                      <a:srgbClr val="FF0000"/>
                    </a:solidFill>
                  </a:rPr>
                  <a:t>Gatekeeping:</a:t>
                </a:r>
              </a:p>
              <a:p>
                <a:pPr algn="ctr"/>
                <a:r>
                  <a:rPr lang="en-GB" sz="1600" dirty="0" smtClean="0">
                    <a:solidFill>
                      <a:srgbClr val="FF0000"/>
                    </a:solidFill>
                  </a:rPr>
                  <a:t>YOT practitioners</a:t>
                </a: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048738" y="3306988"/>
                <a:ext cx="2108241" cy="1879288"/>
              </a:xfrm>
              <a:prstGeom prst="rect">
                <a:avLst/>
              </a:prstGeom>
              <a:ln w="19050"/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/>
                  <a:t>Young person agreement to participate</a:t>
                </a:r>
                <a:endParaRPr lang="en-GB" sz="1600" dirty="0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8673504" y="3306988"/>
                <a:ext cx="2046687" cy="1879288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/>
                  <a:t>To be continued…</a:t>
                </a:r>
                <a:endParaRPr lang="en-GB" sz="1600" dirty="0"/>
              </a:p>
            </p:txBody>
          </p:sp>
          <p:cxnSp>
            <p:nvCxnSpPr>
              <p:cNvPr id="26" name="Straight Arrow Connector 25"/>
              <p:cNvCxnSpPr>
                <a:stCxn id="22" idx="3"/>
                <a:endCxn id="23" idx="1"/>
              </p:cNvCxnSpPr>
              <p:nvPr/>
            </p:nvCxnSpPr>
            <p:spPr>
              <a:xfrm>
                <a:off x="2928309" y="4246633"/>
                <a:ext cx="513057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23" idx="3"/>
                <a:endCxn id="24" idx="1"/>
              </p:cNvCxnSpPr>
              <p:nvPr/>
            </p:nvCxnSpPr>
            <p:spPr>
              <a:xfrm>
                <a:off x="5532214" y="4246633"/>
                <a:ext cx="516525" cy="0"/>
              </a:xfrm>
              <a:prstGeom prst="straightConnector1">
                <a:avLst/>
              </a:prstGeom>
              <a:ln w="12700">
                <a:tailEnd type="triangle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>
                <a:stCxn id="24" idx="3"/>
                <a:endCxn id="25" idx="1"/>
              </p:cNvCxnSpPr>
              <p:nvPr/>
            </p:nvCxnSpPr>
            <p:spPr>
              <a:xfrm>
                <a:off x="8156980" y="4246633"/>
                <a:ext cx="516525" cy="0"/>
              </a:xfrm>
              <a:prstGeom prst="straightConnector1">
                <a:avLst/>
              </a:prstGeom>
              <a:ln w="19050">
                <a:tailEnd type="triangle"/>
              </a:ln>
            </p:spPr>
            <p:style>
              <a:lnRef idx="3">
                <a:schemeClr val="accent6"/>
              </a:lnRef>
              <a:fillRef idx="0">
                <a:schemeClr val="accent6"/>
              </a:fillRef>
              <a:effectRef idx="2">
                <a:schemeClr val="accent6"/>
              </a:effectRef>
              <a:fontRef idx="minor">
                <a:schemeClr val="tx1"/>
              </a:fontRef>
            </p:style>
          </p:cxnSp>
        </p:grpSp>
        <p:sp>
          <p:nvSpPr>
            <p:cNvPr id="20" name="Rectangle 19"/>
            <p:cNvSpPr/>
            <p:nvPr/>
          </p:nvSpPr>
          <p:spPr>
            <a:xfrm>
              <a:off x="4625758" y="5160947"/>
              <a:ext cx="2070022" cy="788175"/>
            </a:xfrm>
            <a:prstGeom prst="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/>
                <a:t>Interventionists</a:t>
              </a:r>
              <a:endParaRPr lang="en-GB" sz="16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21" name="Straight Arrow Connector 20"/>
            <p:cNvCxnSpPr>
              <a:stCxn id="20" idx="0"/>
              <a:endCxn id="24" idx="1"/>
            </p:cNvCxnSpPr>
            <p:nvPr/>
          </p:nvCxnSpPr>
          <p:spPr>
            <a:xfrm flipV="1">
              <a:off x="5660769" y="3970951"/>
              <a:ext cx="426069" cy="1189996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161" y="5965617"/>
            <a:ext cx="2109909" cy="69256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 rot="16200000">
            <a:off x="872564" y="2599449"/>
            <a:ext cx="894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Theory 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 rot="16200000">
            <a:off x="822135" y="4574672"/>
            <a:ext cx="983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Practice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698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1155</Words>
  <Application>Microsoft Office PowerPoint</Application>
  <PresentationFormat>Widescreen</PresentationFormat>
  <Paragraphs>163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Facilitators and Barriers to Early Recruitment: Observations from the RISKIT-CJS Pragmatic Randomised Control Trial</vt:lpstr>
      <vt:lpstr>Agenda</vt:lpstr>
      <vt:lpstr>Context - Pragmatic RCTS</vt:lpstr>
      <vt:lpstr>Facilitators and Barriers to recruitment</vt:lpstr>
      <vt:lpstr>RISKIT-CJS: A Pragmatic RCT</vt:lpstr>
      <vt:lpstr>RISKIT-CJS: The intervention</vt:lpstr>
      <vt:lpstr>Collaborative and relational network with multiple stakeholders: Trial perspective</vt:lpstr>
      <vt:lpstr>Collaborative and relational network with multiple stakeholders: Trial perspective</vt:lpstr>
      <vt:lpstr>Theoretical model in practice: Bower et al 2009</vt:lpstr>
      <vt:lpstr>Collaborative and relational network with multiple stakeholders: Project reality Ex. 1</vt:lpstr>
      <vt:lpstr>Collaborative and relational network with multiple stakeholders: Project reality Ex. 2</vt:lpstr>
      <vt:lpstr>Early Observations from RISKIT-CJS</vt:lpstr>
      <vt:lpstr>Early recommendations</vt:lpstr>
      <vt:lpstr>Selected 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Facilitators and barriers to early recruitment: Observations from the RISKIT-CJS Pragmatic Randomised Control Trial</dc:title>
  <dc:creator>Catherine Marchand</dc:creator>
  <cp:lastModifiedBy>Nadine Hendrie</cp:lastModifiedBy>
  <cp:revision>95</cp:revision>
  <dcterms:created xsi:type="dcterms:W3CDTF">2017-09-13T11:37:14Z</dcterms:created>
  <dcterms:modified xsi:type="dcterms:W3CDTF">2017-10-05T10:44:30Z</dcterms:modified>
</cp:coreProperties>
</file>