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4"/>
  </p:notesMasterIdLst>
  <p:sldIdLst>
    <p:sldId id="256" r:id="rId2"/>
    <p:sldId id="302" r:id="rId3"/>
    <p:sldId id="303" r:id="rId4"/>
    <p:sldId id="304" r:id="rId5"/>
    <p:sldId id="308" r:id="rId6"/>
    <p:sldId id="286" r:id="rId7"/>
    <p:sldId id="301" r:id="rId8"/>
    <p:sldId id="296" r:id="rId9"/>
    <p:sldId id="309" r:id="rId10"/>
    <p:sldId id="297" r:id="rId11"/>
    <p:sldId id="306" r:id="rId12"/>
    <p:sldId id="298" r:id="rId13"/>
    <p:sldId id="295" r:id="rId14"/>
    <p:sldId id="270" r:id="rId15"/>
    <p:sldId id="269" r:id="rId16"/>
    <p:sldId id="293" r:id="rId17"/>
    <p:sldId id="299" r:id="rId18"/>
    <p:sldId id="259" r:id="rId19"/>
    <p:sldId id="311" r:id="rId20"/>
    <p:sldId id="312" r:id="rId21"/>
    <p:sldId id="313" r:id="rId22"/>
    <p:sldId id="283"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Ink Free" panose="03080402000500000000" pitchFamily="66"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0F9455-D946-4BF0-B3CE-6C56951A96EE}">
  <a:tblStyle styleId="{360F9455-D946-4BF0-B3CE-6C56951A96E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91" autoAdjust="0"/>
  </p:normalViewPr>
  <p:slideViewPr>
    <p:cSldViewPr snapToGrid="0">
      <p:cViewPr varScale="1">
        <p:scale>
          <a:sx n="96" d="100"/>
          <a:sy n="96" d="100"/>
        </p:scale>
        <p:origin x="106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m480\Dropbox\RA%20Job\PPI-PE\Number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m480\Dropbox\RA%20Job\PPI-PE\Number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m480\Dropbox\RA%20Job\PPI-PE\Number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m480\Dropbox\RA%20Job\PPI-PE\Number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chemeClr val="dk1">
                <a:tint val="88500"/>
              </a:schemeClr>
            </a:solidFill>
            <a:ln>
              <a:noFill/>
            </a:ln>
            <a:effectLst/>
          </c:spPr>
          <c:invertIfNegative val="0"/>
          <c:cat>
            <c:strRef>
              <c:f>Sheet1!$A$2</c:f>
              <c:strCache>
                <c:ptCount val="1"/>
                <c:pt idx="0">
                  <c:v>Category 1</c:v>
                </c:pt>
              </c:strCache>
            </c:strRef>
          </c:cat>
          <c:val>
            <c:numRef>
              <c:f>Sheet1!$B$2</c:f>
              <c:numCache>
                <c:formatCode>0%</c:formatCode>
                <c:ptCount val="1"/>
                <c:pt idx="0">
                  <c:v>0.1</c:v>
                </c:pt>
              </c:numCache>
            </c:numRef>
          </c:val>
          <c:extLst>
            <c:ext xmlns:c16="http://schemas.microsoft.com/office/drawing/2014/chart" uri="{C3380CC4-5D6E-409C-BE32-E72D297353CC}">
              <c16:uniqueId val="{00000000-7597-4510-842D-AFE7E29A4DB8}"/>
            </c:ext>
          </c:extLst>
        </c:ser>
        <c:ser>
          <c:idx val="1"/>
          <c:order val="1"/>
          <c:tx>
            <c:strRef>
              <c:f>Sheet1!$C$1</c:f>
              <c:strCache>
                <c:ptCount val="1"/>
                <c:pt idx="0">
                  <c:v>Series 2</c:v>
                </c:pt>
              </c:strCache>
            </c:strRef>
          </c:tx>
          <c:spPr>
            <a:solidFill>
              <a:schemeClr val="dk1">
                <a:tint val="55000"/>
              </a:schemeClr>
            </a:solidFill>
            <a:ln>
              <a:noFill/>
            </a:ln>
            <a:effectLst/>
          </c:spPr>
          <c:invertIfNegative val="0"/>
          <c:cat>
            <c:strRef>
              <c:f>Sheet1!$A$2</c:f>
              <c:strCache>
                <c:ptCount val="1"/>
                <c:pt idx="0">
                  <c:v>Category 1</c:v>
                </c:pt>
              </c:strCache>
            </c:strRef>
          </c:cat>
          <c:val>
            <c:numRef>
              <c:f>Sheet1!$C$2</c:f>
              <c:numCache>
                <c:formatCode>0%</c:formatCode>
                <c:ptCount val="1"/>
                <c:pt idx="0">
                  <c:v>0.17</c:v>
                </c:pt>
              </c:numCache>
            </c:numRef>
          </c:val>
          <c:extLst>
            <c:ext xmlns:c16="http://schemas.microsoft.com/office/drawing/2014/chart" uri="{C3380CC4-5D6E-409C-BE32-E72D297353CC}">
              <c16:uniqueId val="{00000001-7597-4510-842D-AFE7E29A4DB8}"/>
            </c:ext>
          </c:extLst>
        </c:ser>
        <c:ser>
          <c:idx val="2"/>
          <c:order val="2"/>
          <c:tx>
            <c:strRef>
              <c:f>Sheet1!$D$1</c:f>
              <c:strCache>
                <c:ptCount val="1"/>
                <c:pt idx="0">
                  <c:v>Series 3</c:v>
                </c:pt>
              </c:strCache>
            </c:strRef>
          </c:tx>
          <c:spPr>
            <a:solidFill>
              <a:schemeClr val="dk1">
                <a:tint val="75000"/>
              </a:schemeClr>
            </a:solidFill>
            <a:ln>
              <a:noFill/>
            </a:ln>
            <a:effectLst/>
          </c:spPr>
          <c:invertIfNegative val="0"/>
          <c:cat>
            <c:strRef>
              <c:f>Sheet1!$A$2</c:f>
              <c:strCache>
                <c:ptCount val="1"/>
                <c:pt idx="0">
                  <c:v>Category 1</c:v>
                </c:pt>
              </c:strCache>
            </c:strRef>
          </c:cat>
          <c:val>
            <c:numRef>
              <c:f>Sheet1!$D$2</c:f>
              <c:numCache>
                <c:formatCode>0%</c:formatCode>
                <c:ptCount val="1"/>
                <c:pt idx="0">
                  <c:v>0.7</c:v>
                </c:pt>
              </c:numCache>
            </c:numRef>
          </c:val>
          <c:extLst>
            <c:ext xmlns:c16="http://schemas.microsoft.com/office/drawing/2014/chart" uri="{C3380CC4-5D6E-409C-BE32-E72D297353CC}">
              <c16:uniqueId val="{00000002-7597-4510-842D-AFE7E29A4DB8}"/>
            </c:ext>
          </c:extLst>
        </c:ser>
        <c:ser>
          <c:idx val="3"/>
          <c:order val="3"/>
          <c:tx>
            <c:strRef>
              <c:f>Sheet1!$E$1</c:f>
              <c:strCache>
                <c:ptCount val="1"/>
                <c:pt idx="0">
                  <c:v>Series 4</c:v>
                </c:pt>
              </c:strCache>
            </c:strRef>
          </c:tx>
          <c:spPr>
            <a:solidFill>
              <a:schemeClr val="dk1">
                <a:tint val="98500"/>
              </a:schemeClr>
            </a:solidFill>
            <a:ln>
              <a:noFill/>
            </a:ln>
            <a:effectLst/>
          </c:spPr>
          <c:invertIfNegative val="0"/>
          <c:cat>
            <c:strRef>
              <c:f>Sheet1!$A$2</c:f>
              <c:strCache>
                <c:ptCount val="1"/>
                <c:pt idx="0">
                  <c:v>Category 1</c:v>
                </c:pt>
              </c:strCache>
            </c:strRef>
          </c:cat>
          <c:val>
            <c:numRef>
              <c:f>Sheet1!$E$2</c:f>
              <c:numCache>
                <c:formatCode>0%</c:formatCode>
                <c:ptCount val="1"/>
                <c:pt idx="0">
                  <c:v>0.03</c:v>
                </c:pt>
              </c:numCache>
            </c:numRef>
          </c:val>
          <c:extLst>
            <c:ext xmlns:c16="http://schemas.microsoft.com/office/drawing/2014/chart" uri="{C3380CC4-5D6E-409C-BE32-E72D297353CC}">
              <c16:uniqueId val="{00000003-7597-4510-842D-AFE7E29A4DB8}"/>
            </c:ext>
          </c:extLst>
        </c:ser>
        <c:dLbls>
          <c:showLegendKey val="0"/>
          <c:showVal val="0"/>
          <c:showCatName val="0"/>
          <c:showSerName val="0"/>
          <c:showPercent val="0"/>
          <c:showBubbleSize val="0"/>
        </c:dLbls>
        <c:gapWidth val="150"/>
        <c:overlap val="100"/>
        <c:axId val="2135964696"/>
        <c:axId val="2140459960"/>
      </c:barChart>
      <c:catAx>
        <c:axId val="2135964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0459960"/>
        <c:crosses val="autoZero"/>
        <c:auto val="1"/>
        <c:lblAlgn val="ctr"/>
        <c:lblOffset val="100"/>
        <c:noMultiLvlLbl val="0"/>
      </c:catAx>
      <c:valAx>
        <c:axId val="2140459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5964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doughnutChart>
        <c:varyColors val="1"/>
        <c:ser>
          <c:idx val="0"/>
          <c:order val="0"/>
          <c:dPt>
            <c:idx val="0"/>
            <c:bubble3D val="0"/>
            <c:spPr>
              <a:solidFill>
                <a:schemeClr val="bg1">
                  <a:lumMod val="8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509-4DBD-B1F0-5A8499862F59}"/>
              </c:ext>
            </c:extLst>
          </c:dPt>
          <c:dPt>
            <c:idx val="1"/>
            <c:bubble3D val="0"/>
            <c:spPr>
              <a:solidFill>
                <a:schemeClr val="dk1">
                  <a:tint val="5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509-4DBD-B1F0-5A8499862F59}"/>
              </c:ext>
            </c:extLst>
          </c:dPt>
          <c:dPt>
            <c:idx val="2"/>
            <c:bubble3D val="0"/>
            <c:spPr>
              <a:solidFill>
                <a:schemeClr val="dk1">
                  <a:tint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509-4DBD-B1F0-5A8499862F59}"/>
              </c:ext>
            </c:extLst>
          </c:dPt>
          <c:dLbls>
            <c:dLbl>
              <c:idx val="0"/>
              <c:layout>
                <c:manualLayout>
                  <c:x val="5.4792074216241403E-2"/>
                  <c:y val="-9.0697966250290404E-2"/>
                </c:manualLayout>
              </c:layout>
              <c:tx>
                <c:rich>
                  <a:bodyPr/>
                  <a:lstStyle/>
                  <a:p>
                    <a:r>
                      <a:rPr lang="en-US"/>
                      <a:t>30 Students</a:t>
                    </a:r>
                    <a:endParaRPr lang="en-US" dirty="0"/>
                  </a:p>
                </c:rich>
              </c:tx>
              <c:showLegendKey val="0"/>
              <c:showVal val="1"/>
              <c:showCatName val="0"/>
              <c:showSerName val="0"/>
              <c:showPercent val="1"/>
              <c:showBubbleSize val="0"/>
              <c:extLst>
                <c:ext xmlns:c15="http://schemas.microsoft.com/office/drawing/2012/chart" uri="{CE6537A1-D6FC-4f65-9D91-7224C49458BB}">
                  <c15:layout>
                    <c:manualLayout>
                      <c:w val="0.27998671188078655"/>
                      <c:h val="0.19124314026489792"/>
                    </c:manualLayout>
                  </c15:layout>
                </c:ext>
                <c:ext xmlns:c16="http://schemas.microsoft.com/office/drawing/2014/chart" uri="{C3380CC4-5D6E-409C-BE32-E72D297353CC}">
                  <c16:uniqueId val="{00000001-1509-4DBD-B1F0-5A8499862F59}"/>
                </c:ext>
              </c:extLst>
            </c:dLbl>
            <c:dLbl>
              <c:idx val="1"/>
              <c:tx>
                <c:rich>
                  <a:bodyPr/>
                  <a:lstStyle/>
                  <a:p>
                    <a:r>
                      <a:rPr lang="en-US"/>
                      <a:t>4 PEs</a:t>
                    </a:r>
                    <a:endParaRPr lang="en-US" dirty="0"/>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509-4DBD-B1F0-5A8499862F59}"/>
                </c:ext>
              </c:extLst>
            </c:dLbl>
            <c:dLbl>
              <c:idx val="2"/>
              <c:tx>
                <c:rich>
                  <a:bodyPr/>
                  <a:lstStyle/>
                  <a:p>
                    <a:r>
                      <a:rPr lang="en-US" baseline="0" dirty="0"/>
                      <a:t>7 PIs</a:t>
                    </a:r>
                    <a:endParaRPr lang="en-US" dirty="0"/>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509-4DBD-B1F0-5A8499862F5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Sheet1!$CH$13:$CH$15</c:f>
              <c:strCache>
                <c:ptCount val="3"/>
                <c:pt idx="0">
                  <c:v>Students</c:v>
                </c:pt>
                <c:pt idx="1">
                  <c:v>PEs</c:v>
                </c:pt>
                <c:pt idx="2">
                  <c:v>PIs</c:v>
                </c:pt>
              </c:strCache>
            </c:strRef>
          </c:cat>
          <c:val>
            <c:numRef>
              <c:f>Sheet1!$CI$13:$CI$15</c:f>
              <c:numCache>
                <c:formatCode>0%</c:formatCode>
                <c:ptCount val="3"/>
                <c:pt idx="0">
                  <c:v>0.75609756097560998</c:v>
                </c:pt>
                <c:pt idx="1">
                  <c:v>9.7560975609756101E-2</c:v>
                </c:pt>
                <c:pt idx="2">
                  <c:v>0.146341463414634</c:v>
                </c:pt>
              </c:numCache>
            </c:numRef>
          </c:val>
          <c:extLst>
            <c:ext xmlns:c16="http://schemas.microsoft.com/office/drawing/2014/chart" uri="{C3380CC4-5D6E-409C-BE32-E72D297353CC}">
              <c16:uniqueId val="{00000006-1509-4DBD-B1F0-5A8499862F59}"/>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GB" sz="1600" b="1"/>
              <a:t>Change in PE Ratings</a:t>
            </a:r>
          </a:p>
        </c:rich>
      </c:tx>
      <c:layout>
        <c:manualLayout>
          <c:xMode val="edge"/>
          <c:yMode val="edge"/>
          <c:x val="0.23766169776405899"/>
          <c:y val="2.2929623993264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Sheet2!$B$37</c:f>
              <c:strCache>
                <c:ptCount val="1"/>
                <c:pt idx="0">
                  <c:v>Time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Sheet2!$A$38:$A$40</c:f>
              <c:strCache>
                <c:ptCount val="3"/>
                <c:pt idx="0">
                  <c:v>Cognitive Development</c:v>
                </c:pt>
                <c:pt idx="1">
                  <c:v>Reflective Development</c:v>
                </c:pt>
                <c:pt idx="2">
                  <c:v>Affective Development</c:v>
                </c:pt>
              </c:strCache>
            </c:strRef>
          </c:cat>
          <c:val>
            <c:numRef>
              <c:f>Sheet2!$B$38:$B$40</c:f>
              <c:numCache>
                <c:formatCode>0.00</c:formatCode>
                <c:ptCount val="3"/>
                <c:pt idx="0">
                  <c:v>6.6333333333333337</c:v>
                </c:pt>
                <c:pt idx="1">
                  <c:v>7.8</c:v>
                </c:pt>
                <c:pt idx="2">
                  <c:v>6.8666666666666663</c:v>
                </c:pt>
              </c:numCache>
            </c:numRef>
          </c:val>
          <c:extLst>
            <c:ext xmlns:c16="http://schemas.microsoft.com/office/drawing/2014/chart" uri="{C3380CC4-5D6E-409C-BE32-E72D297353CC}">
              <c16:uniqueId val="{00000000-B550-468E-A20C-0462CB73F651}"/>
            </c:ext>
          </c:extLst>
        </c:ser>
        <c:ser>
          <c:idx val="1"/>
          <c:order val="1"/>
          <c:tx>
            <c:strRef>
              <c:f>Sheet2!$C$37</c:f>
              <c:strCache>
                <c:ptCount val="1"/>
                <c:pt idx="0">
                  <c:v>Time 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Sheet2!$A$38:$A$40</c:f>
              <c:strCache>
                <c:ptCount val="3"/>
                <c:pt idx="0">
                  <c:v>Cognitive Development</c:v>
                </c:pt>
                <c:pt idx="1">
                  <c:v>Reflective Development</c:v>
                </c:pt>
                <c:pt idx="2">
                  <c:v>Affective Development</c:v>
                </c:pt>
              </c:strCache>
            </c:strRef>
          </c:cat>
          <c:val>
            <c:numRef>
              <c:f>Sheet2!$C$38:$C$40</c:f>
              <c:numCache>
                <c:formatCode>0.00</c:formatCode>
                <c:ptCount val="3"/>
                <c:pt idx="0">
                  <c:v>7.9666666666666668</c:v>
                </c:pt>
                <c:pt idx="1">
                  <c:v>8.1</c:v>
                </c:pt>
                <c:pt idx="2">
                  <c:v>8.233333333333329</c:v>
                </c:pt>
              </c:numCache>
            </c:numRef>
          </c:val>
          <c:extLst>
            <c:ext xmlns:c16="http://schemas.microsoft.com/office/drawing/2014/chart" uri="{C3380CC4-5D6E-409C-BE32-E72D297353CC}">
              <c16:uniqueId val="{00000001-B550-468E-A20C-0462CB73F651}"/>
            </c:ext>
          </c:extLst>
        </c:ser>
        <c:dLbls>
          <c:showLegendKey val="0"/>
          <c:showVal val="0"/>
          <c:showCatName val="0"/>
          <c:showSerName val="0"/>
          <c:showPercent val="0"/>
          <c:showBubbleSize val="0"/>
        </c:dLbls>
        <c:gapWidth val="219"/>
        <c:overlap val="-27"/>
        <c:axId val="2062498488"/>
        <c:axId val="2062501976"/>
      </c:barChart>
      <c:catAx>
        <c:axId val="2062498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2501976"/>
        <c:crosses val="autoZero"/>
        <c:auto val="1"/>
        <c:lblAlgn val="ctr"/>
        <c:lblOffset val="100"/>
        <c:noMultiLvlLbl val="0"/>
      </c:catAx>
      <c:valAx>
        <c:axId val="2062501976"/>
        <c:scaling>
          <c:orientation val="minMax"/>
          <c:max val="10"/>
          <c:min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2498488"/>
        <c:crosses val="autoZero"/>
        <c:crossBetween val="between"/>
        <c:majorUnit val="1"/>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GB" sz="1600" b="1"/>
              <a:t>Change in Student Self-Ratings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Sheet2!$F$37</c:f>
              <c:strCache>
                <c:ptCount val="1"/>
                <c:pt idx="0">
                  <c:v>Time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Sheet2!$E$38:$E$42</c:f>
              <c:strCache>
                <c:ptCount val="5"/>
                <c:pt idx="0">
                  <c:v>Performance</c:v>
                </c:pt>
                <c:pt idx="1">
                  <c:v>Knowledge of theory</c:v>
                </c:pt>
                <c:pt idx="2">
                  <c:v>Confidence</c:v>
                </c:pt>
                <c:pt idx="3">
                  <c:v>Helpfulness of Reflection</c:v>
                </c:pt>
                <c:pt idx="4">
                  <c:v>Need to develop skills</c:v>
                </c:pt>
              </c:strCache>
            </c:strRef>
          </c:cat>
          <c:val>
            <c:numRef>
              <c:f>Sheet2!$F$38:$F$42</c:f>
              <c:numCache>
                <c:formatCode>0.00</c:formatCode>
                <c:ptCount val="5"/>
                <c:pt idx="0">
                  <c:v>6.533333333333335</c:v>
                </c:pt>
                <c:pt idx="1">
                  <c:v>6.4</c:v>
                </c:pt>
                <c:pt idx="2">
                  <c:v>6.4666666666666668</c:v>
                </c:pt>
                <c:pt idx="3">
                  <c:v>8.9333333333333336</c:v>
                </c:pt>
                <c:pt idx="4">
                  <c:v>6.166666666666667</c:v>
                </c:pt>
              </c:numCache>
            </c:numRef>
          </c:val>
          <c:extLst>
            <c:ext xmlns:c16="http://schemas.microsoft.com/office/drawing/2014/chart" uri="{C3380CC4-5D6E-409C-BE32-E72D297353CC}">
              <c16:uniqueId val="{00000000-F088-45AC-BCBD-DF6288C22DB7}"/>
            </c:ext>
          </c:extLst>
        </c:ser>
        <c:ser>
          <c:idx val="1"/>
          <c:order val="1"/>
          <c:tx>
            <c:strRef>
              <c:f>Sheet2!$G$37</c:f>
              <c:strCache>
                <c:ptCount val="1"/>
                <c:pt idx="0">
                  <c:v>Time 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Sheet2!$E$38:$E$42</c:f>
              <c:strCache>
                <c:ptCount val="5"/>
                <c:pt idx="0">
                  <c:v>Performance</c:v>
                </c:pt>
                <c:pt idx="1">
                  <c:v>Knowledge of theory</c:v>
                </c:pt>
                <c:pt idx="2">
                  <c:v>Confidence</c:v>
                </c:pt>
                <c:pt idx="3">
                  <c:v>Helpfulness of Reflection</c:v>
                </c:pt>
                <c:pt idx="4">
                  <c:v>Need to develop skills</c:v>
                </c:pt>
              </c:strCache>
            </c:strRef>
          </c:cat>
          <c:val>
            <c:numRef>
              <c:f>Sheet2!$G$38:$G$42</c:f>
              <c:numCache>
                <c:formatCode>0.00</c:formatCode>
                <c:ptCount val="5"/>
                <c:pt idx="0">
                  <c:v>7.4814814814814818</c:v>
                </c:pt>
                <c:pt idx="1">
                  <c:v>7.9285714285714288</c:v>
                </c:pt>
                <c:pt idx="2">
                  <c:v>7.9285714285714288</c:v>
                </c:pt>
                <c:pt idx="3">
                  <c:v>9.1785714285714217</c:v>
                </c:pt>
                <c:pt idx="4">
                  <c:v>4.4444444444444446</c:v>
                </c:pt>
              </c:numCache>
            </c:numRef>
          </c:val>
          <c:extLst>
            <c:ext xmlns:c16="http://schemas.microsoft.com/office/drawing/2014/chart" uri="{C3380CC4-5D6E-409C-BE32-E72D297353CC}">
              <c16:uniqueId val="{00000001-F088-45AC-BCBD-DF6288C22DB7}"/>
            </c:ext>
          </c:extLst>
        </c:ser>
        <c:dLbls>
          <c:showLegendKey val="0"/>
          <c:showVal val="0"/>
          <c:showCatName val="0"/>
          <c:showSerName val="0"/>
          <c:showPercent val="0"/>
          <c:showBubbleSize val="0"/>
        </c:dLbls>
        <c:gapWidth val="219"/>
        <c:overlap val="-27"/>
        <c:axId val="2141494424"/>
        <c:axId val="2141490840"/>
      </c:barChart>
      <c:catAx>
        <c:axId val="214149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1490840"/>
        <c:crosses val="autoZero"/>
        <c:auto val="1"/>
        <c:lblAlgn val="ctr"/>
        <c:lblOffset val="100"/>
        <c:noMultiLvlLbl val="0"/>
      </c:catAx>
      <c:valAx>
        <c:axId val="2141490840"/>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1494424"/>
        <c:crosses val="autoZero"/>
        <c:crossBetween val="between"/>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GB" sz="1600" b="1"/>
              <a:t>Change in PI ratings</a:t>
            </a:r>
          </a:p>
        </c:rich>
      </c:tx>
      <c:layout>
        <c:manualLayout>
          <c:xMode val="edge"/>
          <c:yMode val="edge"/>
          <c:x val="0.37751524390243901"/>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0546619934703297E-2"/>
          <c:y val="0.105441772439236"/>
          <c:w val="0.92268508738236998"/>
          <c:h val="0.53178098782292005"/>
        </c:manualLayout>
      </c:layout>
      <c:barChart>
        <c:barDir val="col"/>
        <c:grouping val="clustered"/>
        <c:varyColors val="0"/>
        <c:ser>
          <c:idx val="0"/>
          <c:order val="0"/>
          <c:tx>
            <c:strRef>
              <c:f>Sheet2!$J$37</c:f>
              <c:strCache>
                <c:ptCount val="1"/>
                <c:pt idx="0">
                  <c:v>Time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Sheet2!$I$38:$I$52</c:f>
              <c:strCache>
                <c:ptCount val="15"/>
                <c:pt idx="0">
                  <c:v>Introduction</c:v>
                </c:pt>
                <c:pt idx="1">
                  <c:v>Explanation for meeting</c:v>
                </c:pt>
                <c:pt idx="2">
                  <c:v>Explanation of agenda</c:v>
                </c:pt>
                <c:pt idx="3">
                  <c:v>Sticking to time</c:v>
                </c:pt>
                <c:pt idx="4">
                  <c:v>Listening to PI</c:v>
                </c:pt>
                <c:pt idx="5">
                  <c:v>Allowing for PI views</c:v>
                </c:pt>
                <c:pt idx="6">
                  <c:v>Understanding PI views</c:v>
                </c:pt>
                <c:pt idx="7">
                  <c:v>Look out for PI comfort</c:v>
                </c:pt>
                <c:pt idx="8">
                  <c:v>Treating PI with respect</c:v>
                </c:pt>
                <c:pt idx="9">
                  <c:v>Care for PI feelings</c:v>
                </c:pt>
                <c:pt idx="10">
                  <c:v>Asking relevant questions</c:v>
                </c:pt>
                <c:pt idx="11">
                  <c:v>Avoiding jargon</c:v>
                </c:pt>
                <c:pt idx="12">
                  <c:v>Preparedness for meeting</c:v>
                </c:pt>
                <c:pt idx="13">
                  <c:v>Ending the meeting</c:v>
                </c:pt>
                <c:pt idx="14">
                  <c:v>Confidence </c:v>
                </c:pt>
              </c:strCache>
            </c:strRef>
          </c:cat>
          <c:val>
            <c:numRef>
              <c:f>Sheet2!$J$38:$J$52</c:f>
              <c:numCache>
                <c:formatCode>0.0</c:formatCode>
                <c:ptCount val="15"/>
                <c:pt idx="0">
                  <c:v>4.096774193548387</c:v>
                </c:pt>
                <c:pt idx="1">
                  <c:v>3.967741935483871</c:v>
                </c:pt>
                <c:pt idx="2">
                  <c:v>3.7419354838709671</c:v>
                </c:pt>
                <c:pt idx="3">
                  <c:v>4.1290322580645142</c:v>
                </c:pt>
                <c:pt idx="4">
                  <c:v>4.419354838709677</c:v>
                </c:pt>
                <c:pt idx="5">
                  <c:v>4.5161290322580649</c:v>
                </c:pt>
                <c:pt idx="6">
                  <c:v>4.1333333333333337</c:v>
                </c:pt>
                <c:pt idx="7">
                  <c:v>3.838709677419355</c:v>
                </c:pt>
                <c:pt idx="8">
                  <c:v>4.666666666666667</c:v>
                </c:pt>
                <c:pt idx="9">
                  <c:v>4.3225806451612856</c:v>
                </c:pt>
                <c:pt idx="10">
                  <c:v>4.096774193548387</c:v>
                </c:pt>
                <c:pt idx="11">
                  <c:v>4.3225806451612856</c:v>
                </c:pt>
                <c:pt idx="12">
                  <c:v>4.1290322580645142</c:v>
                </c:pt>
                <c:pt idx="13">
                  <c:v>4.193548387096774</c:v>
                </c:pt>
                <c:pt idx="14">
                  <c:v>3.8064516129032242</c:v>
                </c:pt>
              </c:numCache>
            </c:numRef>
          </c:val>
          <c:extLst>
            <c:ext xmlns:c16="http://schemas.microsoft.com/office/drawing/2014/chart" uri="{C3380CC4-5D6E-409C-BE32-E72D297353CC}">
              <c16:uniqueId val="{00000000-A2B5-4653-9F6A-F4A52D4A9EFB}"/>
            </c:ext>
          </c:extLst>
        </c:ser>
        <c:ser>
          <c:idx val="1"/>
          <c:order val="1"/>
          <c:tx>
            <c:strRef>
              <c:f>Sheet2!$K$37</c:f>
              <c:strCache>
                <c:ptCount val="1"/>
                <c:pt idx="0">
                  <c:v>Time 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Sheet2!$I$38:$I$52</c:f>
              <c:strCache>
                <c:ptCount val="15"/>
                <c:pt idx="0">
                  <c:v>Introduction</c:v>
                </c:pt>
                <c:pt idx="1">
                  <c:v>Explanation for meeting</c:v>
                </c:pt>
                <c:pt idx="2">
                  <c:v>Explanation of agenda</c:v>
                </c:pt>
                <c:pt idx="3">
                  <c:v>Sticking to time</c:v>
                </c:pt>
                <c:pt idx="4">
                  <c:v>Listening to PI</c:v>
                </c:pt>
                <c:pt idx="5">
                  <c:v>Allowing for PI views</c:v>
                </c:pt>
                <c:pt idx="6">
                  <c:v>Understanding PI views</c:v>
                </c:pt>
                <c:pt idx="7">
                  <c:v>Look out for PI comfort</c:v>
                </c:pt>
                <c:pt idx="8">
                  <c:v>Treating PI with respect</c:v>
                </c:pt>
                <c:pt idx="9">
                  <c:v>Care for PI feelings</c:v>
                </c:pt>
                <c:pt idx="10">
                  <c:v>Asking relevant questions</c:v>
                </c:pt>
                <c:pt idx="11">
                  <c:v>Avoiding jargon</c:v>
                </c:pt>
                <c:pt idx="12">
                  <c:v>Preparedness for meeting</c:v>
                </c:pt>
                <c:pt idx="13">
                  <c:v>Ending the meeting</c:v>
                </c:pt>
                <c:pt idx="14">
                  <c:v>Confidence </c:v>
                </c:pt>
              </c:strCache>
            </c:strRef>
          </c:cat>
          <c:val>
            <c:numRef>
              <c:f>Sheet2!$K$38:$K$52</c:f>
              <c:numCache>
                <c:formatCode>0.0</c:formatCode>
                <c:ptCount val="15"/>
                <c:pt idx="0">
                  <c:v>4.7586206896551726</c:v>
                </c:pt>
                <c:pt idx="1">
                  <c:v>4.4000000000000004</c:v>
                </c:pt>
                <c:pt idx="2">
                  <c:v>4.3666666666666663</c:v>
                </c:pt>
                <c:pt idx="3">
                  <c:v>4.5999999999999996</c:v>
                </c:pt>
                <c:pt idx="4">
                  <c:v>4.8</c:v>
                </c:pt>
                <c:pt idx="5">
                  <c:v>4.7666666666666666</c:v>
                </c:pt>
                <c:pt idx="6">
                  <c:v>4.5666666666666664</c:v>
                </c:pt>
                <c:pt idx="7">
                  <c:v>4.4814814814814818</c:v>
                </c:pt>
                <c:pt idx="8">
                  <c:v>4.833333333333333</c:v>
                </c:pt>
                <c:pt idx="9">
                  <c:v>4.7333333333333352</c:v>
                </c:pt>
                <c:pt idx="10">
                  <c:v>4.5</c:v>
                </c:pt>
                <c:pt idx="11">
                  <c:v>4.7333333333333352</c:v>
                </c:pt>
                <c:pt idx="12">
                  <c:v>4.5517241379310347</c:v>
                </c:pt>
                <c:pt idx="13">
                  <c:v>4.4333333333333371</c:v>
                </c:pt>
                <c:pt idx="14">
                  <c:v>4.4000000000000004</c:v>
                </c:pt>
              </c:numCache>
            </c:numRef>
          </c:val>
          <c:extLst>
            <c:ext xmlns:c16="http://schemas.microsoft.com/office/drawing/2014/chart" uri="{C3380CC4-5D6E-409C-BE32-E72D297353CC}">
              <c16:uniqueId val="{00000001-A2B5-4653-9F6A-F4A52D4A9EFB}"/>
            </c:ext>
          </c:extLst>
        </c:ser>
        <c:dLbls>
          <c:showLegendKey val="0"/>
          <c:showVal val="0"/>
          <c:showCatName val="0"/>
          <c:showSerName val="0"/>
          <c:showPercent val="0"/>
          <c:showBubbleSize val="0"/>
        </c:dLbls>
        <c:gapWidth val="219"/>
        <c:overlap val="-27"/>
        <c:axId val="2141388200"/>
        <c:axId val="2141384616"/>
      </c:barChart>
      <c:catAx>
        <c:axId val="214138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141384616"/>
        <c:crosses val="autoZero"/>
        <c:auto val="1"/>
        <c:lblAlgn val="ctr"/>
        <c:lblOffset val="100"/>
        <c:noMultiLvlLbl val="0"/>
      </c:catAx>
      <c:valAx>
        <c:axId val="2141384616"/>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1388200"/>
        <c:crosses val="autoZero"/>
        <c:crossBetween val="between"/>
        <c:majorUnit val="1"/>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0.14244</cdr:x>
      <cdr:y>0.18774</cdr:y>
    </cdr:from>
    <cdr:to>
      <cdr:x>0.2717</cdr:x>
      <cdr:y>0.35749</cdr:y>
    </cdr:to>
    <cdr:sp macro="" textlink="">
      <cdr:nvSpPr>
        <cdr:cNvPr id="3" name="Google Shape;313;p39"/>
        <cdr:cNvSpPr/>
      </cdr:nvSpPr>
      <cdr:spPr>
        <a:xfrm xmlns:a="http://schemas.openxmlformats.org/drawingml/2006/main">
          <a:off x="462216" y="552045"/>
          <a:ext cx="419466" cy="499154"/>
        </a:xfrm>
        <a:custGeom xmlns:a="http://schemas.openxmlformats.org/drawingml/2006/main">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xmlns:a="http://schemas.openxmlformats.org/drawingml/2006/main">
          <a:schemeClr val="tx1">
            <a:lumMod val="75000"/>
            <a:lumOff val="25000"/>
          </a:schemeClr>
        </a:solidFill>
        <a:ln xmlns:a="http://schemas.openxmlformats.org/drawingml/2006/main">
          <a:noFill/>
        </a:ln>
      </cdr:spPr>
      <cdr:txBody>
        <a:bodyPr xmlns:a="http://schemas.openxmlformats.org/drawingml/2006/main" spcFirstLastPara="1" wrap="square" lIns="91425" tIns="91425" rIns="91425" bIns="91425" anchor="ctr"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lvl="0" indent="0">
            <a:spcBef>
              <a:spcPts val="0"/>
            </a:spcBef>
            <a:spcAft>
              <a:spcPts val="0"/>
            </a:spcAft>
            <a:buNone/>
          </a:pPr>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0.04335</cdr:y>
    </cdr:from>
    <cdr:to>
      <cdr:x>0.08092</cdr:x>
      <cdr:y>0.72449</cdr:y>
    </cdr:to>
    <cdr:sp macro="" textlink="">
      <cdr:nvSpPr>
        <cdr:cNvPr id="2" name="TextBox 1"/>
        <cdr:cNvSpPr txBox="1"/>
      </cdr:nvSpPr>
      <cdr:spPr>
        <a:xfrm xmlns:a="http://schemas.openxmlformats.org/drawingml/2006/main">
          <a:off x="0" y="188485"/>
          <a:ext cx="674180" cy="2961643"/>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r>
            <a:rPr lang="en-GB" sz="800" i="1" dirty="0">
              <a:solidFill>
                <a:schemeClr val="tx1">
                  <a:lumMod val="50000"/>
                  <a:lumOff val="50000"/>
                </a:schemeClr>
              </a:solidFill>
            </a:rPr>
            <a:t>Not at all well    Slightly     Somewhat     Fairly well    Very well</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2352794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997186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71921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9299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58722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9484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34fb1cf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34fb1cf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0616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687073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614576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90019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54729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endParaRPr lang="en-GB"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908459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40501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111589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2"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11" name="Google Shape;11;p2"/>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4" name="Google Shape;14;p3"/>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Google Shape;15;p3"/>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Google Shape;16;p3"/>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4" descr="paint_transparent4.png"/>
          <p:cNvPicPr preferRelativeResize="0"/>
          <p:nvPr/>
        </p:nvPicPr>
        <p:blipFill>
          <a:blip r:embed="rId3">
            <a:alphaModFix/>
          </a:blip>
          <a:stretch>
            <a:fillRect/>
          </a:stretch>
        </p:blipFill>
        <p:spPr>
          <a:xfrm>
            <a:off x="0" y="-12"/>
            <a:ext cx="9144000" cy="5143513"/>
          </a:xfrm>
          <a:prstGeom prst="rect">
            <a:avLst/>
          </a:prstGeom>
          <a:noFill/>
          <a:ln>
            <a:noFill/>
          </a:ln>
        </p:spPr>
      </p:pic>
      <p:sp>
        <p:nvSpPr>
          <p:cNvPr id="19" name="Google Shape;19;p4"/>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Clr>
                <a:srgbClr val="FFFFFF"/>
              </a:buClr>
              <a:buSzPts val="2400"/>
              <a:buChar char="×"/>
              <a:defRPr sz="2400" i="1">
                <a:solidFill>
                  <a:srgbClr val="FFFFFF"/>
                </a:solidFill>
              </a:defRPr>
            </a:lvl1pPr>
            <a:lvl2pPr marL="914400" lvl="1" indent="-381000" algn="ctr" rtl="0">
              <a:spcBef>
                <a:spcPts val="0"/>
              </a:spcBef>
              <a:spcAft>
                <a:spcPts val="0"/>
              </a:spcAft>
              <a:buClr>
                <a:srgbClr val="FFFFFF"/>
              </a:buClr>
              <a:buSzPts val="2400"/>
              <a:buChar char="×"/>
              <a:defRPr sz="2400" i="1">
                <a:solidFill>
                  <a:srgbClr val="FFFFFF"/>
                </a:solidFill>
              </a:defRPr>
            </a:lvl2pPr>
            <a:lvl3pPr marL="1371600" lvl="2" indent="-381000" algn="ctr" rtl="0">
              <a:spcBef>
                <a:spcPts val="0"/>
              </a:spcBef>
              <a:spcAft>
                <a:spcPts val="0"/>
              </a:spcAft>
              <a:buClr>
                <a:srgbClr val="FFFFFF"/>
              </a:buClr>
              <a:buSzPts val="2400"/>
              <a:buChar char="×"/>
              <a:defRPr sz="2400" i="1">
                <a:solidFill>
                  <a:srgbClr val="FFFFFF"/>
                </a:solidFill>
              </a:defRPr>
            </a:lvl3pPr>
            <a:lvl4pPr marL="1828800" lvl="3" indent="-381000" algn="ctr" rtl="0">
              <a:spcBef>
                <a:spcPts val="0"/>
              </a:spcBef>
              <a:spcAft>
                <a:spcPts val="0"/>
              </a:spcAft>
              <a:buClr>
                <a:srgbClr val="FFFFFF"/>
              </a:buClr>
              <a:buSzPts val="2400"/>
              <a:buChar char="×"/>
              <a:defRPr sz="2400" i="1">
                <a:solidFill>
                  <a:srgbClr val="FFFFFF"/>
                </a:solidFill>
              </a:defRPr>
            </a:lvl4pPr>
            <a:lvl5pPr marL="2286000" lvl="4" indent="-381000" algn="ctr" rtl="0">
              <a:spcBef>
                <a:spcPts val="0"/>
              </a:spcBef>
              <a:spcAft>
                <a:spcPts val="0"/>
              </a:spcAft>
              <a:buClr>
                <a:srgbClr val="FFFFFF"/>
              </a:buClr>
              <a:buSzPts val="2400"/>
              <a:buChar char="○"/>
              <a:defRPr sz="2400" i="1">
                <a:solidFill>
                  <a:srgbClr val="FFFFFF"/>
                </a:solidFill>
              </a:defRPr>
            </a:lvl5pPr>
            <a:lvl6pPr marL="2743200" lvl="5" indent="-381000" algn="ctr" rtl="0">
              <a:spcBef>
                <a:spcPts val="0"/>
              </a:spcBef>
              <a:spcAft>
                <a:spcPts val="0"/>
              </a:spcAft>
              <a:buClr>
                <a:srgbClr val="FFFFFF"/>
              </a:buClr>
              <a:buSzPts val="2400"/>
              <a:buChar char="■"/>
              <a:defRPr sz="2400" i="1">
                <a:solidFill>
                  <a:srgbClr val="FFFFFF"/>
                </a:solidFill>
              </a:defRPr>
            </a:lvl6pPr>
            <a:lvl7pPr marL="3200400" lvl="6" indent="-381000" algn="ctr" rtl="0">
              <a:spcBef>
                <a:spcPts val="0"/>
              </a:spcBef>
              <a:spcAft>
                <a:spcPts val="0"/>
              </a:spcAft>
              <a:buClr>
                <a:srgbClr val="FFFFFF"/>
              </a:buClr>
              <a:buSzPts val="2400"/>
              <a:buChar char="●"/>
              <a:defRPr sz="2400" i="1">
                <a:solidFill>
                  <a:srgbClr val="FFFFFF"/>
                </a:solidFill>
              </a:defRPr>
            </a:lvl7pPr>
            <a:lvl8pPr marL="3657600" lvl="7" indent="-381000" algn="ctr" rtl="0">
              <a:spcBef>
                <a:spcPts val="0"/>
              </a:spcBef>
              <a:spcAft>
                <a:spcPts val="0"/>
              </a:spcAft>
              <a:buClr>
                <a:srgbClr val="FFFFFF"/>
              </a:buClr>
              <a:buSzPts val="2400"/>
              <a:buChar char="○"/>
              <a:defRPr sz="2400" i="1">
                <a:solidFill>
                  <a:srgbClr val="FFFFFF"/>
                </a:solidFill>
              </a:defRPr>
            </a:lvl8pPr>
            <a:lvl9pPr marL="4114800" lvl="8" indent="-381000" algn="ctr">
              <a:spcBef>
                <a:spcPts val="0"/>
              </a:spcBef>
              <a:spcAft>
                <a:spcPts val="0"/>
              </a:spcAft>
              <a:buClr>
                <a:srgbClr val="FFFFFF"/>
              </a:buClr>
              <a:buSzPts val="2400"/>
              <a:buChar char="■"/>
              <a:defRPr sz="2400" i="1">
                <a:solidFill>
                  <a:srgbClr val="FFFFFF"/>
                </a:solidFill>
              </a:defRPr>
            </a:lvl9pPr>
          </a:lstStyle>
          <a:p>
            <a:endParaRPr/>
          </a:p>
        </p:txBody>
      </p:sp>
      <p:sp>
        <p:nvSpPr>
          <p:cNvPr id="20" name="Google Shape;20;p4"/>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Google Shape;22;p5"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Font typeface="Lato Hairline"/>
              <a:buNone/>
              <a:defRPr>
                <a:latin typeface="Lato Hairline"/>
                <a:ea typeface="Lato Hairline"/>
                <a:cs typeface="Lato Hairline"/>
                <a:sym typeface="Lato Hairline"/>
              </a:defRPr>
            </a:lvl1pPr>
            <a:lvl2pPr lvl="1">
              <a:spcBef>
                <a:spcPts val="0"/>
              </a:spcBef>
              <a:spcAft>
                <a:spcPts val="0"/>
              </a:spcAft>
              <a:buSzPts val="4800"/>
              <a:buFont typeface="Lato Hairline"/>
              <a:buNone/>
              <a:defRPr>
                <a:latin typeface="Lato Hairline"/>
                <a:ea typeface="Lato Hairline"/>
                <a:cs typeface="Lato Hairline"/>
                <a:sym typeface="Lato Hairline"/>
              </a:defRPr>
            </a:lvl2pPr>
            <a:lvl3pPr lvl="2">
              <a:spcBef>
                <a:spcPts val="0"/>
              </a:spcBef>
              <a:spcAft>
                <a:spcPts val="0"/>
              </a:spcAft>
              <a:buSzPts val="4800"/>
              <a:buFont typeface="Lato Hairline"/>
              <a:buNone/>
              <a:defRPr>
                <a:latin typeface="Lato Hairline"/>
                <a:ea typeface="Lato Hairline"/>
                <a:cs typeface="Lato Hairline"/>
                <a:sym typeface="Lato Hairline"/>
              </a:defRPr>
            </a:lvl3pPr>
            <a:lvl4pPr lvl="3">
              <a:spcBef>
                <a:spcPts val="0"/>
              </a:spcBef>
              <a:spcAft>
                <a:spcPts val="0"/>
              </a:spcAft>
              <a:buSzPts val="4800"/>
              <a:buFont typeface="Lato Hairline"/>
              <a:buNone/>
              <a:defRPr>
                <a:latin typeface="Lato Hairline"/>
                <a:ea typeface="Lato Hairline"/>
                <a:cs typeface="Lato Hairline"/>
                <a:sym typeface="Lato Hairline"/>
              </a:defRPr>
            </a:lvl4pPr>
            <a:lvl5pPr lvl="4">
              <a:spcBef>
                <a:spcPts val="0"/>
              </a:spcBef>
              <a:spcAft>
                <a:spcPts val="0"/>
              </a:spcAft>
              <a:buSzPts val="4800"/>
              <a:buFont typeface="Lato Hairline"/>
              <a:buNone/>
              <a:defRPr>
                <a:latin typeface="Lato Hairline"/>
                <a:ea typeface="Lato Hairline"/>
                <a:cs typeface="Lato Hairline"/>
                <a:sym typeface="Lato Hairline"/>
              </a:defRPr>
            </a:lvl5pPr>
            <a:lvl6pPr lvl="5">
              <a:spcBef>
                <a:spcPts val="0"/>
              </a:spcBef>
              <a:spcAft>
                <a:spcPts val="0"/>
              </a:spcAft>
              <a:buSzPts val="4800"/>
              <a:buFont typeface="Lato Hairline"/>
              <a:buNone/>
              <a:defRPr>
                <a:latin typeface="Lato Hairline"/>
                <a:ea typeface="Lato Hairline"/>
                <a:cs typeface="Lato Hairline"/>
                <a:sym typeface="Lato Hairline"/>
              </a:defRPr>
            </a:lvl6pPr>
            <a:lvl7pPr lvl="6">
              <a:spcBef>
                <a:spcPts val="0"/>
              </a:spcBef>
              <a:spcAft>
                <a:spcPts val="0"/>
              </a:spcAft>
              <a:buSzPts val="4800"/>
              <a:buFont typeface="Lato Hairline"/>
              <a:buNone/>
              <a:defRPr>
                <a:latin typeface="Lato Hairline"/>
                <a:ea typeface="Lato Hairline"/>
                <a:cs typeface="Lato Hairline"/>
                <a:sym typeface="Lato Hairline"/>
              </a:defRPr>
            </a:lvl7pPr>
            <a:lvl8pPr lvl="7">
              <a:spcBef>
                <a:spcPts val="0"/>
              </a:spcBef>
              <a:spcAft>
                <a:spcPts val="0"/>
              </a:spcAft>
              <a:buSzPts val="4800"/>
              <a:buFont typeface="Lato Hairline"/>
              <a:buNone/>
              <a:defRPr>
                <a:latin typeface="Lato Hairline"/>
                <a:ea typeface="Lato Hairline"/>
                <a:cs typeface="Lato Hairline"/>
                <a:sym typeface="Lato Hairline"/>
              </a:defRPr>
            </a:lvl8pPr>
            <a:lvl9pPr lvl="8">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24" name="Google Shape;24;p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Google Shape;27;p6"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Google Shape;29;p6"/>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Google Shape;30;p6"/>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Google Shape;33;p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5" name="Google Shape;35;p7"/>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p7"/>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Google Shape;37;p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9"/>
        <p:cNvGrpSpPr/>
        <p:nvPr/>
      </p:nvGrpSpPr>
      <p:grpSpPr>
        <a:xfrm>
          <a:off x="0" y="0"/>
          <a:ext cx="0" cy="0"/>
          <a:chOff x="0" y="0"/>
          <a:chExt cx="0" cy="0"/>
        </a:xfrm>
      </p:grpSpPr>
      <p:pic>
        <p:nvPicPr>
          <p:cNvPr id="40" name="Google Shape;40;p8"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1" name="Google Shape;41;p8"/>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2" name="Google Shape;42;p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circle" type="blank">
  <p:cSld name="BLANK">
    <p:bg>
      <p:bgPr>
        <a:blipFill>
          <a:blip r:embed="rId2">
            <a:alphaModFix/>
          </a:blip>
          <a:stretch>
            <a:fillRect/>
          </a:stretch>
        </a:blipFill>
        <a:effectLst/>
      </p:bgPr>
    </p:bg>
    <p:spTree>
      <p:nvGrpSpPr>
        <p:cNvPr id="1" name="Shape 47"/>
        <p:cNvGrpSpPr/>
        <p:nvPr/>
      </p:nvGrpSpPr>
      <p:grpSpPr>
        <a:xfrm>
          <a:off x="0" y="0"/>
          <a:ext cx="0" cy="0"/>
          <a:chOff x="0" y="0"/>
          <a:chExt cx="0" cy="0"/>
        </a:xfrm>
      </p:grpSpPr>
      <p:pic>
        <p:nvPicPr>
          <p:cNvPr id="48" name="Google Shape;48;p10" descr="paint_transparent4.png"/>
          <p:cNvPicPr preferRelativeResize="0"/>
          <p:nvPr/>
        </p:nvPicPr>
        <p:blipFill>
          <a:blip r:embed="rId3">
            <a:alphaModFix/>
          </a:blip>
          <a:stretch>
            <a:fillRect/>
          </a:stretch>
        </p:blipFill>
        <p:spPr>
          <a:xfrm>
            <a:off x="0" y="0"/>
            <a:ext cx="9144000" cy="5143513"/>
          </a:xfrm>
          <a:prstGeom prst="rect">
            <a:avLst/>
          </a:prstGeom>
          <a:noFill/>
          <a:ln>
            <a:noFill/>
          </a:ln>
        </p:spPr>
      </p:pic>
      <p:sp>
        <p:nvSpPr>
          <p:cNvPr id="49" name="Google Shape;49;p1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rectangle">
  <p:cSld name="BLANK_1">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Google Shape;51;p11" descr="paint_transparent3.png"/>
          <p:cNvPicPr preferRelativeResize="0"/>
          <p:nvPr/>
        </p:nvPicPr>
        <p:blipFill>
          <a:blip r:embed="rId3">
            <a:alphaModFix/>
          </a:blip>
          <a:stretch>
            <a:fillRect/>
          </a:stretch>
        </p:blipFill>
        <p:spPr>
          <a:xfrm>
            <a:off x="0" y="0"/>
            <a:ext cx="9144000" cy="5143503"/>
          </a:xfrm>
          <a:prstGeom prst="rect">
            <a:avLst/>
          </a:prstGeom>
          <a:noFill/>
          <a:ln>
            <a:noFill/>
          </a:ln>
        </p:spPr>
      </p:pic>
      <p:sp>
        <p:nvSpPr>
          <p:cNvPr id="52" name="Google Shape;52;p11"/>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1pPr>
            <a:lvl2pPr lvl="1">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endParaRPr/>
          </a:p>
        </p:txBody>
      </p:sp>
      <p:sp>
        <p:nvSpPr>
          <p:cNvPr id="7" name="Google Shape;7;p1"/>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lstStyle>
            <a:lvl1pPr marL="457200" lvl="0" indent="-342900">
              <a:spcBef>
                <a:spcPts val="60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1pPr>
            <a:lvl2pPr marL="914400" lvl="1"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2pPr>
            <a:lvl3pPr marL="1371600" lvl="2"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3pPr>
            <a:lvl4pPr marL="1828800" lvl="3"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4pPr>
            <a:lvl5pPr marL="2286000" lvl="4"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5pPr>
            <a:lvl6pPr marL="2743200" lvl="5"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6pPr>
            <a:lvl7pPr marL="3200400" lvl="6"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7pPr>
            <a:lvl8pPr marL="3657600" lvl="7"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8pPr>
            <a:lvl9pPr marL="4114800" lvl="8"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9pPr>
          </a:lstStyle>
          <a:p>
            <a:endParaRPr/>
          </a:p>
        </p:txBody>
      </p:sp>
      <p:sp>
        <p:nvSpPr>
          <p:cNvPr id="8" name="Google Shape;8;p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buNone/>
              <a:defRPr sz="1800">
                <a:solidFill>
                  <a:srgbClr val="FFFFFF"/>
                </a:solidFill>
                <a:latin typeface="Lato Light"/>
                <a:ea typeface="Lato Light"/>
                <a:cs typeface="Lato Light"/>
                <a:sym typeface="Lato Light"/>
              </a:defRPr>
            </a:lvl1pPr>
            <a:lvl2pPr lvl="1" algn="r">
              <a:buNone/>
              <a:defRPr sz="1800">
                <a:solidFill>
                  <a:srgbClr val="FFFFFF"/>
                </a:solidFill>
                <a:latin typeface="Lato Light"/>
                <a:ea typeface="Lato Light"/>
                <a:cs typeface="Lato Light"/>
                <a:sym typeface="Lato Light"/>
              </a:defRPr>
            </a:lvl2pPr>
            <a:lvl3pPr lvl="2" algn="r">
              <a:buNone/>
              <a:defRPr sz="1800">
                <a:solidFill>
                  <a:srgbClr val="FFFFFF"/>
                </a:solidFill>
                <a:latin typeface="Lato Light"/>
                <a:ea typeface="Lato Light"/>
                <a:cs typeface="Lato Light"/>
                <a:sym typeface="Lato Light"/>
              </a:defRPr>
            </a:lvl3pPr>
            <a:lvl4pPr lvl="3" algn="r">
              <a:buNone/>
              <a:defRPr sz="1800">
                <a:solidFill>
                  <a:srgbClr val="FFFFFF"/>
                </a:solidFill>
                <a:latin typeface="Lato Light"/>
                <a:ea typeface="Lato Light"/>
                <a:cs typeface="Lato Light"/>
                <a:sym typeface="Lato Light"/>
              </a:defRPr>
            </a:lvl4pPr>
            <a:lvl5pPr lvl="4" algn="r">
              <a:buNone/>
              <a:defRPr sz="1800">
                <a:solidFill>
                  <a:srgbClr val="FFFFFF"/>
                </a:solidFill>
                <a:latin typeface="Lato Light"/>
                <a:ea typeface="Lato Light"/>
                <a:cs typeface="Lato Light"/>
                <a:sym typeface="Lato Light"/>
              </a:defRPr>
            </a:lvl5pPr>
            <a:lvl6pPr lvl="5" algn="r">
              <a:buNone/>
              <a:defRPr sz="1800">
                <a:solidFill>
                  <a:srgbClr val="FFFFFF"/>
                </a:solidFill>
                <a:latin typeface="Lato Light"/>
                <a:ea typeface="Lato Light"/>
                <a:cs typeface="Lato Light"/>
                <a:sym typeface="Lato Light"/>
              </a:defRPr>
            </a:lvl6pPr>
            <a:lvl7pPr lvl="6" algn="r">
              <a:buNone/>
              <a:defRPr sz="1800">
                <a:solidFill>
                  <a:srgbClr val="FFFFFF"/>
                </a:solidFill>
                <a:latin typeface="Lato Light"/>
                <a:ea typeface="Lato Light"/>
                <a:cs typeface="Lato Light"/>
                <a:sym typeface="Lato Light"/>
              </a:defRPr>
            </a:lvl7pPr>
            <a:lvl8pPr lvl="7" algn="r">
              <a:buNone/>
              <a:defRPr sz="1800">
                <a:solidFill>
                  <a:srgbClr val="FFFFFF"/>
                </a:solidFill>
                <a:latin typeface="Lato Light"/>
                <a:ea typeface="Lato Light"/>
                <a:cs typeface="Lato Light"/>
                <a:sym typeface="Lato Light"/>
              </a:defRPr>
            </a:lvl8pPr>
            <a:lvl9pPr lvl="8" algn="r">
              <a:buNone/>
              <a:defRPr sz="1800">
                <a:solidFill>
                  <a:srgbClr val="FFFFFF"/>
                </a:solidFill>
                <a:latin typeface="Lato Light"/>
                <a:ea typeface="Lato Light"/>
                <a:cs typeface="Lato Light"/>
                <a:sym typeface="Lato Light"/>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2757715" y="3865194"/>
            <a:ext cx="6075734" cy="1159800"/>
          </a:xfrm>
          <a:prstGeom prst="rect">
            <a:avLst/>
          </a:prstGeom>
        </p:spPr>
        <p:txBody>
          <a:bodyPr spcFirstLastPara="1" wrap="square" lIns="91425" tIns="91425" rIns="91425" bIns="91425" anchor="b" anchorCtr="0">
            <a:noAutofit/>
          </a:bodyPr>
          <a:lstStyle/>
          <a:p>
            <a:r>
              <a:rPr lang="en-GB" sz="4400" b="1" dirty="0"/>
              <a:t>Evaluation of service user-led role play feedback for social work students</a:t>
            </a:r>
            <a:br>
              <a:rPr lang="en-GB" sz="4400" b="1" dirty="0"/>
            </a:br>
            <a:br>
              <a:rPr lang="en-GB" sz="800" b="1" dirty="0"/>
            </a:br>
            <a:r>
              <a:rPr lang="en-GB" sz="1800" b="1" dirty="0"/>
              <a:t>Dr Eleni Skoura-Kirk, </a:t>
            </a:r>
            <a:r>
              <a:rPr lang="en-GB" sz="1800" dirty="0"/>
              <a:t>Lecturer in Social Work   </a:t>
            </a:r>
            <a:br>
              <a:rPr lang="en-GB" sz="1800" dirty="0"/>
            </a:br>
            <a:r>
              <a:rPr lang="en-GB" sz="1800" b="1" dirty="0"/>
              <a:t>Sarah Brown, </a:t>
            </a:r>
            <a:r>
              <a:rPr lang="en-GB" sz="1800" dirty="0"/>
              <a:t>Senior Lecturer in Social Work   </a:t>
            </a:r>
            <a:br>
              <a:rPr lang="en-GB" sz="1800" b="1" dirty="0"/>
            </a:br>
            <a:r>
              <a:rPr lang="en-GB" sz="1800" b="1" dirty="0"/>
              <a:t>Dr Rasa </a:t>
            </a:r>
            <a:r>
              <a:rPr lang="en-GB" sz="1800" b="1" dirty="0" err="1"/>
              <a:t>Mikelyte</a:t>
            </a:r>
            <a:r>
              <a:rPr lang="en-GB" sz="1800" b="1" dirty="0"/>
              <a:t>, </a:t>
            </a:r>
            <a:r>
              <a:rPr lang="en-GB" sz="1800" dirty="0"/>
              <a:t>Research Assistant - CHSS</a:t>
            </a:r>
            <a:endParaRPr lang="en-GB" dirty="0"/>
          </a:p>
        </p:txBody>
      </p:sp>
      <p:pic>
        <p:nvPicPr>
          <p:cNvPr id="8" name="Picture 7"/>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6765306" y="-665588"/>
            <a:ext cx="2571750" cy="25717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3777186" y="1626006"/>
            <a:ext cx="1554834" cy="1183442"/>
          </a:xfrm>
          <a:prstGeom prst="rect">
            <a:avLst/>
          </a:prstGeom>
        </p:spPr>
        <p:txBody>
          <a:bodyPr spcFirstLastPara="1" wrap="square" lIns="91425" tIns="91425" rIns="91425" bIns="91425" anchor="t" anchorCtr="0">
            <a:noAutofit/>
          </a:bodyPr>
          <a:lstStyle/>
          <a:p>
            <a:pPr marL="0" indent="0">
              <a:spcBef>
                <a:spcPts val="0"/>
              </a:spcBef>
              <a:buNone/>
            </a:pPr>
            <a:r>
              <a:rPr lang="en-US" sz="1800" b="1" dirty="0"/>
              <a:t>Students</a:t>
            </a:r>
          </a:p>
          <a:p>
            <a:pPr marL="0" indent="0">
              <a:spcBef>
                <a:spcPts val="0"/>
              </a:spcBef>
              <a:buNone/>
            </a:pPr>
            <a:r>
              <a:rPr lang="en-US" sz="1800" i="1" dirty="0"/>
              <a:t>Procedural &amp;</a:t>
            </a:r>
          </a:p>
          <a:p>
            <a:pPr marL="0" indent="0">
              <a:spcBef>
                <a:spcPts val="0"/>
              </a:spcBef>
              <a:buNone/>
            </a:pPr>
            <a:r>
              <a:rPr lang="en-US" sz="1800" i="1" dirty="0"/>
              <a:t>Explicit </a:t>
            </a:r>
          </a:p>
          <a:p>
            <a:pPr marL="0" indent="0">
              <a:spcBef>
                <a:spcPts val="0"/>
              </a:spcBef>
              <a:buNone/>
            </a:pPr>
            <a:r>
              <a:rPr lang="en-US" sz="1800" i="1" dirty="0"/>
              <a:t>Improvement</a:t>
            </a:r>
            <a:endParaRPr lang="en-US" sz="1800" dirty="0"/>
          </a:p>
        </p:txBody>
      </p:sp>
      <p:sp>
        <p:nvSpPr>
          <p:cNvPr id="113" name="Google Shape;113;p20"/>
          <p:cNvSpPr txBox="1">
            <a:spLocks noGrp="1"/>
          </p:cNvSpPr>
          <p:nvPr>
            <p:ph type="title"/>
          </p:nvPr>
        </p:nvSpPr>
        <p:spPr>
          <a:xfrm>
            <a:off x="421574" y="546397"/>
            <a:ext cx="6371112" cy="857400"/>
          </a:xfrm>
          <a:prstGeom prst="rect">
            <a:avLst/>
          </a:prstGeom>
        </p:spPr>
        <p:txBody>
          <a:bodyPr spcFirstLastPara="1" wrap="square" lIns="91425" tIns="91425" rIns="91425" bIns="91425" anchor="b" anchorCtr="0">
            <a:noAutofit/>
          </a:bodyPr>
          <a:lstStyle/>
          <a:p>
            <a:pPr lvl="0"/>
            <a:r>
              <a:rPr lang="en" sz="2800" dirty="0"/>
              <a:t>2. </a:t>
            </a:r>
            <a:r>
              <a:rPr lang="en" sz="4000" b="1" dirty="0"/>
              <a:t>Diverging emphases of  </a:t>
            </a:r>
            <a:br>
              <a:rPr lang="en" sz="4000" b="1" dirty="0"/>
            </a:br>
            <a:r>
              <a:rPr lang="en" sz="4000" b="1" dirty="0"/>
              <a:t>    what improved</a:t>
            </a:r>
            <a:endParaRPr sz="3600" dirty="0"/>
          </a:p>
        </p:txBody>
      </p:sp>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10</a:t>
            </a:fld>
            <a:endParaRPr/>
          </a:p>
        </p:txBody>
      </p:sp>
      <p:pic>
        <p:nvPicPr>
          <p:cNvPr id="7" name="Picture 6"/>
          <p:cNvPicPr>
            <a:picLocks noChangeAspect="1"/>
          </p:cNvPicPr>
          <p:nvPr/>
        </p:nvPicPr>
        <p:blipFill rotWithShape="1">
          <a:blip r:embed="rId3">
            <a:grayscl/>
            <a:extLst>
              <a:ext uri="{28A0092B-C50C-407E-A947-70E740481C1C}">
                <a14:useLocalDpi xmlns:a14="http://schemas.microsoft.com/office/drawing/2010/main" val="0"/>
              </a:ext>
            </a:extLst>
          </a:blip>
          <a:srcRect l="50792" t="68882" r="32310" b="9032"/>
          <a:stretch/>
        </p:blipFill>
        <p:spPr>
          <a:xfrm>
            <a:off x="3981928" y="3485605"/>
            <a:ext cx="1123703" cy="1210010"/>
          </a:xfrm>
          <a:prstGeom prst="rect">
            <a:avLst/>
          </a:prstGeom>
        </p:spPr>
      </p:pic>
      <p:pic>
        <p:nvPicPr>
          <p:cNvPr id="8" name="Picture 7"/>
          <p:cNvPicPr>
            <a:picLocks noChangeAspect="1"/>
          </p:cNvPicPr>
          <p:nvPr/>
        </p:nvPicPr>
        <p:blipFill rotWithShape="1">
          <a:blip r:embed="rId3">
            <a:grayscl/>
            <a:extLst>
              <a:ext uri="{28A0092B-C50C-407E-A947-70E740481C1C}">
                <a14:useLocalDpi xmlns:a14="http://schemas.microsoft.com/office/drawing/2010/main" val="0"/>
              </a:ext>
            </a:extLst>
          </a:blip>
          <a:srcRect l="4933" t="64766" r="77377" b="9144"/>
          <a:stretch/>
        </p:blipFill>
        <p:spPr>
          <a:xfrm>
            <a:off x="580671" y="3263227"/>
            <a:ext cx="1157002" cy="1405820"/>
          </a:xfrm>
          <a:prstGeom prst="rect">
            <a:avLst/>
          </a:prstGeom>
        </p:spPr>
      </p:pic>
      <p:pic>
        <p:nvPicPr>
          <p:cNvPr id="9" name="Picture 8"/>
          <p:cNvPicPr>
            <a:picLocks noChangeAspect="1"/>
          </p:cNvPicPr>
          <p:nvPr/>
        </p:nvPicPr>
        <p:blipFill rotWithShape="1">
          <a:blip r:embed="rId3">
            <a:grayscl/>
            <a:extLst>
              <a:ext uri="{28A0092B-C50C-407E-A947-70E740481C1C}">
                <a14:useLocalDpi xmlns:a14="http://schemas.microsoft.com/office/drawing/2010/main" val="0"/>
              </a:ext>
            </a:extLst>
          </a:blip>
          <a:srcRect l="73018" t="35384" r="6628" b="37662"/>
          <a:stretch/>
        </p:blipFill>
        <p:spPr>
          <a:xfrm>
            <a:off x="2612849" y="1582560"/>
            <a:ext cx="1164337" cy="1270335"/>
          </a:xfrm>
          <a:prstGeom prst="rect">
            <a:avLst/>
          </a:prstGeom>
        </p:spPr>
      </p:pic>
      <p:sp>
        <p:nvSpPr>
          <p:cNvPr id="10" name="Google Shape;112;p20"/>
          <p:cNvSpPr txBox="1">
            <a:spLocks noGrp="1"/>
          </p:cNvSpPr>
          <p:nvPr>
            <p:ph type="body" idx="1"/>
          </p:nvPr>
        </p:nvSpPr>
        <p:spPr>
          <a:xfrm>
            <a:off x="4967677" y="3485605"/>
            <a:ext cx="1634063" cy="1183442"/>
          </a:xfrm>
          <a:prstGeom prst="rect">
            <a:avLst/>
          </a:prstGeom>
        </p:spPr>
        <p:txBody>
          <a:bodyPr spcFirstLastPara="1" wrap="square" lIns="91425" tIns="91425" rIns="91425" bIns="91425" anchor="t" anchorCtr="0">
            <a:noAutofit/>
          </a:bodyPr>
          <a:lstStyle/>
          <a:p>
            <a:pPr marL="0" indent="0">
              <a:spcBef>
                <a:spcPts val="0"/>
              </a:spcBef>
              <a:buNone/>
            </a:pPr>
            <a:r>
              <a:rPr lang="en-US" sz="1800" b="1" dirty="0"/>
              <a:t>PIs</a:t>
            </a:r>
          </a:p>
          <a:p>
            <a:pPr marL="0" indent="0">
              <a:spcBef>
                <a:spcPts val="0"/>
              </a:spcBef>
              <a:buNone/>
            </a:pPr>
            <a:r>
              <a:rPr lang="en-US" sz="1800" i="1" dirty="0"/>
              <a:t>Relational &amp; Embodied</a:t>
            </a:r>
          </a:p>
          <a:p>
            <a:pPr marL="0" indent="0">
              <a:spcBef>
                <a:spcPts val="0"/>
              </a:spcBef>
              <a:buNone/>
            </a:pPr>
            <a:r>
              <a:rPr lang="en-US" sz="1800" i="1" dirty="0"/>
              <a:t>Improvement</a:t>
            </a:r>
            <a:endParaRPr lang="en-US" sz="1800" dirty="0"/>
          </a:p>
        </p:txBody>
      </p:sp>
      <p:sp>
        <p:nvSpPr>
          <p:cNvPr id="11" name="Google Shape;112;p20"/>
          <p:cNvSpPr txBox="1">
            <a:spLocks noGrp="1"/>
          </p:cNvSpPr>
          <p:nvPr>
            <p:ph type="body" idx="1"/>
          </p:nvPr>
        </p:nvSpPr>
        <p:spPr>
          <a:xfrm>
            <a:off x="1660919" y="3455144"/>
            <a:ext cx="2056102" cy="1183442"/>
          </a:xfrm>
          <a:prstGeom prst="rect">
            <a:avLst/>
          </a:prstGeom>
        </p:spPr>
        <p:txBody>
          <a:bodyPr spcFirstLastPara="1" wrap="square" lIns="91425" tIns="91425" rIns="91425" bIns="91425" anchor="t" anchorCtr="0">
            <a:noAutofit/>
          </a:bodyPr>
          <a:lstStyle/>
          <a:p>
            <a:pPr marL="0" indent="0">
              <a:spcBef>
                <a:spcPts val="0"/>
              </a:spcBef>
              <a:buNone/>
            </a:pPr>
            <a:r>
              <a:rPr lang="en-US" sz="1800" b="1" dirty="0"/>
              <a:t>PEs</a:t>
            </a:r>
          </a:p>
          <a:p>
            <a:pPr marL="0" indent="0">
              <a:spcBef>
                <a:spcPts val="0"/>
              </a:spcBef>
              <a:buNone/>
            </a:pPr>
            <a:r>
              <a:rPr lang="en-US" sz="1800" i="1" dirty="0"/>
              <a:t>Cognitive &amp; </a:t>
            </a:r>
          </a:p>
          <a:p>
            <a:pPr marL="0" indent="0">
              <a:spcBef>
                <a:spcPts val="0"/>
              </a:spcBef>
              <a:buNone/>
            </a:pPr>
            <a:r>
              <a:rPr lang="en-US" sz="1800" i="1" dirty="0"/>
              <a:t>Theory-to-Practice</a:t>
            </a:r>
          </a:p>
          <a:p>
            <a:pPr marL="0" indent="0">
              <a:spcBef>
                <a:spcPts val="0"/>
              </a:spcBef>
              <a:buNone/>
            </a:pPr>
            <a:r>
              <a:rPr lang="en-US" sz="1800" i="1" dirty="0"/>
              <a:t>Improvement</a:t>
            </a:r>
            <a:endParaRPr lang="en-US" sz="1800" dirty="0"/>
          </a:p>
        </p:txBody>
      </p:sp>
      <p:cxnSp>
        <p:nvCxnSpPr>
          <p:cNvPr id="5" name="Straight Arrow Connector 4"/>
          <p:cNvCxnSpPr/>
          <p:nvPr/>
        </p:nvCxnSpPr>
        <p:spPr>
          <a:xfrm flipH="1">
            <a:off x="1658801" y="2852895"/>
            <a:ext cx="823419" cy="541919"/>
          </a:xfrm>
          <a:prstGeom prst="straightConnector1">
            <a:avLst/>
          </a:prstGeom>
          <a:ln w="38100">
            <a:solidFill>
              <a:schemeClr val="tx1">
                <a:lumMod val="50000"/>
                <a:lumOff val="5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777186" y="2868991"/>
            <a:ext cx="545432" cy="616614"/>
          </a:xfrm>
          <a:prstGeom prst="straightConnector1">
            <a:avLst/>
          </a:prstGeom>
          <a:ln w="38100">
            <a:solidFill>
              <a:schemeClr val="tx1">
                <a:lumMod val="50000"/>
                <a:lumOff val="5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032639" y="3966137"/>
            <a:ext cx="1017263" cy="0"/>
          </a:xfrm>
          <a:prstGeom prst="straightConnector1">
            <a:avLst/>
          </a:prstGeom>
          <a:ln w="38100">
            <a:solidFill>
              <a:schemeClr val="tx1">
                <a:lumMod val="50000"/>
                <a:lumOff val="5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85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53" presetClass="entr" presetSubtype="16"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8" name="Picture 7"/>
          <p:cNvPicPr>
            <a:picLocks noChangeAspect="1"/>
          </p:cNvPicPr>
          <p:nvPr/>
        </p:nvPicPr>
        <p:blipFill rotWithShape="1">
          <a:blip r:embed="rId3">
            <a:grayscl/>
            <a:extLst>
              <a:ext uri="{28A0092B-C50C-407E-A947-70E740481C1C}">
                <a14:useLocalDpi xmlns:a14="http://schemas.microsoft.com/office/drawing/2010/main" val="0"/>
              </a:ext>
            </a:extLst>
          </a:blip>
          <a:srcRect l="4933" t="64766" r="77377" b="9144"/>
          <a:stretch/>
        </p:blipFill>
        <p:spPr>
          <a:xfrm>
            <a:off x="421574" y="3119448"/>
            <a:ext cx="570236" cy="692868"/>
          </a:xfrm>
          <a:prstGeom prst="rect">
            <a:avLst/>
          </a:prstGeom>
        </p:spPr>
      </p:pic>
      <p:sp>
        <p:nvSpPr>
          <p:cNvPr id="113" name="Google Shape;113;p20"/>
          <p:cNvSpPr txBox="1">
            <a:spLocks noGrp="1"/>
          </p:cNvSpPr>
          <p:nvPr>
            <p:ph type="title"/>
          </p:nvPr>
        </p:nvSpPr>
        <p:spPr>
          <a:xfrm>
            <a:off x="421574" y="558272"/>
            <a:ext cx="6371112" cy="857400"/>
          </a:xfrm>
          <a:prstGeom prst="rect">
            <a:avLst/>
          </a:prstGeom>
        </p:spPr>
        <p:txBody>
          <a:bodyPr spcFirstLastPara="1" wrap="square" lIns="91425" tIns="91425" rIns="91425" bIns="91425" anchor="b" anchorCtr="0">
            <a:noAutofit/>
          </a:bodyPr>
          <a:lstStyle/>
          <a:p>
            <a:pPr lvl="0"/>
            <a:r>
              <a:rPr lang="en" sz="2800" dirty="0"/>
              <a:t>2. </a:t>
            </a:r>
            <a:r>
              <a:rPr lang="en" sz="4000" b="1" dirty="0"/>
              <a:t>Diverging emphases of  </a:t>
            </a:r>
            <a:br>
              <a:rPr lang="en" sz="4000" b="1" dirty="0"/>
            </a:br>
            <a:r>
              <a:rPr lang="en" sz="4000" b="1" dirty="0"/>
              <a:t>    what improved</a:t>
            </a:r>
            <a:endParaRPr sz="3600" dirty="0"/>
          </a:p>
        </p:txBody>
      </p:sp>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11</a:t>
            </a:fld>
            <a:endParaRPr/>
          </a:p>
        </p:txBody>
      </p:sp>
      <p:pic>
        <p:nvPicPr>
          <p:cNvPr id="7" name="Picture 6"/>
          <p:cNvPicPr>
            <a:picLocks noChangeAspect="1"/>
          </p:cNvPicPr>
          <p:nvPr/>
        </p:nvPicPr>
        <p:blipFill rotWithShape="1">
          <a:blip r:embed="rId3">
            <a:grayscl/>
            <a:extLst>
              <a:ext uri="{28A0092B-C50C-407E-A947-70E740481C1C}">
                <a14:useLocalDpi xmlns:a14="http://schemas.microsoft.com/office/drawing/2010/main" val="0"/>
              </a:ext>
            </a:extLst>
          </a:blip>
          <a:srcRect l="50792" t="68882" r="32310" b="9032"/>
          <a:stretch/>
        </p:blipFill>
        <p:spPr>
          <a:xfrm>
            <a:off x="396231" y="4265065"/>
            <a:ext cx="559160" cy="602106"/>
          </a:xfrm>
          <a:prstGeom prst="rect">
            <a:avLst/>
          </a:prstGeom>
        </p:spPr>
      </p:pic>
      <p:pic>
        <p:nvPicPr>
          <p:cNvPr id="9" name="Picture 8"/>
          <p:cNvPicPr>
            <a:picLocks noChangeAspect="1"/>
          </p:cNvPicPr>
          <p:nvPr/>
        </p:nvPicPr>
        <p:blipFill rotWithShape="1">
          <a:blip r:embed="rId3">
            <a:grayscl/>
            <a:extLst>
              <a:ext uri="{28A0092B-C50C-407E-A947-70E740481C1C}">
                <a14:useLocalDpi xmlns:a14="http://schemas.microsoft.com/office/drawing/2010/main" val="0"/>
              </a:ext>
            </a:extLst>
          </a:blip>
          <a:srcRect l="73018" t="35384" r="6628" b="37662"/>
          <a:stretch/>
        </p:blipFill>
        <p:spPr>
          <a:xfrm>
            <a:off x="421573" y="1983092"/>
            <a:ext cx="533817" cy="582415"/>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670292521"/>
              </p:ext>
            </p:extLst>
          </p:nvPr>
        </p:nvGraphicFramePr>
        <p:xfrm>
          <a:off x="318306" y="1554217"/>
          <a:ext cx="6583679" cy="3324078"/>
        </p:xfrm>
        <a:graphic>
          <a:graphicData uri="http://schemas.openxmlformats.org/drawingml/2006/table">
            <a:tbl>
              <a:tblPr bandRow="1">
                <a:tableStyleId>{9D7B26C5-4107-4FEC-AEDC-1716B250A1EF}</a:tableStyleId>
              </a:tblPr>
              <a:tblGrid>
                <a:gridCol w="6583679">
                  <a:extLst>
                    <a:ext uri="{9D8B030D-6E8A-4147-A177-3AD203B41FA5}">
                      <a16:colId xmlns:a16="http://schemas.microsoft.com/office/drawing/2014/main" val="3953980794"/>
                    </a:ext>
                  </a:extLst>
                </a:gridCol>
              </a:tblGrid>
              <a:tr h="384463">
                <a:tc>
                  <a:txBody>
                    <a:bodyPr/>
                    <a:lstStyle/>
                    <a:p>
                      <a:pPr marL="0" marR="0" lvl="0" indent="0" algn="l" defTabSz="914400" rtl="0" eaLnBrk="1" fontAlgn="auto" latinLnBrk="0" hangingPunct="1">
                        <a:lnSpc>
                          <a:spcPct val="100000"/>
                        </a:lnSpc>
                        <a:spcBef>
                          <a:spcPts val="0"/>
                        </a:spcBef>
                        <a:spcAft>
                          <a:spcPts val="0"/>
                        </a:spcAft>
                        <a:buClr>
                          <a:srgbClr val="B7B7B7"/>
                        </a:buClr>
                        <a:buSzPts val="1600"/>
                        <a:buFont typeface="Lato Light"/>
                        <a:buNone/>
                        <a:tabLst/>
                        <a:defRPr/>
                      </a:pPr>
                      <a:r>
                        <a:rPr kumimoji="0" lang="en-US" sz="1800" b="1" i="0" u="none" strike="noStrike" kern="0" cap="none" spc="0" normalizeH="0" baseline="0" noProof="0" dirty="0">
                          <a:ln>
                            <a:noFill/>
                          </a:ln>
                          <a:solidFill>
                            <a:srgbClr val="666666"/>
                          </a:solidFill>
                          <a:effectLst/>
                          <a:uLnTx/>
                          <a:uFillTx/>
                          <a:latin typeface="Lato Light"/>
                          <a:sym typeface="Lato Light"/>
                        </a:rPr>
                        <a:t>Students: </a:t>
                      </a:r>
                      <a:r>
                        <a:rPr kumimoji="0" lang="en-US" sz="1800" b="0" i="1" u="none" strike="noStrike" kern="0" cap="none" spc="0" normalizeH="0" baseline="0" noProof="0" dirty="0">
                          <a:ln>
                            <a:noFill/>
                          </a:ln>
                          <a:solidFill>
                            <a:srgbClr val="666666"/>
                          </a:solidFill>
                          <a:effectLst/>
                          <a:uLnTx/>
                          <a:uFillTx/>
                          <a:latin typeface="Lato Light"/>
                          <a:sym typeface="Lato Light"/>
                        </a:rPr>
                        <a:t>Procedural &amp; Explicit Improvement</a:t>
                      </a:r>
                      <a:endParaRPr lang="en-GB" dirty="0"/>
                    </a:p>
                  </a:txBody>
                  <a:tcP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lumMod val="75000"/>
                          <a:lumOff val="25000"/>
                        </a:schemeClr>
                      </a:solidFill>
                      <a:prstDash val="sysDash"/>
                      <a:round/>
                      <a:headEnd type="none" w="med" len="med"/>
                      <a:tailEnd type="none" w="med" len="med"/>
                    </a:lnT>
                    <a:lnB w="12700" cap="flat" cmpd="sng" algn="ctr">
                      <a:solidFill>
                        <a:schemeClr val="tx1">
                          <a:lumMod val="75000"/>
                          <a:lumOff val="25000"/>
                        </a:schemeClr>
                      </a:solidFill>
                      <a:prstDash val="sysDash"/>
                      <a:round/>
                      <a:headEnd type="none" w="med" len="med"/>
                      <a:tailEnd type="none" w="med" len="med"/>
                    </a:lnB>
                  </a:tcPr>
                </a:tc>
                <a:extLst>
                  <a:ext uri="{0D108BD9-81ED-4DB2-BD59-A6C34878D82A}">
                    <a16:rowId xmlns:a16="http://schemas.microsoft.com/office/drawing/2014/main" val="356636004"/>
                  </a:ext>
                </a:extLst>
              </a:tr>
              <a:tr h="722727">
                <a:tc>
                  <a:txBody>
                    <a:bodyPr/>
                    <a:lstStyle/>
                    <a:p>
                      <a:endParaRPr lang="en-GB" dirty="0"/>
                    </a:p>
                  </a:txBody>
                  <a:tcP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lumMod val="75000"/>
                          <a:lumOff val="25000"/>
                        </a:schemeClr>
                      </a:solidFill>
                      <a:prstDash val="sysDash"/>
                      <a:round/>
                      <a:headEnd type="none" w="med" len="med"/>
                      <a:tailEnd type="none" w="med" len="med"/>
                    </a:lnT>
                    <a:lnB w="12700" cap="flat" cmpd="sng" algn="ctr">
                      <a:solidFill>
                        <a:schemeClr val="tx1">
                          <a:lumMod val="75000"/>
                          <a:lumOff val="25000"/>
                        </a:schemeClr>
                      </a:solidFill>
                      <a:prstDash val="sysDash"/>
                      <a:round/>
                      <a:headEnd type="none" w="med" len="med"/>
                      <a:tailEnd type="none" w="med" len="med"/>
                    </a:lnB>
                  </a:tcPr>
                </a:tc>
                <a:extLst>
                  <a:ext uri="{0D108BD9-81ED-4DB2-BD59-A6C34878D82A}">
                    <a16:rowId xmlns:a16="http://schemas.microsoft.com/office/drawing/2014/main" val="4213362121"/>
                  </a:ext>
                </a:extLst>
              </a:tr>
              <a:tr h="384463">
                <a:tc>
                  <a:txBody>
                    <a:bodyPr/>
                    <a:lstStyle/>
                    <a:p>
                      <a:pPr marL="0" marR="0" lvl="0" indent="0" algn="l" defTabSz="914400" rtl="0" eaLnBrk="1" fontAlgn="auto" latinLnBrk="0" hangingPunct="1">
                        <a:lnSpc>
                          <a:spcPct val="100000"/>
                        </a:lnSpc>
                        <a:spcBef>
                          <a:spcPts val="0"/>
                        </a:spcBef>
                        <a:spcAft>
                          <a:spcPts val="0"/>
                        </a:spcAft>
                        <a:buClr>
                          <a:srgbClr val="B7B7B7"/>
                        </a:buClr>
                        <a:buSzPts val="1600"/>
                        <a:buFont typeface="Lato Light"/>
                        <a:buNone/>
                        <a:tabLst/>
                        <a:defRPr/>
                      </a:pPr>
                      <a:r>
                        <a:rPr kumimoji="0" lang="en-US" sz="1800" b="1" i="0" u="none" strike="noStrike" kern="0" cap="none" spc="0" normalizeH="0" baseline="0" noProof="0" dirty="0">
                          <a:ln>
                            <a:noFill/>
                          </a:ln>
                          <a:solidFill>
                            <a:srgbClr val="666666"/>
                          </a:solidFill>
                          <a:effectLst/>
                          <a:uLnTx/>
                          <a:uFillTx/>
                          <a:latin typeface="Lato Light"/>
                          <a:sym typeface="Lato Light"/>
                        </a:rPr>
                        <a:t>PEs: </a:t>
                      </a:r>
                      <a:r>
                        <a:rPr kumimoji="0" lang="en-US" sz="1800" b="0" i="1" u="none" strike="noStrike" kern="0" cap="none" spc="0" normalizeH="0" baseline="0" noProof="0" dirty="0">
                          <a:ln>
                            <a:noFill/>
                          </a:ln>
                          <a:solidFill>
                            <a:srgbClr val="666666"/>
                          </a:solidFill>
                          <a:effectLst/>
                          <a:uLnTx/>
                          <a:uFillTx/>
                          <a:latin typeface="Lato Light"/>
                          <a:sym typeface="Lato Light"/>
                        </a:rPr>
                        <a:t>Cognitive &amp; Theory-to-Practice Improvement</a:t>
                      </a:r>
                      <a:endParaRPr kumimoji="0" lang="en-US" sz="1800" b="0" i="0" u="none" strike="noStrike" kern="0" cap="none" spc="0" normalizeH="0" baseline="0" noProof="0" dirty="0">
                        <a:ln>
                          <a:noFill/>
                        </a:ln>
                        <a:solidFill>
                          <a:srgbClr val="666666"/>
                        </a:solidFill>
                        <a:effectLst/>
                        <a:uLnTx/>
                        <a:uFillTx/>
                        <a:latin typeface="Lato Light"/>
                        <a:sym typeface="Lato Light"/>
                      </a:endParaRPr>
                    </a:p>
                  </a:txBody>
                  <a:tcP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lumMod val="75000"/>
                          <a:lumOff val="25000"/>
                        </a:schemeClr>
                      </a:solidFill>
                      <a:prstDash val="sysDash"/>
                      <a:round/>
                      <a:headEnd type="none" w="med" len="med"/>
                      <a:tailEnd type="none" w="med" len="med"/>
                    </a:lnT>
                    <a:lnB w="12700" cap="flat" cmpd="sng" algn="ctr">
                      <a:solidFill>
                        <a:schemeClr val="tx1">
                          <a:lumMod val="75000"/>
                          <a:lumOff val="25000"/>
                        </a:schemeClr>
                      </a:solidFill>
                      <a:prstDash val="sysDash"/>
                      <a:round/>
                      <a:headEnd type="none" w="med" len="med"/>
                      <a:tailEnd type="none" w="med" len="med"/>
                    </a:lnB>
                  </a:tcPr>
                </a:tc>
                <a:extLst>
                  <a:ext uri="{0D108BD9-81ED-4DB2-BD59-A6C34878D82A}">
                    <a16:rowId xmlns:a16="http://schemas.microsoft.com/office/drawing/2014/main" val="764263911"/>
                  </a:ext>
                </a:extLst>
              </a:tr>
              <a:tr h="802614">
                <a:tc>
                  <a:txBody>
                    <a:bodyPr/>
                    <a:lstStyle/>
                    <a:p>
                      <a:endParaRPr lang="en-GB" dirty="0"/>
                    </a:p>
                  </a:txBody>
                  <a:tcP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lumMod val="75000"/>
                          <a:lumOff val="25000"/>
                        </a:schemeClr>
                      </a:solidFill>
                      <a:prstDash val="sysDash"/>
                      <a:round/>
                      <a:headEnd type="none" w="med" len="med"/>
                      <a:tailEnd type="none" w="med" len="med"/>
                    </a:lnT>
                    <a:lnB w="12700" cap="flat" cmpd="sng" algn="ctr">
                      <a:solidFill>
                        <a:schemeClr val="tx1">
                          <a:lumMod val="75000"/>
                          <a:lumOff val="25000"/>
                        </a:schemeClr>
                      </a:solidFill>
                      <a:prstDash val="sysDash"/>
                      <a:round/>
                      <a:headEnd type="none" w="med" len="med"/>
                      <a:tailEnd type="none" w="med" len="med"/>
                    </a:lnB>
                  </a:tcPr>
                </a:tc>
                <a:extLst>
                  <a:ext uri="{0D108BD9-81ED-4DB2-BD59-A6C34878D82A}">
                    <a16:rowId xmlns:a16="http://schemas.microsoft.com/office/drawing/2014/main" val="4041036872"/>
                  </a:ext>
                </a:extLst>
              </a:tr>
              <a:tr h="384463">
                <a:tc>
                  <a:txBody>
                    <a:bodyPr/>
                    <a:lstStyle/>
                    <a:p>
                      <a:pPr marL="0" marR="0" lvl="0" indent="0" algn="l" defTabSz="914400" rtl="0" eaLnBrk="1" fontAlgn="auto" latinLnBrk="0" hangingPunct="1">
                        <a:lnSpc>
                          <a:spcPct val="100000"/>
                        </a:lnSpc>
                        <a:spcBef>
                          <a:spcPts val="0"/>
                        </a:spcBef>
                        <a:spcAft>
                          <a:spcPts val="0"/>
                        </a:spcAft>
                        <a:buClr>
                          <a:srgbClr val="B7B7B7"/>
                        </a:buClr>
                        <a:buSzPts val="1600"/>
                        <a:buFont typeface="Lato Light"/>
                        <a:buNone/>
                        <a:tabLst/>
                        <a:defRPr/>
                      </a:pPr>
                      <a:r>
                        <a:rPr kumimoji="0" lang="en-US" sz="1800" b="1" i="0" u="none" strike="noStrike" kern="0" cap="none" spc="0" normalizeH="0" baseline="0" noProof="0" dirty="0">
                          <a:ln>
                            <a:noFill/>
                          </a:ln>
                          <a:solidFill>
                            <a:srgbClr val="666666"/>
                          </a:solidFill>
                          <a:effectLst/>
                          <a:uLnTx/>
                          <a:uFillTx/>
                          <a:latin typeface="Lato Light"/>
                          <a:sym typeface="Lato Light"/>
                        </a:rPr>
                        <a:t>PIs: </a:t>
                      </a:r>
                      <a:r>
                        <a:rPr kumimoji="0" lang="en-US" sz="1800" b="0" i="1" u="none" strike="noStrike" kern="0" cap="none" spc="0" normalizeH="0" baseline="0" noProof="0" dirty="0">
                          <a:ln>
                            <a:noFill/>
                          </a:ln>
                          <a:solidFill>
                            <a:srgbClr val="666666"/>
                          </a:solidFill>
                          <a:effectLst/>
                          <a:uLnTx/>
                          <a:uFillTx/>
                          <a:latin typeface="Lato Light"/>
                          <a:sym typeface="Lato Light"/>
                        </a:rPr>
                        <a:t>Relational &amp; Embodied Improvement</a:t>
                      </a:r>
                      <a:endParaRPr kumimoji="0" lang="en-US" sz="1800" b="0" i="0" u="none" strike="noStrike" kern="0" cap="none" spc="0" normalizeH="0" baseline="0" noProof="0" dirty="0">
                        <a:ln>
                          <a:noFill/>
                        </a:ln>
                        <a:solidFill>
                          <a:srgbClr val="666666"/>
                        </a:solidFill>
                        <a:effectLst/>
                        <a:uLnTx/>
                        <a:uFillTx/>
                        <a:latin typeface="Lato Light"/>
                        <a:sym typeface="Lato Light"/>
                      </a:endParaRPr>
                    </a:p>
                  </a:txBody>
                  <a:tcP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lumMod val="75000"/>
                          <a:lumOff val="25000"/>
                        </a:schemeClr>
                      </a:solidFill>
                      <a:prstDash val="sysDash"/>
                      <a:round/>
                      <a:headEnd type="none" w="med" len="med"/>
                      <a:tailEnd type="none" w="med" len="med"/>
                    </a:lnT>
                    <a:lnB w="12700" cap="flat" cmpd="sng" algn="ctr">
                      <a:solidFill>
                        <a:schemeClr val="tx1">
                          <a:lumMod val="75000"/>
                          <a:lumOff val="25000"/>
                        </a:schemeClr>
                      </a:solidFill>
                      <a:prstDash val="sysDash"/>
                      <a:round/>
                      <a:headEnd type="none" w="med" len="med"/>
                      <a:tailEnd type="none" w="med" len="med"/>
                    </a:lnB>
                  </a:tcPr>
                </a:tc>
                <a:extLst>
                  <a:ext uri="{0D108BD9-81ED-4DB2-BD59-A6C34878D82A}">
                    <a16:rowId xmlns:a16="http://schemas.microsoft.com/office/drawing/2014/main" val="781752634"/>
                  </a:ext>
                </a:extLst>
              </a:tr>
              <a:tr h="645348">
                <a:tc>
                  <a:txBody>
                    <a:bodyPr/>
                    <a:lstStyle/>
                    <a:p>
                      <a:endParaRPr lang="en-GB" dirty="0"/>
                    </a:p>
                  </a:txBody>
                  <a:tcP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lumMod val="75000"/>
                          <a:lumOff val="25000"/>
                        </a:schemeClr>
                      </a:solidFill>
                      <a:prstDash val="sysDash"/>
                      <a:round/>
                      <a:headEnd type="none" w="med" len="med"/>
                      <a:tailEnd type="none" w="med" len="med"/>
                    </a:lnT>
                    <a:lnB w="12700" cap="flat" cmpd="sng" algn="ctr">
                      <a:solidFill>
                        <a:schemeClr val="tx1">
                          <a:lumMod val="75000"/>
                          <a:lumOff val="25000"/>
                        </a:schemeClr>
                      </a:solidFill>
                      <a:prstDash val="sysDash"/>
                      <a:round/>
                      <a:headEnd type="none" w="med" len="med"/>
                      <a:tailEnd type="none" w="med" len="med"/>
                    </a:lnB>
                  </a:tcPr>
                </a:tc>
                <a:extLst>
                  <a:ext uri="{0D108BD9-81ED-4DB2-BD59-A6C34878D82A}">
                    <a16:rowId xmlns:a16="http://schemas.microsoft.com/office/drawing/2014/main" val="2988366912"/>
                  </a:ext>
                </a:extLst>
              </a:tr>
            </a:tbl>
          </a:graphicData>
        </a:graphic>
      </p:graphicFrame>
      <p:sp>
        <p:nvSpPr>
          <p:cNvPr id="14" name="Google Shape;112;p20"/>
          <p:cNvSpPr txBox="1">
            <a:spLocks/>
          </p:cNvSpPr>
          <p:nvPr/>
        </p:nvSpPr>
        <p:spPr>
          <a:xfrm>
            <a:off x="1124671" y="1865575"/>
            <a:ext cx="5874073" cy="74398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spcBef>
                <a:spcPts val="600"/>
              </a:spcBef>
              <a:buClr>
                <a:srgbClr val="B7B7B7"/>
              </a:buClr>
              <a:buSzPts val="1600"/>
            </a:pPr>
            <a:r>
              <a:rPr lang="en-GB" i="1" dirty="0">
                <a:latin typeface="Lato Light"/>
              </a:rPr>
              <a:t>“I ensured that I was: summarising, reflecting, using minimal encouragers, showing empathy, used empowering speech and my body language was open” </a:t>
            </a:r>
            <a:r>
              <a:rPr lang="en-GB" sz="1200" dirty="0">
                <a:latin typeface="Lato Light"/>
              </a:rPr>
              <a:t>(S24)</a:t>
            </a:r>
            <a:endParaRPr lang="en-US" dirty="0">
              <a:solidFill>
                <a:srgbClr val="666666"/>
              </a:solidFill>
              <a:latin typeface="Lato Light"/>
              <a:sym typeface="Lato Light"/>
            </a:endParaRPr>
          </a:p>
        </p:txBody>
      </p:sp>
      <p:sp>
        <p:nvSpPr>
          <p:cNvPr id="15" name="Google Shape;112;p20"/>
          <p:cNvSpPr txBox="1">
            <a:spLocks/>
          </p:cNvSpPr>
          <p:nvPr/>
        </p:nvSpPr>
        <p:spPr>
          <a:xfrm>
            <a:off x="1101680" y="3030578"/>
            <a:ext cx="5901463" cy="88949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GB" i="1" dirty="0">
                <a:solidFill>
                  <a:schemeClr val="tx1"/>
                </a:solidFill>
                <a:latin typeface="Lato Light"/>
              </a:rPr>
              <a:t>“</a:t>
            </a:r>
            <a:r>
              <a:rPr lang="en-GB" i="1" dirty="0">
                <a:latin typeface="Lato Light"/>
              </a:rPr>
              <a:t>More discussion about theories used – strengths-based, Active listening and paraphrasing, Narrative theory, Ecological Theory, Systems Theory and even Solution-focussed” </a:t>
            </a:r>
            <a:r>
              <a:rPr lang="en-GB" sz="1200" dirty="0">
                <a:latin typeface="Lato Light"/>
              </a:rPr>
              <a:t>(E01)</a:t>
            </a:r>
            <a:endParaRPr lang="en-GB" sz="1200" dirty="0">
              <a:solidFill>
                <a:schemeClr val="tx1"/>
              </a:solidFill>
              <a:latin typeface="Lato Light"/>
            </a:endParaRPr>
          </a:p>
        </p:txBody>
      </p:sp>
      <p:sp>
        <p:nvSpPr>
          <p:cNvPr id="17" name="Google Shape;112;p20"/>
          <p:cNvSpPr txBox="1">
            <a:spLocks/>
          </p:cNvSpPr>
          <p:nvPr/>
        </p:nvSpPr>
        <p:spPr>
          <a:xfrm>
            <a:off x="1140065" y="4253236"/>
            <a:ext cx="5774014" cy="60210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i="1" dirty="0">
                <a:latin typeface="Lato Light"/>
              </a:rPr>
              <a:t>“Student was very engaged and completely interested in and focused on what I was saying” </a:t>
            </a:r>
            <a:r>
              <a:rPr lang="en-GB" sz="1200" dirty="0">
                <a:latin typeface="Lato Light"/>
              </a:rPr>
              <a:t>(P03)</a:t>
            </a:r>
          </a:p>
        </p:txBody>
      </p:sp>
    </p:spTree>
    <p:extLst>
      <p:ext uri="{BB962C8B-B14F-4D97-AF65-F5344CB8AC3E}">
        <p14:creationId xmlns:p14="http://schemas.microsoft.com/office/powerpoint/2010/main" val="120078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4"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4" name="Google Shape;124;p21"/>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12</a:t>
            </a:fld>
            <a:endParaRPr/>
          </a:p>
        </p:txBody>
      </p:sp>
      <p:sp>
        <p:nvSpPr>
          <p:cNvPr id="11" name="Google Shape;113;p20"/>
          <p:cNvSpPr txBox="1">
            <a:spLocks noGrp="1"/>
          </p:cNvSpPr>
          <p:nvPr>
            <p:ph type="title"/>
          </p:nvPr>
        </p:nvSpPr>
        <p:spPr>
          <a:xfrm>
            <a:off x="457200" y="489993"/>
            <a:ext cx="6679870" cy="857400"/>
          </a:xfrm>
          <a:prstGeom prst="rect">
            <a:avLst/>
          </a:prstGeom>
        </p:spPr>
        <p:txBody>
          <a:bodyPr spcFirstLastPara="1" wrap="square" lIns="91425" tIns="91425" rIns="91425" bIns="91425" anchor="b" anchorCtr="0">
            <a:noAutofit/>
          </a:bodyPr>
          <a:lstStyle/>
          <a:p>
            <a:pPr lvl="0"/>
            <a:r>
              <a:rPr lang="en" sz="2400" dirty="0"/>
              <a:t>3. </a:t>
            </a:r>
            <a:r>
              <a:rPr lang="en" sz="3600" b="1" dirty="0"/>
              <a:t>Competing ideas on what </a:t>
            </a:r>
            <a:br>
              <a:rPr lang="en" sz="3600" b="1" dirty="0"/>
            </a:br>
            <a:r>
              <a:rPr lang="en" sz="3600" b="1" dirty="0"/>
              <a:t>    improvement is desired</a:t>
            </a:r>
            <a:endParaRPr sz="3600" b="1" dirty="0"/>
          </a:p>
        </p:txBody>
      </p:sp>
      <p:sp>
        <p:nvSpPr>
          <p:cNvPr id="18" name="Google Shape;121;p21"/>
          <p:cNvSpPr txBox="1">
            <a:spLocks noGrp="1"/>
          </p:cNvSpPr>
          <p:nvPr>
            <p:ph type="body" idx="1"/>
          </p:nvPr>
        </p:nvSpPr>
        <p:spPr>
          <a:xfrm>
            <a:off x="145357" y="2241620"/>
            <a:ext cx="1922930" cy="2481059"/>
          </a:xfrm>
          <a:prstGeom prst="roundRect">
            <a:avLst/>
          </a:prstGeom>
          <a:ln>
            <a:solidFill>
              <a:schemeClr val="tx1">
                <a:lumMod val="50000"/>
                <a:lumOff val="50000"/>
              </a:schemeClr>
            </a:solidFill>
          </a:ln>
        </p:spPr>
        <p:txBody>
          <a:bodyPr spcFirstLastPara="1" wrap="square" lIns="91425" tIns="91425" rIns="91425" bIns="91425" anchor="t" anchorCtr="0">
            <a:noAutofit/>
          </a:bodyPr>
          <a:lstStyle/>
          <a:p>
            <a:pPr marL="0" lvl="0" indent="0" rtl="0">
              <a:spcBef>
                <a:spcPts val="600"/>
              </a:spcBef>
              <a:spcAft>
                <a:spcPts val="0"/>
              </a:spcAft>
              <a:buNone/>
            </a:pPr>
            <a:r>
              <a:rPr lang="en-GB" sz="1600" b="1" dirty="0"/>
              <a:t>Students</a:t>
            </a:r>
          </a:p>
          <a:p>
            <a:pPr marL="0" lvl="0" indent="0" algn="ctr">
              <a:buNone/>
            </a:pPr>
            <a:r>
              <a:rPr lang="en-GB" sz="1500" i="1" dirty="0"/>
              <a:t>“I probably attempted to problem solve too early, rather than establishing a relationship/rapport with the service user” </a:t>
            </a:r>
            <a:r>
              <a:rPr lang="en-GB" sz="1100" i="1" dirty="0"/>
              <a:t>(S27)</a:t>
            </a:r>
            <a:endParaRPr lang="en-GB" sz="1400" b="1" i="1" dirty="0"/>
          </a:p>
          <a:p>
            <a:pPr marL="0" lvl="0" indent="0" rtl="0">
              <a:spcBef>
                <a:spcPts val="600"/>
              </a:spcBef>
              <a:spcAft>
                <a:spcPts val="0"/>
              </a:spcAft>
              <a:buNone/>
            </a:pPr>
            <a:endParaRPr lang="en-GB" sz="1600" b="1" dirty="0"/>
          </a:p>
        </p:txBody>
      </p:sp>
      <p:sp>
        <p:nvSpPr>
          <p:cNvPr id="21" name="Google Shape;121;p21"/>
          <p:cNvSpPr txBox="1">
            <a:spLocks noGrp="1"/>
          </p:cNvSpPr>
          <p:nvPr>
            <p:ph type="body" idx="1"/>
          </p:nvPr>
        </p:nvSpPr>
        <p:spPr>
          <a:xfrm>
            <a:off x="2351331" y="1331247"/>
            <a:ext cx="2038875" cy="463259"/>
          </a:xfrm>
          <a:prstGeom prst="roundRect">
            <a:avLst/>
          </a:prstGeom>
          <a:ln>
            <a:solidFill>
              <a:schemeClr val="tx1">
                <a:lumMod val="50000"/>
                <a:lumOff val="50000"/>
              </a:schemeClr>
            </a:solidFill>
          </a:ln>
        </p:spPr>
        <p:txBody>
          <a:bodyPr spcFirstLastPara="1" wrap="square" lIns="91425" tIns="91425" rIns="91425" bIns="91425" anchor="t" anchorCtr="0">
            <a:noAutofit/>
          </a:bodyPr>
          <a:lstStyle/>
          <a:p>
            <a:pPr marL="0" lvl="0" indent="0" algn="ctr">
              <a:spcBef>
                <a:spcPts val="0"/>
              </a:spcBef>
              <a:buSzPts val="1600"/>
              <a:buNone/>
            </a:pPr>
            <a:r>
              <a:rPr lang="en-US" sz="1600" b="1" dirty="0">
                <a:latin typeface="Arial"/>
                <a:cs typeface="Arial"/>
                <a:sym typeface="Arial"/>
              </a:rPr>
              <a:t>Problem-Solving</a:t>
            </a:r>
          </a:p>
        </p:txBody>
      </p:sp>
      <p:sp>
        <p:nvSpPr>
          <p:cNvPr id="22" name="Google Shape;121;p21"/>
          <p:cNvSpPr txBox="1">
            <a:spLocks noGrp="1"/>
          </p:cNvSpPr>
          <p:nvPr>
            <p:ph type="body" idx="1"/>
          </p:nvPr>
        </p:nvSpPr>
        <p:spPr>
          <a:xfrm>
            <a:off x="2116667" y="2201333"/>
            <a:ext cx="2516909" cy="2840182"/>
          </a:xfrm>
          <a:prstGeom prst="roundRect">
            <a:avLst/>
          </a:prstGeom>
          <a:ln>
            <a:solidFill>
              <a:schemeClr val="tx1">
                <a:lumMod val="50000"/>
                <a:lumOff val="50000"/>
              </a:schemeClr>
            </a:solidFill>
          </a:ln>
        </p:spPr>
        <p:txBody>
          <a:bodyPr spcFirstLastPara="1" wrap="square" lIns="91425" tIns="91425" rIns="91425" bIns="91425" anchor="t" anchorCtr="0">
            <a:noAutofit/>
          </a:bodyPr>
          <a:lstStyle/>
          <a:p>
            <a:pPr marL="0" lvl="0" indent="0" rtl="0">
              <a:spcBef>
                <a:spcPts val="600"/>
              </a:spcBef>
              <a:spcAft>
                <a:spcPts val="0"/>
              </a:spcAft>
              <a:buNone/>
            </a:pPr>
            <a:r>
              <a:rPr lang="en-GB" sz="1600" b="1" dirty="0"/>
              <a:t>PEs</a:t>
            </a:r>
          </a:p>
          <a:p>
            <a:pPr marL="0" lvl="0" indent="0" algn="ctr">
              <a:buNone/>
            </a:pPr>
            <a:r>
              <a:rPr lang="en-GB" sz="1350" i="1" dirty="0"/>
              <a:t>“We discussed the temptation to problem-solve and offer solutions before the assessment stage has been completed.  It was explored that there could be a risk of not only raising unrealistic expectations, but also not listening to the service user” </a:t>
            </a:r>
            <a:r>
              <a:rPr lang="en-GB" sz="1300" i="1" dirty="0"/>
              <a:t>(E02)</a:t>
            </a:r>
            <a:endParaRPr lang="en-US" sz="1300" i="1" dirty="0"/>
          </a:p>
        </p:txBody>
      </p:sp>
      <p:sp>
        <p:nvSpPr>
          <p:cNvPr id="23" name="Google Shape;121;p21"/>
          <p:cNvSpPr txBox="1">
            <a:spLocks noGrp="1"/>
          </p:cNvSpPr>
          <p:nvPr>
            <p:ph type="body" idx="1"/>
          </p:nvPr>
        </p:nvSpPr>
        <p:spPr>
          <a:xfrm>
            <a:off x="4680857" y="2243220"/>
            <a:ext cx="1804226" cy="2481059"/>
          </a:xfrm>
          <a:prstGeom prst="roundRect">
            <a:avLst/>
          </a:prstGeom>
          <a:ln>
            <a:solidFill>
              <a:schemeClr val="tx1">
                <a:lumMod val="50000"/>
                <a:lumOff val="50000"/>
              </a:schemeClr>
            </a:solidFill>
          </a:ln>
        </p:spPr>
        <p:txBody>
          <a:bodyPr spcFirstLastPara="1" wrap="square" lIns="91425" tIns="91425" rIns="91425" bIns="91425" anchor="t" anchorCtr="0">
            <a:noAutofit/>
          </a:bodyPr>
          <a:lstStyle/>
          <a:p>
            <a:pPr marL="0" lvl="0" indent="0" rtl="0">
              <a:spcBef>
                <a:spcPts val="600"/>
              </a:spcBef>
              <a:spcAft>
                <a:spcPts val="0"/>
              </a:spcAft>
              <a:buNone/>
            </a:pPr>
            <a:r>
              <a:rPr lang="en-GB" sz="1600" b="1" dirty="0"/>
              <a:t>PIs</a:t>
            </a:r>
          </a:p>
          <a:p>
            <a:pPr marL="152400" indent="0" algn="ctr">
              <a:buNone/>
            </a:pPr>
            <a:r>
              <a:rPr lang="en-GB" sz="1400" i="1" dirty="0"/>
              <a:t>“</a:t>
            </a:r>
            <a:r>
              <a:rPr lang="en-GB" sz="1500" i="1" dirty="0"/>
              <a:t>Willingness to find out what can be done.”</a:t>
            </a:r>
            <a:r>
              <a:rPr lang="en-GB" sz="1400" i="1" dirty="0"/>
              <a:t> </a:t>
            </a:r>
            <a:r>
              <a:rPr lang="en-GB" sz="1100" i="1" dirty="0"/>
              <a:t>(P07)</a:t>
            </a:r>
          </a:p>
          <a:p>
            <a:pPr marL="0" indent="0" algn="ctr">
              <a:buNone/>
            </a:pPr>
            <a:r>
              <a:rPr lang="en-GB" sz="1500" i="1" dirty="0"/>
              <a:t>“Very quick to think of solutions” </a:t>
            </a:r>
            <a:r>
              <a:rPr lang="en-GB" sz="1100" i="1" dirty="0"/>
              <a:t>(P05)</a:t>
            </a:r>
          </a:p>
          <a:p>
            <a:pPr marL="0" lvl="0" indent="0" rtl="0">
              <a:spcBef>
                <a:spcPts val="600"/>
              </a:spcBef>
              <a:spcAft>
                <a:spcPts val="0"/>
              </a:spcAft>
              <a:buNone/>
            </a:pPr>
            <a:endParaRPr lang="en-GB" sz="1600" b="1" dirty="0"/>
          </a:p>
          <a:p>
            <a:pPr marL="0" lvl="0" indent="0" rtl="0">
              <a:spcBef>
                <a:spcPts val="600"/>
              </a:spcBef>
              <a:spcAft>
                <a:spcPts val="0"/>
              </a:spcAft>
              <a:buNone/>
            </a:pPr>
            <a:endParaRPr lang="en-US" dirty="0"/>
          </a:p>
        </p:txBody>
      </p:sp>
      <p:cxnSp>
        <p:nvCxnSpPr>
          <p:cNvPr id="28" name="Straight Arrow Connector 27"/>
          <p:cNvCxnSpPr/>
          <p:nvPr/>
        </p:nvCxnSpPr>
        <p:spPr>
          <a:xfrm flipH="1">
            <a:off x="1448790" y="1909530"/>
            <a:ext cx="1140617" cy="279117"/>
          </a:xfrm>
          <a:prstGeom prst="straightConnector1">
            <a:avLst/>
          </a:prstGeom>
          <a:ln w="28575">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209802" y="1909530"/>
            <a:ext cx="1140617" cy="279117"/>
          </a:xfrm>
          <a:prstGeom prst="straightConnector1">
            <a:avLst/>
          </a:prstGeom>
          <a:ln w="28575">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2" idx="0"/>
          </p:cNvCxnSpPr>
          <p:nvPr/>
        </p:nvCxnSpPr>
        <p:spPr>
          <a:xfrm>
            <a:off x="3370770" y="1909530"/>
            <a:ext cx="4352" cy="291803"/>
          </a:xfrm>
          <a:prstGeom prst="straightConnector1">
            <a:avLst/>
          </a:prstGeom>
          <a:ln w="28575">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53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bg/>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bg/>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animBg="1"/>
      <p:bldP spid="21" grpId="0" uiExpand="1" build="p" animBg="1"/>
      <p:bldP spid="22" grpId="0" uiExpand="1" build="p" animBg="1"/>
      <p:bldP spid="23" grpId="0" uiExpan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ctrTitle" idx="4294967295"/>
          </p:nvPr>
        </p:nvSpPr>
        <p:spPr>
          <a:xfrm>
            <a:off x="2415815" y="2158176"/>
            <a:ext cx="4497052"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solidFill>
                  <a:srgbClr val="FFFFFF"/>
                </a:solidFill>
              </a:rPr>
              <a:t>Quantitative</a:t>
            </a:r>
            <a:br>
              <a:rPr lang="en" sz="6000" dirty="0">
                <a:solidFill>
                  <a:srgbClr val="FFFFFF"/>
                </a:solidFill>
              </a:rPr>
            </a:br>
            <a:r>
              <a:rPr lang="en" sz="6000" dirty="0">
                <a:solidFill>
                  <a:srgbClr val="FFFFFF"/>
                </a:solidFill>
              </a:rPr>
              <a:t>Findings</a:t>
            </a:r>
            <a:endParaRPr sz="6000" dirty="0">
              <a:solidFill>
                <a:srgbClr val="FFFFFF"/>
              </a:solidFill>
            </a:endParaRPr>
          </a:p>
        </p:txBody>
      </p:sp>
      <p:sp>
        <p:nvSpPr>
          <p:cNvPr id="107" name="Google Shape;107;p19"/>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13</a:t>
            </a:fld>
            <a:endParaRPr/>
          </a:p>
        </p:txBody>
      </p:sp>
      <p:sp>
        <p:nvSpPr>
          <p:cNvPr id="9" name="Google Shape;328;p39"/>
          <p:cNvSpPr/>
          <p:nvPr/>
        </p:nvSpPr>
        <p:spPr>
          <a:xfrm>
            <a:off x="2725947" y="3490505"/>
            <a:ext cx="612476" cy="630317"/>
          </a:xfrm>
          <a:custGeom>
            <a:avLst/>
            <a:gdLst/>
            <a:ahLst/>
            <a:cxnLst/>
            <a:rect l="l" t="t" r="r" b="b"/>
            <a:pathLst>
              <a:path w="16084" h="16230" extrusionOk="0">
                <a:moveTo>
                  <a:pt x="9538" y="1095"/>
                </a:moveTo>
                <a:lnTo>
                  <a:pt x="9441" y="1120"/>
                </a:lnTo>
                <a:lnTo>
                  <a:pt x="9344" y="1144"/>
                </a:lnTo>
                <a:lnTo>
                  <a:pt x="9246" y="1217"/>
                </a:lnTo>
                <a:lnTo>
                  <a:pt x="9198" y="1290"/>
                </a:lnTo>
                <a:lnTo>
                  <a:pt x="9149" y="1412"/>
                </a:lnTo>
                <a:lnTo>
                  <a:pt x="9149" y="1509"/>
                </a:lnTo>
                <a:lnTo>
                  <a:pt x="9149" y="1606"/>
                </a:lnTo>
                <a:lnTo>
                  <a:pt x="9198" y="1704"/>
                </a:lnTo>
                <a:lnTo>
                  <a:pt x="9246" y="1801"/>
                </a:lnTo>
                <a:lnTo>
                  <a:pt x="9344" y="1850"/>
                </a:lnTo>
                <a:lnTo>
                  <a:pt x="9441" y="1898"/>
                </a:lnTo>
                <a:lnTo>
                  <a:pt x="9514" y="1923"/>
                </a:lnTo>
                <a:lnTo>
                  <a:pt x="9563" y="1923"/>
                </a:lnTo>
                <a:lnTo>
                  <a:pt x="9709" y="1898"/>
                </a:lnTo>
                <a:lnTo>
                  <a:pt x="9830" y="1825"/>
                </a:lnTo>
                <a:lnTo>
                  <a:pt x="9903" y="1704"/>
                </a:lnTo>
                <a:lnTo>
                  <a:pt x="9952" y="1606"/>
                </a:lnTo>
                <a:lnTo>
                  <a:pt x="9976" y="1485"/>
                </a:lnTo>
                <a:lnTo>
                  <a:pt x="9952" y="1363"/>
                </a:lnTo>
                <a:lnTo>
                  <a:pt x="9879" y="1266"/>
                </a:lnTo>
                <a:lnTo>
                  <a:pt x="9782" y="1168"/>
                </a:lnTo>
                <a:lnTo>
                  <a:pt x="9660" y="1120"/>
                </a:lnTo>
                <a:lnTo>
                  <a:pt x="9538" y="1095"/>
                </a:lnTo>
                <a:close/>
                <a:moveTo>
                  <a:pt x="10804" y="1582"/>
                </a:moveTo>
                <a:lnTo>
                  <a:pt x="10731" y="1606"/>
                </a:lnTo>
                <a:lnTo>
                  <a:pt x="10658" y="1631"/>
                </a:lnTo>
                <a:lnTo>
                  <a:pt x="10585" y="1655"/>
                </a:lnTo>
                <a:lnTo>
                  <a:pt x="10512" y="1704"/>
                </a:lnTo>
                <a:lnTo>
                  <a:pt x="10463" y="1777"/>
                </a:lnTo>
                <a:lnTo>
                  <a:pt x="10439" y="1850"/>
                </a:lnTo>
                <a:lnTo>
                  <a:pt x="10414" y="1923"/>
                </a:lnTo>
                <a:lnTo>
                  <a:pt x="10390" y="1996"/>
                </a:lnTo>
                <a:lnTo>
                  <a:pt x="10414" y="2069"/>
                </a:lnTo>
                <a:lnTo>
                  <a:pt x="10439" y="2142"/>
                </a:lnTo>
                <a:lnTo>
                  <a:pt x="10463" y="2215"/>
                </a:lnTo>
                <a:lnTo>
                  <a:pt x="10512" y="2288"/>
                </a:lnTo>
                <a:lnTo>
                  <a:pt x="10585" y="2336"/>
                </a:lnTo>
                <a:lnTo>
                  <a:pt x="10658" y="2361"/>
                </a:lnTo>
                <a:lnTo>
                  <a:pt x="10731" y="2385"/>
                </a:lnTo>
                <a:lnTo>
                  <a:pt x="10804" y="2409"/>
                </a:lnTo>
                <a:lnTo>
                  <a:pt x="10877" y="2385"/>
                </a:lnTo>
                <a:lnTo>
                  <a:pt x="10950" y="2361"/>
                </a:lnTo>
                <a:lnTo>
                  <a:pt x="11023" y="2336"/>
                </a:lnTo>
                <a:lnTo>
                  <a:pt x="11096" y="2288"/>
                </a:lnTo>
                <a:lnTo>
                  <a:pt x="11144" y="2215"/>
                </a:lnTo>
                <a:lnTo>
                  <a:pt x="11169" y="2142"/>
                </a:lnTo>
                <a:lnTo>
                  <a:pt x="11193" y="2069"/>
                </a:lnTo>
                <a:lnTo>
                  <a:pt x="11217" y="1996"/>
                </a:lnTo>
                <a:lnTo>
                  <a:pt x="11193" y="1923"/>
                </a:lnTo>
                <a:lnTo>
                  <a:pt x="11169" y="1850"/>
                </a:lnTo>
                <a:lnTo>
                  <a:pt x="11144" y="1777"/>
                </a:lnTo>
                <a:lnTo>
                  <a:pt x="11096" y="1704"/>
                </a:lnTo>
                <a:lnTo>
                  <a:pt x="11023" y="1655"/>
                </a:lnTo>
                <a:lnTo>
                  <a:pt x="10950" y="1631"/>
                </a:lnTo>
                <a:lnTo>
                  <a:pt x="10877" y="1606"/>
                </a:lnTo>
                <a:lnTo>
                  <a:pt x="10804" y="1582"/>
                </a:lnTo>
                <a:close/>
                <a:moveTo>
                  <a:pt x="11899" y="2166"/>
                </a:moveTo>
                <a:lnTo>
                  <a:pt x="11826" y="2190"/>
                </a:lnTo>
                <a:lnTo>
                  <a:pt x="11728" y="2215"/>
                </a:lnTo>
                <a:lnTo>
                  <a:pt x="11655" y="2239"/>
                </a:lnTo>
                <a:lnTo>
                  <a:pt x="11607" y="2288"/>
                </a:lnTo>
                <a:lnTo>
                  <a:pt x="11558" y="2361"/>
                </a:lnTo>
                <a:lnTo>
                  <a:pt x="11534" y="2434"/>
                </a:lnTo>
                <a:lnTo>
                  <a:pt x="11509" y="2580"/>
                </a:lnTo>
                <a:lnTo>
                  <a:pt x="11534" y="2726"/>
                </a:lnTo>
                <a:lnTo>
                  <a:pt x="11558" y="2799"/>
                </a:lnTo>
                <a:lnTo>
                  <a:pt x="11607" y="2872"/>
                </a:lnTo>
                <a:lnTo>
                  <a:pt x="11655" y="2920"/>
                </a:lnTo>
                <a:lnTo>
                  <a:pt x="11728" y="2945"/>
                </a:lnTo>
                <a:lnTo>
                  <a:pt x="11826" y="2969"/>
                </a:lnTo>
                <a:lnTo>
                  <a:pt x="11899" y="2993"/>
                </a:lnTo>
                <a:lnTo>
                  <a:pt x="11996" y="2969"/>
                </a:lnTo>
                <a:lnTo>
                  <a:pt x="12069" y="2945"/>
                </a:lnTo>
                <a:lnTo>
                  <a:pt x="12142" y="2920"/>
                </a:lnTo>
                <a:lnTo>
                  <a:pt x="12215" y="2872"/>
                </a:lnTo>
                <a:lnTo>
                  <a:pt x="12239" y="2799"/>
                </a:lnTo>
                <a:lnTo>
                  <a:pt x="12288" y="2726"/>
                </a:lnTo>
                <a:lnTo>
                  <a:pt x="12312" y="2580"/>
                </a:lnTo>
                <a:lnTo>
                  <a:pt x="12288" y="2434"/>
                </a:lnTo>
                <a:lnTo>
                  <a:pt x="12239" y="2361"/>
                </a:lnTo>
                <a:lnTo>
                  <a:pt x="12215" y="2288"/>
                </a:lnTo>
                <a:lnTo>
                  <a:pt x="12142" y="2239"/>
                </a:lnTo>
                <a:lnTo>
                  <a:pt x="12069" y="2215"/>
                </a:lnTo>
                <a:lnTo>
                  <a:pt x="11996" y="2190"/>
                </a:lnTo>
                <a:lnTo>
                  <a:pt x="11899" y="2166"/>
                </a:lnTo>
                <a:close/>
                <a:moveTo>
                  <a:pt x="9757" y="2409"/>
                </a:moveTo>
                <a:lnTo>
                  <a:pt x="9660" y="2434"/>
                </a:lnTo>
                <a:lnTo>
                  <a:pt x="9563" y="2458"/>
                </a:lnTo>
                <a:lnTo>
                  <a:pt x="9490" y="2507"/>
                </a:lnTo>
                <a:lnTo>
                  <a:pt x="9417" y="2580"/>
                </a:lnTo>
                <a:lnTo>
                  <a:pt x="9368" y="2653"/>
                </a:lnTo>
                <a:lnTo>
                  <a:pt x="9344" y="2750"/>
                </a:lnTo>
                <a:lnTo>
                  <a:pt x="9319" y="2847"/>
                </a:lnTo>
                <a:lnTo>
                  <a:pt x="9344" y="2945"/>
                </a:lnTo>
                <a:lnTo>
                  <a:pt x="9392" y="3042"/>
                </a:lnTo>
                <a:lnTo>
                  <a:pt x="9465" y="3139"/>
                </a:lnTo>
                <a:lnTo>
                  <a:pt x="9538" y="3188"/>
                </a:lnTo>
                <a:lnTo>
                  <a:pt x="9636" y="3237"/>
                </a:lnTo>
                <a:lnTo>
                  <a:pt x="9757" y="3261"/>
                </a:lnTo>
                <a:lnTo>
                  <a:pt x="9855" y="3237"/>
                </a:lnTo>
                <a:lnTo>
                  <a:pt x="9976" y="3188"/>
                </a:lnTo>
                <a:lnTo>
                  <a:pt x="10049" y="3139"/>
                </a:lnTo>
                <a:lnTo>
                  <a:pt x="10074" y="3115"/>
                </a:lnTo>
                <a:lnTo>
                  <a:pt x="10122" y="3066"/>
                </a:lnTo>
                <a:lnTo>
                  <a:pt x="10171" y="2969"/>
                </a:lnTo>
                <a:lnTo>
                  <a:pt x="10220" y="2847"/>
                </a:lnTo>
                <a:lnTo>
                  <a:pt x="10220" y="2774"/>
                </a:lnTo>
                <a:lnTo>
                  <a:pt x="10220" y="2701"/>
                </a:lnTo>
                <a:lnTo>
                  <a:pt x="10171" y="2628"/>
                </a:lnTo>
                <a:lnTo>
                  <a:pt x="10147" y="2555"/>
                </a:lnTo>
                <a:lnTo>
                  <a:pt x="10074" y="2507"/>
                </a:lnTo>
                <a:lnTo>
                  <a:pt x="10001" y="2458"/>
                </a:lnTo>
                <a:lnTo>
                  <a:pt x="9879" y="2434"/>
                </a:lnTo>
                <a:lnTo>
                  <a:pt x="9757" y="2409"/>
                </a:lnTo>
                <a:close/>
                <a:moveTo>
                  <a:pt x="10950" y="2750"/>
                </a:moveTo>
                <a:lnTo>
                  <a:pt x="10877" y="2774"/>
                </a:lnTo>
                <a:lnTo>
                  <a:pt x="10804" y="2823"/>
                </a:lnTo>
                <a:lnTo>
                  <a:pt x="10755" y="2872"/>
                </a:lnTo>
                <a:lnTo>
                  <a:pt x="10706" y="2920"/>
                </a:lnTo>
                <a:lnTo>
                  <a:pt x="10658" y="2993"/>
                </a:lnTo>
                <a:lnTo>
                  <a:pt x="10633" y="3066"/>
                </a:lnTo>
                <a:lnTo>
                  <a:pt x="10633" y="3139"/>
                </a:lnTo>
                <a:lnTo>
                  <a:pt x="10633" y="3212"/>
                </a:lnTo>
                <a:lnTo>
                  <a:pt x="10658" y="3285"/>
                </a:lnTo>
                <a:lnTo>
                  <a:pt x="10706" y="3358"/>
                </a:lnTo>
                <a:lnTo>
                  <a:pt x="10755" y="3407"/>
                </a:lnTo>
                <a:lnTo>
                  <a:pt x="10804" y="3456"/>
                </a:lnTo>
                <a:lnTo>
                  <a:pt x="10877" y="3504"/>
                </a:lnTo>
                <a:lnTo>
                  <a:pt x="10950" y="3529"/>
                </a:lnTo>
                <a:lnTo>
                  <a:pt x="11120" y="3529"/>
                </a:lnTo>
                <a:lnTo>
                  <a:pt x="11193" y="3504"/>
                </a:lnTo>
                <a:lnTo>
                  <a:pt x="11242" y="3456"/>
                </a:lnTo>
                <a:lnTo>
                  <a:pt x="11315" y="3407"/>
                </a:lnTo>
                <a:lnTo>
                  <a:pt x="11363" y="3358"/>
                </a:lnTo>
                <a:lnTo>
                  <a:pt x="11388" y="3285"/>
                </a:lnTo>
                <a:lnTo>
                  <a:pt x="11412" y="3212"/>
                </a:lnTo>
                <a:lnTo>
                  <a:pt x="11436" y="3139"/>
                </a:lnTo>
                <a:lnTo>
                  <a:pt x="11412" y="3066"/>
                </a:lnTo>
                <a:lnTo>
                  <a:pt x="11388" y="2993"/>
                </a:lnTo>
                <a:lnTo>
                  <a:pt x="11363" y="2920"/>
                </a:lnTo>
                <a:lnTo>
                  <a:pt x="11315" y="2872"/>
                </a:lnTo>
                <a:lnTo>
                  <a:pt x="11242" y="2823"/>
                </a:lnTo>
                <a:lnTo>
                  <a:pt x="11193" y="2774"/>
                </a:lnTo>
                <a:lnTo>
                  <a:pt x="11120" y="2750"/>
                </a:lnTo>
                <a:close/>
                <a:moveTo>
                  <a:pt x="9855" y="3626"/>
                </a:moveTo>
                <a:lnTo>
                  <a:pt x="9757" y="3650"/>
                </a:lnTo>
                <a:lnTo>
                  <a:pt x="9709" y="3699"/>
                </a:lnTo>
                <a:lnTo>
                  <a:pt x="9636" y="3748"/>
                </a:lnTo>
                <a:lnTo>
                  <a:pt x="9587" y="3796"/>
                </a:lnTo>
                <a:lnTo>
                  <a:pt x="9563" y="3869"/>
                </a:lnTo>
                <a:lnTo>
                  <a:pt x="9538" y="3942"/>
                </a:lnTo>
                <a:lnTo>
                  <a:pt x="9514" y="4040"/>
                </a:lnTo>
                <a:lnTo>
                  <a:pt x="9538" y="4113"/>
                </a:lnTo>
                <a:lnTo>
                  <a:pt x="9563" y="4186"/>
                </a:lnTo>
                <a:lnTo>
                  <a:pt x="9587" y="4259"/>
                </a:lnTo>
                <a:lnTo>
                  <a:pt x="9636" y="4307"/>
                </a:lnTo>
                <a:lnTo>
                  <a:pt x="9709" y="4356"/>
                </a:lnTo>
                <a:lnTo>
                  <a:pt x="9757" y="4405"/>
                </a:lnTo>
                <a:lnTo>
                  <a:pt x="9855" y="4429"/>
                </a:lnTo>
                <a:lnTo>
                  <a:pt x="10001" y="4429"/>
                </a:lnTo>
                <a:lnTo>
                  <a:pt x="10074" y="4405"/>
                </a:lnTo>
                <a:lnTo>
                  <a:pt x="10147" y="4356"/>
                </a:lnTo>
                <a:lnTo>
                  <a:pt x="10220" y="4307"/>
                </a:lnTo>
                <a:lnTo>
                  <a:pt x="10268" y="4259"/>
                </a:lnTo>
                <a:lnTo>
                  <a:pt x="10293" y="4186"/>
                </a:lnTo>
                <a:lnTo>
                  <a:pt x="10317" y="4113"/>
                </a:lnTo>
                <a:lnTo>
                  <a:pt x="10341" y="4040"/>
                </a:lnTo>
                <a:lnTo>
                  <a:pt x="10317" y="3942"/>
                </a:lnTo>
                <a:lnTo>
                  <a:pt x="10293" y="3869"/>
                </a:lnTo>
                <a:lnTo>
                  <a:pt x="10268" y="3796"/>
                </a:lnTo>
                <a:lnTo>
                  <a:pt x="10220" y="3748"/>
                </a:lnTo>
                <a:lnTo>
                  <a:pt x="10147" y="3699"/>
                </a:lnTo>
                <a:lnTo>
                  <a:pt x="10074" y="3650"/>
                </a:lnTo>
                <a:lnTo>
                  <a:pt x="10001" y="3626"/>
                </a:lnTo>
                <a:close/>
                <a:moveTo>
                  <a:pt x="8784" y="341"/>
                </a:moveTo>
                <a:lnTo>
                  <a:pt x="8881" y="390"/>
                </a:lnTo>
                <a:lnTo>
                  <a:pt x="9003" y="414"/>
                </a:lnTo>
                <a:lnTo>
                  <a:pt x="9271" y="438"/>
                </a:lnTo>
                <a:lnTo>
                  <a:pt x="9538" y="463"/>
                </a:lnTo>
                <a:lnTo>
                  <a:pt x="9782" y="511"/>
                </a:lnTo>
                <a:lnTo>
                  <a:pt x="10171" y="584"/>
                </a:lnTo>
                <a:lnTo>
                  <a:pt x="10512" y="706"/>
                </a:lnTo>
                <a:lnTo>
                  <a:pt x="10877" y="852"/>
                </a:lnTo>
                <a:lnTo>
                  <a:pt x="11217" y="1022"/>
                </a:lnTo>
                <a:lnTo>
                  <a:pt x="11582" y="1217"/>
                </a:lnTo>
                <a:lnTo>
                  <a:pt x="11899" y="1460"/>
                </a:lnTo>
                <a:lnTo>
                  <a:pt x="12191" y="1704"/>
                </a:lnTo>
                <a:lnTo>
                  <a:pt x="12483" y="1971"/>
                </a:lnTo>
                <a:lnTo>
                  <a:pt x="12726" y="2263"/>
                </a:lnTo>
                <a:lnTo>
                  <a:pt x="12994" y="2555"/>
                </a:lnTo>
                <a:lnTo>
                  <a:pt x="13480" y="3188"/>
                </a:lnTo>
                <a:lnTo>
                  <a:pt x="13261" y="3358"/>
                </a:lnTo>
                <a:lnTo>
                  <a:pt x="13042" y="3529"/>
                </a:lnTo>
                <a:lnTo>
                  <a:pt x="12556" y="3821"/>
                </a:lnTo>
                <a:lnTo>
                  <a:pt x="12580" y="3723"/>
                </a:lnTo>
                <a:lnTo>
                  <a:pt x="12580" y="3626"/>
                </a:lnTo>
                <a:lnTo>
                  <a:pt x="12556" y="3553"/>
                </a:lnTo>
                <a:lnTo>
                  <a:pt x="12507" y="3480"/>
                </a:lnTo>
                <a:lnTo>
                  <a:pt x="12458" y="3431"/>
                </a:lnTo>
                <a:lnTo>
                  <a:pt x="12410" y="3383"/>
                </a:lnTo>
                <a:lnTo>
                  <a:pt x="12337" y="3334"/>
                </a:lnTo>
                <a:lnTo>
                  <a:pt x="12239" y="3310"/>
                </a:lnTo>
                <a:lnTo>
                  <a:pt x="12093" y="3310"/>
                </a:lnTo>
                <a:lnTo>
                  <a:pt x="11996" y="3334"/>
                </a:lnTo>
                <a:lnTo>
                  <a:pt x="11923" y="3383"/>
                </a:lnTo>
                <a:lnTo>
                  <a:pt x="11874" y="3431"/>
                </a:lnTo>
                <a:lnTo>
                  <a:pt x="11826" y="3480"/>
                </a:lnTo>
                <a:lnTo>
                  <a:pt x="11777" y="3553"/>
                </a:lnTo>
                <a:lnTo>
                  <a:pt x="11753" y="3626"/>
                </a:lnTo>
                <a:lnTo>
                  <a:pt x="11753" y="3723"/>
                </a:lnTo>
                <a:lnTo>
                  <a:pt x="11777" y="3845"/>
                </a:lnTo>
                <a:lnTo>
                  <a:pt x="11826" y="3967"/>
                </a:lnTo>
                <a:lnTo>
                  <a:pt x="11923" y="4064"/>
                </a:lnTo>
                <a:lnTo>
                  <a:pt x="12045" y="4113"/>
                </a:lnTo>
                <a:lnTo>
                  <a:pt x="11388" y="4453"/>
                </a:lnTo>
                <a:lnTo>
                  <a:pt x="11412" y="4380"/>
                </a:lnTo>
                <a:lnTo>
                  <a:pt x="11412" y="4283"/>
                </a:lnTo>
                <a:lnTo>
                  <a:pt x="11388" y="4210"/>
                </a:lnTo>
                <a:lnTo>
                  <a:pt x="11363" y="4137"/>
                </a:lnTo>
                <a:lnTo>
                  <a:pt x="11266" y="4040"/>
                </a:lnTo>
                <a:lnTo>
                  <a:pt x="11169" y="3967"/>
                </a:lnTo>
                <a:lnTo>
                  <a:pt x="11023" y="3942"/>
                </a:lnTo>
                <a:lnTo>
                  <a:pt x="10901" y="3942"/>
                </a:lnTo>
                <a:lnTo>
                  <a:pt x="10804" y="3991"/>
                </a:lnTo>
                <a:lnTo>
                  <a:pt x="10706" y="4040"/>
                </a:lnTo>
                <a:lnTo>
                  <a:pt x="10682" y="4088"/>
                </a:lnTo>
                <a:lnTo>
                  <a:pt x="10658" y="4113"/>
                </a:lnTo>
                <a:lnTo>
                  <a:pt x="10633" y="4161"/>
                </a:lnTo>
                <a:lnTo>
                  <a:pt x="10585" y="4259"/>
                </a:lnTo>
                <a:lnTo>
                  <a:pt x="10585" y="4332"/>
                </a:lnTo>
                <a:lnTo>
                  <a:pt x="10585" y="4405"/>
                </a:lnTo>
                <a:lnTo>
                  <a:pt x="10609" y="4526"/>
                </a:lnTo>
                <a:lnTo>
                  <a:pt x="10706" y="4623"/>
                </a:lnTo>
                <a:lnTo>
                  <a:pt x="10779" y="4696"/>
                </a:lnTo>
                <a:lnTo>
                  <a:pt x="10901" y="4745"/>
                </a:lnTo>
                <a:lnTo>
                  <a:pt x="10463" y="5037"/>
                </a:lnTo>
                <a:lnTo>
                  <a:pt x="10049" y="5329"/>
                </a:lnTo>
                <a:lnTo>
                  <a:pt x="10074" y="5207"/>
                </a:lnTo>
                <a:lnTo>
                  <a:pt x="10049" y="5110"/>
                </a:lnTo>
                <a:lnTo>
                  <a:pt x="10025" y="5013"/>
                </a:lnTo>
                <a:lnTo>
                  <a:pt x="9952" y="4915"/>
                </a:lnTo>
                <a:lnTo>
                  <a:pt x="9879" y="4867"/>
                </a:lnTo>
                <a:lnTo>
                  <a:pt x="9782" y="4818"/>
                </a:lnTo>
                <a:lnTo>
                  <a:pt x="9587" y="4818"/>
                </a:lnTo>
                <a:lnTo>
                  <a:pt x="9490" y="4842"/>
                </a:lnTo>
                <a:lnTo>
                  <a:pt x="9417" y="4891"/>
                </a:lnTo>
                <a:lnTo>
                  <a:pt x="9344" y="4964"/>
                </a:lnTo>
                <a:lnTo>
                  <a:pt x="9295" y="5037"/>
                </a:lnTo>
                <a:lnTo>
                  <a:pt x="9271" y="5110"/>
                </a:lnTo>
                <a:lnTo>
                  <a:pt x="9246" y="5207"/>
                </a:lnTo>
                <a:lnTo>
                  <a:pt x="9246" y="5232"/>
                </a:lnTo>
                <a:lnTo>
                  <a:pt x="9271" y="5378"/>
                </a:lnTo>
                <a:lnTo>
                  <a:pt x="9344" y="5475"/>
                </a:lnTo>
                <a:lnTo>
                  <a:pt x="9417" y="5572"/>
                </a:lnTo>
                <a:lnTo>
                  <a:pt x="9538" y="5621"/>
                </a:lnTo>
                <a:lnTo>
                  <a:pt x="9611" y="5645"/>
                </a:lnTo>
                <a:lnTo>
                  <a:pt x="9246" y="5864"/>
                </a:lnTo>
                <a:lnTo>
                  <a:pt x="8881" y="6059"/>
                </a:lnTo>
                <a:lnTo>
                  <a:pt x="8906" y="5791"/>
                </a:lnTo>
                <a:lnTo>
                  <a:pt x="8881" y="5524"/>
                </a:lnTo>
                <a:lnTo>
                  <a:pt x="8857" y="4988"/>
                </a:lnTo>
                <a:lnTo>
                  <a:pt x="8857" y="4721"/>
                </a:lnTo>
                <a:lnTo>
                  <a:pt x="8906" y="4721"/>
                </a:lnTo>
                <a:lnTo>
                  <a:pt x="8954" y="4696"/>
                </a:lnTo>
                <a:lnTo>
                  <a:pt x="9003" y="4648"/>
                </a:lnTo>
                <a:lnTo>
                  <a:pt x="9052" y="4599"/>
                </a:lnTo>
                <a:lnTo>
                  <a:pt x="9076" y="4502"/>
                </a:lnTo>
                <a:lnTo>
                  <a:pt x="9076" y="4405"/>
                </a:lnTo>
                <a:lnTo>
                  <a:pt x="9027" y="4332"/>
                </a:lnTo>
                <a:lnTo>
                  <a:pt x="8979" y="4283"/>
                </a:lnTo>
                <a:lnTo>
                  <a:pt x="8930" y="4234"/>
                </a:lnTo>
                <a:lnTo>
                  <a:pt x="8857" y="4234"/>
                </a:lnTo>
                <a:lnTo>
                  <a:pt x="8857" y="3748"/>
                </a:lnTo>
                <a:lnTo>
                  <a:pt x="8979" y="3748"/>
                </a:lnTo>
                <a:lnTo>
                  <a:pt x="9076" y="3699"/>
                </a:lnTo>
                <a:lnTo>
                  <a:pt x="9149" y="3626"/>
                </a:lnTo>
                <a:lnTo>
                  <a:pt x="9198" y="3529"/>
                </a:lnTo>
                <a:lnTo>
                  <a:pt x="9198" y="3431"/>
                </a:lnTo>
                <a:lnTo>
                  <a:pt x="9173" y="3334"/>
                </a:lnTo>
                <a:lnTo>
                  <a:pt x="9125" y="3237"/>
                </a:lnTo>
                <a:lnTo>
                  <a:pt x="9052" y="3188"/>
                </a:lnTo>
                <a:lnTo>
                  <a:pt x="8979" y="3139"/>
                </a:lnTo>
                <a:lnTo>
                  <a:pt x="8881" y="3139"/>
                </a:lnTo>
                <a:lnTo>
                  <a:pt x="8881" y="2726"/>
                </a:lnTo>
                <a:lnTo>
                  <a:pt x="8833" y="2288"/>
                </a:lnTo>
                <a:lnTo>
                  <a:pt x="8906" y="2312"/>
                </a:lnTo>
                <a:lnTo>
                  <a:pt x="8979" y="2312"/>
                </a:lnTo>
                <a:lnTo>
                  <a:pt x="9027" y="2288"/>
                </a:lnTo>
                <a:lnTo>
                  <a:pt x="9100" y="2263"/>
                </a:lnTo>
                <a:lnTo>
                  <a:pt x="9125" y="2190"/>
                </a:lnTo>
                <a:lnTo>
                  <a:pt x="9149" y="2117"/>
                </a:lnTo>
                <a:lnTo>
                  <a:pt x="9149" y="2044"/>
                </a:lnTo>
                <a:lnTo>
                  <a:pt x="9125" y="1971"/>
                </a:lnTo>
                <a:lnTo>
                  <a:pt x="9076" y="1923"/>
                </a:lnTo>
                <a:lnTo>
                  <a:pt x="9027" y="1874"/>
                </a:lnTo>
                <a:lnTo>
                  <a:pt x="8979" y="1850"/>
                </a:lnTo>
                <a:lnTo>
                  <a:pt x="8833" y="1850"/>
                </a:lnTo>
                <a:lnTo>
                  <a:pt x="8784" y="1874"/>
                </a:lnTo>
                <a:lnTo>
                  <a:pt x="8760" y="1655"/>
                </a:lnTo>
                <a:lnTo>
                  <a:pt x="8735" y="1314"/>
                </a:lnTo>
                <a:lnTo>
                  <a:pt x="8735" y="998"/>
                </a:lnTo>
                <a:lnTo>
                  <a:pt x="8784" y="341"/>
                </a:lnTo>
                <a:close/>
                <a:moveTo>
                  <a:pt x="8638" y="0"/>
                </a:moveTo>
                <a:lnTo>
                  <a:pt x="8565" y="25"/>
                </a:lnTo>
                <a:lnTo>
                  <a:pt x="8516" y="73"/>
                </a:lnTo>
                <a:lnTo>
                  <a:pt x="8443" y="219"/>
                </a:lnTo>
                <a:lnTo>
                  <a:pt x="8395" y="365"/>
                </a:lnTo>
                <a:lnTo>
                  <a:pt x="8346" y="511"/>
                </a:lnTo>
                <a:lnTo>
                  <a:pt x="8346" y="682"/>
                </a:lnTo>
                <a:lnTo>
                  <a:pt x="8322" y="1022"/>
                </a:lnTo>
                <a:lnTo>
                  <a:pt x="8346" y="1339"/>
                </a:lnTo>
                <a:lnTo>
                  <a:pt x="8395" y="2117"/>
                </a:lnTo>
                <a:lnTo>
                  <a:pt x="8443" y="2896"/>
                </a:lnTo>
                <a:lnTo>
                  <a:pt x="8443" y="3334"/>
                </a:lnTo>
                <a:lnTo>
                  <a:pt x="8443" y="3772"/>
                </a:lnTo>
                <a:lnTo>
                  <a:pt x="8395" y="4648"/>
                </a:lnTo>
                <a:lnTo>
                  <a:pt x="8419" y="5475"/>
                </a:lnTo>
                <a:lnTo>
                  <a:pt x="8443" y="5889"/>
                </a:lnTo>
                <a:lnTo>
                  <a:pt x="8419" y="6302"/>
                </a:lnTo>
                <a:lnTo>
                  <a:pt x="8370" y="6400"/>
                </a:lnTo>
                <a:lnTo>
                  <a:pt x="8395" y="6473"/>
                </a:lnTo>
                <a:lnTo>
                  <a:pt x="8443" y="6546"/>
                </a:lnTo>
                <a:lnTo>
                  <a:pt x="8468" y="6570"/>
                </a:lnTo>
                <a:lnTo>
                  <a:pt x="8541" y="6570"/>
                </a:lnTo>
                <a:lnTo>
                  <a:pt x="8589" y="6594"/>
                </a:lnTo>
                <a:lnTo>
                  <a:pt x="8662" y="6594"/>
                </a:lnTo>
                <a:lnTo>
                  <a:pt x="8735" y="6570"/>
                </a:lnTo>
                <a:lnTo>
                  <a:pt x="8784" y="6521"/>
                </a:lnTo>
                <a:lnTo>
                  <a:pt x="8979" y="6473"/>
                </a:lnTo>
                <a:lnTo>
                  <a:pt x="9149" y="6424"/>
                </a:lnTo>
                <a:lnTo>
                  <a:pt x="9490" y="6254"/>
                </a:lnTo>
                <a:lnTo>
                  <a:pt x="9806" y="6059"/>
                </a:lnTo>
                <a:lnTo>
                  <a:pt x="10122" y="5840"/>
                </a:lnTo>
                <a:lnTo>
                  <a:pt x="10731" y="5378"/>
                </a:lnTo>
                <a:lnTo>
                  <a:pt x="11023" y="5159"/>
                </a:lnTo>
                <a:lnTo>
                  <a:pt x="11339" y="4964"/>
                </a:lnTo>
                <a:lnTo>
                  <a:pt x="11996" y="4599"/>
                </a:lnTo>
                <a:lnTo>
                  <a:pt x="12702" y="4234"/>
                </a:lnTo>
                <a:lnTo>
                  <a:pt x="13018" y="4040"/>
                </a:lnTo>
                <a:lnTo>
                  <a:pt x="13358" y="3821"/>
                </a:lnTo>
                <a:lnTo>
                  <a:pt x="13650" y="3577"/>
                </a:lnTo>
                <a:lnTo>
                  <a:pt x="13942" y="3310"/>
                </a:lnTo>
                <a:lnTo>
                  <a:pt x="13967" y="3261"/>
                </a:lnTo>
                <a:lnTo>
                  <a:pt x="13991" y="3188"/>
                </a:lnTo>
                <a:lnTo>
                  <a:pt x="13991" y="3139"/>
                </a:lnTo>
                <a:lnTo>
                  <a:pt x="13967" y="3091"/>
                </a:lnTo>
                <a:lnTo>
                  <a:pt x="13894" y="2993"/>
                </a:lnTo>
                <a:lnTo>
                  <a:pt x="13845" y="2969"/>
                </a:lnTo>
                <a:lnTo>
                  <a:pt x="13796" y="2945"/>
                </a:lnTo>
                <a:lnTo>
                  <a:pt x="13602" y="2604"/>
                </a:lnTo>
                <a:lnTo>
                  <a:pt x="13358" y="2288"/>
                </a:lnTo>
                <a:lnTo>
                  <a:pt x="13115" y="1996"/>
                </a:lnTo>
                <a:lnTo>
                  <a:pt x="12823" y="1704"/>
                </a:lnTo>
                <a:lnTo>
                  <a:pt x="12507" y="1436"/>
                </a:lnTo>
                <a:lnTo>
                  <a:pt x="12191" y="1168"/>
                </a:lnTo>
                <a:lnTo>
                  <a:pt x="11874" y="949"/>
                </a:lnTo>
                <a:lnTo>
                  <a:pt x="11558" y="755"/>
                </a:lnTo>
                <a:lnTo>
                  <a:pt x="11193" y="560"/>
                </a:lnTo>
                <a:lnTo>
                  <a:pt x="10804" y="390"/>
                </a:lnTo>
                <a:lnTo>
                  <a:pt x="10439" y="268"/>
                </a:lnTo>
                <a:lnTo>
                  <a:pt x="10025" y="146"/>
                </a:lnTo>
                <a:lnTo>
                  <a:pt x="9733" y="73"/>
                </a:lnTo>
                <a:lnTo>
                  <a:pt x="9392" y="25"/>
                </a:lnTo>
                <a:lnTo>
                  <a:pt x="9222" y="0"/>
                </a:lnTo>
                <a:lnTo>
                  <a:pt x="9052" y="0"/>
                </a:lnTo>
                <a:lnTo>
                  <a:pt x="8906" y="49"/>
                </a:lnTo>
                <a:lnTo>
                  <a:pt x="8760" y="98"/>
                </a:lnTo>
                <a:lnTo>
                  <a:pt x="8711" y="25"/>
                </a:lnTo>
                <a:lnTo>
                  <a:pt x="8638" y="0"/>
                </a:lnTo>
                <a:close/>
                <a:moveTo>
                  <a:pt x="11169" y="6278"/>
                </a:moveTo>
                <a:lnTo>
                  <a:pt x="11144" y="6521"/>
                </a:lnTo>
                <a:lnTo>
                  <a:pt x="11144" y="6765"/>
                </a:lnTo>
                <a:lnTo>
                  <a:pt x="11144" y="7300"/>
                </a:lnTo>
                <a:lnTo>
                  <a:pt x="10147" y="7276"/>
                </a:lnTo>
                <a:lnTo>
                  <a:pt x="9855" y="7251"/>
                </a:lnTo>
                <a:lnTo>
                  <a:pt x="10195" y="7032"/>
                </a:lnTo>
                <a:lnTo>
                  <a:pt x="10536" y="6789"/>
                </a:lnTo>
                <a:lnTo>
                  <a:pt x="11169" y="6278"/>
                </a:lnTo>
                <a:close/>
                <a:moveTo>
                  <a:pt x="11826" y="5767"/>
                </a:moveTo>
                <a:lnTo>
                  <a:pt x="11801" y="6010"/>
                </a:lnTo>
                <a:lnTo>
                  <a:pt x="11801" y="6229"/>
                </a:lnTo>
                <a:lnTo>
                  <a:pt x="11753" y="6765"/>
                </a:lnTo>
                <a:lnTo>
                  <a:pt x="11753" y="7057"/>
                </a:lnTo>
                <a:lnTo>
                  <a:pt x="11753" y="7324"/>
                </a:lnTo>
                <a:lnTo>
                  <a:pt x="11436" y="7324"/>
                </a:lnTo>
                <a:lnTo>
                  <a:pt x="11436" y="7081"/>
                </a:lnTo>
                <a:lnTo>
                  <a:pt x="11388" y="6838"/>
                </a:lnTo>
                <a:lnTo>
                  <a:pt x="11363" y="6497"/>
                </a:lnTo>
                <a:lnTo>
                  <a:pt x="11315" y="6327"/>
                </a:lnTo>
                <a:lnTo>
                  <a:pt x="11266" y="6181"/>
                </a:lnTo>
                <a:lnTo>
                  <a:pt x="11461" y="6035"/>
                </a:lnTo>
                <a:lnTo>
                  <a:pt x="11826" y="5767"/>
                </a:lnTo>
                <a:close/>
                <a:moveTo>
                  <a:pt x="12507" y="5329"/>
                </a:moveTo>
                <a:lnTo>
                  <a:pt x="12507" y="5743"/>
                </a:lnTo>
                <a:lnTo>
                  <a:pt x="12507" y="6132"/>
                </a:lnTo>
                <a:lnTo>
                  <a:pt x="12458" y="6716"/>
                </a:lnTo>
                <a:lnTo>
                  <a:pt x="12434" y="7324"/>
                </a:lnTo>
                <a:lnTo>
                  <a:pt x="12166" y="7324"/>
                </a:lnTo>
                <a:lnTo>
                  <a:pt x="12166" y="7008"/>
                </a:lnTo>
                <a:lnTo>
                  <a:pt x="12166" y="6716"/>
                </a:lnTo>
                <a:lnTo>
                  <a:pt x="12166" y="6108"/>
                </a:lnTo>
                <a:lnTo>
                  <a:pt x="12166" y="5840"/>
                </a:lnTo>
                <a:lnTo>
                  <a:pt x="12142" y="5718"/>
                </a:lnTo>
                <a:lnTo>
                  <a:pt x="12118" y="5572"/>
                </a:lnTo>
                <a:lnTo>
                  <a:pt x="12507" y="5329"/>
                </a:lnTo>
                <a:close/>
                <a:moveTo>
                  <a:pt x="13261" y="4915"/>
                </a:moveTo>
                <a:lnTo>
                  <a:pt x="13285" y="5159"/>
                </a:lnTo>
                <a:lnTo>
                  <a:pt x="13310" y="5426"/>
                </a:lnTo>
                <a:lnTo>
                  <a:pt x="13358" y="5937"/>
                </a:lnTo>
                <a:lnTo>
                  <a:pt x="13383" y="6643"/>
                </a:lnTo>
                <a:lnTo>
                  <a:pt x="13407" y="6984"/>
                </a:lnTo>
                <a:lnTo>
                  <a:pt x="13456" y="7324"/>
                </a:lnTo>
                <a:lnTo>
                  <a:pt x="12945" y="7324"/>
                </a:lnTo>
                <a:lnTo>
                  <a:pt x="12921" y="7251"/>
                </a:lnTo>
                <a:lnTo>
                  <a:pt x="12872" y="7203"/>
                </a:lnTo>
                <a:lnTo>
                  <a:pt x="12872" y="6667"/>
                </a:lnTo>
                <a:lnTo>
                  <a:pt x="12896" y="6132"/>
                </a:lnTo>
                <a:lnTo>
                  <a:pt x="12921" y="5913"/>
                </a:lnTo>
                <a:lnTo>
                  <a:pt x="12896" y="5645"/>
                </a:lnTo>
                <a:lnTo>
                  <a:pt x="12872" y="5402"/>
                </a:lnTo>
                <a:lnTo>
                  <a:pt x="12823" y="5280"/>
                </a:lnTo>
                <a:lnTo>
                  <a:pt x="12775" y="5183"/>
                </a:lnTo>
                <a:lnTo>
                  <a:pt x="13261" y="4915"/>
                </a:lnTo>
                <a:close/>
                <a:moveTo>
                  <a:pt x="14088" y="4502"/>
                </a:moveTo>
                <a:lnTo>
                  <a:pt x="14040" y="4672"/>
                </a:lnTo>
                <a:lnTo>
                  <a:pt x="14015" y="4842"/>
                </a:lnTo>
                <a:lnTo>
                  <a:pt x="14015" y="5037"/>
                </a:lnTo>
                <a:lnTo>
                  <a:pt x="14040" y="5232"/>
                </a:lnTo>
                <a:lnTo>
                  <a:pt x="14064" y="5597"/>
                </a:lnTo>
                <a:lnTo>
                  <a:pt x="14088" y="5937"/>
                </a:lnTo>
                <a:lnTo>
                  <a:pt x="14088" y="6278"/>
                </a:lnTo>
                <a:lnTo>
                  <a:pt x="14064" y="6643"/>
                </a:lnTo>
                <a:lnTo>
                  <a:pt x="14064" y="6984"/>
                </a:lnTo>
                <a:lnTo>
                  <a:pt x="14088" y="7154"/>
                </a:lnTo>
                <a:lnTo>
                  <a:pt x="14113" y="7324"/>
                </a:lnTo>
                <a:lnTo>
                  <a:pt x="13748" y="7324"/>
                </a:lnTo>
                <a:lnTo>
                  <a:pt x="13796" y="6984"/>
                </a:lnTo>
                <a:lnTo>
                  <a:pt x="13796" y="6619"/>
                </a:lnTo>
                <a:lnTo>
                  <a:pt x="13748" y="5937"/>
                </a:lnTo>
                <a:lnTo>
                  <a:pt x="13723" y="5645"/>
                </a:lnTo>
                <a:lnTo>
                  <a:pt x="13699" y="5353"/>
                </a:lnTo>
                <a:lnTo>
                  <a:pt x="13650" y="5037"/>
                </a:lnTo>
                <a:lnTo>
                  <a:pt x="13553" y="4769"/>
                </a:lnTo>
                <a:lnTo>
                  <a:pt x="14088" y="4502"/>
                </a:lnTo>
                <a:close/>
                <a:moveTo>
                  <a:pt x="14964" y="4113"/>
                </a:moveTo>
                <a:lnTo>
                  <a:pt x="14940" y="4137"/>
                </a:lnTo>
                <a:lnTo>
                  <a:pt x="14891" y="4526"/>
                </a:lnTo>
                <a:lnTo>
                  <a:pt x="14891" y="4915"/>
                </a:lnTo>
                <a:lnTo>
                  <a:pt x="14891" y="5694"/>
                </a:lnTo>
                <a:lnTo>
                  <a:pt x="14867" y="6083"/>
                </a:lnTo>
                <a:lnTo>
                  <a:pt x="14843" y="6497"/>
                </a:lnTo>
                <a:lnTo>
                  <a:pt x="14818" y="6911"/>
                </a:lnTo>
                <a:lnTo>
                  <a:pt x="14818" y="7324"/>
                </a:lnTo>
                <a:lnTo>
                  <a:pt x="14551" y="7324"/>
                </a:lnTo>
                <a:lnTo>
                  <a:pt x="14551" y="7300"/>
                </a:lnTo>
                <a:lnTo>
                  <a:pt x="14502" y="7130"/>
                </a:lnTo>
                <a:lnTo>
                  <a:pt x="14502" y="6959"/>
                </a:lnTo>
                <a:lnTo>
                  <a:pt x="14502" y="6619"/>
                </a:lnTo>
                <a:lnTo>
                  <a:pt x="14526" y="5937"/>
                </a:lnTo>
                <a:lnTo>
                  <a:pt x="14526" y="5718"/>
                </a:lnTo>
                <a:lnTo>
                  <a:pt x="14502" y="5524"/>
                </a:lnTo>
                <a:lnTo>
                  <a:pt x="14453" y="5086"/>
                </a:lnTo>
                <a:lnTo>
                  <a:pt x="14429" y="4721"/>
                </a:lnTo>
                <a:lnTo>
                  <a:pt x="14429" y="4550"/>
                </a:lnTo>
                <a:lnTo>
                  <a:pt x="14356" y="4380"/>
                </a:lnTo>
                <a:lnTo>
                  <a:pt x="14964" y="4113"/>
                </a:lnTo>
                <a:close/>
                <a:moveTo>
                  <a:pt x="15329" y="5013"/>
                </a:moveTo>
                <a:lnTo>
                  <a:pt x="15354" y="5134"/>
                </a:lnTo>
                <a:lnTo>
                  <a:pt x="15500" y="5670"/>
                </a:lnTo>
                <a:lnTo>
                  <a:pt x="15597" y="6229"/>
                </a:lnTo>
                <a:lnTo>
                  <a:pt x="15621" y="6497"/>
                </a:lnTo>
                <a:lnTo>
                  <a:pt x="15621" y="6765"/>
                </a:lnTo>
                <a:lnTo>
                  <a:pt x="15597" y="7057"/>
                </a:lnTo>
                <a:lnTo>
                  <a:pt x="15573" y="7324"/>
                </a:lnTo>
                <a:lnTo>
                  <a:pt x="15402" y="7300"/>
                </a:lnTo>
                <a:lnTo>
                  <a:pt x="15208" y="7300"/>
                </a:lnTo>
                <a:lnTo>
                  <a:pt x="15256" y="7130"/>
                </a:lnTo>
                <a:lnTo>
                  <a:pt x="15281" y="6959"/>
                </a:lnTo>
                <a:lnTo>
                  <a:pt x="15305" y="6594"/>
                </a:lnTo>
                <a:lnTo>
                  <a:pt x="15329" y="5864"/>
                </a:lnTo>
                <a:lnTo>
                  <a:pt x="15329" y="5013"/>
                </a:lnTo>
                <a:close/>
                <a:moveTo>
                  <a:pt x="14940" y="3529"/>
                </a:moveTo>
                <a:lnTo>
                  <a:pt x="14891" y="3553"/>
                </a:lnTo>
                <a:lnTo>
                  <a:pt x="14843" y="3553"/>
                </a:lnTo>
                <a:lnTo>
                  <a:pt x="14843" y="3602"/>
                </a:lnTo>
                <a:lnTo>
                  <a:pt x="14794" y="3626"/>
                </a:lnTo>
                <a:lnTo>
                  <a:pt x="13918" y="4015"/>
                </a:lnTo>
                <a:lnTo>
                  <a:pt x="13067" y="4453"/>
                </a:lnTo>
                <a:lnTo>
                  <a:pt x="12239" y="4915"/>
                </a:lnTo>
                <a:lnTo>
                  <a:pt x="11826" y="5159"/>
                </a:lnTo>
                <a:lnTo>
                  <a:pt x="11436" y="5426"/>
                </a:lnTo>
                <a:lnTo>
                  <a:pt x="11071" y="5694"/>
                </a:lnTo>
                <a:lnTo>
                  <a:pt x="10706" y="5962"/>
                </a:lnTo>
                <a:lnTo>
                  <a:pt x="10001" y="6521"/>
                </a:lnTo>
                <a:lnTo>
                  <a:pt x="9636" y="6765"/>
                </a:lnTo>
                <a:lnTo>
                  <a:pt x="9246" y="7008"/>
                </a:lnTo>
                <a:lnTo>
                  <a:pt x="8833" y="7178"/>
                </a:lnTo>
                <a:lnTo>
                  <a:pt x="8638" y="7276"/>
                </a:lnTo>
                <a:lnTo>
                  <a:pt x="8419" y="7324"/>
                </a:lnTo>
                <a:lnTo>
                  <a:pt x="8346" y="7349"/>
                </a:lnTo>
                <a:lnTo>
                  <a:pt x="8297" y="7397"/>
                </a:lnTo>
                <a:lnTo>
                  <a:pt x="8273" y="7446"/>
                </a:lnTo>
                <a:lnTo>
                  <a:pt x="8249" y="7519"/>
                </a:lnTo>
                <a:lnTo>
                  <a:pt x="8249" y="7568"/>
                </a:lnTo>
                <a:lnTo>
                  <a:pt x="8273" y="7641"/>
                </a:lnTo>
                <a:lnTo>
                  <a:pt x="8297" y="7689"/>
                </a:lnTo>
                <a:lnTo>
                  <a:pt x="8346" y="7738"/>
                </a:lnTo>
                <a:lnTo>
                  <a:pt x="8468" y="7787"/>
                </a:lnTo>
                <a:lnTo>
                  <a:pt x="8614" y="7762"/>
                </a:lnTo>
                <a:lnTo>
                  <a:pt x="8687" y="7738"/>
                </a:lnTo>
                <a:lnTo>
                  <a:pt x="8833" y="7714"/>
                </a:lnTo>
                <a:lnTo>
                  <a:pt x="8979" y="7738"/>
                </a:lnTo>
                <a:lnTo>
                  <a:pt x="9149" y="7714"/>
                </a:lnTo>
                <a:lnTo>
                  <a:pt x="9660" y="7738"/>
                </a:lnTo>
                <a:lnTo>
                  <a:pt x="10147" y="7762"/>
                </a:lnTo>
                <a:lnTo>
                  <a:pt x="11169" y="7811"/>
                </a:lnTo>
                <a:lnTo>
                  <a:pt x="12166" y="7835"/>
                </a:lnTo>
                <a:lnTo>
                  <a:pt x="13164" y="7811"/>
                </a:lnTo>
                <a:lnTo>
                  <a:pt x="14186" y="7835"/>
                </a:lnTo>
                <a:lnTo>
                  <a:pt x="14599" y="7860"/>
                </a:lnTo>
                <a:lnTo>
                  <a:pt x="15086" y="7908"/>
                </a:lnTo>
                <a:lnTo>
                  <a:pt x="15329" y="7908"/>
                </a:lnTo>
                <a:lnTo>
                  <a:pt x="15548" y="7884"/>
                </a:lnTo>
                <a:lnTo>
                  <a:pt x="15767" y="7860"/>
                </a:lnTo>
                <a:lnTo>
                  <a:pt x="15962" y="7787"/>
                </a:lnTo>
                <a:lnTo>
                  <a:pt x="16011" y="7738"/>
                </a:lnTo>
                <a:lnTo>
                  <a:pt x="16059" y="7665"/>
                </a:lnTo>
                <a:lnTo>
                  <a:pt x="16059" y="7592"/>
                </a:lnTo>
                <a:lnTo>
                  <a:pt x="16035" y="7519"/>
                </a:lnTo>
                <a:lnTo>
                  <a:pt x="16084" y="6959"/>
                </a:lnTo>
                <a:lnTo>
                  <a:pt x="16084" y="6424"/>
                </a:lnTo>
                <a:lnTo>
                  <a:pt x="16011" y="5864"/>
                </a:lnTo>
                <a:lnTo>
                  <a:pt x="15913" y="5329"/>
                </a:lnTo>
                <a:lnTo>
                  <a:pt x="15792" y="4867"/>
                </a:lnTo>
                <a:lnTo>
                  <a:pt x="15694" y="4575"/>
                </a:lnTo>
                <a:lnTo>
                  <a:pt x="15597" y="4307"/>
                </a:lnTo>
                <a:lnTo>
                  <a:pt x="15451" y="4040"/>
                </a:lnTo>
                <a:lnTo>
                  <a:pt x="15305" y="3821"/>
                </a:lnTo>
                <a:lnTo>
                  <a:pt x="15232" y="3723"/>
                </a:lnTo>
                <a:lnTo>
                  <a:pt x="15135" y="3650"/>
                </a:lnTo>
                <a:lnTo>
                  <a:pt x="15037" y="3577"/>
                </a:lnTo>
                <a:lnTo>
                  <a:pt x="14940" y="3529"/>
                </a:lnTo>
                <a:close/>
                <a:moveTo>
                  <a:pt x="7324" y="1168"/>
                </a:moveTo>
                <a:lnTo>
                  <a:pt x="7300" y="1363"/>
                </a:lnTo>
                <a:lnTo>
                  <a:pt x="7275" y="1582"/>
                </a:lnTo>
                <a:lnTo>
                  <a:pt x="7300" y="1971"/>
                </a:lnTo>
                <a:lnTo>
                  <a:pt x="7348" y="2653"/>
                </a:lnTo>
                <a:lnTo>
                  <a:pt x="7373" y="2993"/>
                </a:lnTo>
                <a:lnTo>
                  <a:pt x="7397" y="3334"/>
                </a:lnTo>
                <a:lnTo>
                  <a:pt x="7397" y="4794"/>
                </a:lnTo>
                <a:lnTo>
                  <a:pt x="7397" y="6254"/>
                </a:lnTo>
                <a:lnTo>
                  <a:pt x="7397" y="6789"/>
                </a:lnTo>
                <a:lnTo>
                  <a:pt x="7373" y="7324"/>
                </a:lnTo>
                <a:lnTo>
                  <a:pt x="7397" y="7884"/>
                </a:lnTo>
                <a:lnTo>
                  <a:pt x="7446" y="8127"/>
                </a:lnTo>
                <a:lnTo>
                  <a:pt x="7494" y="8395"/>
                </a:lnTo>
                <a:lnTo>
                  <a:pt x="7470" y="8444"/>
                </a:lnTo>
                <a:lnTo>
                  <a:pt x="7519" y="8492"/>
                </a:lnTo>
                <a:lnTo>
                  <a:pt x="7567" y="8565"/>
                </a:lnTo>
                <a:lnTo>
                  <a:pt x="7640" y="8614"/>
                </a:lnTo>
                <a:lnTo>
                  <a:pt x="7786" y="8614"/>
                </a:lnTo>
                <a:lnTo>
                  <a:pt x="8078" y="8663"/>
                </a:lnTo>
                <a:lnTo>
                  <a:pt x="9003" y="8663"/>
                </a:lnTo>
                <a:lnTo>
                  <a:pt x="9952" y="8736"/>
                </a:lnTo>
                <a:lnTo>
                  <a:pt x="10414" y="8760"/>
                </a:lnTo>
                <a:lnTo>
                  <a:pt x="10901" y="8784"/>
                </a:lnTo>
                <a:lnTo>
                  <a:pt x="11899" y="8760"/>
                </a:lnTo>
                <a:lnTo>
                  <a:pt x="12872" y="8736"/>
                </a:lnTo>
                <a:lnTo>
                  <a:pt x="13869" y="8711"/>
                </a:lnTo>
                <a:lnTo>
                  <a:pt x="14867" y="8736"/>
                </a:lnTo>
                <a:lnTo>
                  <a:pt x="14794" y="9052"/>
                </a:lnTo>
                <a:lnTo>
                  <a:pt x="14721" y="9368"/>
                </a:lnTo>
                <a:lnTo>
                  <a:pt x="14697" y="9685"/>
                </a:lnTo>
                <a:lnTo>
                  <a:pt x="14672" y="10025"/>
                </a:lnTo>
                <a:lnTo>
                  <a:pt x="14648" y="10293"/>
                </a:lnTo>
                <a:lnTo>
                  <a:pt x="14599" y="10536"/>
                </a:lnTo>
                <a:lnTo>
                  <a:pt x="14526" y="10780"/>
                </a:lnTo>
                <a:lnTo>
                  <a:pt x="14453" y="11023"/>
                </a:lnTo>
                <a:lnTo>
                  <a:pt x="14356" y="11266"/>
                </a:lnTo>
                <a:lnTo>
                  <a:pt x="14234" y="11485"/>
                </a:lnTo>
                <a:lnTo>
                  <a:pt x="13967" y="11923"/>
                </a:lnTo>
                <a:lnTo>
                  <a:pt x="13699" y="12337"/>
                </a:lnTo>
                <a:lnTo>
                  <a:pt x="13383" y="12750"/>
                </a:lnTo>
                <a:lnTo>
                  <a:pt x="12775" y="13529"/>
                </a:lnTo>
                <a:lnTo>
                  <a:pt x="12580" y="13748"/>
                </a:lnTo>
                <a:lnTo>
                  <a:pt x="12385" y="13943"/>
                </a:lnTo>
                <a:lnTo>
                  <a:pt x="12166" y="14113"/>
                </a:lnTo>
                <a:lnTo>
                  <a:pt x="11947" y="14283"/>
                </a:lnTo>
                <a:lnTo>
                  <a:pt x="11485" y="14575"/>
                </a:lnTo>
                <a:lnTo>
                  <a:pt x="10998" y="14819"/>
                </a:lnTo>
                <a:lnTo>
                  <a:pt x="10536" y="15062"/>
                </a:lnTo>
                <a:lnTo>
                  <a:pt x="10074" y="15257"/>
                </a:lnTo>
                <a:lnTo>
                  <a:pt x="9587" y="15403"/>
                </a:lnTo>
                <a:lnTo>
                  <a:pt x="9100" y="15549"/>
                </a:lnTo>
                <a:lnTo>
                  <a:pt x="8614" y="15646"/>
                </a:lnTo>
                <a:lnTo>
                  <a:pt x="8127" y="15695"/>
                </a:lnTo>
                <a:lnTo>
                  <a:pt x="7616" y="15719"/>
                </a:lnTo>
                <a:lnTo>
                  <a:pt x="7105" y="15695"/>
                </a:lnTo>
                <a:lnTo>
                  <a:pt x="6618" y="15622"/>
                </a:lnTo>
                <a:lnTo>
                  <a:pt x="6132" y="15524"/>
                </a:lnTo>
                <a:lnTo>
                  <a:pt x="5669" y="15378"/>
                </a:lnTo>
                <a:lnTo>
                  <a:pt x="5207" y="15184"/>
                </a:lnTo>
                <a:lnTo>
                  <a:pt x="4745" y="14989"/>
                </a:lnTo>
                <a:lnTo>
                  <a:pt x="4331" y="14746"/>
                </a:lnTo>
                <a:lnTo>
                  <a:pt x="3893" y="14502"/>
                </a:lnTo>
                <a:lnTo>
                  <a:pt x="3504" y="14235"/>
                </a:lnTo>
                <a:lnTo>
                  <a:pt x="3090" y="13943"/>
                </a:lnTo>
                <a:lnTo>
                  <a:pt x="2725" y="13626"/>
                </a:lnTo>
                <a:lnTo>
                  <a:pt x="2360" y="13310"/>
                </a:lnTo>
                <a:lnTo>
                  <a:pt x="2020" y="12945"/>
                </a:lnTo>
                <a:lnTo>
                  <a:pt x="1728" y="12580"/>
                </a:lnTo>
                <a:lnTo>
                  <a:pt x="1436" y="12191"/>
                </a:lnTo>
                <a:lnTo>
                  <a:pt x="1192" y="11777"/>
                </a:lnTo>
                <a:lnTo>
                  <a:pt x="973" y="11339"/>
                </a:lnTo>
                <a:lnTo>
                  <a:pt x="803" y="10901"/>
                </a:lnTo>
                <a:lnTo>
                  <a:pt x="657" y="10463"/>
                </a:lnTo>
                <a:lnTo>
                  <a:pt x="560" y="10001"/>
                </a:lnTo>
                <a:lnTo>
                  <a:pt x="487" y="9539"/>
                </a:lnTo>
                <a:lnTo>
                  <a:pt x="462" y="9076"/>
                </a:lnTo>
                <a:lnTo>
                  <a:pt x="438" y="8614"/>
                </a:lnTo>
                <a:lnTo>
                  <a:pt x="462" y="8152"/>
                </a:lnTo>
                <a:lnTo>
                  <a:pt x="511" y="7689"/>
                </a:lnTo>
                <a:lnTo>
                  <a:pt x="560" y="7251"/>
                </a:lnTo>
                <a:lnTo>
                  <a:pt x="633" y="6789"/>
                </a:lnTo>
                <a:lnTo>
                  <a:pt x="754" y="6327"/>
                </a:lnTo>
                <a:lnTo>
                  <a:pt x="876" y="5864"/>
                </a:lnTo>
                <a:lnTo>
                  <a:pt x="1022" y="5426"/>
                </a:lnTo>
                <a:lnTo>
                  <a:pt x="1192" y="4988"/>
                </a:lnTo>
                <a:lnTo>
                  <a:pt x="1411" y="4575"/>
                </a:lnTo>
                <a:lnTo>
                  <a:pt x="1655" y="4210"/>
                </a:lnTo>
                <a:lnTo>
                  <a:pt x="1947" y="3821"/>
                </a:lnTo>
                <a:lnTo>
                  <a:pt x="2263" y="3456"/>
                </a:lnTo>
                <a:lnTo>
                  <a:pt x="2604" y="3139"/>
                </a:lnTo>
                <a:lnTo>
                  <a:pt x="2969" y="2823"/>
                </a:lnTo>
                <a:lnTo>
                  <a:pt x="3358" y="2531"/>
                </a:lnTo>
                <a:lnTo>
                  <a:pt x="3772" y="2263"/>
                </a:lnTo>
                <a:lnTo>
                  <a:pt x="4185" y="1996"/>
                </a:lnTo>
                <a:lnTo>
                  <a:pt x="4575" y="1752"/>
                </a:lnTo>
                <a:lnTo>
                  <a:pt x="4891" y="1582"/>
                </a:lnTo>
                <a:lnTo>
                  <a:pt x="5231" y="1460"/>
                </a:lnTo>
                <a:lnTo>
                  <a:pt x="5572" y="1387"/>
                </a:lnTo>
                <a:lnTo>
                  <a:pt x="5913" y="1314"/>
                </a:lnTo>
                <a:lnTo>
                  <a:pt x="6253" y="1266"/>
                </a:lnTo>
                <a:lnTo>
                  <a:pt x="6618" y="1217"/>
                </a:lnTo>
                <a:lnTo>
                  <a:pt x="7324" y="1168"/>
                </a:lnTo>
                <a:close/>
                <a:moveTo>
                  <a:pt x="7592" y="755"/>
                </a:moveTo>
                <a:lnTo>
                  <a:pt x="7519" y="779"/>
                </a:lnTo>
                <a:lnTo>
                  <a:pt x="7470" y="828"/>
                </a:lnTo>
                <a:lnTo>
                  <a:pt x="7008" y="803"/>
                </a:lnTo>
                <a:lnTo>
                  <a:pt x="6545" y="828"/>
                </a:lnTo>
                <a:lnTo>
                  <a:pt x="6107" y="876"/>
                </a:lnTo>
                <a:lnTo>
                  <a:pt x="5669" y="974"/>
                </a:lnTo>
                <a:lnTo>
                  <a:pt x="5231" y="1095"/>
                </a:lnTo>
                <a:lnTo>
                  <a:pt x="4818" y="1241"/>
                </a:lnTo>
                <a:lnTo>
                  <a:pt x="4404" y="1412"/>
                </a:lnTo>
                <a:lnTo>
                  <a:pt x="3991" y="1606"/>
                </a:lnTo>
                <a:lnTo>
                  <a:pt x="3601" y="1850"/>
                </a:lnTo>
                <a:lnTo>
                  <a:pt x="3212" y="2093"/>
                </a:lnTo>
                <a:lnTo>
                  <a:pt x="2847" y="2361"/>
                </a:lnTo>
                <a:lnTo>
                  <a:pt x="2506" y="2653"/>
                </a:lnTo>
                <a:lnTo>
                  <a:pt x="2166" y="2969"/>
                </a:lnTo>
                <a:lnTo>
                  <a:pt x="1849" y="3285"/>
                </a:lnTo>
                <a:lnTo>
                  <a:pt x="1557" y="3626"/>
                </a:lnTo>
                <a:lnTo>
                  <a:pt x="1265" y="3991"/>
                </a:lnTo>
                <a:lnTo>
                  <a:pt x="1046" y="4332"/>
                </a:lnTo>
                <a:lnTo>
                  <a:pt x="852" y="4721"/>
                </a:lnTo>
                <a:lnTo>
                  <a:pt x="681" y="5110"/>
                </a:lnTo>
                <a:lnTo>
                  <a:pt x="535" y="5524"/>
                </a:lnTo>
                <a:lnTo>
                  <a:pt x="414" y="5962"/>
                </a:lnTo>
                <a:lnTo>
                  <a:pt x="292" y="6375"/>
                </a:lnTo>
                <a:lnTo>
                  <a:pt x="146" y="7203"/>
                </a:lnTo>
                <a:lnTo>
                  <a:pt x="73" y="7641"/>
                </a:lnTo>
                <a:lnTo>
                  <a:pt x="24" y="8054"/>
                </a:lnTo>
                <a:lnTo>
                  <a:pt x="0" y="8468"/>
                </a:lnTo>
                <a:lnTo>
                  <a:pt x="0" y="8906"/>
                </a:lnTo>
                <a:lnTo>
                  <a:pt x="24" y="9320"/>
                </a:lnTo>
                <a:lnTo>
                  <a:pt x="73" y="9733"/>
                </a:lnTo>
                <a:lnTo>
                  <a:pt x="122" y="10171"/>
                </a:lnTo>
                <a:lnTo>
                  <a:pt x="219" y="10585"/>
                </a:lnTo>
                <a:lnTo>
                  <a:pt x="341" y="11023"/>
                </a:lnTo>
                <a:lnTo>
                  <a:pt x="487" y="11437"/>
                </a:lnTo>
                <a:lnTo>
                  <a:pt x="681" y="11826"/>
                </a:lnTo>
                <a:lnTo>
                  <a:pt x="900" y="12215"/>
                </a:lnTo>
                <a:lnTo>
                  <a:pt x="1119" y="12604"/>
                </a:lnTo>
                <a:lnTo>
                  <a:pt x="1387" y="12969"/>
                </a:lnTo>
                <a:lnTo>
                  <a:pt x="1679" y="13310"/>
                </a:lnTo>
                <a:lnTo>
                  <a:pt x="1995" y="13626"/>
                </a:lnTo>
                <a:lnTo>
                  <a:pt x="2312" y="13943"/>
                </a:lnTo>
                <a:lnTo>
                  <a:pt x="2652" y="14235"/>
                </a:lnTo>
                <a:lnTo>
                  <a:pt x="3017" y="14527"/>
                </a:lnTo>
                <a:lnTo>
                  <a:pt x="3382" y="14770"/>
                </a:lnTo>
                <a:lnTo>
                  <a:pt x="3772" y="15013"/>
                </a:lnTo>
                <a:lnTo>
                  <a:pt x="4161" y="15232"/>
                </a:lnTo>
                <a:lnTo>
                  <a:pt x="4550" y="15451"/>
                </a:lnTo>
                <a:lnTo>
                  <a:pt x="4964" y="15622"/>
                </a:lnTo>
                <a:lnTo>
                  <a:pt x="5377" y="15792"/>
                </a:lnTo>
                <a:lnTo>
                  <a:pt x="5791" y="15938"/>
                </a:lnTo>
                <a:lnTo>
                  <a:pt x="6229" y="16060"/>
                </a:lnTo>
                <a:lnTo>
                  <a:pt x="6667" y="16133"/>
                </a:lnTo>
                <a:lnTo>
                  <a:pt x="7105" y="16206"/>
                </a:lnTo>
                <a:lnTo>
                  <a:pt x="7543" y="16230"/>
                </a:lnTo>
                <a:lnTo>
                  <a:pt x="8005" y="16230"/>
                </a:lnTo>
                <a:lnTo>
                  <a:pt x="8443" y="16206"/>
                </a:lnTo>
                <a:lnTo>
                  <a:pt x="8906" y="16157"/>
                </a:lnTo>
                <a:lnTo>
                  <a:pt x="9368" y="16035"/>
                </a:lnTo>
                <a:lnTo>
                  <a:pt x="9830" y="15914"/>
                </a:lnTo>
                <a:lnTo>
                  <a:pt x="10293" y="15743"/>
                </a:lnTo>
                <a:lnTo>
                  <a:pt x="10731" y="15573"/>
                </a:lnTo>
                <a:lnTo>
                  <a:pt x="11169" y="15354"/>
                </a:lnTo>
                <a:lnTo>
                  <a:pt x="11582" y="15135"/>
                </a:lnTo>
                <a:lnTo>
                  <a:pt x="11996" y="14892"/>
                </a:lnTo>
                <a:lnTo>
                  <a:pt x="12385" y="14624"/>
                </a:lnTo>
                <a:lnTo>
                  <a:pt x="12750" y="14332"/>
                </a:lnTo>
                <a:lnTo>
                  <a:pt x="13091" y="13991"/>
                </a:lnTo>
                <a:lnTo>
                  <a:pt x="13407" y="13626"/>
                </a:lnTo>
                <a:lnTo>
                  <a:pt x="13699" y="13237"/>
                </a:lnTo>
                <a:lnTo>
                  <a:pt x="13991" y="12848"/>
                </a:lnTo>
                <a:lnTo>
                  <a:pt x="14502" y="12069"/>
                </a:lnTo>
                <a:lnTo>
                  <a:pt x="14721" y="11680"/>
                </a:lnTo>
                <a:lnTo>
                  <a:pt x="14916" y="11291"/>
                </a:lnTo>
                <a:lnTo>
                  <a:pt x="15037" y="10877"/>
                </a:lnTo>
                <a:lnTo>
                  <a:pt x="15086" y="10658"/>
                </a:lnTo>
                <a:lnTo>
                  <a:pt x="15135" y="10439"/>
                </a:lnTo>
                <a:lnTo>
                  <a:pt x="15208" y="9563"/>
                </a:lnTo>
                <a:lnTo>
                  <a:pt x="15281" y="9149"/>
                </a:lnTo>
                <a:lnTo>
                  <a:pt x="15329" y="8930"/>
                </a:lnTo>
                <a:lnTo>
                  <a:pt x="15378" y="8711"/>
                </a:lnTo>
                <a:lnTo>
                  <a:pt x="15402" y="8687"/>
                </a:lnTo>
                <a:lnTo>
                  <a:pt x="15427" y="8638"/>
                </a:lnTo>
                <a:lnTo>
                  <a:pt x="15451" y="8565"/>
                </a:lnTo>
                <a:lnTo>
                  <a:pt x="15451" y="8492"/>
                </a:lnTo>
                <a:lnTo>
                  <a:pt x="15451" y="8419"/>
                </a:lnTo>
                <a:lnTo>
                  <a:pt x="15402" y="8371"/>
                </a:lnTo>
                <a:lnTo>
                  <a:pt x="15378" y="8322"/>
                </a:lnTo>
                <a:lnTo>
                  <a:pt x="15305" y="8273"/>
                </a:lnTo>
                <a:lnTo>
                  <a:pt x="15232" y="8249"/>
                </a:lnTo>
                <a:lnTo>
                  <a:pt x="14672" y="8225"/>
                </a:lnTo>
                <a:lnTo>
                  <a:pt x="14137" y="8225"/>
                </a:lnTo>
                <a:lnTo>
                  <a:pt x="13067" y="8249"/>
                </a:lnTo>
                <a:lnTo>
                  <a:pt x="11972" y="8273"/>
                </a:lnTo>
                <a:lnTo>
                  <a:pt x="10901" y="8298"/>
                </a:lnTo>
                <a:lnTo>
                  <a:pt x="10414" y="8273"/>
                </a:lnTo>
                <a:lnTo>
                  <a:pt x="9952" y="8249"/>
                </a:lnTo>
                <a:lnTo>
                  <a:pt x="9003" y="8200"/>
                </a:lnTo>
                <a:lnTo>
                  <a:pt x="8492" y="8152"/>
                </a:lnTo>
                <a:lnTo>
                  <a:pt x="8224" y="8127"/>
                </a:lnTo>
                <a:lnTo>
                  <a:pt x="7957" y="8152"/>
                </a:lnTo>
                <a:lnTo>
                  <a:pt x="7957" y="7738"/>
                </a:lnTo>
                <a:lnTo>
                  <a:pt x="7932" y="7300"/>
                </a:lnTo>
                <a:lnTo>
                  <a:pt x="7884" y="6448"/>
                </a:lnTo>
                <a:lnTo>
                  <a:pt x="7859" y="5086"/>
                </a:lnTo>
                <a:lnTo>
                  <a:pt x="7835" y="3699"/>
                </a:lnTo>
                <a:lnTo>
                  <a:pt x="7835" y="3042"/>
                </a:lnTo>
                <a:lnTo>
                  <a:pt x="7786" y="2385"/>
                </a:lnTo>
                <a:lnTo>
                  <a:pt x="7738" y="2093"/>
                </a:lnTo>
                <a:lnTo>
                  <a:pt x="7713" y="1728"/>
                </a:lnTo>
                <a:lnTo>
                  <a:pt x="7713" y="1533"/>
                </a:lnTo>
                <a:lnTo>
                  <a:pt x="7713" y="1363"/>
                </a:lnTo>
                <a:lnTo>
                  <a:pt x="7738" y="1193"/>
                </a:lnTo>
                <a:lnTo>
                  <a:pt x="7786" y="1071"/>
                </a:lnTo>
                <a:lnTo>
                  <a:pt x="7811" y="998"/>
                </a:lnTo>
                <a:lnTo>
                  <a:pt x="7811" y="925"/>
                </a:lnTo>
                <a:lnTo>
                  <a:pt x="7786" y="852"/>
                </a:lnTo>
                <a:lnTo>
                  <a:pt x="7738" y="803"/>
                </a:lnTo>
                <a:lnTo>
                  <a:pt x="7665" y="779"/>
                </a:lnTo>
                <a:lnTo>
                  <a:pt x="7592" y="755"/>
                </a:lnTo>
                <a:close/>
              </a:path>
            </a:pathLst>
          </a:custGeom>
          <a:solidFill>
            <a:schemeClr val="bg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bg1"/>
              </a:solidFill>
            </a:endParaRPr>
          </a:p>
        </p:txBody>
      </p:sp>
      <p:sp>
        <p:nvSpPr>
          <p:cNvPr id="10" name="Google Shape;329;p39"/>
          <p:cNvSpPr/>
          <p:nvPr/>
        </p:nvSpPr>
        <p:spPr>
          <a:xfrm>
            <a:off x="5501579" y="3958093"/>
            <a:ext cx="588670" cy="491517"/>
          </a:xfrm>
          <a:custGeom>
            <a:avLst/>
            <a:gdLst/>
            <a:ahLst/>
            <a:cxnLst/>
            <a:rect l="l" t="t" r="r" b="b"/>
            <a:pathLst>
              <a:path w="18177" h="13384" extrusionOk="0">
                <a:moveTo>
                  <a:pt x="10877" y="4039"/>
                </a:moveTo>
                <a:lnTo>
                  <a:pt x="10755" y="4064"/>
                </a:lnTo>
                <a:lnTo>
                  <a:pt x="10707" y="4088"/>
                </a:lnTo>
                <a:lnTo>
                  <a:pt x="10634" y="4112"/>
                </a:lnTo>
                <a:lnTo>
                  <a:pt x="10609" y="4185"/>
                </a:lnTo>
                <a:lnTo>
                  <a:pt x="10561" y="4258"/>
                </a:lnTo>
                <a:lnTo>
                  <a:pt x="10536" y="4331"/>
                </a:lnTo>
                <a:lnTo>
                  <a:pt x="10536" y="4429"/>
                </a:lnTo>
                <a:lnTo>
                  <a:pt x="10561" y="4575"/>
                </a:lnTo>
                <a:lnTo>
                  <a:pt x="10585" y="4623"/>
                </a:lnTo>
                <a:lnTo>
                  <a:pt x="10634" y="4696"/>
                </a:lnTo>
                <a:lnTo>
                  <a:pt x="10707" y="4745"/>
                </a:lnTo>
                <a:lnTo>
                  <a:pt x="10780" y="4769"/>
                </a:lnTo>
                <a:lnTo>
                  <a:pt x="10828" y="4794"/>
                </a:lnTo>
                <a:lnTo>
                  <a:pt x="10999" y="4794"/>
                </a:lnTo>
                <a:lnTo>
                  <a:pt x="11047" y="4769"/>
                </a:lnTo>
                <a:lnTo>
                  <a:pt x="11169" y="4696"/>
                </a:lnTo>
                <a:lnTo>
                  <a:pt x="11266" y="4575"/>
                </a:lnTo>
                <a:lnTo>
                  <a:pt x="11291" y="4502"/>
                </a:lnTo>
                <a:lnTo>
                  <a:pt x="11291" y="4429"/>
                </a:lnTo>
                <a:lnTo>
                  <a:pt x="11291" y="4356"/>
                </a:lnTo>
                <a:lnTo>
                  <a:pt x="11266" y="4283"/>
                </a:lnTo>
                <a:lnTo>
                  <a:pt x="11169" y="4161"/>
                </a:lnTo>
                <a:lnTo>
                  <a:pt x="11120" y="4088"/>
                </a:lnTo>
                <a:lnTo>
                  <a:pt x="11047" y="4064"/>
                </a:lnTo>
                <a:lnTo>
                  <a:pt x="10950" y="4039"/>
                </a:lnTo>
                <a:close/>
                <a:moveTo>
                  <a:pt x="12361" y="3942"/>
                </a:moveTo>
                <a:lnTo>
                  <a:pt x="12288" y="3966"/>
                </a:lnTo>
                <a:lnTo>
                  <a:pt x="12215" y="4015"/>
                </a:lnTo>
                <a:lnTo>
                  <a:pt x="12142" y="4064"/>
                </a:lnTo>
                <a:lnTo>
                  <a:pt x="12093" y="4137"/>
                </a:lnTo>
                <a:lnTo>
                  <a:pt x="12045" y="4210"/>
                </a:lnTo>
                <a:lnTo>
                  <a:pt x="12020" y="4307"/>
                </a:lnTo>
                <a:lnTo>
                  <a:pt x="11996" y="4380"/>
                </a:lnTo>
                <a:lnTo>
                  <a:pt x="12020" y="4477"/>
                </a:lnTo>
                <a:lnTo>
                  <a:pt x="12045" y="4550"/>
                </a:lnTo>
                <a:lnTo>
                  <a:pt x="12093" y="4623"/>
                </a:lnTo>
                <a:lnTo>
                  <a:pt x="12142" y="4696"/>
                </a:lnTo>
                <a:lnTo>
                  <a:pt x="12215" y="4745"/>
                </a:lnTo>
                <a:lnTo>
                  <a:pt x="12288" y="4794"/>
                </a:lnTo>
                <a:lnTo>
                  <a:pt x="12361" y="4818"/>
                </a:lnTo>
                <a:lnTo>
                  <a:pt x="12531" y="4818"/>
                </a:lnTo>
                <a:lnTo>
                  <a:pt x="12629" y="4794"/>
                </a:lnTo>
                <a:lnTo>
                  <a:pt x="12702" y="4745"/>
                </a:lnTo>
                <a:lnTo>
                  <a:pt x="12750" y="4696"/>
                </a:lnTo>
                <a:lnTo>
                  <a:pt x="12823" y="4623"/>
                </a:lnTo>
                <a:lnTo>
                  <a:pt x="12848" y="4550"/>
                </a:lnTo>
                <a:lnTo>
                  <a:pt x="12872" y="4477"/>
                </a:lnTo>
                <a:lnTo>
                  <a:pt x="12896" y="4380"/>
                </a:lnTo>
                <a:lnTo>
                  <a:pt x="12872" y="4307"/>
                </a:lnTo>
                <a:lnTo>
                  <a:pt x="12848" y="4210"/>
                </a:lnTo>
                <a:lnTo>
                  <a:pt x="12823" y="4137"/>
                </a:lnTo>
                <a:lnTo>
                  <a:pt x="12750" y="4064"/>
                </a:lnTo>
                <a:lnTo>
                  <a:pt x="12702" y="4015"/>
                </a:lnTo>
                <a:lnTo>
                  <a:pt x="12629" y="3966"/>
                </a:lnTo>
                <a:lnTo>
                  <a:pt x="12531" y="3942"/>
                </a:lnTo>
                <a:close/>
                <a:moveTo>
                  <a:pt x="11534" y="5013"/>
                </a:moveTo>
                <a:lnTo>
                  <a:pt x="11412" y="5061"/>
                </a:lnTo>
                <a:lnTo>
                  <a:pt x="11315" y="5110"/>
                </a:lnTo>
                <a:lnTo>
                  <a:pt x="11242" y="5232"/>
                </a:lnTo>
                <a:lnTo>
                  <a:pt x="11218" y="5353"/>
                </a:lnTo>
                <a:lnTo>
                  <a:pt x="11242" y="5475"/>
                </a:lnTo>
                <a:lnTo>
                  <a:pt x="11315" y="5572"/>
                </a:lnTo>
                <a:lnTo>
                  <a:pt x="11412" y="5645"/>
                </a:lnTo>
                <a:lnTo>
                  <a:pt x="11534" y="5670"/>
                </a:lnTo>
                <a:lnTo>
                  <a:pt x="11655" y="5645"/>
                </a:lnTo>
                <a:lnTo>
                  <a:pt x="11753" y="5572"/>
                </a:lnTo>
                <a:lnTo>
                  <a:pt x="11826" y="5475"/>
                </a:lnTo>
                <a:lnTo>
                  <a:pt x="11850" y="5353"/>
                </a:lnTo>
                <a:lnTo>
                  <a:pt x="11826" y="5232"/>
                </a:lnTo>
                <a:lnTo>
                  <a:pt x="11753" y="5110"/>
                </a:lnTo>
                <a:lnTo>
                  <a:pt x="11655" y="5061"/>
                </a:lnTo>
                <a:lnTo>
                  <a:pt x="11534" y="5013"/>
                </a:lnTo>
                <a:close/>
                <a:moveTo>
                  <a:pt x="12312" y="5889"/>
                </a:moveTo>
                <a:lnTo>
                  <a:pt x="12239" y="5913"/>
                </a:lnTo>
                <a:lnTo>
                  <a:pt x="12166" y="5937"/>
                </a:lnTo>
                <a:lnTo>
                  <a:pt x="12093" y="5986"/>
                </a:lnTo>
                <a:lnTo>
                  <a:pt x="12045" y="6059"/>
                </a:lnTo>
                <a:lnTo>
                  <a:pt x="12020" y="6132"/>
                </a:lnTo>
                <a:lnTo>
                  <a:pt x="11996" y="6205"/>
                </a:lnTo>
                <a:lnTo>
                  <a:pt x="11996" y="6278"/>
                </a:lnTo>
                <a:lnTo>
                  <a:pt x="11996" y="6351"/>
                </a:lnTo>
                <a:lnTo>
                  <a:pt x="12020" y="6424"/>
                </a:lnTo>
                <a:lnTo>
                  <a:pt x="12045" y="6497"/>
                </a:lnTo>
                <a:lnTo>
                  <a:pt x="12093" y="6570"/>
                </a:lnTo>
                <a:lnTo>
                  <a:pt x="12166" y="6619"/>
                </a:lnTo>
                <a:lnTo>
                  <a:pt x="12239" y="6643"/>
                </a:lnTo>
                <a:lnTo>
                  <a:pt x="12312" y="6667"/>
                </a:lnTo>
                <a:lnTo>
                  <a:pt x="12458" y="6667"/>
                </a:lnTo>
                <a:lnTo>
                  <a:pt x="12531" y="6643"/>
                </a:lnTo>
                <a:lnTo>
                  <a:pt x="12604" y="6619"/>
                </a:lnTo>
                <a:lnTo>
                  <a:pt x="12677" y="6570"/>
                </a:lnTo>
                <a:lnTo>
                  <a:pt x="12726" y="6497"/>
                </a:lnTo>
                <a:lnTo>
                  <a:pt x="12750" y="6424"/>
                </a:lnTo>
                <a:lnTo>
                  <a:pt x="12775" y="6351"/>
                </a:lnTo>
                <a:lnTo>
                  <a:pt x="12799" y="6278"/>
                </a:lnTo>
                <a:lnTo>
                  <a:pt x="12775" y="6205"/>
                </a:lnTo>
                <a:lnTo>
                  <a:pt x="12750" y="6132"/>
                </a:lnTo>
                <a:lnTo>
                  <a:pt x="12726" y="6059"/>
                </a:lnTo>
                <a:lnTo>
                  <a:pt x="12677" y="5986"/>
                </a:lnTo>
                <a:lnTo>
                  <a:pt x="12604" y="5937"/>
                </a:lnTo>
                <a:lnTo>
                  <a:pt x="12531" y="5913"/>
                </a:lnTo>
                <a:lnTo>
                  <a:pt x="12458" y="5889"/>
                </a:lnTo>
                <a:close/>
                <a:moveTo>
                  <a:pt x="10950" y="5889"/>
                </a:moveTo>
                <a:lnTo>
                  <a:pt x="10853" y="5913"/>
                </a:lnTo>
                <a:lnTo>
                  <a:pt x="10780" y="5937"/>
                </a:lnTo>
                <a:lnTo>
                  <a:pt x="10707" y="5986"/>
                </a:lnTo>
                <a:lnTo>
                  <a:pt x="10634" y="6035"/>
                </a:lnTo>
                <a:lnTo>
                  <a:pt x="10585" y="6108"/>
                </a:lnTo>
                <a:lnTo>
                  <a:pt x="10536" y="6181"/>
                </a:lnTo>
                <a:lnTo>
                  <a:pt x="10512" y="6254"/>
                </a:lnTo>
                <a:lnTo>
                  <a:pt x="10488" y="6351"/>
                </a:lnTo>
                <a:lnTo>
                  <a:pt x="10512" y="6424"/>
                </a:lnTo>
                <a:lnTo>
                  <a:pt x="10536" y="6521"/>
                </a:lnTo>
                <a:lnTo>
                  <a:pt x="10585" y="6594"/>
                </a:lnTo>
                <a:lnTo>
                  <a:pt x="10634" y="6643"/>
                </a:lnTo>
                <a:lnTo>
                  <a:pt x="10707" y="6716"/>
                </a:lnTo>
                <a:lnTo>
                  <a:pt x="10780" y="6740"/>
                </a:lnTo>
                <a:lnTo>
                  <a:pt x="10853" y="6765"/>
                </a:lnTo>
                <a:lnTo>
                  <a:pt x="10950" y="6789"/>
                </a:lnTo>
                <a:lnTo>
                  <a:pt x="11023" y="6765"/>
                </a:lnTo>
                <a:lnTo>
                  <a:pt x="11120" y="6740"/>
                </a:lnTo>
                <a:lnTo>
                  <a:pt x="11193" y="6716"/>
                </a:lnTo>
                <a:lnTo>
                  <a:pt x="11242" y="6643"/>
                </a:lnTo>
                <a:lnTo>
                  <a:pt x="11315" y="6594"/>
                </a:lnTo>
                <a:lnTo>
                  <a:pt x="11339" y="6521"/>
                </a:lnTo>
                <a:lnTo>
                  <a:pt x="11364" y="6424"/>
                </a:lnTo>
                <a:lnTo>
                  <a:pt x="11388" y="6351"/>
                </a:lnTo>
                <a:lnTo>
                  <a:pt x="11364" y="6254"/>
                </a:lnTo>
                <a:lnTo>
                  <a:pt x="11339" y="6181"/>
                </a:lnTo>
                <a:lnTo>
                  <a:pt x="11315" y="6108"/>
                </a:lnTo>
                <a:lnTo>
                  <a:pt x="11242" y="6035"/>
                </a:lnTo>
                <a:lnTo>
                  <a:pt x="11193" y="5986"/>
                </a:lnTo>
                <a:lnTo>
                  <a:pt x="11120" y="5937"/>
                </a:lnTo>
                <a:lnTo>
                  <a:pt x="11023" y="5913"/>
                </a:lnTo>
                <a:lnTo>
                  <a:pt x="10950" y="5889"/>
                </a:lnTo>
                <a:close/>
                <a:moveTo>
                  <a:pt x="2799" y="6351"/>
                </a:moveTo>
                <a:lnTo>
                  <a:pt x="2628" y="6546"/>
                </a:lnTo>
                <a:lnTo>
                  <a:pt x="2507" y="6692"/>
                </a:lnTo>
                <a:lnTo>
                  <a:pt x="2166" y="7057"/>
                </a:lnTo>
                <a:lnTo>
                  <a:pt x="2117" y="6740"/>
                </a:lnTo>
                <a:lnTo>
                  <a:pt x="2093" y="6570"/>
                </a:lnTo>
                <a:lnTo>
                  <a:pt x="2044" y="6424"/>
                </a:lnTo>
                <a:lnTo>
                  <a:pt x="2799" y="6351"/>
                </a:lnTo>
                <a:close/>
                <a:moveTo>
                  <a:pt x="11558" y="6813"/>
                </a:moveTo>
                <a:lnTo>
                  <a:pt x="11461" y="6838"/>
                </a:lnTo>
                <a:lnTo>
                  <a:pt x="11388" y="6862"/>
                </a:lnTo>
                <a:lnTo>
                  <a:pt x="11315" y="6911"/>
                </a:lnTo>
                <a:lnTo>
                  <a:pt x="11242" y="6959"/>
                </a:lnTo>
                <a:lnTo>
                  <a:pt x="11169" y="7032"/>
                </a:lnTo>
                <a:lnTo>
                  <a:pt x="11145" y="7105"/>
                </a:lnTo>
                <a:lnTo>
                  <a:pt x="11120" y="7203"/>
                </a:lnTo>
                <a:lnTo>
                  <a:pt x="11096" y="7276"/>
                </a:lnTo>
                <a:lnTo>
                  <a:pt x="11120" y="7373"/>
                </a:lnTo>
                <a:lnTo>
                  <a:pt x="11145" y="7470"/>
                </a:lnTo>
                <a:lnTo>
                  <a:pt x="11169" y="7543"/>
                </a:lnTo>
                <a:lnTo>
                  <a:pt x="11242" y="7616"/>
                </a:lnTo>
                <a:lnTo>
                  <a:pt x="11315" y="7665"/>
                </a:lnTo>
                <a:lnTo>
                  <a:pt x="11388" y="7714"/>
                </a:lnTo>
                <a:lnTo>
                  <a:pt x="11461" y="7738"/>
                </a:lnTo>
                <a:lnTo>
                  <a:pt x="11655" y="7738"/>
                </a:lnTo>
                <a:lnTo>
                  <a:pt x="11728" y="7714"/>
                </a:lnTo>
                <a:lnTo>
                  <a:pt x="11801" y="7665"/>
                </a:lnTo>
                <a:lnTo>
                  <a:pt x="11874" y="7616"/>
                </a:lnTo>
                <a:lnTo>
                  <a:pt x="11947" y="7543"/>
                </a:lnTo>
                <a:lnTo>
                  <a:pt x="11972" y="7470"/>
                </a:lnTo>
                <a:lnTo>
                  <a:pt x="11996" y="7373"/>
                </a:lnTo>
                <a:lnTo>
                  <a:pt x="12020" y="7276"/>
                </a:lnTo>
                <a:lnTo>
                  <a:pt x="11996" y="7203"/>
                </a:lnTo>
                <a:lnTo>
                  <a:pt x="11972" y="7105"/>
                </a:lnTo>
                <a:lnTo>
                  <a:pt x="11947" y="7032"/>
                </a:lnTo>
                <a:lnTo>
                  <a:pt x="11874" y="6959"/>
                </a:lnTo>
                <a:lnTo>
                  <a:pt x="11801" y="6911"/>
                </a:lnTo>
                <a:lnTo>
                  <a:pt x="11728" y="6862"/>
                </a:lnTo>
                <a:lnTo>
                  <a:pt x="11655" y="6838"/>
                </a:lnTo>
                <a:lnTo>
                  <a:pt x="11558" y="6813"/>
                </a:lnTo>
                <a:close/>
                <a:moveTo>
                  <a:pt x="3918" y="6327"/>
                </a:moveTo>
                <a:lnTo>
                  <a:pt x="3845" y="6375"/>
                </a:lnTo>
                <a:lnTo>
                  <a:pt x="3553" y="6667"/>
                </a:lnTo>
                <a:lnTo>
                  <a:pt x="3285" y="6959"/>
                </a:lnTo>
                <a:lnTo>
                  <a:pt x="2726" y="7592"/>
                </a:lnTo>
                <a:lnTo>
                  <a:pt x="2434" y="7908"/>
                </a:lnTo>
                <a:lnTo>
                  <a:pt x="2263" y="8103"/>
                </a:lnTo>
                <a:lnTo>
                  <a:pt x="2117" y="8298"/>
                </a:lnTo>
                <a:lnTo>
                  <a:pt x="2166" y="7543"/>
                </a:lnTo>
                <a:lnTo>
                  <a:pt x="2239" y="7519"/>
                </a:lnTo>
                <a:lnTo>
                  <a:pt x="2312" y="7470"/>
                </a:lnTo>
                <a:lnTo>
                  <a:pt x="2482" y="7349"/>
                </a:lnTo>
                <a:lnTo>
                  <a:pt x="2726" y="7081"/>
                </a:lnTo>
                <a:lnTo>
                  <a:pt x="3066" y="6716"/>
                </a:lnTo>
                <a:lnTo>
                  <a:pt x="3212" y="6594"/>
                </a:lnTo>
                <a:lnTo>
                  <a:pt x="3310" y="6448"/>
                </a:lnTo>
                <a:lnTo>
                  <a:pt x="3358" y="6400"/>
                </a:lnTo>
                <a:lnTo>
                  <a:pt x="3358" y="6327"/>
                </a:lnTo>
                <a:close/>
                <a:moveTo>
                  <a:pt x="12312" y="7860"/>
                </a:moveTo>
                <a:lnTo>
                  <a:pt x="12239" y="7884"/>
                </a:lnTo>
                <a:lnTo>
                  <a:pt x="12166" y="7908"/>
                </a:lnTo>
                <a:lnTo>
                  <a:pt x="12093" y="7957"/>
                </a:lnTo>
                <a:lnTo>
                  <a:pt x="12045" y="8006"/>
                </a:lnTo>
                <a:lnTo>
                  <a:pt x="11996" y="8079"/>
                </a:lnTo>
                <a:lnTo>
                  <a:pt x="11972" y="8152"/>
                </a:lnTo>
                <a:lnTo>
                  <a:pt x="11947" y="8273"/>
                </a:lnTo>
                <a:lnTo>
                  <a:pt x="11972" y="8395"/>
                </a:lnTo>
                <a:lnTo>
                  <a:pt x="12045" y="8517"/>
                </a:lnTo>
                <a:lnTo>
                  <a:pt x="12142" y="8590"/>
                </a:lnTo>
                <a:lnTo>
                  <a:pt x="12215" y="8638"/>
                </a:lnTo>
                <a:lnTo>
                  <a:pt x="12458" y="8638"/>
                </a:lnTo>
                <a:lnTo>
                  <a:pt x="12556" y="8590"/>
                </a:lnTo>
                <a:lnTo>
                  <a:pt x="12629" y="8541"/>
                </a:lnTo>
                <a:lnTo>
                  <a:pt x="12653" y="8517"/>
                </a:lnTo>
                <a:lnTo>
                  <a:pt x="12726" y="8444"/>
                </a:lnTo>
                <a:lnTo>
                  <a:pt x="12750" y="8346"/>
                </a:lnTo>
                <a:lnTo>
                  <a:pt x="12775" y="8225"/>
                </a:lnTo>
                <a:lnTo>
                  <a:pt x="12726" y="8103"/>
                </a:lnTo>
                <a:lnTo>
                  <a:pt x="12653" y="7981"/>
                </a:lnTo>
                <a:lnTo>
                  <a:pt x="12556" y="7908"/>
                </a:lnTo>
                <a:lnTo>
                  <a:pt x="12483" y="7860"/>
                </a:lnTo>
                <a:close/>
                <a:moveTo>
                  <a:pt x="10974" y="7981"/>
                </a:moveTo>
                <a:lnTo>
                  <a:pt x="10877" y="8006"/>
                </a:lnTo>
                <a:lnTo>
                  <a:pt x="10804" y="8030"/>
                </a:lnTo>
                <a:lnTo>
                  <a:pt x="10682" y="8127"/>
                </a:lnTo>
                <a:lnTo>
                  <a:pt x="10609" y="8225"/>
                </a:lnTo>
                <a:lnTo>
                  <a:pt x="10561" y="8346"/>
                </a:lnTo>
                <a:lnTo>
                  <a:pt x="10585" y="8492"/>
                </a:lnTo>
                <a:lnTo>
                  <a:pt x="10609" y="8590"/>
                </a:lnTo>
                <a:lnTo>
                  <a:pt x="10682" y="8663"/>
                </a:lnTo>
                <a:lnTo>
                  <a:pt x="10755" y="8711"/>
                </a:lnTo>
                <a:lnTo>
                  <a:pt x="10853" y="8736"/>
                </a:lnTo>
                <a:lnTo>
                  <a:pt x="10853" y="8760"/>
                </a:lnTo>
                <a:lnTo>
                  <a:pt x="10999" y="8760"/>
                </a:lnTo>
                <a:lnTo>
                  <a:pt x="11145" y="8736"/>
                </a:lnTo>
                <a:lnTo>
                  <a:pt x="11218" y="8711"/>
                </a:lnTo>
                <a:lnTo>
                  <a:pt x="11266" y="8638"/>
                </a:lnTo>
                <a:lnTo>
                  <a:pt x="11339" y="8565"/>
                </a:lnTo>
                <a:lnTo>
                  <a:pt x="11364" y="8468"/>
                </a:lnTo>
                <a:lnTo>
                  <a:pt x="11388" y="8371"/>
                </a:lnTo>
                <a:lnTo>
                  <a:pt x="11364" y="8273"/>
                </a:lnTo>
                <a:lnTo>
                  <a:pt x="11339" y="8176"/>
                </a:lnTo>
                <a:lnTo>
                  <a:pt x="11291" y="8127"/>
                </a:lnTo>
                <a:lnTo>
                  <a:pt x="11218" y="8054"/>
                </a:lnTo>
                <a:lnTo>
                  <a:pt x="11145" y="8006"/>
                </a:lnTo>
                <a:lnTo>
                  <a:pt x="11047" y="7981"/>
                </a:lnTo>
                <a:close/>
                <a:moveTo>
                  <a:pt x="11704" y="8882"/>
                </a:moveTo>
                <a:lnTo>
                  <a:pt x="11631" y="8906"/>
                </a:lnTo>
                <a:lnTo>
                  <a:pt x="11558" y="8930"/>
                </a:lnTo>
                <a:lnTo>
                  <a:pt x="11485" y="8955"/>
                </a:lnTo>
                <a:lnTo>
                  <a:pt x="11437" y="9003"/>
                </a:lnTo>
                <a:lnTo>
                  <a:pt x="11364" y="9101"/>
                </a:lnTo>
                <a:lnTo>
                  <a:pt x="11339" y="9198"/>
                </a:lnTo>
                <a:lnTo>
                  <a:pt x="11315" y="9295"/>
                </a:lnTo>
                <a:lnTo>
                  <a:pt x="11315" y="9393"/>
                </a:lnTo>
                <a:lnTo>
                  <a:pt x="11364" y="9490"/>
                </a:lnTo>
                <a:lnTo>
                  <a:pt x="11437" y="9587"/>
                </a:lnTo>
                <a:lnTo>
                  <a:pt x="11510" y="9636"/>
                </a:lnTo>
                <a:lnTo>
                  <a:pt x="11607" y="9685"/>
                </a:lnTo>
                <a:lnTo>
                  <a:pt x="11850" y="9685"/>
                </a:lnTo>
                <a:lnTo>
                  <a:pt x="11899" y="9636"/>
                </a:lnTo>
                <a:lnTo>
                  <a:pt x="11996" y="9587"/>
                </a:lnTo>
                <a:lnTo>
                  <a:pt x="12045" y="9514"/>
                </a:lnTo>
                <a:lnTo>
                  <a:pt x="12093" y="9393"/>
                </a:lnTo>
                <a:lnTo>
                  <a:pt x="12093" y="9295"/>
                </a:lnTo>
                <a:lnTo>
                  <a:pt x="12093" y="9222"/>
                </a:lnTo>
                <a:lnTo>
                  <a:pt x="12069" y="9125"/>
                </a:lnTo>
                <a:lnTo>
                  <a:pt x="11996" y="9003"/>
                </a:lnTo>
                <a:lnTo>
                  <a:pt x="11923" y="8955"/>
                </a:lnTo>
                <a:lnTo>
                  <a:pt x="11850" y="8930"/>
                </a:lnTo>
                <a:lnTo>
                  <a:pt x="11777" y="8906"/>
                </a:lnTo>
                <a:lnTo>
                  <a:pt x="11704" y="8882"/>
                </a:lnTo>
                <a:close/>
                <a:moveTo>
                  <a:pt x="4112" y="6327"/>
                </a:moveTo>
                <a:lnTo>
                  <a:pt x="4745" y="6375"/>
                </a:lnTo>
                <a:lnTo>
                  <a:pt x="4721" y="6619"/>
                </a:lnTo>
                <a:lnTo>
                  <a:pt x="4721" y="6886"/>
                </a:lnTo>
                <a:lnTo>
                  <a:pt x="4648" y="6886"/>
                </a:lnTo>
                <a:lnTo>
                  <a:pt x="4477" y="6959"/>
                </a:lnTo>
                <a:lnTo>
                  <a:pt x="4380" y="7081"/>
                </a:lnTo>
                <a:lnTo>
                  <a:pt x="4161" y="7349"/>
                </a:lnTo>
                <a:lnTo>
                  <a:pt x="3431" y="8249"/>
                </a:lnTo>
                <a:lnTo>
                  <a:pt x="3091" y="8590"/>
                </a:lnTo>
                <a:lnTo>
                  <a:pt x="2750" y="8955"/>
                </a:lnTo>
                <a:lnTo>
                  <a:pt x="2409" y="9344"/>
                </a:lnTo>
                <a:lnTo>
                  <a:pt x="2239" y="9539"/>
                </a:lnTo>
                <a:lnTo>
                  <a:pt x="2117" y="9733"/>
                </a:lnTo>
                <a:lnTo>
                  <a:pt x="2117" y="8736"/>
                </a:lnTo>
                <a:lnTo>
                  <a:pt x="2239" y="8687"/>
                </a:lnTo>
                <a:lnTo>
                  <a:pt x="2385" y="8614"/>
                </a:lnTo>
                <a:lnTo>
                  <a:pt x="2507" y="8517"/>
                </a:lnTo>
                <a:lnTo>
                  <a:pt x="2628" y="8371"/>
                </a:lnTo>
                <a:lnTo>
                  <a:pt x="2823" y="8127"/>
                </a:lnTo>
                <a:lnTo>
                  <a:pt x="3018" y="7884"/>
                </a:lnTo>
                <a:lnTo>
                  <a:pt x="3577" y="7276"/>
                </a:lnTo>
                <a:lnTo>
                  <a:pt x="3869" y="6959"/>
                </a:lnTo>
                <a:lnTo>
                  <a:pt x="4161" y="6667"/>
                </a:lnTo>
                <a:lnTo>
                  <a:pt x="4210" y="6619"/>
                </a:lnTo>
                <a:lnTo>
                  <a:pt x="4234" y="6570"/>
                </a:lnTo>
                <a:lnTo>
                  <a:pt x="4234" y="6521"/>
                </a:lnTo>
                <a:lnTo>
                  <a:pt x="4210" y="6448"/>
                </a:lnTo>
                <a:lnTo>
                  <a:pt x="4185" y="6375"/>
                </a:lnTo>
                <a:lnTo>
                  <a:pt x="4112" y="6327"/>
                </a:lnTo>
                <a:close/>
                <a:moveTo>
                  <a:pt x="12239" y="9709"/>
                </a:moveTo>
                <a:lnTo>
                  <a:pt x="12166" y="9733"/>
                </a:lnTo>
                <a:lnTo>
                  <a:pt x="12093" y="9782"/>
                </a:lnTo>
                <a:lnTo>
                  <a:pt x="12020" y="9831"/>
                </a:lnTo>
                <a:lnTo>
                  <a:pt x="11972" y="9879"/>
                </a:lnTo>
                <a:lnTo>
                  <a:pt x="11947" y="9952"/>
                </a:lnTo>
                <a:lnTo>
                  <a:pt x="11923" y="10025"/>
                </a:lnTo>
                <a:lnTo>
                  <a:pt x="11923" y="10098"/>
                </a:lnTo>
                <a:lnTo>
                  <a:pt x="11923" y="10196"/>
                </a:lnTo>
                <a:lnTo>
                  <a:pt x="11947" y="10269"/>
                </a:lnTo>
                <a:lnTo>
                  <a:pt x="11972" y="10342"/>
                </a:lnTo>
                <a:lnTo>
                  <a:pt x="12020" y="10390"/>
                </a:lnTo>
                <a:lnTo>
                  <a:pt x="12093" y="10439"/>
                </a:lnTo>
                <a:lnTo>
                  <a:pt x="12166" y="10488"/>
                </a:lnTo>
                <a:lnTo>
                  <a:pt x="12239" y="10512"/>
                </a:lnTo>
                <a:lnTo>
                  <a:pt x="12385" y="10512"/>
                </a:lnTo>
                <a:lnTo>
                  <a:pt x="12483" y="10488"/>
                </a:lnTo>
                <a:lnTo>
                  <a:pt x="12531" y="10439"/>
                </a:lnTo>
                <a:lnTo>
                  <a:pt x="12604" y="10390"/>
                </a:lnTo>
                <a:lnTo>
                  <a:pt x="12653" y="10342"/>
                </a:lnTo>
                <a:lnTo>
                  <a:pt x="12677" y="10269"/>
                </a:lnTo>
                <a:lnTo>
                  <a:pt x="12702" y="10196"/>
                </a:lnTo>
                <a:lnTo>
                  <a:pt x="12726" y="10098"/>
                </a:lnTo>
                <a:lnTo>
                  <a:pt x="12702" y="10025"/>
                </a:lnTo>
                <a:lnTo>
                  <a:pt x="12677" y="9952"/>
                </a:lnTo>
                <a:lnTo>
                  <a:pt x="12653" y="9879"/>
                </a:lnTo>
                <a:lnTo>
                  <a:pt x="12604" y="9831"/>
                </a:lnTo>
                <a:lnTo>
                  <a:pt x="12531" y="9782"/>
                </a:lnTo>
                <a:lnTo>
                  <a:pt x="12483" y="9733"/>
                </a:lnTo>
                <a:lnTo>
                  <a:pt x="12385" y="9709"/>
                </a:lnTo>
                <a:close/>
                <a:moveTo>
                  <a:pt x="10950" y="9831"/>
                </a:moveTo>
                <a:lnTo>
                  <a:pt x="10853" y="9855"/>
                </a:lnTo>
                <a:lnTo>
                  <a:pt x="10755" y="9879"/>
                </a:lnTo>
                <a:lnTo>
                  <a:pt x="10658" y="9952"/>
                </a:lnTo>
                <a:lnTo>
                  <a:pt x="10609" y="10025"/>
                </a:lnTo>
                <a:lnTo>
                  <a:pt x="10561" y="10123"/>
                </a:lnTo>
                <a:lnTo>
                  <a:pt x="10561" y="10220"/>
                </a:lnTo>
                <a:lnTo>
                  <a:pt x="10561" y="10342"/>
                </a:lnTo>
                <a:lnTo>
                  <a:pt x="10585" y="10415"/>
                </a:lnTo>
                <a:lnTo>
                  <a:pt x="10634" y="10463"/>
                </a:lnTo>
                <a:lnTo>
                  <a:pt x="10755" y="10560"/>
                </a:lnTo>
                <a:lnTo>
                  <a:pt x="10828" y="10609"/>
                </a:lnTo>
                <a:lnTo>
                  <a:pt x="10950" y="10633"/>
                </a:lnTo>
                <a:lnTo>
                  <a:pt x="11047" y="10609"/>
                </a:lnTo>
                <a:lnTo>
                  <a:pt x="11145" y="10560"/>
                </a:lnTo>
                <a:lnTo>
                  <a:pt x="11266" y="10463"/>
                </a:lnTo>
                <a:lnTo>
                  <a:pt x="11291" y="10415"/>
                </a:lnTo>
                <a:lnTo>
                  <a:pt x="11315" y="10342"/>
                </a:lnTo>
                <a:lnTo>
                  <a:pt x="11339" y="10220"/>
                </a:lnTo>
                <a:lnTo>
                  <a:pt x="11315" y="10123"/>
                </a:lnTo>
                <a:lnTo>
                  <a:pt x="11291" y="10025"/>
                </a:lnTo>
                <a:lnTo>
                  <a:pt x="11218" y="9952"/>
                </a:lnTo>
                <a:lnTo>
                  <a:pt x="11145" y="9879"/>
                </a:lnTo>
                <a:lnTo>
                  <a:pt x="11047" y="9855"/>
                </a:lnTo>
                <a:lnTo>
                  <a:pt x="10950" y="9831"/>
                </a:lnTo>
                <a:close/>
                <a:moveTo>
                  <a:pt x="4696" y="7373"/>
                </a:moveTo>
                <a:lnTo>
                  <a:pt x="4672" y="8079"/>
                </a:lnTo>
                <a:lnTo>
                  <a:pt x="4575" y="8127"/>
                </a:lnTo>
                <a:lnTo>
                  <a:pt x="4477" y="8176"/>
                </a:lnTo>
                <a:lnTo>
                  <a:pt x="4404" y="8273"/>
                </a:lnTo>
                <a:lnTo>
                  <a:pt x="4331" y="8346"/>
                </a:lnTo>
                <a:lnTo>
                  <a:pt x="4088" y="8760"/>
                </a:lnTo>
                <a:lnTo>
                  <a:pt x="3723" y="9320"/>
                </a:lnTo>
                <a:lnTo>
                  <a:pt x="3529" y="9587"/>
                </a:lnTo>
                <a:lnTo>
                  <a:pt x="3310" y="9855"/>
                </a:lnTo>
                <a:lnTo>
                  <a:pt x="3139" y="9977"/>
                </a:lnTo>
                <a:lnTo>
                  <a:pt x="2969" y="10098"/>
                </a:lnTo>
                <a:lnTo>
                  <a:pt x="2604" y="10390"/>
                </a:lnTo>
                <a:lnTo>
                  <a:pt x="2434" y="10560"/>
                </a:lnTo>
                <a:lnTo>
                  <a:pt x="2263" y="10706"/>
                </a:lnTo>
                <a:lnTo>
                  <a:pt x="2142" y="10901"/>
                </a:lnTo>
                <a:lnTo>
                  <a:pt x="2069" y="11071"/>
                </a:lnTo>
                <a:lnTo>
                  <a:pt x="2117" y="10536"/>
                </a:lnTo>
                <a:lnTo>
                  <a:pt x="2117" y="10001"/>
                </a:lnTo>
                <a:lnTo>
                  <a:pt x="2336" y="9904"/>
                </a:lnTo>
                <a:lnTo>
                  <a:pt x="2555" y="9782"/>
                </a:lnTo>
                <a:lnTo>
                  <a:pt x="2750" y="9612"/>
                </a:lnTo>
                <a:lnTo>
                  <a:pt x="2945" y="9441"/>
                </a:lnTo>
                <a:lnTo>
                  <a:pt x="3310" y="9052"/>
                </a:lnTo>
                <a:lnTo>
                  <a:pt x="3626" y="8687"/>
                </a:lnTo>
                <a:lnTo>
                  <a:pt x="4015" y="8249"/>
                </a:lnTo>
                <a:lnTo>
                  <a:pt x="4380" y="7787"/>
                </a:lnTo>
                <a:lnTo>
                  <a:pt x="4550" y="7592"/>
                </a:lnTo>
                <a:lnTo>
                  <a:pt x="4696" y="7373"/>
                </a:lnTo>
                <a:close/>
                <a:moveTo>
                  <a:pt x="17033" y="6254"/>
                </a:moveTo>
                <a:lnTo>
                  <a:pt x="17009" y="6473"/>
                </a:lnTo>
                <a:lnTo>
                  <a:pt x="17009" y="6692"/>
                </a:lnTo>
                <a:lnTo>
                  <a:pt x="17033" y="7154"/>
                </a:lnTo>
                <a:lnTo>
                  <a:pt x="17009" y="7884"/>
                </a:lnTo>
                <a:lnTo>
                  <a:pt x="16984" y="8614"/>
                </a:lnTo>
                <a:lnTo>
                  <a:pt x="16936" y="9247"/>
                </a:lnTo>
                <a:lnTo>
                  <a:pt x="16911" y="9879"/>
                </a:lnTo>
                <a:lnTo>
                  <a:pt x="16911" y="10488"/>
                </a:lnTo>
                <a:lnTo>
                  <a:pt x="16936" y="11120"/>
                </a:lnTo>
                <a:lnTo>
                  <a:pt x="16376" y="11193"/>
                </a:lnTo>
                <a:lnTo>
                  <a:pt x="16425" y="10488"/>
                </a:lnTo>
                <a:lnTo>
                  <a:pt x="16449" y="9758"/>
                </a:lnTo>
                <a:lnTo>
                  <a:pt x="16473" y="8298"/>
                </a:lnTo>
                <a:lnTo>
                  <a:pt x="16473" y="7592"/>
                </a:lnTo>
                <a:lnTo>
                  <a:pt x="16449" y="6886"/>
                </a:lnTo>
                <a:lnTo>
                  <a:pt x="16449" y="6594"/>
                </a:lnTo>
                <a:lnTo>
                  <a:pt x="16425" y="6448"/>
                </a:lnTo>
                <a:lnTo>
                  <a:pt x="16400" y="6302"/>
                </a:lnTo>
                <a:lnTo>
                  <a:pt x="16717" y="6278"/>
                </a:lnTo>
                <a:lnTo>
                  <a:pt x="17033" y="6254"/>
                </a:lnTo>
                <a:close/>
                <a:moveTo>
                  <a:pt x="10147" y="3334"/>
                </a:moveTo>
                <a:lnTo>
                  <a:pt x="10415" y="3407"/>
                </a:lnTo>
                <a:lnTo>
                  <a:pt x="10682" y="3431"/>
                </a:lnTo>
                <a:lnTo>
                  <a:pt x="10950" y="3407"/>
                </a:lnTo>
                <a:lnTo>
                  <a:pt x="11242" y="3407"/>
                </a:lnTo>
                <a:lnTo>
                  <a:pt x="11218" y="3455"/>
                </a:lnTo>
                <a:lnTo>
                  <a:pt x="11218" y="3528"/>
                </a:lnTo>
                <a:lnTo>
                  <a:pt x="11242" y="3626"/>
                </a:lnTo>
                <a:lnTo>
                  <a:pt x="11266" y="3699"/>
                </a:lnTo>
                <a:lnTo>
                  <a:pt x="11315" y="3772"/>
                </a:lnTo>
                <a:lnTo>
                  <a:pt x="11388" y="3820"/>
                </a:lnTo>
                <a:lnTo>
                  <a:pt x="11485" y="3869"/>
                </a:lnTo>
                <a:lnTo>
                  <a:pt x="11607" y="3869"/>
                </a:lnTo>
                <a:lnTo>
                  <a:pt x="11704" y="3820"/>
                </a:lnTo>
                <a:lnTo>
                  <a:pt x="11801" y="3772"/>
                </a:lnTo>
                <a:lnTo>
                  <a:pt x="11850" y="3723"/>
                </a:lnTo>
                <a:lnTo>
                  <a:pt x="11874" y="3650"/>
                </a:lnTo>
                <a:lnTo>
                  <a:pt x="11899" y="3528"/>
                </a:lnTo>
                <a:lnTo>
                  <a:pt x="11874" y="3431"/>
                </a:lnTo>
                <a:lnTo>
                  <a:pt x="11874" y="3382"/>
                </a:lnTo>
                <a:lnTo>
                  <a:pt x="12823" y="3382"/>
                </a:lnTo>
                <a:lnTo>
                  <a:pt x="12823" y="3626"/>
                </a:lnTo>
                <a:lnTo>
                  <a:pt x="12848" y="3820"/>
                </a:lnTo>
                <a:lnTo>
                  <a:pt x="12896" y="4380"/>
                </a:lnTo>
                <a:lnTo>
                  <a:pt x="12969" y="4940"/>
                </a:lnTo>
                <a:lnTo>
                  <a:pt x="12994" y="5499"/>
                </a:lnTo>
                <a:lnTo>
                  <a:pt x="12994" y="6059"/>
                </a:lnTo>
                <a:lnTo>
                  <a:pt x="12945" y="7397"/>
                </a:lnTo>
                <a:lnTo>
                  <a:pt x="12896" y="8711"/>
                </a:lnTo>
                <a:lnTo>
                  <a:pt x="12896" y="9320"/>
                </a:lnTo>
                <a:lnTo>
                  <a:pt x="12896" y="9928"/>
                </a:lnTo>
                <a:lnTo>
                  <a:pt x="12896" y="11120"/>
                </a:lnTo>
                <a:lnTo>
                  <a:pt x="12458" y="11096"/>
                </a:lnTo>
                <a:lnTo>
                  <a:pt x="12020" y="11096"/>
                </a:lnTo>
                <a:lnTo>
                  <a:pt x="12020" y="11023"/>
                </a:lnTo>
                <a:lnTo>
                  <a:pt x="12020" y="10925"/>
                </a:lnTo>
                <a:lnTo>
                  <a:pt x="11996" y="10852"/>
                </a:lnTo>
                <a:lnTo>
                  <a:pt x="11947" y="10779"/>
                </a:lnTo>
                <a:lnTo>
                  <a:pt x="11899" y="10731"/>
                </a:lnTo>
                <a:lnTo>
                  <a:pt x="11850" y="10682"/>
                </a:lnTo>
                <a:lnTo>
                  <a:pt x="11777" y="10633"/>
                </a:lnTo>
                <a:lnTo>
                  <a:pt x="11704" y="10609"/>
                </a:lnTo>
                <a:lnTo>
                  <a:pt x="11534" y="10609"/>
                </a:lnTo>
                <a:lnTo>
                  <a:pt x="11461" y="10633"/>
                </a:lnTo>
                <a:lnTo>
                  <a:pt x="11388" y="10682"/>
                </a:lnTo>
                <a:lnTo>
                  <a:pt x="11339" y="10731"/>
                </a:lnTo>
                <a:lnTo>
                  <a:pt x="11291" y="10779"/>
                </a:lnTo>
                <a:lnTo>
                  <a:pt x="11242" y="10852"/>
                </a:lnTo>
                <a:lnTo>
                  <a:pt x="11218" y="10925"/>
                </a:lnTo>
                <a:lnTo>
                  <a:pt x="11218" y="11023"/>
                </a:lnTo>
                <a:lnTo>
                  <a:pt x="11242" y="11120"/>
                </a:lnTo>
                <a:lnTo>
                  <a:pt x="10853" y="11144"/>
                </a:lnTo>
                <a:lnTo>
                  <a:pt x="10463" y="11217"/>
                </a:lnTo>
                <a:lnTo>
                  <a:pt x="10415" y="10852"/>
                </a:lnTo>
                <a:lnTo>
                  <a:pt x="10366" y="10488"/>
                </a:lnTo>
                <a:lnTo>
                  <a:pt x="10342" y="9758"/>
                </a:lnTo>
                <a:lnTo>
                  <a:pt x="10317" y="8322"/>
                </a:lnTo>
                <a:lnTo>
                  <a:pt x="10317" y="7251"/>
                </a:lnTo>
                <a:lnTo>
                  <a:pt x="10293" y="6716"/>
                </a:lnTo>
                <a:lnTo>
                  <a:pt x="10269" y="6205"/>
                </a:lnTo>
                <a:lnTo>
                  <a:pt x="10171" y="4502"/>
                </a:lnTo>
                <a:lnTo>
                  <a:pt x="10147" y="3699"/>
                </a:lnTo>
                <a:lnTo>
                  <a:pt x="10147" y="3334"/>
                </a:lnTo>
                <a:close/>
                <a:moveTo>
                  <a:pt x="16035" y="6302"/>
                </a:moveTo>
                <a:lnTo>
                  <a:pt x="16035" y="6448"/>
                </a:lnTo>
                <a:lnTo>
                  <a:pt x="16035" y="6594"/>
                </a:lnTo>
                <a:lnTo>
                  <a:pt x="16060" y="6886"/>
                </a:lnTo>
                <a:lnTo>
                  <a:pt x="16060" y="7592"/>
                </a:lnTo>
                <a:lnTo>
                  <a:pt x="16035" y="8298"/>
                </a:lnTo>
                <a:lnTo>
                  <a:pt x="16011" y="9028"/>
                </a:lnTo>
                <a:lnTo>
                  <a:pt x="15962" y="9758"/>
                </a:lnTo>
                <a:lnTo>
                  <a:pt x="15938" y="10488"/>
                </a:lnTo>
                <a:lnTo>
                  <a:pt x="15938" y="10852"/>
                </a:lnTo>
                <a:lnTo>
                  <a:pt x="15962" y="11217"/>
                </a:lnTo>
                <a:lnTo>
                  <a:pt x="15719" y="11217"/>
                </a:lnTo>
                <a:lnTo>
                  <a:pt x="15743" y="11169"/>
                </a:lnTo>
                <a:lnTo>
                  <a:pt x="15768" y="10852"/>
                </a:lnTo>
                <a:lnTo>
                  <a:pt x="15768" y="10536"/>
                </a:lnTo>
                <a:lnTo>
                  <a:pt x="15743" y="10220"/>
                </a:lnTo>
                <a:lnTo>
                  <a:pt x="15743" y="9904"/>
                </a:lnTo>
                <a:lnTo>
                  <a:pt x="15743" y="9198"/>
                </a:lnTo>
                <a:lnTo>
                  <a:pt x="15743" y="8517"/>
                </a:lnTo>
                <a:lnTo>
                  <a:pt x="15695" y="7884"/>
                </a:lnTo>
                <a:lnTo>
                  <a:pt x="15622" y="7251"/>
                </a:lnTo>
                <a:lnTo>
                  <a:pt x="15622" y="7008"/>
                </a:lnTo>
                <a:lnTo>
                  <a:pt x="15622" y="6765"/>
                </a:lnTo>
                <a:lnTo>
                  <a:pt x="15670" y="6302"/>
                </a:lnTo>
                <a:close/>
                <a:moveTo>
                  <a:pt x="15354" y="6302"/>
                </a:moveTo>
                <a:lnTo>
                  <a:pt x="15281" y="6546"/>
                </a:lnTo>
                <a:lnTo>
                  <a:pt x="15257" y="6813"/>
                </a:lnTo>
                <a:lnTo>
                  <a:pt x="15232" y="7081"/>
                </a:lnTo>
                <a:lnTo>
                  <a:pt x="15232" y="7349"/>
                </a:lnTo>
                <a:lnTo>
                  <a:pt x="15305" y="7884"/>
                </a:lnTo>
                <a:lnTo>
                  <a:pt x="15354" y="8395"/>
                </a:lnTo>
                <a:lnTo>
                  <a:pt x="15354" y="8760"/>
                </a:lnTo>
                <a:lnTo>
                  <a:pt x="15354" y="9149"/>
                </a:lnTo>
                <a:lnTo>
                  <a:pt x="15330" y="9904"/>
                </a:lnTo>
                <a:lnTo>
                  <a:pt x="15305" y="10220"/>
                </a:lnTo>
                <a:lnTo>
                  <a:pt x="15305" y="10585"/>
                </a:lnTo>
                <a:lnTo>
                  <a:pt x="15330" y="10925"/>
                </a:lnTo>
                <a:lnTo>
                  <a:pt x="15378" y="11071"/>
                </a:lnTo>
                <a:lnTo>
                  <a:pt x="15427" y="11242"/>
                </a:lnTo>
                <a:lnTo>
                  <a:pt x="15208" y="11242"/>
                </a:lnTo>
                <a:lnTo>
                  <a:pt x="15232" y="11193"/>
                </a:lnTo>
                <a:lnTo>
                  <a:pt x="15232" y="11120"/>
                </a:lnTo>
                <a:lnTo>
                  <a:pt x="15184" y="10755"/>
                </a:lnTo>
                <a:lnTo>
                  <a:pt x="15135" y="10366"/>
                </a:lnTo>
                <a:lnTo>
                  <a:pt x="15086" y="9636"/>
                </a:lnTo>
                <a:lnTo>
                  <a:pt x="15062" y="8882"/>
                </a:lnTo>
                <a:lnTo>
                  <a:pt x="15013" y="8127"/>
                </a:lnTo>
                <a:lnTo>
                  <a:pt x="14989" y="7543"/>
                </a:lnTo>
                <a:lnTo>
                  <a:pt x="14989" y="6959"/>
                </a:lnTo>
                <a:lnTo>
                  <a:pt x="14989" y="6789"/>
                </a:lnTo>
                <a:lnTo>
                  <a:pt x="15013" y="6619"/>
                </a:lnTo>
                <a:lnTo>
                  <a:pt x="15038" y="6473"/>
                </a:lnTo>
                <a:lnTo>
                  <a:pt x="15038" y="6302"/>
                </a:lnTo>
                <a:close/>
                <a:moveTo>
                  <a:pt x="4575" y="10633"/>
                </a:moveTo>
                <a:lnTo>
                  <a:pt x="4575" y="10950"/>
                </a:lnTo>
                <a:lnTo>
                  <a:pt x="4599" y="11290"/>
                </a:lnTo>
                <a:lnTo>
                  <a:pt x="4429" y="11242"/>
                </a:lnTo>
                <a:lnTo>
                  <a:pt x="4258" y="11217"/>
                </a:lnTo>
                <a:lnTo>
                  <a:pt x="3893" y="11217"/>
                </a:lnTo>
                <a:lnTo>
                  <a:pt x="4088" y="11047"/>
                </a:lnTo>
                <a:lnTo>
                  <a:pt x="4283" y="10852"/>
                </a:lnTo>
                <a:lnTo>
                  <a:pt x="4575" y="10633"/>
                </a:lnTo>
                <a:close/>
                <a:moveTo>
                  <a:pt x="4648" y="8711"/>
                </a:moveTo>
                <a:lnTo>
                  <a:pt x="4648" y="8882"/>
                </a:lnTo>
                <a:lnTo>
                  <a:pt x="4599" y="9952"/>
                </a:lnTo>
                <a:lnTo>
                  <a:pt x="4550" y="9952"/>
                </a:lnTo>
                <a:lnTo>
                  <a:pt x="4477" y="10001"/>
                </a:lnTo>
                <a:lnTo>
                  <a:pt x="4404" y="10074"/>
                </a:lnTo>
                <a:lnTo>
                  <a:pt x="4283" y="10196"/>
                </a:lnTo>
                <a:lnTo>
                  <a:pt x="3942" y="10536"/>
                </a:lnTo>
                <a:lnTo>
                  <a:pt x="3626" y="10828"/>
                </a:lnTo>
                <a:lnTo>
                  <a:pt x="3480" y="10974"/>
                </a:lnTo>
                <a:lnTo>
                  <a:pt x="3358" y="11169"/>
                </a:lnTo>
                <a:lnTo>
                  <a:pt x="3334" y="11242"/>
                </a:lnTo>
                <a:lnTo>
                  <a:pt x="3237" y="11242"/>
                </a:lnTo>
                <a:lnTo>
                  <a:pt x="2653" y="11266"/>
                </a:lnTo>
                <a:lnTo>
                  <a:pt x="2044" y="11315"/>
                </a:lnTo>
                <a:lnTo>
                  <a:pt x="2044" y="11315"/>
                </a:lnTo>
                <a:lnTo>
                  <a:pt x="2069" y="11144"/>
                </a:lnTo>
                <a:lnTo>
                  <a:pt x="2093" y="11193"/>
                </a:lnTo>
                <a:lnTo>
                  <a:pt x="2142" y="11217"/>
                </a:lnTo>
                <a:lnTo>
                  <a:pt x="2190" y="11242"/>
                </a:lnTo>
                <a:lnTo>
                  <a:pt x="2239" y="11217"/>
                </a:lnTo>
                <a:lnTo>
                  <a:pt x="2409" y="11120"/>
                </a:lnTo>
                <a:lnTo>
                  <a:pt x="2555" y="11023"/>
                </a:lnTo>
                <a:lnTo>
                  <a:pt x="2823" y="10779"/>
                </a:lnTo>
                <a:lnTo>
                  <a:pt x="3261" y="10415"/>
                </a:lnTo>
                <a:lnTo>
                  <a:pt x="3650" y="10050"/>
                </a:lnTo>
                <a:lnTo>
                  <a:pt x="3845" y="9831"/>
                </a:lnTo>
                <a:lnTo>
                  <a:pt x="4039" y="9612"/>
                </a:lnTo>
                <a:lnTo>
                  <a:pt x="4356" y="9125"/>
                </a:lnTo>
                <a:lnTo>
                  <a:pt x="4648" y="8711"/>
                </a:lnTo>
                <a:close/>
                <a:moveTo>
                  <a:pt x="6035" y="536"/>
                </a:moveTo>
                <a:lnTo>
                  <a:pt x="6327" y="560"/>
                </a:lnTo>
                <a:lnTo>
                  <a:pt x="6619" y="584"/>
                </a:lnTo>
                <a:lnTo>
                  <a:pt x="7203" y="584"/>
                </a:lnTo>
                <a:lnTo>
                  <a:pt x="7592" y="609"/>
                </a:lnTo>
                <a:lnTo>
                  <a:pt x="8346" y="609"/>
                </a:lnTo>
                <a:lnTo>
                  <a:pt x="8736" y="560"/>
                </a:lnTo>
                <a:lnTo>
                  <a:pt x="8663" y="803"/>
                </a:lnTo>
                <a:lnTo>
                  <a:pt x="8638" y="1047"/>
                </a:lnTo>
                <a:lnTo>
                  <a:pt x="8638" y="1436"/>
                </a:lnTo>
                <a:lnTo>
                  <a:pt x="8638" y="1971"/>
                </a:lnTo>
                <a:lnTo>
                  <a:pt x="8687" y="2531"/>
                </a:lnTo>
                <a:lnTo>
                  <a:pt x="8711" y="3066"/>
                </a:lnTo>
                <a:lnTo>
                  <a:pt x="8711" y="3626"/>
                </a:lnTo>
                <a:lnTo>
                  <a:pt x="8687" y="4575"/>
                </a:lnTo>
                <a:lnTo>
                  <a:pt x="8711" y="5499"/>
                </a:lnTo>
                <a:lnTo>
                  <a:pt x="8760" y="7373"/>
                </a:lnTo>
                <a:lnTo>
                  <a:pt x="8833" y="9271"/>
                </a:lnTo>
                <a:lnTo>
                  <a:pt x="8857" y="11144"/>
                </a:lnTo>
                <a:lnTo>
                  <a:pt x="7178" y="11144"/>
                </a:lnTo>
                <a:lnTo>
                  <a:pt x="6911" y="11169"/>
                </a:lnTo>
                <a:lnTo>
                  <a:pt x="6643" y="11169"/>
                </a:lnTo>
                <a:lnTo>
                  <a:pt x="6400" y="11217"/>
                </a:lnTo>
                <a:lnTo>
                  <a:pt x="6156" y="11315"/>
                </a:lnTo>
                <a:lnTo>
                  <a:pt x="6132" y="11023"/>
                </a:lnTo>
                <a:lnTo>
                  <a:pt x="6132" y="10731"/>
                </a:lnTo>
                <a:lnTo>
                  <a:pt x="6132" y="10147"/>
                </a:lnTo>
                <a:lnTo>
                  <a:pt x="6059" y="8711"/>
                </a:lnTo>
                <a:lnTo>
                  <a:pt x="6035" y="7933"/>
                </a:lnTo>
                <a:lnTo>
                  <a:pt x="6035" y="7178"/>
                </a:lnTo>
                <a:lnTo>
                  <a:pt x="6083" y="6424"/>
                </a:lnTo>
                <a:lnTo>
                  <a:pt x="6132" y="5645"/>
                </a:lnTo>
                <a:lnTo>
                  <a:pt x="6229" y="4210"/>
                </a:lnTo>
                <a:lnTo>
                  <a:pt x="6254" y="3480"/>
                </a:lnTo>
                <a:lnTo>
                  <a:pt x="6254" y="3115"/>
                </a:lnTo>
                <a:lnTo>
                  <a:pt x="6229" y="2750"/>
                </a:lnTo>
                <a:lnTo>
                  <a:pt x="6035" y="1485"/>
                </a:lnTo>
                <a:lnTo>
                  <a:pt x="6035" y="1241"/>
                </a:lnTo>
                <a:lnTo>
                  <a:pt x="6035" y="1022"/>
                </a:lnTo>
                <a:lnTo>
                  <a:pt x="6035" y="536"/>
                </a:lnTo>
                <a:close/>
                <a:moveTo>
                  <a:pt x="14721" y="6327"/>
                </a:moveTo>
                <a:lnTo>
                  <a:pt x="14624" y="6497"/>
                </a:lnTo>
                <a:lnTo>
                  <a:pt x="14600" y="6716"/>
                </a:lnTo>
                <a:lnTo>
                  <a:pt x="14575" y="6959"/>
                </a:lnTo>
                <a:lnTo>
                  <a:pt x="14551" y="7203"/>
                </a:lnTo>
                <a:lnTo>
                  <a:pt x="14575" y="7665"/>
                </a:lnTo>
                <a:lnTo>
                  <a:pt x="14600" y="8006"/>
                </a:lnTo>
                <a:lnTo>
                  <a:pt x="14673" y="9612"/>
                </a:lnTo>
                <a:lnTo>
                  <a:pt x="14721" y="10439"/>
                </a:lnTo>
                <a:lnTo>
                  <a:pt x="14770" y="10828"/>
                </a:lnTo>
                <a:lnTo>
                  <a:pt x="14843" y="11242"/>
                </a:lnTo>
                <a:lnTo>
                  <a:pt x="14843" y="11266"/>
                </a:lnTo>
                <a:lnTo>
                  <a:pt x="14600" y="11290"/>
                </a:lnTo>
                <a:lnTo>
                  <a:pt x="14381" y="11339"/>
                </a:lnTo>
                <a:lnTo>
                  <a:pt x="14454" y="10755"/>
                </a:lnTo>
                <a:lnTo>
                  <a:pt x="14502" y="10171"/>
                </a:lnTo>
                <a:lnTo>
                  <a:pt x="14502" y="9587"/>
                </a:lnTo>
                <a:lnTo>
                  <a:pt x="14478" y="9003"/>
                </a:lnTo>
                <a:lnTo>
                  <a:pt x="14429" y="7689"/>
                </a:lnTo>
                <a:lnTo>
                  <a:pt x="14405" y="7008"/>
                </a:lnTo>
                <a:lnTo>
                  <a:pt x="14356" y="6375"/>
                </a:lnTo>
                <a:lnTo>
                  <a:pt x="14721" y="6327"/>
                </a:lnTo>
                <a:close/>
                <a:moveTo>
                  <a:pt x="12361" y="2871"/>
                </a:moveTo>
                <a:lnTo>
                  <a:pt x="11680" y="2920"/>
                </a:lnTo>
                <a:lnTo>
                  <a:pt x="10901" y="2944"/>
                </a:lnTo>
                <a:lnTo>
                  <a:pt x="10512" y="2944"/>
                </a:lnTo>
                <a:lnTo>
                  <a:pt x="10147" y="2993"/>
                </a:lnTo>
                <a:lnTo>
                  <a:pt x="10074" y="3042"/>
                </a:lnTo>
                <a:lnTo>
                  <a:pt x="10025" y="3090"/>
                </a:lnTo>
                <a:lnTo>
                  <a:pt x="10001" y="3090"/>
                </a:lnTo>
                <a:lnTo>
                  <a:pt x="9904" y="3139"/>
                </a:lnTo>
                <a:lnTo>
                  <a:pt x="9831" y="3212"/>
                </a:lnTo>
                <a:lnTo>
                  <a:pt x="9806" y="3334"/>
                </a:lnTo>
                <a:lnTo>
                  <a:pt x="9782" y="3455"/>
                </a:lnTo>
                <a:lnTo>
                  <a:pt x="9758" y="3723"/>
                </a:lnTo>
                <a:lnTo>
                  <a:pt x="9782" y="3918"/>
                </a:lnTo>
                <a:lnTo>
                  <a:pt x="9782" y="4429"/>
                </a:lnTo>
                <a:lnTo>
                  <a:pt x="9806" y="4940"/>
                </a:lnTo>
                <a:lnTo>
                  <a:pt x="9855" y="5937"/>
                </a:lnTo>
                <a:lnTo>
                  <a:pt x="9879" y="7032"/>
                </a:lnTo>
                <a:lnTo>
                  <a:pt x="9904" y="8127"/>
                </a:lnTo>
                <a:lnTo>
                  <a:pt x="9928" y="9758"/>
                </a:lnTo>
                <a:lnTo>
                  <a:pt x="9952" y="10560"/>
                </a:lnTo>
                <a:lnTo>
                  <a:pt x="10001" y="10974"/>
                </a:lnTo>
                <a:lnTo>
                  <a:pt x="10050" y="11363"/>
                </a:lnTo>
                <a:lnTo>
                  <a:pt x="10025" y="11388"/>
                </a:lnTo>
                <a:lnTo>
                  <a:pt x="10001" y="11436"/>
                </a:lnTo>
                <a:lnTo>
                  <a:pt x="10001" y="11534"/>
                </a:lnTo>
                <a:lnTo>
                  <a:pt x="10025" y="11631"/>
                </a:lnTo>
                <a:lnTo>
                  <a:pt x="10074" y="11655"/>
                </a:lnTo>
                <a:lnTo>
                  <a:pt x="10123" y="11680"/>
                </a:lnTo>
                <a:lnTo>
                  <a:pt x="10171" y="11680"/>
                </a:lnTo>
                <a:lnTo>
                  <a:pt x="10244" y="11704"/>
                </a:lnTo>
                <a:lnTo>
                  <a:pt x="10317" y="11704"/>
                </a:lnTo>
                <a:lnTo>
                  <a:pt x="10585" y="11728"/>
                </a:lnTo>
                <a:lnTo>
                  <a:pt x="10853" y="11704"/>
                </a:lnTo>
                <a:lnTo>
                  <a:pt x="11364" y="11655"/>
                </a:lnTo>
                <a:lnTo>
                  <a:pt x="12142" y="11631"/>
                </a:lnTo>
                <a:lnTo>
                  <a:pt x="12921" y="11607"/>
                </a:lnTo>
                <a:lnTo>
                  <a:pt x="12969" y="11655"/>
                </a:lnTo>
                <a:lnTo>
                  <a:pt x="13042" y="11680"/>
                </a:lnTo>
                <a:lnTo>
                  <a:pt x="13091" y="11704"/>
                </a:lnTo>
                <a:lnTo>
                  <a:pt x="13164" y="11680"/>
                </a:lnTo>
                <a:lnTo>
                  <a:pt x="13237" y="11655"/>
                </a:lnTo>
                <a:lnTo>
                  <a:pt x="13286" y="11607"/>
                </a:lnTo>
                <a:lnTo>
                  <a:pt x="13334" y="11558"/>
                </a:lnTo>
                <a:lnTo>
                  <a:pt x="13359" y="11461"/>
                </a:lnTo>
                <a:lnTo>
                  <a:pt x="13383" y="10877"/>
                </a:lnTo>
                <a:lnTo>
                  <a:pt x="13383" y="10293"/>
                </a:lnTo>
                <a:lnTo>
                  <a:pt x="13359" y="9685"/>
                </a:lnTo>
                <a:lnTo>
                  <a:pt x="13359" y="9101"/>
                </a:lnTo>
                <a:lnTo>
                  <a:pt x="13432" y="6619"/>
                </a:lnTo>
                <a:lnTo>
                  <a:pt x="13432" y="6059"/>
                </a:lnTo>
                <a:lnTo>
                  <a:pt x="13432" y="5524"/>
                </a:lnTo>
                <a:lnTo>
                  <a:pt x="13407" y="4964"/>
                </a:lnTo>
                <a:lnTo>
                  <a:pt x="13334" y="4404"/>
                </a:lnTo>
                <a:lnTo>
                  <a:pt x="13213" y="3723"/>
                </a:lnTo>
                <a:lnTo>
                  <a:pt x="13188" y="3480"/>
                </a:lnTo>
                <a:lnTo>
                  <a:pt x="13188" y="3212"/>
                </a:lnTo>
                <a:lnTo>
                  <a:pt x="13213" y="3139"/>
                </a:lnTo>
                <a:lnTo>
                  <a:pt x="13188" y="3042"/>
                </a:lnTo>
                <a:lnTo>
                  <a:pt x="13140" y="2969"/>
                </a:lnTo>
                <a:lnTo>
                  <a:pt x="13042" y="2920"/>
                </a:lnTo>
                <a:lnTo>
                  <a:pt x="12896" y="2871"/>
                </a:lnTo>
                <a:close/>
                <a:moveTo>
                  <a:pt x="3188" y="5816"/>
                </a:moveTo>
                <a:lnTo>
                  <a:pt x="2823" y="5840"/>
                </a:lnTo>
                <a:lnTo>
                  <a:pt x="2458" y="5864"/>
                </a:lnTo>
                <a:lnTo>
                  <a:pt x="2093" y="5937"/>
                </a:lnTo>
                <a:lnTo>
                  <a:pt x="1923" y="5986"/>
                </a:lnTo>
                <a:lnTo>
                  <a:pt x="1752" y="6035"/>
                </a:lnTo>
                <a:lnTo>
                  <a:pt x="1679" y="6059"/>
                </a:lnTo>
                <a:lnTo>
                  <a:pt x="1631" y="6083"/>
                </a:lnTo>
                <a:lnTo>
                  <a:pt x="1631" y="6108"/>
                </a:lnTo>
                <a:lnTo>
                  <a:pt x="1582" y="6181"/>
                </a:lnTo>
                <a:lnTo>
                  <a:pt x="1582" y="6278"/>
                </a:lnTo>
                <a:lnTo>
                  <a:pt x="1606" y="6351"/>
                </a:lnTo>
                <a:lnTo>
                  <a:pt x="1655" y="6400"/>
                </a:lnTo>
                <a:lnTo>
                  <a:pt x="1704" y="7032"/>
                </a:lnTo>
                <a:lnTo>
                  <a:pt x="1704" y="7665"/>
                </a:lnTo>
                <a:lnTo>
                  <a:pt x="1704" y="8930"/>
                </a:lnTo>
                <a:lnTo>
                  <a:pt x="1606" y="11461"/>
                </a:lnTo>
                <a:lnTo>
                  <a:pt x="1631" y="11558"/>
                </a:lnTo>
                <a:lnTo>
                  <a:pt x="1655" y="11631"/>
                </a:lnTo>
                <a:lnTo>
                  <a:pt x="1728" y="11655"/>
                </a:lnTo>
                <a:lnTo>
                  <a:pt x="1801" y="11680"/>
                </a:lnTo>
                <a:lnTo>
                  <a:pt x="1947" y="11728"/>
                </a:lnTo>
                <a:lnTo>
                  <a:pt x="2117" y="11753"/>
                </a:lnTo>
                <a:lnTo>
                  <a:pt x="2434" y="11753"/>
                </a:lnTo>
                <a:lnTo>
                  <a:pt x="2750" y="11728"/>
                </a:lnTo>
                <a:lnTo>
                  <a:pt x="3066" y="11704"/>
                </a:lnTo>
                <a:lnTo>
                  <a:pt x="3942" y="11704"/>
                </a:lnTo>
                <a:lnTo>
                  <a:pt x="4356" y="11728"/>
                </a:lnTo>
                <a:lnTo>
                  <a:pt x="4575" y="11728"/>
                </a:lnTo>
                <a:lnTo>
                  <a:pt x="4794" y="11704"/>
                </a:lnTo>
                <a:lnTo>
                  <a:pt x="4891" y="11680"/>
                </a:lnTo>
                <a:lnTo>
                  <a:pt x="4964" y="11655"/>
                </a:lnTo>
                <a:lnTo>
                  <a:pt x="5013" y="11582"/>
                </a:lnTo>
                <a:lnTo>
                  <a:pt x="5013" y="11509"/>
                </a:lnTo>
                <a:lnTo>
                  <a:pt x="4988" y="11169"/>
                </a:lnTo>
                <a:lnTo>
                  <a:pt x="4964" y="10852"/>
                </a:lnTo>
                <a:lnTo>
                  <a:pt x="4988" y="10196"/>
                </a:lnTo>
                <a:lnTo>
                  <a:pt x="5037" y="8882"/>
                </a:lnTo>
                <a:lnTo>
                  <a:pt x="5086" y="7178"/>
                </a:lnTo>
                <a:lnTo>
                  <a:pt x="5110" y="6692"/>
                </a:lnTo>
                <a:lnTo>
                  <a:pt x="5110" y="6448"/>
                </a:lnTo>
                <a:lnTo>
                  <a:pt x="5086" y="6205"/>
                </a:lnTo>
                <a:lnTo>
                  <a:pt x="5061" y="6132"/>
                </a:lnTo>
                <a:lnTo>
                  <a:pt x="5037" y="6035"/>
                </a:lnTo>
                <a:lnTo>
                  <a:pt x="4988" y="5962"/>
                </a:lnTo>
                <a:lnTo>
                  <a:pt x="4915" y="5889"/>
                </a:lnTo>
                <a:lnTo>
                  <a:pt x="4818" y="5864"/>
                </a:lnTo>
                <a:lnTo>
                  <a:pt x="3991" y="5816"/>
                </a:lnTo>
                <a:close/>
                <a:moveTo>
                  <a:pt x="5889" y="25"/>
                </a:moveTo>
                <a:lnTo>
                  <a:pt x="5816" y="49"/>
                </a:lnTo>
                <a:lnTo>
                  <a:pt x="5743" y="98"/>
                </a:lnTo>
                <a:lnTo>
                  <a:pt x="5670" y="219"/>
                </a:lnTo>
                <a:lnTo>
                  <a:pt x="5621" y="341"/>
                </a:lnTo>
                <a:lnTo>
                  <a:pt x="5548" y="609"/>
                </a:lnTo>
                <a:lnTo>
                  <a:pt x="5524" y="901"/>
                </a:lnTo>
                <a:lnTo>
                  <a:pt x="5524" y="1193"/>
                </a:lnTo>
                <a:lnTo>
                  <a:pt x="5548" y="1509"/>
                </a:lnTo>
                <a:lnTo>
                  <a:pt x="5572" y="1801"/>
                </a:lnTo>
                <a:lnTo>
                  <a:pt x="5670" y="2361"/>
                </a:lnTo>
                <a:lnTo>
                  <a:pt x="5718" y="2750"/>
                </a:lnTo>
                <a:lnTo>
                  <a:pt x="5743" y="3139"/>
                </a:lnTo>
                <a:lnTo>
                  <a:pt x="5743" y="3528"/>
                </a:lnTo>
                <a:lnTo>
                  <a:pt x="5718" y="3918"/>
                </a:lnTo>
                <a:lnTo>
                  <a:pt x="5694" y="4672"/>
                </a:lnTo>
                <a:lnTo>
                  <a:pt x="5621" y="5475"/>
                </a:lnTo>
                <a:lnTo>
                  <a:pt x="5572" y="6278"/>
                </a:lnTo>
                <a:lnTo>
                  <a:pt x="5548" y="7081"/>
                </a:lnTo>
                <a:lnTo>
                  <a:pt x="5524" y="7908"/>
                </a:lnTo>
                <a:lnTo>
                  <a:pt x="5548" y="8711"/>
                </a:lnTo>
                <a:lnTo>
                  <a:pt x="5645" y="10293"/>
                </a:lnTo>
                <a:lnTo>
                  <a:pt x="5645" y="10925"/>
                </a:lnTo>
                <a:lnTo>
                  <a:pt x="5670" y="11242"/>
                </a:lnTo>
                <a:lnTo>
                  <a:pt x="5718" y="11558"/>
                </a:lnTo>
                <a:lnTo>
                  <a:pt x="5743" y="11631"/>
                </a:lnTo>
                <a:lnTo>
                  <a:pt x="5767" y="11680"/>
                </a:lnTo>
                <a:lnTo>
                  <a:pt x="5816" y="11728"/>
                </a:lnTo>
                <a:lnTo>
                  <a:pt x="5986" y="11728"/>
                </a:lnTo>
                <a:lnTo>
                  <a:pt x="6108" y="11680"/>
                </a:lnTo>
                <a:lnTo>
                  <a:pt x="6351" y="11728"/>
                </a:lnTo>
                <a:lnTo>
                  <a:pt x="6619" y="11753"/>
                </a:lnTo>
                <a:lnTo>
                  <a:pt x="8030" y="11753"/>
                </a:lnTo>
                <a:lnTo>
                  <a:pt x="8857" y="11728"/>
                </a:lnTo>
                <a:lnTo>
                  <a:pt x="8955" y="11704"/>
                </a:lnTo>
                <a:lnTo>
                  <a:pt x="9028" y="11680"/>
                </a:lnTo>
                <a:lnTo>
                  <a:pt x="9149" y="11680"/>
                </a:lnTo>
                <a:lnTo>
                  <a:pt x="9271" y="11655"/>
                </a:lnTo>
                <a:lnTo>
                  <a:pt x="9320" y="11607"/>
                </a:lnTo>
                <a:lnTo>
                  <a:pt x="9344" y="11582"/>
                </a:lnTo>
                <a:lnTo>
                  <a:pt x="9368" y="11509"/>
                </a:lnTo>
                <a:lnTo>
                  <a:pt x="9393" y="11436"/>
                </a:lnTo>
                <a:lnTo>
                  <a:pt x="9368" y="9563"/>
                </a:lnTo>
                <a:lnTo>
                  <a:pt x="9295" y="7714"/>
                </a:lnTo>
                <a:lnTo>
                  <a:pt x="9222" y="5840"/>
                </a:lnTo>
                <a:lnTo>
                  <a:pt x="9198" y="4915"/>
                </a:lnTo>
                <a:lnTo>
                  <a:pt x="9198" y="3991"/>
                </a:lnTo>
                <a:lnTo>
                  <a:pt x="9198" y="3431"/>
                </a:lnTo>
                <a:lnTo>
                  <a:pt x="9174" y="2871"/>
                </a:lnTo>
                <a:lnTo>
                  <a:pt x="9125" y="2312"/>
                </a:lnTo>
                <a:lnTo>
                  <a:pt x="9076" y="1752"/>
                </a:lnTo>
                <a:lnTo>
                  <a:pt x="9052" y="1266"/>
                </a:lnTo>
                <a:lnTo>
                  <a:pt x="9052" y="803"/>
                </a:lnTo>
                <a:lnTo>
                  <a:pt x="9076" y="609"/>
                </a:lnTo>
                <a:lnTo>
                  <a:pt x="9076" y="487"/>
                </a:lnTo>
                <a:lnTo>
                  <a:pt x="9076" y="463"/>
                </a:lnTo>
                <a:lnTo>
                  <a:pt x="9052" y="414"/>
                </a:lnTo>
                <a:lnTo>
                  <a:pt x="9076" y="341"/>
                </a:lnTo>
                <a:lnTo>
                  <a:pt x="9076" y="268"/>
                </a:lnTo>
                <a:lnTo>
                  <a:pt x="9052" y="195"/>
                </a:lnTo>
                <a:lnTo>
                  <a:pt x="9003" y="146"/>
                </a:lnTo>
                <a:lnTo>
                  <a:pt x="8955" y="73"/>
                </a:lnTo>
                <a:lnTo>
                  <a:pt x="8906" y="25"/>
                </a:lnTo>
                <a:lnTo>
                  <a:pt x="8736" y="25"/>
                </a:lnTo>
                <a:lnTo>
                  <a:pt x="8298" y="73"/>
                </a:lnTo>
                <a:lnTo>
                  <a:pt x="7884" y="73"/>
                </a:lnTo>
                <a:lnTo>
                  <a:pt x="7032" y="49"/>
                </a:lnTo>
                <a:lnTo>
                  <a:pt x="6521" y="49"/>
                </a:lnTo>
                <a:lnTo>
                  <a:pt x="6278" y="73"/>
                </a:lnTo>
                <a:lnTo>
                  <a:pt x="6010" y="98"/>
                </a:lnTo>
                <a:lnTo>
                  <a:pt x="5962" y="49"/>
                </a:lnTo>
                <a:lnTo>
                  <a:pt x="5889" y="25"/>
                </a:lnTo>
                <a:close/>
                <a:moveTo>
                  <a:pt x="16619" y="5791"/>
                </a:moveTo>
                <a:lnTo>
                  <a:pt x="16108" y="5816"/>
                </a:lnTo>
                <a:lnTo>
                  <a:pt x="15622" y="5864"/>
                </a:lnTo>
                <a:lnTo>
                  <a:pt x="15111" y="5889"/>
                </a:lnTo>
                <a:lnTo>
                  <a:pt x="14697" y="5889"/>
                </a:lnTo>
                <a:lnTo>
                  <a:pt x="14478" y="5937"/>
                </a:lnTo>
                <a:lnTo>
                  <a:pt x="14283" y="6010"/>
                </a:lnTo>
                <a:lnTo>
                  <a:pt x="14210" y="5937"/>
                </a:lnTo>
                <a:lnTo>
                  <a:pt x="14113" y="5913"/>
                </a:lnTo>
                <a:lnTo>
                  <a:pt x="14089" y="5913"/>
                </a:lnTo>
                <a:lnTo>
                  <a:pt x="14040" y="5937"/>
                </a:lnTo>
                <a:lnTo>
                  <a:pt x="14016" y="5986"/>
                </a:lnTo>
                <a:lnTo>
                  <a:pt x="13991" y="6035"/>
                </a:lnTo>
                <a:lnTo>
                  <a:pt x="13943" y="6351"/>
                </a:lnTo>
                <a:lnTo>
                  <a:pt x="13918" y="6667"/>
                </a:lnTo>
                <a:lnTo>
                  <a:pt x="13918" y="7008"/>
                </a:lnTo>
                <a:lnTo>
                  <a:pt x="13918" y="7324"/>
                </a:lnTo>
                <a:lnTo>
                  <a:pt x="13967" y="7981"/>
                </a:lnTo>
                <a:lnTo>
                  <a:pt x="14016" y="8614"/>
                </a:lnTo>
                <a:lnTo>
                  <a:pt x="14040" y="9344"/>
                </a:lnTo>
                <a:lnTo>
                  <a:pt x="14040" y="10050"/>
                </a:lnTo>
                <a:lnTo>
                  <a:pt x="14016" y="10755"/>
                </a:lnTo>
                <a:lnTo>
                  <a:pt x="13967" y="11120"/>
                </a:lnTo>
                <a:lnTo>
                  <a:pt x="13894" y="11461"/>
                </a:lnTo>
                <a:lnTo>
                  <a:pt x="13894" y="11558"/>
                </a:lnTo>
                <a:lnTo>
                  <a:pt x="13918" y="11631"/>
                </a:lnTo>
                <a:lnTo>
                  <a:pt x="13967" y="11704"/>
                </a:lnTo>
                <a:lnTo>
                  <a:pt x="14040" y="11728"/>
                </a:lnTo>
                <a:lnTo>
                  <a:pt x="14089" y="11753"/>
                </a:lnTo>
                <a:lnTo>
                  <a:pt x="14235" y="11753"/>
                </a:lnTo>
                <a:lnTo>
                  <a:pt x="14308" y="11704"/>
                </a:lnTo>
                <a:lnTo>
                  <a:pt x="14624" y="11728"/>
                </a:lnTo>
                <a:lnTo>
                  <a:pt x="15597" y="11728"/>
                </a:lnTo>
                <a:lnTo>
                  <a:pt x="16327" y="11704"/>
                </a:lnTo>
                <a:lnTo>
                  <a:pt x="16668" y="11655"/>
                </a:lnTo>
                <a:lnTo>
                  <a:pt x="17033" y="11607"/>
                </a:lnTo>
                <a:lnTo>
                  <a:pt x="17082" y="11655"/>
                </a:lnTo>
                <a:lnTo>
                  <a:pt x="17130" y="11680"/>
                </a:lnTo>
                <a:lnTo>
                  <a:pt x="17203" y="11704"/>
                </a:lnTo>
                <a:lnTo>
                  <a:pt x="17276" y="11704"/>
                </a:lnTo>
                <a:lnTo>
                  <a:pt x="17349" y="11680"/>
                </a:lnTo>
                <a:lnTo>
                  <a:pt x="17398" y="11631"/>
                </a:lnTo>
                <a:lnTo>
                  <a:pt x="17422" y="11582"/>
                </a:lnTo>
                <a:lnTo>
                  <a:pt x="17422" y="11509"/>
                </a:lnTo>
                <a:lnTo>
                  <a:pt x="17374" y="11144"/>
                </a:lnTo>
                <a:lnTo>
                  <a:pt x="17349" y="10779"/>
                </a:lnTo>
                <a:lnTo>
                  <a:pt x="17349" y="10050"/>
                </a:lnTo>
                <a:lnTo>
                  <a:pt x="17349" y="9344"/>
                </a:lnTo>
                <a:lnTo>
                  <a:pt x="17398" y="8614"/>
                </a:lnTo>
                <a:lnTo>
                  <a:pt x="17422" y="7884"/>
                </a:lnTo>
                <a:lnTo>
                  <a:pt x="17447" y="7154"/>
                </a:lnTo>
                <a:lnTo>
                  <a:pt x="17447" y="6911"/>
                </a:lnTo>
                <a:lnTo>
                  <a:pt x="17422" y="6643"/>
                </a:lnTo>
                <a:lnTo>
                  <a:pt x="17398" y="6375"/>
                </a:lnTo>
                <a:lnTo>
                  <a:pt x="17349" y="6254"/>
                </a:lnTo>
                <a:lnTo>
                  <a:pt x="17301" y="6156"/>
                </a:lnTo>
                <a:lnTo>
                  <a:pt x="17325" y="6083"/>
                </a:lnTo>
                <a:lnTo>
                  <a:pt x="17325" y="6035"/>
                </a:lnTo>
                <a:lnTo>
                  <a:pt x="17301" y="5937"/>
                </a:lnTo>
                <a:lnTo>
                  <a:pt x="17228" y="5840"/>
                </a:lnTo>
                <a:lnTo>
                  <a:pt x="17179" y="5816"/>
                </a:lnTo>
                <a:lnTo>
                  <a:pt x="17106" y="5791"/>
                </a:lnTo>
                <a:close/>
                <a:moveTo>
                  <a:pt x="195" y="0"/>
                </a:moveTo>
                <a:lnTo>
                  <a:pt x="146" y="49"/>
                </a:lnTo>
                <a:lnTo>
                  <a:pt x="98" y="73"/>
                </a:lnTo>
                <a:lnTo>
                  <a:pt x="49" y="195"/>
                </a:lnTo>
                <a:lnTo>
                  <a:pt x="25" y="317"/>
                </a:lnTo>
                <a:lnTo>
                  <a:pt x="0" y="438"/>
                </a:lnTo>
                <a:lnTo>
                  <a:pt x="0" y="584"/>
                </a:lnTo>
                <a:lnTo>
                  <a:pt x="49" y="876"/>
                </a:lnTo>
                <a:lnTo>
                  <a:pt x="73" y="1120"/>
                </a:lnTo>
                <a:lnTo>
                  <a:pt x="49" y="1947"/>
                </a:lnTo>
                <a:lnTo>
                  <a:pt x="49" y="2774"/>
                </a:lnTo>
                <a:lnTo>
                  <a:pt x="49" y="3601"/>
                </a:lnTo>
                <a:lnTo>
                  <a:pt x="49" y="4429"/>
                </a:lnTo>
                <a:lnTo>
                  <a:pt x="0" y="6108"/>
                </a:lnTo>
                <a:lnTo>
                  <a:pt x="0" y="6984"/>
                </a:lnTo>
                <a:lnTo>
                  <a:pt x="25" y="7860"/>
                </a:lnTo>
                <a:lnTo>
                  <a:pt x="73" y="9587"/>
                </a:lnTo>
                <a:lnTo>
                  <a:pt x="146" y="11315"/>
                </a:lnTo>
                <a:lnTo>
                  <a:pt x="171" y="12191"/>
                </a:lnTo>
                <a:lnTo>
                  <a:pt x="195" y="13067"/>
                </a:lnTo>
                <a:lnTo>
                  <a:pt x="219" y="13188"/>
                </a:lnTo>
                <a:lnTo>
                  <a:pt x="292" y="13261"/>
                </a:lnTo>
                <a:lnTo>
                  <a:pt x="341" y="13310"/>
                </a:lnTo>
                <a:lnTo>
                  <a:pt x="390" y="13310"/>
                </a:lnTo>
                <a:lnTo>
                  <a:pt x="901" y="13383"/>
                </a:lnTo>
                <a:lnTo>
                  <a:pt x="1923" y="13383"/>
                </a:lnTo>
                <a:lnTo>
                  <a:pt x="2409" y="13334"/>
                </a:lnTo>
                <a:lnTo>
                  <a:pt x="3431" y="13261"/>
                </a:lnTo>
                <a:lnTo>
                  <a:pt x="3942" y="13213"/>
                </a:lnTo>
                <a:lnTo>
                  <a:pt x="4453" y="13188"/>
                </a:lnTo>
                <a:lnTo>
                  <a:pt x="10050" y="13188"/>
                </a:lnTo>
                <a:lnTo>
                  <a:pt x="11169" y="13164"/>
                </a:lnTo>
                <a:lnTo>
                  <a:pt x="13432" y="13091"/>
                </a:lnTo>
                <a:lnTo>
                  <a:pt x="14575" y="13067"/>
                </a:lnTo>
                <a:lnTo>
                  <a:pt x="16765" y="13067"/>
                </a:lnTo>
                <a:lnTo>
                  <a:pt x="17301" y="13091"/>
                </a:lnTo>
                <a:lnTo>
                  <a:pt x="17544" y="13140"/>
                </a:lnTo>
                <a:lnTo>
                  <a:pt x="17812" y="13164"/>
                </a:lnTo>
                <a:lnTo>
                  <a:pt x="17933" y="13164"/>
                </a:lnTo>
                <a:lnTo>
                  <a:pt x="18031" y="13115"/>
                </a:lnTo>
                <a:lnTo>
                  <a:pt x="18104" y="13042"/>
                </a:lnTo>
                <a:lnTo>
                  <a:pt x="18152" y="12945"/>
                </a:lnTo>
                <a:lnTo>
                  <a:pt x="18177" y="12848"/>
                </a:lnTo>
                <a:lnTo>
                  <a:pt x="18152" y="12750"/>
                </a:lnTo>
                <a:lnTo>
                  <a:pt x="18079" y="12677"/>
                </a:lnTo>
                <a:lnTo>
                  <a:pt x="17958" y="12629"/>
                </a:lnTo>
                <a:lnTo>
                  <a:pt x="17495" y="12556"/>
                </a:lnTo>
                <a:lnTo>
                  <a:pt x="17033" y="12531"/>
                </a:lnTo>
                <a:lnTo>
                  <a:pt x="16084" y="12507"/>
                </a:lnTo>
                <a:lnTo>
                  <a:pt x="14940" y="12483"/>
                </a:lnTo>
                <a:lnTo>
                  <a:pt x="13821" y="12507"/>
                </a:lnTo>
                <a:lnTo>
                  <a:pt x="11558" y="12580"/>
                </a:lnTo>
                <a:lnTo>
                  <a:pt x="10415" y="12604"/>
                </a:lnTo>
                <a:lnTo>
                  <a:pt x="9271" y="12629"/>
                </a:lnTo>
                <a:lnTo>
                  <a:pt x="7057" y="12604"/>
                </a:lnTo>
                <a:lnTo>
                  <a:pt x="5937" y="12604"/>
                </a:lnTo>
                <a:lnTo>
                  <a:pt x="4818" y="12629"/>
                </a:lnTo>
                <a:lnTo>
                  <a:pt x="3796" y="12677"/>
                </a:lnTo>
                <a:lnTo>
                  <a:pt x="2774" y="12726"/>
                </a:lnTo>
                <a:lnTo>
                  <a:pt x="1752" y="12799"/>
                </a:lnTo>
                <a:lnTo>
                  <a:pt x="730" y="12848"/>
                </a:lnTo>
                <a:lnTo>
                  <a:pt x="682" y="11169"/>
                </a:lnTo>
                <a:lnTo>
                  <a:pt x="609" y="9490"/>
                </a:lnTo>
                <a:lnTo>
                  <a:pt x="560" y="7787"/>
                </a:lnTo>
                <a:lnTo>
                  <a:pt x="536" y="6959"/>
                </a:lnTo>
                <a:lnTo>
                  <a:pt x="560" y="6108"/>
                </a:lnTo>
                <a:lnTo>
                  <a:pt x="584" y="4356"/>
                </a:lnTo>
                <a:lnTo>
                  <a:pt x="560" y="2579"/>
                </a:lnTo>
                <a:lnTo>
                  <a:pt x="584" y="1752"/>
                </a:lnTo>
                <a:lnTo>
                  <a:pt x="584" y="1363"/>
                </a:lnTo>
                <a:lnTo>
                  <a:pt x="584" y="949"/>
                </a:lnTo>
                <a:lnTo>
                  <a:pt x="560" y="706"/>
                </a:lnTo>
                <a:lnTo>
                  <a:pt x="536" y="438"/>
                </a:lnTo>
                <a:lnTo>
                  <a:pt x="511" y="317"/>
                </a:lnTo>
                <a:lnTo>
                  <a:pt x="463" y="219"/>
                </a:lnTo>
                <a:lnTo>
                  <a:pt x="390" y="98"/>
                </a:lnTo>
                <a:lnTo>
                  <a:pt x="317" y="25"/>
                </a:lnTo>
                <a:lnTo>
                  <a:pt x="268" y="0"/>
                </a:lnTo>
                <a:close/>
              </a:path>
            </a:pathLst>
          </a:custGeom>
          <a:solidFill>
            <a:schemeClr val="bg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bg1"/>
              </a:solidFill>
            </a:endParaRPr>
          </a:p>
        </p:txBody>
      </p:sp>
      <p:sp>
        <p:nvSpPr>
          <p:cNvPr id="11" name="Google Shape;330;p39"/>
          <p:cNvSpPr/>
          <p:nvPr/>
        </p:nvSpPr>
        <p:spPr>
          <a:xfrm>
            <a:off x="4979217" y="665121"/>
            <a:ext cx="688337" cy="482438"/>
          </a:xfrm>
          <a:custGeom>
            <a:avLst/>
            <a:gdLst/>
            <a:ahLst/>
            <a:cxnLst/>
            <a:rect l="l" t="t" r="r" b="b"/>
            <a:pathLst>
              <a:path w="18153" h="13384" extrusionOk="0">
                <a:moveTo>
                  <a:pt x="15865" y="1752"/>
                </a:moveTo>
                <a:lnTo>
                  <a:pt x="15962" y="1801"/>
                </a:lnTo>
                <a:lnTo>
                  <a:pt x="16230" y="1801"/>
                </a:lnTo>
                <a:lnTo>
                  <a:pt x="16279" y="1825"/>
                </a:lnTo>
                <a:lnTo>
                  <a:pt x="16303" y="1850"/>
                </a:lnTo>
                <a:lnTo>
                  <a:pt x="16327" y="1923"/>
                </a:lnTo>
                <a:lnTo>
                  <a:pt x="16303" y="1971"/>
                </a:lnTo>
                <a:lnTo>
                  <a:pt x="16279" y="2117"/>
                </a:lnTo>
                <a:lnTo>
                  <a:pt x="16230" y="2190"/>
                </a:lnTo>
                <a:lnTo>
                  <a:pt x="16157" y="2288"/>
                </a:lnTo>
                <a:lnTo>
                  <a:pt x="16084" y="2336"/>
                </a:lnTo>
                <a:lnTo>
                  <a:pt x="16011" y="2361"/>
                </a:lnTo>
                <a:lnTo>
                  <a:pt x="15938" y="2336"/>
                </a:lnTo>
                <a:lnTo>
                  <a:pt x="15865" y="2239"/>
                </a:lnTo>
                <a:lnTo>
                  <a:pt x="15792" y="2142"/>
                </a:lnTo>
                <a:lnTo>
                  <a:pt x="15768" y="2020"/>
                </a:lnTo>
                <a:lnTo>
                  <a:pt x="15768" y="1923"/>
                </a:lnTo>
                <a:lnTo>
                  <a:pt x="15841" y="1801"/>
                </a:lnTo>
                <a:lnTo>
                  <a:pt x="15865" y="1752"/>
                </a:lnTo>
                <a:close/>
                <a:moveTo>
                  <a:pt x="10925" y="4015"/>
                </a:moveTo>
                <a:lnTo>
                  <a:pt x="11023" y="4039"/>
                </a:lnTo>
                <a:lnTo>
                  <a:pt x="11071" y="4064"/>
                </a:lnTo>
                <a:lnTo>
                  <a:pt x="11096" y="4064"/>
                </a:lnTo>
                <a:lnTo>
                  <a:pt x="11096" y="4088"/>
                </a:lnTo>
                <a:lnTo>
                  <a:pt x="11120" y="4112"/>
                </a:lnTo>
                <a:lnTo>
                  <a:pt x="11120" y="4137"/>
                </a:lnTo>
                <a:lnTo>
                  <a:pt x="11120" y="4185"/>
                </a:lnTo>
                <a:lnTo>
                  <a:pt x="11120" y="4210"/>
                </a:lnTo>
                <a:lnTo>
                  <a:pt x="11096" y="4283"/>
                </a:lnTo>
                <a:lnTo>
                  <a:pt x="11023" y="4380"/>
                </a:lnTo>
                <a:lnTo>
                  <a:pt x="10998" y="4429"/>
                </a:lnTo>
                <a:lnTo>
                  <a:pt x="10950" y="4477"/>
                </a:lnTo>
                <a:lnTo>
                  <a:pt x="10901" y="4477"/>
                </a:lnTo>
                <a:lnTo>
                  <a:pt x="10901" y="4453"/>
                </a:lnTo>
                <a:lnTo>
                  <a:pt x="10877" y="4453"/>
                </a:lnTo>
                <a:lnTo>
                  <a:pt x="10828" y="4380"/>
                </a:lnTo>
                <a:lnTo>
                  <a:pt x="10779" y="4307"/>
                </a:lnTo>
                <a:lnTo>
                  <a:pt x="10779" y="4234"/>
                </a:lnTo>
                <a:lnTo>
                  <a:pt x="10779" y="4137"/>
                </a:lnTo>
                <a:lnTo>
                  <a:pt x="10828" y="4064"/>
                </a:lnTo>
                <a:lnTo>
                  <a:pt x="10901" y="4015"/>
                </a:lnTo>
                <a:close/>
                <a:moveTo>
                  <a:pt x="12507" y="5159"/>
                </a:moveTo>
                <a:lnTo>
                  <a:pt x="12580" y="5183"/>
                </a:lnTo>
                <a:lnTo>
                  <a:pt x="12629" y="5256"/>
                </a:lnTo>
                <a:lnTo>
                  <a:pt x="12677" y="5329"/>
                </a:lnTo>
                <a:lnTo>
                  <a:pt x="12677" y="5451"/>
                </a:lnTo>
                <a:lnTo>
                  <a:pt x="12653" y="5548"/>
                </a:lnTo>
                <a:lnTo>
                  <a:pt x="12604" y="5645"/>
                </a:lnTo>
                <a:lnTo>
                  <a:pt x="12556" y="5743"/>
                </a:lnTo>
                <a:lnTo>
                  <a:pt x="12507" y="5767"/>
                </a:lnTo>
                <a:lnTo>
                  <a:pt x="12458" y="5791"/>
                </a:lnTo>
                <a:lnTo>
                  <a:pt x="12337" y="5767"/>
                </a:lnTo>
                <a:lnTo>
                  <a:pt x="12239" y="5718"/>
                </a:lnTo>
                <a:lnTo>
                  <a:pt x="12166" y="5645"/>
                </a:lnTo>
                <a:lnTo>
                  <a:pt x="12142" y="5572"/>
                </a:lnTo>
                <a:lnTo>
                  <a:pt x="12142" y="5499"/>
                </a:lnTo>
                <a:lnTo>
                  <a:pt x="12166" y="5426"/>
                </a:lnTo>
                <a:lnTo>
                  <a:pt x="12191" y="5353"/>
                </a:lnTo>
                <a:lnTo>
                  <a:pt x="12264" y="5329"/>
                </a:lnTo>
                <a:lnTo>
                  <a:pt x="12312" y="5305"/>
                </a:lnTo>
                <a:lnTo>
                  <a:pt x="12337" y="5256"/>
                </a:lnTo>
                <a:lnTo>
                  <a:pt x="12361" y="5183"/>
                </a:lnTo>
                <a:lnTo>
                  <a:pt x="12410" y="5159"/>
                </a:lnTo>
                <a:close/>
                <a:moveTo>
                  <a:pt x="5499" y="6229"/>
                </a:moveTo>
                <a:lnTo>
                  <a:pt x="5597" y="6302"/>
                </a:lnTo>
                <a:lnTo>
                  <a:pt x="5694" y="6351"/>
                </a:lnTo>
                <a:lnTo>
                  <a:pt x="5743" y="6424"/>
                </a:lnTo>
                <a:lnTo>
                  <a:pt x="5767" y="6546"/>
                </a:lnTo>
                <a:lnTo>
                  <a:pt x="5743" y="6643"/>
                </a:lnTo>
                <a:lnTo>
                  <a:pt x="5670" y="6740"/>
                </a:lnTo>
                <a:lnTo>
                  <a:pt x="5621" y="6813"/>
                </a:lnTo>
                <a:lnTo>
                  <a:pt x="5524" y="6838"/>
                </a:lnTo>
                <a:lnTo>
                  <a:pt x="5475" y="6862"/>
                </a:lnTo>
                <a:lnTo>
                  <a:pt x="5426" y="6862"/>
                </a:lnTo>
                <a:lnTo>
                  <a:pt x="5329" y="6789"/>
                </a:lnTo>
                <a:lnTo>
                  <a:pt x="5280" y="6716"/>
                </a:lnTo>
                <a:lnTo>
                  <a:pt x="5280" y="6643"/>
                </a:lnTo>
                <a:lnTo>
                  <a:pt x="5280" y="6594"/>
                </a:lnTo>
                <a:lnTo>
                  <a:pt x="5305" y="6497"/>
                </a:lnTo>
                <a:lnTo>
                  <a:pt x="5353" y="6400"/>
                </a:lnTo>
                <a:lnTo>
                  <a:pt x="5475" y="6254"/>
                </a:lnTo>
                <a:lnTo>
                  <a:pt x="5499" y="6229"/>
                </a:lnTo>
                <a:close/>
                <a:moveTo>
                  <a:pt x="7568" y="7470"/>
                </a:moveTo>
                <a:lnTo>
                  <a:pt x="7616" y="7519"/>
                </a:lnTo>
                <a:lnTo>
                  <a:pt x="7689" y="7519"/>
                </a:lnTo>
                <a:lnTo>
                  <a:pt x="7835" y="7543"/>
                </a:lnTo>
                <a:lnTo>
                  <a:pt x="7908" y="7568"/>
                </a:lnTo>
                <a:lnTo>
                  <a:pt x="7957" y="7592"/>
                </a:lnTo>
                <a:lnTo>
                  <a:pt x="7957" y="7616"/>
                </a:lnTo>
                <a:lnTo>
                  <a:pt x="7957" y="7641"/>
                </a:lnTo>
                <a:lnTo>
                  <a:pt x="7957" y="7665"/>
                </a:lnTo>
                <a:lnTo>
                  <a:pt x="7908" y="7714"/>
                </a:lnTo>
                <a:lnTo>
                  <a:pt x="7908" y="7738"/>
                </a:lnTo>
                <a:lnTo>
                  <a:pt x="7811" y="7811"/>
                </a:lnTo>
                <a:lnTo>
                  <a:pt x="7787" y="7835"/>
                </a:lnTo>
                <a:lnTo>
                  <a:pt x="7714" y="7884"/>
                </a:lnTo>
                <a:lnTo>
                  <a:pt x="7641" y="7884"/>
                </a:lnTo>
                <a:lnTo>
                  <a:pt x="7641" y="7908"/>
                </a:lnTo>
                <a:lnTo>
                  <a:pt x="7592" y="7908"/>
                </a:lnTo>
                <a:lnTo>
                  <a:pt x="7543" y="7884"/>
                </a:lnTo>
                <a:lnTo>
                  <a:pt x="7519" y="7884"/>
                </a:lnTo>
                <a:lnTo>
                  <a:pt x="7495" y="7860"/>
                </a:lnTo>
                <a:lnTo>
                  <a:pt x="7495" y="7835"/>
                </a:lnTo>
                <a:lnTo>
                  <a:pt x="7470" y="7811"/>
                </a:lnTo>
                <a:lnTo>
                  <a:pt x="7422" y="7689"/>
                </a:lnTo>
                <a:lnTo>
                  <a:pt x="7397" y="7616"/>
                </a:lnTo>
                <a:lnTo>
                  <a:pt x="7422" y="7543"/>
                </a:lnTo>
                <a:lnTo>
                  <a:pt x="7495" y="7519"/>
                </a:lnTo>
                <a:lnTo>
                  <a:pt x="7568" y="7470"/>
                </a:lnTo>
                <a:close/>
                <a:moveTo>
                  <a:pt x="16011" y="1363"/>
                </a:moveTo>
                <a:lnTo>
                  <a:pt x="15889" y="1387"/>
                </a:lnTo>
                <a:lnTo>
                  <a:pt x="15768" y="1436"/>
                </a:lnTo>
                <a:lnTo>
                  <a:pt x="15646" y="1509"/>
                </a:lnTo>
                <a:lnTo>
                  <a:pt x="15573" y="1582"/>
                </a:lnTo>
                <a:lnTo>
                  <a:pt x="15500" y="1655"/>
                </a:lnTo>
                <a:lnTo>
                  <a:pt x="15476" y="1752"/>
                </a:lnTo>
                <a:lnTo>
                  <a:pt x="15427" y="1825"/>
                </a:lnTo>
                <a:lnTo>
                  <a:pt x="15403" y="2020"/>
                </a:lnTo>
                <a:lnTo>
                  <a:pt x="15451" y="2215"/>
                </a:lnTo>
                <a:lnTo>
                  <a:pt x="15500" y="2361"/>
                </a:lnTo>
                <a:lnTo>
                  <a:pt x="15330" y="2458"/>
                </a:lnTo>
                <a:lnTo>
                  <a:pt x="15159" y="2579"/>
                </a:lnTo>
                <a:lnTo>
                  <a:pt x="14989" y="2725"/>
                </a:lnTo>
                <a:lnTo>
                  <a:pt x="14843" y="2896"/>
                </a:lnTo>
                <a:lnTo>
                  <a:pt x="14283" y="3528"/>
                </a:lnTo>
                <a:lnTo>
                  <a:pt x="13918" y="3893"/>
                </a:lnTo>
                <a:lnTo>
                  <a:pt x="13529" y="4234"/>
                </a:lnTo>
                <a:lnTo>
                  <a:pt x="13140" y="4599"/>
                </a:lnTo>
                <a:lnTo>
                  <a:pt x="12775" y="4964"/>
                </a:lnTo>
                <a:lnTo>
                  <a:pt x="12677" y="4891"/>
                </a:lnTo>
                <a:lnTo>
                  <a:pt x="12556" y="4842"/>
                </a:lnTo>
                <a:lnTo>
                  <a:pt x="12507" y="4842"/>
                </a:lnTo>
                <a:lnTo>
                  <a:pt x="12434" y="4818"/>
                </a:lnTo>
                <a:lnTo>
                  <a:pt x="12264" y="4818"/>
                </a:lnTo>
                <a:lnTo>
                  <a:pt x="12191" y="4867"/>
                </a:lnTo>
                <a:lnTo>
                  <a:pt x="12020" y="4696"/>
                </a:lnTo>
                <a:lnTo>
                  <a:pt x="11826" y="4502"/>
                </a:lnTo>
                <a:lnTo>
                  <a:pt x="11655" y="4331"/>
                </a:lnTo>
                <a:lnTo>
                  <a:pt x="11582" y="4307"/>
                </a:lnTo>
                <a:lnTo>
                  <a:pt x="11582" y="4161"/>
                </a:lnTo>
                <a:lnTo>
                  <a:pt x="11582" y="4039"/>
                </a:lnTo>
                <a:lnTo>
                  <a:pt x="11534" y="3918"/>
                </a:lnTo>
                <a:lnTo>
                  <a:pt x="11485" y="3820"/>
                </a:lnTo>
                <a:lnTo>
                  <a:pt x="11388" y="3723"/>
                </a:lnTo>
                <a:lnTo>
                  <a:pt x="11242" y="3626"/>
                </a:lnTo>
                <a:lnTo>
                  <a:pt x="11169" y="3577"/>
                </a:lnTo>
                <a:lnTo>
                  <a:pt x="11120" y="3528"/>
                </a:lnTo>
                <a:lnTo>
                  <a:pt x="11047" y="3504"/>
                </a:lnTo>
                <a:lnTo>
                  <a:pt x="10974" y="3504"/>
                </a:lnTo>
                <a:lnTo>
                  <a:pt x="10828" y="3528"/>
                </a:lnTo>
                <a:lnTo>
                  <a:pt x="10682" y="3601"/>
                </a:lnTo>
                <a:lnTo>
                  <a:pt x="10536" y="3723"/>
                </a:lnTo>
                <a:lnTo>
                  <a:pt x="10439" y="3869"/>
                </a:lnTo>
                <a:lnTo>
                  <a:pt x="10341" y="4039"/>
                </a:lnTo>
                <a:lnTo>
                  <a:pt x="10317" y="4234"/>
                </a:lnTo>
                <a:lnTo>
                  <a:pt x="10317" y="4380"/>
                </a:lnTo>
                <a:lnTo>
                  <a:pt x="10171" y="4477"/>
                </a:lnTo>
                <a:lnTo>
                  <a:pt x="10025" y="4575"/>
                </a:lnTo>
                <a:lnTo>
                  <a:pt x="9879" y="4721"/>
                </a:lnTo>
                <a:lnTo>
                  <a:pt x="9733" y="4867"/>
                </a:lnTo>
                <a:lnTo>
                  <a:pt x="9490" y="5159"/>
                </a:lnTo>
                <a:lnTo>
                  <a:pt x="9319" y="5402"/>
                </a:lnTo>
                <a:lnTo>
                  <a:pt x="8954" y="5864"/>
                </a:lnTo>
                <a:lnTo>
                  <a:pt x="8614" y="6375"/>
                </a:lnTo>
                <a:lnTo>
                  <a:pt x="8298" y="6789"/>
                </a:lnTo>
                <a:lnTo>
                  <a:pt x="8152" y="7008"/>
                </a:lnTo>
                <a:lnTo>
                  <a:pt x="8030" y="7227"/>
                </a:lnTo>
                <a:lnTo>
                  <a:pt x="7908" y="7203"/>
                </a:lnTo>
                <a:lnTo>
                  <a:pt x="7787" y="7178"/>
                </a:lnTo>
                <a:lnTo>
                  <a:pt x="7738" y="7154"/>
                </a:lnTo>
                <a:lnTo>
                  <a:pt x="7616" y="7130"/>
                </a:lnTo>
                <a:lnTo>
                  <a:pt x="7470" y="7130"/>
                </a:lnTo>
                <a:lnTo>
                  <a:pt x="7349" y="7178"/>
                </a:lnTo>
                <a:lnTo>
                  <a:pt x="7227" y="7251"/>
                </a:lnTo>
                <a:lnTo>
                  <a:pt x="7178" y="7203"/>
                </a:lnTo>
                <a:lnTo>
                  <a:pt x="6935" y="7081"/>
                </a:lnTo>
                <a:lnTo>
                  <a:pt x="6692" y="6935"/>
                </a:lnTo>
                <a:lnTo>
                  <a:pt x="6448" y="6765"/>
                </a:lnTo>
                <a:lnTo>
                  <a:pt x="6327" y="6716"/>
                </a:lnTo>
                <a:lnTo>
                  <a:pt x="6205" y="6667"/>
                </a:lnTo>
                <a:lnTo>
                  <a:pt x="6229" y="6546"/>
                </a:lnTo>
                <a:lnTo>
                  <a:pt x="6205" y="6424"/>
                </a:lnTo>
                <a:lnTo>
                  <a:pt x="6181" y="6278"/>
                </a:lnTo>
                <a:lnTo>
                  <a:pt x="6132" y="6181"/>
                </a:lnTo>
                <a:lnTo>
                  <a:pt x="6059" y="6059"/>
                </a:lnTo>
                <a:lnTo>
                  <a:pt x="5986" y="5962"/>
                </a:lnTo>
                <a:lnTo>
                  <a:pt x="5889" y="5889"/>
                </a:lnTo>
                <a:lnTo>
                  <a:pt x="5767" y="5840"/>
                </a:lnTo>
                <a:lnTo>
                  <a:pt x="5694" y="5816"/>
                </a:lnTo>
                <a:lnTo>
                  <a:pt x="5621" y="5791"/>
                </a:lnTo>
                <a:lnTo>
                  <a:pt x="5475" y="5791"/>
                </a:lnTo>
                <a:lnTo>
                  <a:pt x="5329" y="5840"/>
                </a:lnTo>
                <a:lnTo>
                  <a:pt x="5207" y="5913"/>
                </a:lnTo>
                <a:lnTo>
                  <a:pt x="5086" y="6010"/>
                </a:lnTo>
                <a:lnTo>
                  <a:pt x="4964" y="6156"/>
                </a:lnTo>
                <a:lnTo>
                  <a:pt x="4891" y="6302"/>
                </a:lnTo>
                <a:lnTo>
                  <a:pt x="4818" y="6473"/>
                </a:lnTo>
                <a:lnTo>
                  <a:pt x="4818" y="6570"/>
                </a:lnTo>
                <a:lnTo>
                  <a:pt x="4818" y="6692"/>
                </a:lnTo>
                <a:lnTo>
                  <a:pt x="4769" y="6716"/>
                </a:lnTo>
                <a:lnTo>
                  <a:pt x="3918" y="7714"/>
                </a:lnTo>
                <a:lnTo>
                  <a:pt x="3504" y="8225"/>
                </a:lnTo>
                <a:lnTo>
                  <a:pt x="3090" y="8760"/>
                </a:lnTo>
                <a:lnTo>
                  <a:pt x="2677" y="9271"/>
                </a:lnTo>
                <a:lnTo>
                  <a:pt x="2214" y="9782"/>
                </a:lnTo>
                <a:lnTo>
                  <a:pt x="2044" y="9952"/>
                </a:lnTo>
                <a:lnTo>
                  <a:pt x="1874" y="10147"/>
                </a:lnTo>
                <a:lnTo>
                  <a:pt x="1801" y="10244"/>
                </a:lnTo>
                <a:lnTo>
                  <a:pt x="1752" y="10366"/>
                </a:lnTo>
                <a:lnTo>
                  <a:pt x="1703" y="10488"/>
                </a:lnTo>
                <a:lnTo>
                  <a:pt x="1703" y="10609"/>
                </a:lnTo>
                <a:lnTo>
                  <a:pt x="1728" y="10682"/>
                </a:lnTo>
                <a:lnTo>
                  <a:pt x="1776" y="10731"/>
                </a:lnTo>
                <a:lnTo>
                  <a:pt x="1849" y="10755"/>
                </a:lnTo>
                <a:lnTo>
                  <a:pt x="1922" y="10731"/>
                </a:lnTo>
                <a:lnTo>
                  <a:pt x="2020" y="10682"/>
                </a:lnTo>
                <a:lnTo>
                  <a:pt x="2117" y="10633"/>
                </a:lnTo>
                <a:lnTo>
                  <a:pt x="2263" y="10463"/>
                </a:lnTo>
                <a:lnTo>
                  <a:pt x="2579" y="10123"/>
                </a:lnTo>
                <a:lnTo>
                  <a:pt x="2969" y="9733"/>
                </a:lnTo>
                <a:lnTo>
                  <a:pt x="3163" y="9514"/>
                </a:lnTo>
                <a:lnTo>
                  <a:pt x="3334" y="9295"/>
                </a:lnTo>
                <a:lnTo>
                  <a:pt x="3747" y="8760"/>
                </a:lnTo>
                <a:lnTo>
                  <a:pt x="4185" y="8225"/>
                </a:lnTo>
                <a:lnTo>
                  <a:pt x="4648" y="7714"/>
                </a:lnTo>
                <a:lnTo>
                  <a:pt x="5086" y="7203"/>
                </a:lnTo>
                <a:lnTo>
                  <a:pt x="5159" y="7251"/>
                </a:lnTo>
                <a:lnTo>
                  <a:pt x="5280" y="7300"/>
                </a:lnTo>
                <a:lnTo>
                  <a:pt x="5378" y="7324"/>
                </a:lnTo>
                <a:lnTo>
                  <a:pt x="5499" y="7324"/>
                </a:lnTo>
                <a:lnTo>
                  <a:pt x="5645" y="7300"/>
                </a:lnTo>
                <a:lnTo>
                  <a:pt x="5791" y="7251"/>
                </a:lnTo>
                <a:lnTo>
                  <a:pt x="5913" y="7154"/>
                </a:lnTo>
                <a:lnTo>
                  <a:pt x="6010" y="7057"/>
                </a:lnTo>
                <a:lnTo>
                  <a:pt x="6205" y="7178"/>
                </a:lnTo>
                <a:lnTo>
                  <a:pt x="6400" y="7300"/>
                </a:lnTo>
                <a:lnTo>
                  <a:pt x="6716" y="7519"/>
                </a:lnTo>
                <a:lnTo>
                  <a:pt x="6862" y="7616"/>
                </a:lnTo>
                <a:lnTo>
                  <a:pt x="7032" y="7689"/>
                </a:lnTo>
                <a:lnTo>
                  <a:pt x="7057" y="7811"/>
                </a:lnTo>
                <a:lnTo>
                  <a:pt x="7105" y="7933"/>
                </a:lnTo>
                <a:lnTo>
                  <a:pt x="7154" y="8030"/>
                </a:lnTo>
                <a:lnTo>
                  <a:pt x="7227" y="8127"/>
                </a:lnTo>
                <a:lnTo>
                  <a:pt x="7324" y="8176"/>
                </a:lnTo>
                <a:lnTo>
                  <a:pt x="7397" y="8225"/>
                </a:lnTo>
                <a:lnTo>
                  <a:pt x="7495" y="8273"/>
                </a:lnTo>
                <a:lnTo>
                  <a:pt x="7714" y="8273"/>
                </a:lnTo>
                <a:lnTo>
                  <a:pt x="7835" y="8225"/>
                </a:lnTo>
                <a:lnTo>
                  <a:pt x="8006" y="8127"/>
                </a:lnTo>
                <a:lnTo>
                  <a:pt x="8152" y="8006"/>
                </a:lnTo>
                <a:lnTo>
                  <a:pt x="8225" y="7908"/>
                </a:lnTo>
                <a:lnTo>
                  <a:pt x="8273" y="7835"/>
                </a:lnTo>
                <a:lnTo>
                  <a:pt x="8298" y="7738"/>
                </a:lnTo>
                <a:lnTo>
                  <a:pt x="8322" y="7641"/>
                </a:lnTo>
                <a:lnTo>
                  <a:pt x="8322" y="7543"/>
                </a:lnTo>
                <a:lnTo>
                  <a:pt x="8298" y="7470"/>
                </a:lnTo>
                <a:lnTo>
                  <a:pt x="8468" y="7300"/>
                </a:lnTo>
                <a:lnTo>
                  <a:pt x="8614" y="7130"/>
                </a:lnTo>
                <a:lnTo>
                  <a:pt x="8906" y="6740"/>
                </a:lnTo>
                <a:lnTo>
                  <a:pt x="9173" y="6327"/>
                </a:lnTo>
                <a:lnTo>
                  <a:pt x="9417" y="5962"/>
                </a:lnTo>
                <a:lnTo>
                  <a:pt x="9782" y="5499"/>
                </a:lnTo>
                <a:lnTo>
                  <a:pt x="10195" y="5086"/>
                </a:lnTo>
                <a:lnTo>
                  <a:pt x="10268" y="5013"/>
                </a:lnTo>
                <a:lnTo>
                  <a:pt x="10366" y="4940"/>
                </a:lnTo>
                <a:lnTo>
                  <a:pt x="10585" y="4818"/>
                </a:lnTo>
                <a:lnTo>
                  <a:pt x="10706" y="4891"/>
                </a:lnTo>
                <a:lnTo>
                  <a:pt x="10828" y="4915"/>
                </a:lnTo>
                <a:lnTo>
                  <a:pt x="10950" y="4940"/>
                </a:lnTo>
                <a:lnTo>
                  <a:pt x="11096" y="4915"/>
                </a:lnTo>
                <a:lnTo>
                  <a:pt x="11193" y="4867"/>
                </a:lnTo>
                <a:lnTo>
                  <a:pt x="11266" y="4794"/>
                </a:lnTo>
                <a:lnTo>
                  <a:pt x="11363" y="4721"/>
                </a:lnTo>
                <a:lnTo>
                  <a:pt x="11436" y="4648"/>
                </a:lnTo>
                <a:lnTo>
                  <a:pt x="11704" y="4964"/>
                </a:lnTo>
                <a:lnTo>
                  <a:pt x="11874" y="5183"/>
                </a:lnTo>
                <a:lnTo>
                  <a:pt x="11801" y="5305"/>
                </a:lnTo>
                <a:lnTo>
                  <a:pt x="11777" y="5426"/>
                </a:lnTo>
                <a:lnTo>
                  <a:pt x="11753" y="5548"/>
                </a:lnTo>
                <a:lnTo>
                  <a:pt x="11777" y="5694"/>
                </a:lnTo>
                <a:lnTo>
                  <a:pt x="11826" y="5816"/>
                </a:lnTo>
                <a:lnTo>
                  <a:pt x="11899" y="5913"/>
                </a:lnTo>
                <a:lnTo>
                  <a:pt x="12020" y="6010"/>
                </a:lnTo>
                <a:lnTo>
                  <a:pt x="12142" y="6059"/>
                </a:lnTo>
                <a:lnTo>
                  <a:pt x="12264" y="6108"/>
                </a:lnTo>
                <a:lnTo>
                  <a:pt x="12410" y="6108"/>
                </a:lnTo>
                <a:lnTo>
                  <a:pt x="12531" y="6083"/>
                </a:lnTo>
                <a:lnTo>
                  <a:pt x="12653" y="6035"/>
                </a:lnTo>
                <a:lnTo>
                  <a:pt x="12726" y="5986"/>
                </a:lnTo>
                <a:lnTo>
                  <a:pt x="12799" y="5913"/>
                </a:lnTo>
                <a:lnTo>
                  <a:pt x="12872" y="5840"/>
                </a:lnTo>
                <a:lnTo>
                  <a:pt x="12921" y="5743"/>
                </a:lnTo>
                <a:lnTo>
                  <a:pt x="12969" y="5548"/>
                </a:lnTo>
                <a:lnTo>
                  <a:pt x="12969" y="5329"/>
                </a:lnTo>
                <a:lnTo>
                  <a:pt x="12969" y="5280"/>
                </a:lnTo>
                <a:lnTo>
                  <a:pt x="13042" y="5256"/>
                </a:lnTo>
                <a:lnTo>
                  <a:pt x="13383" y="4915"/>
                </a:lnTo>
                <a:lnTo>
                  <a:pt x="13748" y="4575"/>
                </a:lnTo>
                <a:lnTo>
                  <a:pt x="14454" y="3942"/>
                </a:lnTo>
                <a:lnTo>
                  <a:pt x="15111" y="3309"/>
                </a:lnTo>
                <a:lnTo>
                  <a:pt x="15768" y="2677"/>
                </a:lnTo>
                <a:lnTo>
                  <a:pt x="15792" y="2652"/>
                </a:lnTo>
                <a:lnTo>
                  <a:pt x="15914" y="2701"/>
                </a:lnTo>
                <a:lnTo>
                  <a:pt x="16157" y="2701"/>
                </a:lnTo>
                <a:lnTo>
                  <a:pt x="16279" y="2652"/>
                </a:lnTo>
                <a:lnTo>
                  <a:pt x="16376" y="2579"/>
                </a:lnTo>
                <a:lnTo>
                  <a:pt x="16449" y="2506"/>
                </a:lnTo>
                <a:lnTo>
                  <a:pt x="16522" y="2409"/>
                </a:lnTo>
                <a:lnTo>
                  <a:pt x="16595" y="2312"/>
                </a:lnTo>
                <a:lnTo>
                  <a:pt x="16643" y="2215"/>
                </a:lnTo>
                <a:lnTo>
                  <a:pt x="16668" y="2093"/>
                </a:lnTo>
                <a:lnTo>
                  <a:pt x="16692" y="1996"/>
                </a:lnTo>
                <a:lnTo>
                  <a:pt x="16692" y="1874"/>
                </a:lnTo>
                <a:lnTo>
                  <a:pt x="16668" y="1777"/>
                </a:lnTo>
                <a:lnTo>
                  <a:pt x="16643" y="1679"/>
                </a:lnTo>
                <a:lnTo>
                  <a:pt x="16570" y="1606"/>
                </a:lnTo>
                <a:lnTo>
                  <a:pt x="16522" y="1533"/>
                </a:lnTo>
                <a:lnTo>
                  <a:pt x="16424" y="1460"/>
                </a:lnTo>
                <a:lnTo>
                  <a:pt x="16352" y="1436"/>
                </a:lnTo>
                <a:lnTo>
                  <a:pt x="16254" y="1412"/>
                </a:lnTo>
                <a:lnTo>
                  <a:pt x="16157" y="1387"/>
                </a:lnTo>
                <a:lnTo>
                  <a:pt x="16011" y="1363"/>
                </a:lnTo>
                <a:close/>
                <a:moveTo>
                  <a:pt x="195" y="0"/>
                </a:moveTo>
                <a:lnTo>
                  <a:pt x="146" y="49"/>
                </a:lnTo>
                <a:lnTo>
                  <a:pt x="98" y="73"/>
                </a:lnTo>
                <a:lnTo>
                  <a:pt x="49" y="195"/>
                </a:lnTo>
                <a:lnTo>
                  <a:pt x="0" y="317"/>
                </a:lnTo>
                <a:lnTo>
                  <a:pt x="0" y="438"/>
                </a:lnTo>
                <a:lnTo>
                  <a:pt x="0" y="584"/>
                </a:lnTo>
                <a:lnTo>
                  <a:pt x="25" y="876"/>
                </a:lnTo>
                <a:lnTo>
                  <a:pt x="49" y="1120"/>
                </a:lnTo>
                <a:lnTo>
                  <a:pt x="49" y="1947"/>
                </a:lnTo>
                <a:lnTo>
                  <a:pt x="25" y="2774"/>
                </a:lnTo>
                <a:lnTo>
                  <a:pt x="49" y="3601"/>
                </a:lnTo>
                <a:lnTo>
                  <a:pt x="25" y="4429"/>
                </a:lnTo>
                <a:lnTo>
                  <a:pt x="0" y="6108"/>
                </a:lnTo>
                <a:lnTo>
                  <a:pt x="0" y="6984"/>
                </a:lnTo>
                <a:lnTo>
                  <a:pt x="0" y="7860"/>
                </a:lnTo>
                <a:lnTo>
                  <a:pt x="73" y="9587"/>
                </a:lnTo>
                <a:lnTo>
                  <a:pt x="146" y="11315"/>
                </a:lnTo>
                <a:lnTo>
                  <a:pt x="171" y="12191"/>
                </a:lnTo>
                <a:lnTo>
                  <a:pt x="171" y="13067"/>
                </a:lnTo>
                <a:lnTo>
                  <a:pt x="195" y="13188"/>
                </a:lnTo>
                <a:lnTo>
                  <a:pt x="268" y="13261"/>
                </a:lnTo>
                <a:lnTo>
                  <a:pt x="317" y="13310"/>
                </a:lnTo>
                <a:lnTo>
                  <a:pt x="390" y="13310"/>
                </a:lnTo>
                <a:lnTo>
                  <a:pt x="900" y="13383"/>
                </a:lnTo>
                <a:lnTo>
                  <a:pt x="1898" y="13383"/>
                </a:lnTo>
                <a:lnTo>
                  <a:pt x="2409" y="13334"/>
                </a:lnTo>
                <a:lnTo>
                  <a:pt x="3431" y="13261"/>
                </a:lnTo>
                <a:lnTo>
                  <a:pt x="3942" y="13213"/>
                </a:lnTo>
                <a:lnTo>
                  <a:pt x="4453" y="13188"/>
                </a:lnTo>
                <a:lnTo>
                  <a:pt x="10025" y="13188"/>
                </a:lnTo>
                <a:lnTo>
                  <a:pt x="11169" y="13164"/>
                </a:lnTo>
                <a:lnTo>
                  <a:pt x="13432" y="13091"/>
                </a:lnTo>
                <a:lnTo>
                  <a:pt x="14575" y="13067"/>
                </a:lnTo>
                <a:lnTo>
                  <a:pt x="16741" y="13067"/>
                </a:lnTo>
                <a:lnTo>
                  <a:pt x="17276" y="13091"/>
                </a:lnTo>
                <a:lnTo>
                  <a:pt x="17544" y="13140"/>
                </a:lnTo>
                <a:lnTo>
                  <a:pt x="17811" y="13164"/>
                </a:lnTo>
                <a:lnTo>
                  <a:pt x="17933" y="13164"/>
                </a:lnTo>
                <a:lnTo>
                  <a:pt x="18030" y="13115"/>
                </a:lnTo>
                <a:lnTo>
                  <a:pt x="18103" y="13042"/>
                </a:lnTo>
                <a:lnTo>
                  <a:pt x="18152" y="12945"/>
                </a:lnTo>
                <a:lnTo>
                  <a:pt x="18152" y="12848"/>
                </a:lnTo>
                <a:lnTo>
                  <a:pt x="18128" y="12750"/>
                </a:lnTo>
                <a:lnTo>
                  <a:pt x="18055" y="12677"/>
                </a:lnTo>
                <a:lnTo>
                  <a:pt x="17957" y="12629"/>
                </a:lnTo>
                <a:lnTo>
                  <a:pt x="17495" y="12556"/>
                </a:lnTo>
                <a:lnTo>
                  <a:pt x="17008" y="12531"/>
                </a:lnTo>
                <a:lnTo>
                  <a:pt x="16084" y="12507"/>
                </a:lnTo>
                <a:lnTo>
                  <a:pt x="14940" y="12483"/>
                </a:lnTo>
                <a:lnTo>
                  <a:pt x="13821" y="12507"/>
                </a:lnTo>
                <a:lnTo>
                  <a:pt x="11534" y="12580"/>
                </a:lnTo>
                <a:lnTo>
                  <a:pt x="10414" y="12604"/>
                </a:lnTo>
                <a:lnTo>
                  <a:pt x="9271" y="12629"/>
                </a:lnTo>
                <a:lnTo>
                  <a:pt x="7032" y="12604"/>
                </a:lnTo>
                <a:lnTo>
                  <a:pt x="5913" y="12604"/>
                </a:lnTo>
                <a:lnTo>
                  <a:pt x="4818" y="12629"/>
                </a:lnTo>
                <a:lnTo>
                  <a:pt x="3796" y="12677"/>
                </a:lnTo>
                <a:lnTo>
                  <a:pt x="2774" y="12726"/>
                </a:lnTo>
                <a:lnTo>
                  <a:pt x="1752" y="12799"/>
                </a:lnTo>
                <a:lnTo>
                  <a:pt x="730" y="12848"/>
                </a:lnTo>
                <a:lnTo>
                  <a:pt x="681" y="11169"/>
                </a:lnTo>
                <a:lnTo>
                  <a:pt x="608" y="9490"/>
                </a:lnTo>
                <a:lnTo>
                  <a:pt x="535" y="7787"/>
                </a:lnTo>
                <a:lnTo>
                  <a:pt x="535" y="6959"/>
                </a:lnTo>
                <a:lnTo>
                  <a:pt x="535" y="6108"/>
                </a:lnTo>
                <a:lnTo>
                  <a:pt x="560" y="4356"/>
                </a:lnTo>
                <a:lnTo>
                  <a:pt x="560" y="2579"/>
                </a:lnTo>
                <a:lnTo>
                  <a:pt x="560" y="1752"/>
                </a:lnTo>
                <a:lnTo>
                  <a:pt x="584" y="1363"/>
                </a:lnTo>
                <a:lnTo>
                  <a:pt x="584" y="949"/>
                </a:lnTo>
                <a:lnTo>
                  <a:pt x="560" y="706"/>
                </a:lnTo>
                <a:lnTo>
                  <a:pt x="535" y="438"/>
                </a:lnTo>
                <a:lnTo>
                  <a:pt x="511" y="317"/>
                </a:lnTo>
                <a:lnTo>
                  <a:pt x="463" y="219"/>
                </a:lnTo>
                <a:lnTo>
                  <a:pt x="390" y="98"/>
                </a:lnTo>
                <a:lnTo>
                  <a:pt x="317" y="25"/>
                </a:lnTo>
                <a:lnTo>
                  <a:pt x="244" y="0"/>
                </a:lnTo>
                <a:close/>
              </a:path>
            </a:pathLst>
          </a:custGeom>
          <a:solidFill>
            <a:schemeClr val="bg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bg1"/>
              </a:solidFill>
            </a:endParaRPr>
          </a:p>
        </p:txBody>
      </p:sp>
    </p:spTree>
    <p:extLst>
      <p:ext uri="{BB962C8B-B14F-4D97-AF65-F5344CB8AC3E}">
        <p14:creationId xmlns:p14="http://schemas.microsoft.com/office/powerpoint/2010/main" val="1898736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4" name="Google Shape;174;p27"/>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rgbClr val="999999"/>
                </a:solidFill>
              </a:rPr>
              <a:t>14</a:t>
            </a:fld>
            <a:endParaRPr>
              <a:solidFill>
                <a:srgbClr val="999999"/>
              </a:solidFill>
            </a:endParaRPr>
          </a:p>
        </p:txBody>
      </p:sp>
      <p:sp>
        <p:nvSpPr>
          <p:cNvPr id="3" name="Rectangle 2"/>
          <p:cNvSpPr/>
          <p:nvPr/>
        </p:nvSpPr>
        <p:spPr>
          <a:xfrm>
            <a:off x="435429" y="420915"/>
            <a:ext cx="8331200" cy="4348087"/>
          </a:xfrm>
          <a:prstGeom prst="rect">
            <a:avLst/>
          </a:prstGeom>
          <a:solidFill>
            <a:schemeClr val="bg1"/>
          </a:solidFill>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graphicFrame>
        <p:nvGraphicFramePr>
          <p:cNvPr id="7" name="Chart 6"/>
          <p:cNvGraphicFramePr>
            <a:graphicFrameLocks/>
          </p:cNvGraphicFramePr>
          <p:nvPr>
            <p:extLst>
              <p:ext uri="{D42A27DB-BD31-4B8C-83A1-F6EECF244321}">
                <p14:modId xmlns:p14="http://schemas.microsoft.com/office/powerpoint/2010/main" val="3446640240"/>
              </p:ext>
            </p:extLst>
          </p:nvPr>
        </p:nvGraphicFramePr>
        <p:xfrm>
          <a:off x="435429" y="420914"/>
          <a:ext cx="3862221" cy="43480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743509200"/>
              </p:ext>
            </p:extLst>
          </p:nvPr>
        </p:nvGraphicFramePr>
        <p:xfrm>
          <a:off x="4448628" y="420915"/>
          <a:ext cx="4421021" cy="434808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66" name="Google Shape;166;p26"/>
          <p:cNvSpPr/>
          <p:nvPr/>
        </p:nvSpPr>
        <p:spPr>
          <a:xfrm>
            <a:off x="6930993" y="3495599"/>
            <a:ext cx="113397" cy="150888"/>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66666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Rectangle 11"/>
          <p:cNvSpPr/>
          <p:nvPr/>
        </p:nvSpPr>
        <p:spPr>
          <a:xfrm>
            <a:off x="435429" y="420915"/>
            <a:ext cx="8331200" cy="4348087"/>
          </a:xfrm>
          <a:prstGeom prst="rect">
            <a:avLst/>
          </a:prstGeom>
          <a:solidFill>
            <a:schemeClr val="bg1"/>
          </a:solidFill>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graphicFrame>
        <p:nvGraphicFramePr>
          <p:cNvPr id="13" name="Chart 12"/>
          <p:cNvGraphicFramePr>
            <a:graphicFrameLocks/>
          </p:cNvGraphicFramePr>
          <p:nvPr>
            <p:extLst>
              <p:ext uri="{D42A27DB-BD31-4B8C-83A1-F6EECF244321}">
                <p14:modId xmlns:p14="http://schemas.microsoft.com/office/powerpoint/2010/main" val="1267717072"/>
              </p:ext>
            </p:extLst>
          </p:nvPr>
        </p:nvGraphicFramePr>
        <p:xfrm>
          <a:off x="435429" y="420915"/>
          <a:ext cx="8331200" cy="434808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16</a:t>
            </a:fld>
            <a:endParaRPr/>
          </a:p>
        </p:txBody>
      </p:sp>
      <p:graphicFrame>
        <p:nvGraphicFramePr>
          <p:cNvPr id="9" name="Table 8"/>
          <p:cNvGraphicFramePr>
            <a:graphicFrameLocks noGrp="1"/>
          </p:cNvGraphicFramePr>
          <p:nvPr>
            <p:extLst>
              <p:ext uri="{D42A27DB-BD31-4B8C-83A1-F6EECF244321}">
                <p14:modId xmlns:p14="http://schemas.microsoft.com/office/powerpoint/2010/main" val="3214977196"/>
              </p:ext>
            </p:extLst>
          </p:nvPr>
        </p:nvGraphicFramePr>
        <p:xfrm>
          <a:off x="347081" y="438035"/>
          <a:ext cx="5575475" cy="4432416"/>
        </p:xfrm>
        <a:graphic>
          <a:graphicData uri="http://schemas.openxmlformats.org/drawingml/2006/table">
            <a:tbl>
              <a:tblPr firstRow="1" firstCol="1" bandRow="1">
                <a:tableStyleId>{360F9455-D946-4BF0-B3CE-6C56951A96EE}</a:tableStyleId>
              </a:tblPr>
              <a:tblGrid>
                <a:gridCol w="426869">
                  <a:extLst>
                    <a:ext uri="{9D8B030D-6E8A-4147-A177-3AD203B41FA5}">
                      <a16:colId xmlns:a16="http://schemas.microsoft.com/office/drawing/2014/main" val="92016629"/>
                    </a:ext>
                  </a:extLst>
                </a:gridCol>
                <a:gridCol w="1969796">
                  <a:extLst>
                    <a:ext uri="{9D8B030D-6E8A-4147-A177-3AD203B41FA5}">
                      <a16:colId xmlns:a16="http://schemas.microsoft.com/office/drawing/2014/main" val="2490835612"/>
                    </a:ext>
                  </a:extLst>
                </a:gridCol>
                <a:gridCol w="623133">
                  <a:extLst>
                    <a:ext uri="{9D8B030D-6E8A-4147-A177-3AD203B41FA5}">
                      <a16:colId xmlns:a16="http://schemas.microsoft.com/office/drawing/2014/main" val="4059246327"/>
                    </a:ext>
                  </a:extLst>
                </a:gridCol>
                <a:gridCol w="493602">
                  <a:extLst>
                    <a:ext uri="{9D8B030D-6E8A-4147-A177-3AD203B41FA5}">
                      <a16:colId xmlns:a16="http://schemas.microsoft.com/office/drawing/2014/main" val="1346827930"/>
                    </a:ext>
                  </a:extLst>
                </a:gridCol>
                <a:gridCol w="116758">
                  <a:extLst>
                    <a:ext uri="{9D8B030D-6E8A-4147-A177-3AD203B41FA5}">
                      <a16:colId xmlns:a16="http://schemas.microsoft.com/office/drawing/2014/main" val="4051803297"/>
                    </a:ext>
                  </a:extLst>
                </a:gridCol>
                <a:gridCol w="488269">
                  <a:extLst>
                    <a:ext uri="{9D8B030D-6E8A-4147-A177-3AD203B41FA5}">
                      <a16:colId xmlns:a16="http://schemas.microsoft.com/office/drawing/2014/main" val="559836820"/>
                    </a:ext>
                  </a:extLst>
                </a:gridCol>
                <a:gridCol w="445807">
                  <a:extLst>
                    <a:ext uri="{9D8B030D-6E8A-4147-A177-3AD203B41FA5}">
                      <a16:colId xmlns:a16="http://schemas.microsoft.com/office/drawing/2014/main" val="337553724"/>
                    </a:ext>
                  </a:extLst>
                </a:gridCol>
                <a:gridCol w="379267">
                  <a:extLst>
                    <a:ext uri="{9D8B030D-6E8A-4147-A177-3AD203B41FA5}">
                      <a16:colId xmlns:a16="http://schemas.microsoft.com/office/drawing/2014/main" val="531779974"/>
                    </a:ext>
                  </a:extLst>
                </a:gridCol>
                <a:gridCol w="631974">
                  <a:extLst>
                    <a:ext uri="{9D8B030D-6E8A-4147-A177-3AD203B41FA5}">
                      <a16:colId xmlns:a16="http://schemas.microsoft.com/office/drawing/2014/main" val="2473604492"/>
                    </a:ext>
                  </a:extLst>
                </a:gridCol>
              </a:tblGrid>
              <a:tr h="131096">
                <a:tc>
                  <a:txBody>
                    <a:bodyPr/>
                    <a:lstStyle/>
                    <a:p>
                      <a:pPr algn="ctr">
                        <a:lnSpc>
                          <a:spcPct val="100000"/>
                        </a:lnSpc>
                        <a:spcAft>
                          <a:spcPts val="0"/>
                        </a:spcAft>
                      </a:pPr>
                      <a:r>
                        <a:rPr lang="en-GB" sz="1100" b="1" dirty="0">
                          <a:effectLst/>
                        </a:rPr>
                        <a: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GB" sz="1100" b="1" dirty="0">
                          <a:effectLst/>
                        </a:rPr>
                        <a: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lnSpc>
                          <a:spcPct val="100000"/>
                        </a:lnSpc>
                        <a:spcAft>
                          <a:spcPts val="0"/>
                        </a:spcAft>
                      </a:pPr>
                      <a:r>
                        <a:rPr lang="en-GB" sz="1100" b="1" dirty="0">
                          <a:effectLst/>
                        </a:rPr>
                        <a:t>Time 1</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n-GB"/>
                    </a:p>
                  </a:txBody>
                  <a:tcPr/>
                </a:tc>
                <a:tc>
                  <a:txBody>
                    <a:bodyPr/>
                    <a:lstStyle/>
                    <a:p>
                      <a:pPr algn="ctr">
                        <a:lnSpc>
                          <a:spcPct val="100000"/>
                        </a:lnSpc>
                        <a:spcAft>
                          <a:spcPts val="0"/>
                        </a:spcAft>
                      </a:pPr>
                      <a:r>
                        <a:rPr lang="en-GB" sz="1100" b="1" dirty="0">
                          <a:effectLst/>
                        </a:rPr>
                        <a: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gridSpan="2">
                  <a:txBody>
                    <a:bodyPr/>
                    <a:lstStyle/>
                    <a:p>
                      <a:pPr algn="ctr">
                        <a:lnSpc>
                          <a:spcPct val="100000"/>
                        </a:lnSpc>
                        <a:spcAft>
                          <a:spcPts val="0"/>
                        </a:spcAft>
                      </a:pPr>
                      <a:r>
                        <a:rPr lang="en-GB" sz="1100" b="1" dirty="0">
                          <a:effectLst/>
                        </a:rPr>
                        <a:t>Time 2</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n-GB"/>
                    </a:p>
                  </a:txBody>
                  <a:tcPr/>
                </a:tc>
                <a:tc>
                  <a:txBody>
                    <a:bodyPr/>
                    <a:lstStyle/>
                    <a:p>
                      <a:pPr algn="ctr">
                        <a:lnSpc>
                          <a:spcPct val="100000"/>
                        </a:lnSpc>
                        <a:spcAft>
                          <a:spcPts val="0"/>
                        </a:spcAft>
                      </a:pPr>
                      <a:r>
                        <a:rPr lang="en-GB" sz="1100" b="1" dirty="0">
                          <a:effectLst/>
                        </a:rPr>
                        <a: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GB" sz="1100" b="1" dirty="0">
                          <a:effectLst/>
                        </a:rPr>
                        <a: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9202792"/>
                  </a:ext>
                </a:extLst>
              </a:tr>
              <a:tr h="131096">
                <a:tc>
                  <a:txBody>
                    <a:bodyPr/>
                    <a:lstStyle/>
                    <a:p>
                      <a:pPr algn="ctr">
                        <a:lnSpc>
                          <a:spcPct val="100000"/>
                        </a:lnSpc>
                        <a:spcAft>
                          <a:spcPts val="0"/>
                        </a:spcAft>
                      </a:pPr>
                      <a:endParaRPr lang="en-GB" sz="1100" b="1" dirty="0">
                        <a:effectLst/>
                      </a:endParaRPr>
                    </a:p>
                  </a:txBody>
                  <a:tcPr marL="25537" marR="25537" marT="0" marB="0" vert="vert270" anchor="ctr">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GB" sz="1100" b="1" dirty="0">
                          <a:effectLst/>
                        </a:rPr>
                        <a: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GB" sz="1100" b="1" i="1" dirty="0">
                          <a:effectLst/>
                        </a:rPr>
                        <a:t>M</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1" i="1" dirty="0">
                          <a:effectLst/>
                        </a:rPr>
                        <a:t>SD</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1" i="1" dirty="0">
                          <a:effectLst/>
                        </a:rPr>
                        <a:t> </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1" i="1" dirty="0">
                          <a:effectLst/>
                        </a:rPr>
                        <a:t>M</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1" i="1" dirty="0">
                          <a:effectLst/>
                        </a:rPr>
                        <a:t>SD</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1" i="1" dirty="0" err="1">
                          <a:effectLst/>
                        </a:rPr>
                        <a:t>df</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1" i="1" dirty="0">
                          <a:effectLst/>
                        </a:rPr>
                        <a:t>t-test</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033619158"/>
                  </a:ext>
                </a:extLst>
              </a:tr>
              <a:tr h="184884">
                <a:tc rowSpan="3">
                  <a:txBody>
                    <a:bodyPr/>
                    <a:lstStyle/>
                    <a:p>
                      <a:pPr algn="ctr">
                        <a:lnSpc>
                          <a:spcPct val="100000"/>
                        </a:lnSpc>
                        <a:spcAft>
                          <a:spcPts val="0"/>
                        </a:spcAft>
                      </a:pPr>
                      <a:r>
                        <a:rPr lang="en-GB" sz="1100" dirty="0">
                          <a:effectLst/>
                          <a:latin typeface="+mj-lt"/>
                          <a:ea typeface="Calibri" panose="020F0502020204030204" pitchFamily="34" charset="0"/>
                          <a:cs typeface="Times New Roman" panose="02020603050405020304" pitchFamily="18" charset="0"/>
                        </a:rPr>
                        <a:t>PE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mj-lt"/>
                          <a:ea typeface="Calibri" panose="020F0502020204030204" pitchFamily="34" charset="0"/>
                          <a:cs typeface="Times New Roman" panose="02020603050405020304" pitchFamily="18" charset="0"/>
                        </a:rPr>
                        <a:t>Rating</a:t>
                      </a:r>
                    </a:p>
                  </a:txBody>
                  <a:tcPr marL="25537" marR="25537" marT="0" marB="0" vert="vert270" anchor="ctr">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a:lnSpc>
                          <a:spcPct val="100000"/>
                        </a:lnSpc>
                        <a:spcAft>
                          <a:spcPts val="0"/>
                        </a:spcAft>
                      </a:pPr>
                      <a:r>
                        <a:rPr lang="en-GB" sz="1100" b="0" dirty="0">
                          <a:effectLst/>
                        </a:rPr>
                        <a:t>Cognitive Development</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6.63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1.19</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7.97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29</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-7.62***</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534400892"/>
                  </a:ext>
                </a:extLst>
              </a:tr>
              <a:tr h="184884">
                <a:tc vMerge="1">
                  <a:txBody>
                    <a:bodyPr/>
                    <a:lstStyle/>
                    <a:p>
                      <a:endParaRPr lang="en-GB"/>
                    </a:p>
                  </a:txBody>
                  <a:tcPr/>
                </a:tc>
                <a:tc>
                  <a:txBody>
                    <a:bodyPr/>
                    <a:lstStyle/>
                    <a:p>
                      <a:pPr algn="l">
                        <a:lnSpc>
                          <a:spcPct val="100000"/>
                        </a:lnSpc>
                        <a:spcAft>
                          <a:spcPts val="0"/>
                        </a:spcAft>
                      </a:pPr>
                      <a:r>
                        <a:rPr lang="en-GB" sz="1100" b="0" dirty="0">
                          <a:effectLst/>
                        </a:rPr>
                        <a:t>Reflective Development</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7.80</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.41</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7.80</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.41</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a:effectLst/>
                        </a:rPr>
                        <a:t>29</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-1.43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888117705"/>
                  </a:ext>
                </a:extLst>
              </a:tr>
              <a:tr h="184884">
                <a:tc vMerge="1">
                  <a:txBody>
                    <a:bodyPr/>
                    <a:lstStyle/>
                    <a:p>
                      <a:endParaRPr lang="en-GB"/>
                    </a:p>
                  </a:txBody>
                  <a:tcPr/>
                </a:tc>
                <a:tc>
                  <a:txBody>
                    <a:bodyPr/>
                    <a:lstStyle/>
                    <a:p>
                      <a:pPr algn="l">
                        <a:lnSpc>
                          <a:spcPct val="100000"/>
                        </a:lnSpc>
                        <a:spcAft>
                          <a:spcPts val="0"/>
                        </a:spcAft>
                      </a:pPr>
                      <a:r>
                        <a:rPr lang="en-GB" sz="1100" b="0" dirty="0">
                          <a:effectLst/>
                        </a:rPr>
                        <a:t>Affective Development</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8.10</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.86</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6.87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1.14</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29</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-4.85***</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223210487"/>
                  </a:ext>
                </a:extLst>
              </a:tr>
              <a:tr h="131096">
                <a:tc rowSpan="5">
                  <a:txBody>
                    <a:bodyPr/>
                    <a:lstStyle/>
                    <a:p>
                      <a:pPr marL="71755" marR="71755" algn="ctr">
                        <a:lnSpc>
                          <a:spcPct val="100000"/>
                        </a:lnSpc>
                        <a:spcAft>
                          <a:spcPts val="0"/>
                        </a:spcAft>
                      </a:pPr>
                      <a:r>
                        <a:rPr lang="en-GB" sz="1100" dirty="0">
                          <a:effectLst/>
                        </a:rPr>
                        <a:t>Student </a:t>
                      </a:r>
                    </a:p>
                    <a:p>
                      <a:pPr marL="71755" marR="71755" algn="ctr">
                        <a:lnSpc>
                          <a:spcPct val="100000"/>
                        </a:lnSpc>
                        <a:spcAft>
                          <a:spcPts val="0"/>
                        </a:spcAft>
                      </a:pPr>
                      <a:r>
                        <a:rPr lang="en-GB" sz="1100" dirty="0">
                          <a:effectLst/>
                        </a:rPr>
                        <a:t>Self-Rating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vert="vert270" anchor="ctr">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a:lnSpc>
                          <a:spcPct val="100000"/>
                        </a:lnSpc>
                        <a:spcAft>
                          <a:spcPts val="0"/>
                        </a:spcAft>
                      </a:pPr>
                      <a:r>
                        <a:rPr lang="en-GB" sz="1100" b="0" dirty="0">
                          <a:effectLst/>
                        </a:rPr>
                        <a:t>Performance</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6.70</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a:effectLst/>
                        </a:rPr>
                        <a:t>1.44</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a:effectLst/>
                        </a:rPr>
                        <a:t> </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7.48</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a:effectLst/>
                        </a:rPr>
                        <a:t>1.55</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26</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-2.01</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995649868"/>
                  </a:ext>
                </a:extLst>
              </a:tr>
              <a:tr h="184884">
                <a:tc vMerge="1">
                  <a:txBody>
                    <a:bodyPr/>
                    <a:lstStyle/>
                    <a:p>
                      <a:endParaRPr lang="en-GB"/>
                    </a:p>
                  </a:txBody>
                  <a:tcPr/>
                </a:tc>
                <a:tc>
                  <a:txBody>
                    <a:bodyPr/>
                    <a:lstStyle/>
                    <a:p>
                      <a:pPr algn="l">
                        <a:lnSpc>
                          <a:spcPct val="100000"/>
                        </a:lnSpc>
                        <a:spcAft>
                          <a:spcPts val="0"/>
                        </a:spcAft>
                      </a:pPr>
                      <a:r>
                        <a:rPr lang="en-GB" sz="1100" b="0" dirty="0">
                          <a:effectLst/>
                        </a:rPr>
                        <a:t>Knowledge of theory</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6.29</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1.78</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7.93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1.33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-4.65***</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724248755"/>
                  </a:ext>
                </a:extLst>
              </a:tr>
              <a:tr h="131096">
                <a:tc vMerge="1">
                  <a:txBody>
                    <a:bodyPr/>
                    <a:lstStyle/>
                    <a:p>
                      <a:endParaRPr lang="en-GB"/>
                    </a:p>
                  </a:txBody>
                  <a:tcPr/>
                </a:tc>
                <a:tc>
                  <a:txBody>
                    <a:bodyPr/>
                    <a:lstStyle/>
                    <a:p>
                      <a:pPr algn="l">
                        <a:lnSpc>
                          <a:spcPct val="100000"/>
                        </a:lnSpc>
                        <a:spcAft>
                          <a:spcPts val="0"/>
                        </a:spcAft>
                      </a:pPr>
                      <a:r>
                        <a:rPr lang="en-GB" sz="1100" b="0" dirty="0">
                          <a:effectLst/>
                        </a:rPr>
                        <a:t>Confidence</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6.46</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1.80</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7.93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1.54</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-4.27***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125557114"/>
                  </a:ext>
                </a:extLst>
              </a:tr>
              <a:tr h="184884">
                <a:tc vMerge="1">
                  <a:txBody>
                    <a:bodyPr/>
                    <a:lstStyle/>
                    <a:p>
                      <a:endParaRPr lang="en-GB"/>
                    </a:p>
                  </a:txBody>
                  <a:tcPr/>
                </a:tc>
                <a:tc>
                  <a:txBody>
                    <a:bodyPr/>
                    <a:lstStyle/>
                    <a:p>
                      <a:pPr algn="l">
                        <a:lnSpc>
                          <a:spcPct val="100000"/>
                        </a:lnSpc>
                        <a:spcAft>
                          <a:spcPts val="0"/>
                        </a:spcAft>
                      </a:pPr>
                      <a:r>
                        <a:rPr lang="en-GB" sz="1100" b="0" dirty="0">
                          <a:effectLst/>
                        </a:rPr>
                        <a:t>Helpfulness of Reflection</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8.89</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1.83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a:effectLst/>
                        </a:rPr>
                        <a:t> </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9.18</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1.52</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-.90</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565271463"/>
                  </a:ext>
                </a:extLst>
              </a:tr>
              <a:tr h="184884">
                <a:tc vMerge="1">
                  <a:txBody>
                    <a:bodyPr/>
                    <a:lstStyle/>
                    <a:p>
                      <a:endParaRPr lang="en-GB"/>
                    </a:p>
                  </a:txBody>
                  <a:tcPr/>
                </a:tc>
                <a:tc>
                  <a:txBody>
                    <a:bodyPr/>
                    <a:lstStyle/>
                    <a:p>
                      <a:pPr algn="l">
                        <a:lnSpc>
                          <a:spcPct val="100000"/>
                        </a:lnSpc>
                        <a:spcAft>
                          <a:spcPts val="0"/>
                        </a:spcAft>
                      </a:pPr>
                      <a:r>
                        <a:rPr lang="en-GB" sz="1100" b="0" dirty="0">
                          <a:effectLst/>
                        </a:rPr>
                        <a:t>Need to develop skills</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6.15</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2.07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4.44</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2.08</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26</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3.23**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423759463"/>
                  </a:ext>
                </a:extLst>
              </a:tr>
              <a:tr h="131096">
                <a:tc rowSpan="15">
                  <a:txBody>
                    <a:bodyPr/>
                    <a:lstStyle/>
                    <a:p>
                      <a:pPr marL="71755" marR="71755" algn="ctr">
                        <a:lnSpc>
                          <a:spcPct val="100000"/>
                        </a:lnSpc>
                        <a:spcAft>
                          <a:spcPts val="0"/>
                        </a:spcAft>
                      </a:pPr>
                      <a:r>
                        <a:rPr lang="en-GB" sz="1100" dirty="0">
                          <a:effectLst/>
                        </a:rPr>
                        <a:t>PI Ratings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vert="vert270" anchor="ctr">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a:lnSpc>
                          <a:spcPct val="100000"/>
                        </a:lnSpc>
                        <a:spcAft>
                          <a:spcPts val="0"/>
                        </a:spcAft>
                      </a:pPr>
                      <a:r>
                        <a:rPr lang="en-GB" sz="1100" dirty="0">
                          <a:effectLst/>
                        </a:rPr>
                        <a:t>Introduction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4.07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1.16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4.76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-3.10**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399360832"/>
                  </a:ext>
                </a:extLst>
              </a:tr>
              <a:tr h="184884">
                <a:tc vMerge="1">
                  <a:txBody>
                    <a:bodyPr/>
                    <a:lstStyle/>
                    <a:p>
                      <a:endParaRPr lang="en-GB"/>
                    </a:p>
                  </a:txBody>
                  <a:tcPr/>
                </a:tc>
                <a:tc>
                  <a:txBody>
                    <a:bodyPr/>
                    <a:lstStyle/>
                    <a:p>
                      <a:pPr algn="l">
                        <a:lnSpc>
                          <a:spcPct val="100000"/>
                        </a:lnSpc>
                        <a:spcAft>
                          <a:spcPts val="0"/>
                        </a:spcAft>
                      </a:pPr>
                      <a:r>
                        <a:rPr lang="en-GB" sz="1100" dirty="0">
                          <a:effectLst/>
                        </a:rPr>
                        <a:t>Explanation for meeting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4.07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1.08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4.40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.72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-1.44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49566991"/>
                  </a:ext>
                </a:extLst>
              </a:tr>
              <a:tr h="184884">
                <a:tc vMerge="1">
                  <a:txBody>
                    <a:bodyPr/>
                    <a:lstStyle/>
                    <a:p>
                      <a:endParaRPr lang="en-GB"/>
                    </a:p>
                  </a:txBody>
                  <a:tcPr/>
                </a:tc>
                <a:tc>
                  <a:txBody>
                    <a:bodyPr/>
                    <a:lstStyle/>
                    <a:p>
                      <a:pPr algn="l">
                        <a:lnSpc>
                          <a:spcPct val="100000"/>
                        </a:lnSpc>
                        <a:spcAft>
                          <a:spcPts val="0"/>
                        </a:spcAft>
                      </a:pPr>
                      <a:r>
                        <a:rPr lang="en-GB" sz="1100" dirty="0">
                          <a:effectLst/>
                        </a:rPr>
                        <a:t>Explanation of agenda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3.83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1.12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4.37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.77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-2.44*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206397038"/>
                  </a:ext>
                </a:extLst>
              </a:tr>
              <a:tr h="131096">
                <a:tc vMerge="1">
                  <a:txBody>
                    <a:bodyPr/>
                    <a:lstStyle/>
                    <a:p>
                      <a:endParaRPr lang="en-GB"/>
                    </a:p>
                  </a:txBody>
                  <a:tcPr/>
                </a:tc>
                <a:tc>
                  <a:txBody>
                    <a:bodyPr/>
                    <a:lstStyle/>
                    <a:p>
                      <a:pPr algn="l">
                        <a:lnSpc>
                          <a:spcPct val="100000"/>
                        </a:lnSpc>
                        <a:spcAft>
                          <a:spcPts val="0"/>
                        </a:spcAft>
                      </a:pPr>
                      <a:r>
                        <a:rPr lang="en-GB" sz="1100" dirty="0">
                          <a:effectLst/>
                        </a:rPr>
                        <a:t>Sticking to time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4.20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.93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4.60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.68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-2.56*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47552064"/>
                  </a:ext>
                </a:extLst>
              </a:tr>
              <a:tr h="131096">
                <a:tc vMerge="1">
                  <a:txBody>
                    <a:bodyPr/>
                    <a:lstStyle/>
                    <a:p>
                      <a:endParaRPr lang="en-GB"/>
                    </a:p>
                  </a:txBody>
                  <a:tcPr/>
                </a:tc>
                <a:tc>
                  <a:txBody>
                    <a:bodyPr/>
                    <a:lstStyle/>
                    <a:p>
                      <a:pPr algn="l">
                        <a:lnSpc>
                          <a:spcPct val="100000"/>
                        </a:lnSpc>
                        <a:spcAft>
                          <a:spcPts val="0"/>
                        </a:spcAft>
                      </a:pPr>
                      <a:r>
                        <a:rPr lang="en-GB" sz="1100" dirty="0">
                          <a:effectLst/>
                        </a:rPr>
                        <a:t>Listening to PI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4.40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.68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-3.03*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833141881"/>
                  </a:ext>
                </a:extLst>
              </a:tr>
              <a:tr h="184884">
                <a:tc vMerge="1">
                  <a:txBody>
                    <a:bodyPr/>
                    <a:lstStyle/>
                    <a:p>
                      <a:endParaRPr lang="en-GB"/>
                    </a:p>
                  </a:txBody>
                  <a:tcPr/>
                </a:tc>
                <a:tc>
                  <a:txBody>
                    <a:bodyPr/>
                    <a:lstStyle/>
                    <a:p>
                      <a:pPr algn="l">
                        <a:lnSpc>
                          <a:spcPct val="100000"/>
                        </a:lnSpc>
                        <a:spcAft>
                          <a:spcPts val="0"/>
                        </a:spcAft>
                      </a:pPr>
                      <a:r>
                        <a:rPr lang="en-GB" sz="1100" dirty="0">
                          <a:effectLst/>
                        </a:rPr>
                        <a:t>Allowing for PI views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4.50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.63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4.77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-2.28*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349659349"/>
                  </a:ext>
                </a:extLst>
              </a:tr>
              <a:tr h="184884">
                <a:tc vMerge="1">
                  <a:txBody>
                    <a:bodyPr/>
                    <a:lstStyle/>
                    <a:p>
                      <a:endParaRPr lang="en-GB"/>
                    </a:p>
                  </a:txBody>
                  <a:tcPr/>
                </a:tc>
                <a:tc>
                  <a:txBody>
                    <a:bodyPr/>
                    <a:lstStyle/>
                    <a:p>
                      <a:pPr algn="l">
                        <a:lnSpc>
                          <a:spcPct val="100000"/>
                        </a:lnSpc>
                        <a:spcAft>
                          <a:spcPts val="0"/>
                        </a:spcAft>
                      </a:pPr>
                      <a:r>
                        <a:rPr lang="en-GB" sz="1100" dirty="0">
                          <a:effectLst/>
                        </a:rPr>
                        <a:t>Understanding PI views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.83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4.55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-2.35*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81254643"/>
                  </a:ext>
                </a:extLst>
              </a:tr>
              <a:tr h="184884">
                <a:tc vMerge="1">
                  <a:txBody>
                    <a:bodyPr/>
                    <a:lstStyle/>
                    <a:p>
                      <a:endParaRPr lang="en-GB"/>
                    </a:p>
                  </a:txBody>
                  <a:tcPr/>
                </a:tc>
                <a:tc>
                  <a:txBody>
                    <a:bodyPr/>
                    <a:lstStyle/>
                    <a:p>
                      <a:pPr algn="l">
                        <a:lnSpc>
                          <a:spcPct val="100000"/>
                        </a:lnSpc>
                        <a:spcAft>
                          <a:spcPts val="0"/>
                        </a:spcAft>
                      </a:pPr>
                      <a:r>
                        <a:rPr lang="en-GB" sz="1100" dirty="0">
                          <a:effectLst/>
                        </a:rPr>
                        <a:t>Look out for PI comfort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3.89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.85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4.48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-3.65**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268449201"/>
                  </a:ext>
                </a:extLst>
              </a:tr>
              <a:tr h="184884">
                <a:tc vMerge="1">
                  <a:txBody>
                    <a:bodyPr/>
                    <a:lstStyle/>
                    <a:p>
                      <a:endParaRPr lang="en-GB"/>
                    </a:p>
                  </a:txBody>
                  <a:tcPr/>
                </a:tc>
                <a:tc>
                  <a:txBody>
                    <a:bodyPr/>
                    <a:lstStyle/>
                    <a:p>
                      <a:pPr algn="l">
                        <a:lnSpc>
                          <a:spcPct val="100000"/>
                        </a:lnSpc>
                        <a:spcAft>
                          <a:spcPts val="0"/>
                        </a:spcAft>
                      </a:pPr>
                      <a:r>
                        <a:rPr lang="en-GB" sz="1100">
                          <a:effectLst/>
                        </a:rPr>
                        <a:t>Treating PI with respect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4.66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.61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4.83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.38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-1.54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878336842"/>
                  </a:ext>
                </a:extLst>
              </a:tr>
              <a:tr h="131096">
                <a:tc vMerge="1">
                  <a:txBody>
                    <a:bodyPr/>
                    <a:lstStyle/>
                    <a:p>
                      <a:endParaRPr lang="en-GB"/>
                    </a:p>
                  </a:txBody>
                  <a:tcPr/>
                </a:tc>
                <a:tc>
                  <a:txBody>
                    <a:bodyPr/>
                    <a:lstStyle/>
                    <a:p>
                      <a:pPr algn="l">
                        <a:lnSpc>
                          <a:spcPct val="100000"/>
                        </a:lnSpc>
                        <a:spcAft>
                          <a:spcPts val="0"/>
                        </a:spcAft>
                      </a:pPr>
                      <a:r>
                        <a:rPr lang="en-GB" sz="1100" dirty="0">
                          <a:effectLst/>
                        </a:rPr>
                        <a:t>Care for PI feelings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4.30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.84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4.73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-2.90**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421485717"/>
                  </a:ext>
                </a:extLst>
              </a:tr>
              <a:tr h="184884">
                <a:tc vMerge="1">
                  <a:txBody>
                    <a:bodyPr/>
                    <a:lstStyle/>
                    <a:p>
                      <a:endParaRPr lang="en-GB"/>
                    </a:p>
                  </a:txBody>
                  <a:tcPr/>
                </a:tc>
                <a:tc>
                  <a:txBody>
                    <a:bodyPr/>
                    <a:lstStyle/>
                    <a:p>
                      <a:pPr algn="l">
                        <a:lnSpc>
                          <a:spcPct val="100000"/>
                        </a:lnSpc>
                        <a:spcAft>
                          <a:spcPts val="0"/>
                        </a:spcAft>
                      </a:pPr>
                      <a:r>
                        <a:rPr lang="en-GB" sz="1100" dirty="0">
                          <a:effectLst/>
                        </a:rPr>
                        <a:t>Asking relevant questions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.87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4.50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.68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-1.84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328657240"/>
                  </a:ext>
                </a:extLst>
              </a:tr>
              <a:tr h="131096">
                <a:tc vMerge="1">
                  <a:txBody>
                    <a:bodyPr/>
                    <a:lstStyle/>
                    <a:p>
                      <a:endParaRPr lang="en-GB"/>
                    </a:p>
                  </a:txBody>
                  <a:tcPr/>
                </a:tc>
                <a:tc>
                  <a:txBody>
                    <a:bodyPr/>
                    <a:lstStyle/>
                    <a:p>
                      <a:pPr algn="l">
                        <a:lnSpc>
                          <a:spcPct val="100000"/>
                        </a:lnSpc>
                        <a:spcAft>
                          <a:spcPts val="0"/>
                        </a:spcAft>
                      </a:pPr>
                      <a:r>
                        <a:rPr lang="en-GB" sz="1100">
                          <a:effectLst/>
                        </a:rPr>
                        <a:t>Avoiding jargon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4.43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.57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4.73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-2.19*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111116573"/>
                  </a:ext>
                </a:extLst>
              </a:tr>
              <a:tr h="184884">
                <a:tc vMerge="1">
                  <a:txBody>
                    <a:bodyPr/>
                    <a:lstStyle/>
                    <a:p>
                      <a:endParaRPr lang="en-GB"/>
                    </a:p>
                  </a:txBody>
                  <a:tcPr/>
                </a:tc>
                <a:tc>
                  <a:txBody>
                    <a:bodyPr/>
                    <a:lstStyle/>
                    <a:p>
                      <a:pPr algn="l">
                        <a:lnSpc>
                          <a:spcPct val="100000"/>
                        </a:lnSpc>
                        <a:spcAft>
                          <a:spcPts val="0"/>
                        </a:spcAft>
                      </a:pPr>
                      <a:r>
                        <a:rPr lang="en-GB" sz="1100" dirty="0">
                          <a:effectLst/>
                        </a:rPr>
                        <a:t>Preparedness for meeting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.83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4.55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-1.88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18556810"/>
                  </a:ext>
                </a:extLst>
              </a:tr>
              <a:tr h="131096">
                <a:tc vMerge="1">
                  <a:txBody>
                    <a:bodyPr/>
                    <a:lstStyle/>
                    <a:p>
                      <a:endParaRPr lang="en-GB"/>
                    </a:p>
                  </a:txBody>
                  <a:tcPr/>
                </a:tc>
                <a:tc>
                  <a:txBody>
                    <a:bodyPr/>
                    <a:lstStyle/>
                    <a:p>
                      <a:pPr algn="l">
                        <a:lnSpc>
                          <a:spcPct val="100000"/>
                        </a:lnSpc>
                        <a:spcAft>
                          <a:spcPts val="0"/>
                        </a:spcAft>
                      </a:pPr>
                      <a:r>
                        <a:rPr lang="en-GB" sz="1100" dirty="0">
                          <a:effectLst/>
                        </a:rPr>
                        <a:t>Ending the meeting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4.17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.75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4.43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-1.86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66227527"/>
                  </a:ext>
                </a:extLst>
              </a:tr>
              <a:tr h="131096">
                <a:tc vMerge="1">
                  <a:txBody>
                    <a:bodyPr/>
                    <a:lstStyle/>
                    <a:p>
                      <a:endParaRPr lang="en-GB"/>
                    </a:p>
                  </a:txBody>
                  <a:tcPr/>
                </a:tc>
                <a:tc>
                  <a:txBody>
                    <a:bodyPr/>
                    <a:lstStyle/>
                    <a:p>
                      <a:pPr algn="l">
                        <a:lnSpc>
                          <a:spcPct val="100000"/>
                        </a:lnSpc>
                        <a:spcAft>
                          <a:spcPts val="0"/>
                        </a:spcAft>
                      </a:pPr>
                      <a:r>
                        <a:rPr lang="en-GB" sz="1100" dirty="0">
                          <a:effectLst/>
                        </a:rPr>
                        <a:t>Confidence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3.90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.96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4.40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-2.35*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551887512"/>
                  </a:ext>
                </a:extLst>
              </a:tr>
            </a:tbl>
          </a:graphicData>
        </a:graphic>
      </p:graphicFrame>
      <p:sp>
        <p:nvSpPr>
          <p:cNvPr id="10" name="Google Shape;151;p25"/>
          <p:cNvSpPr txBox="1">
            <a:spLocks noGrp="1"/>
          </p:cNvSpPr>
          <p:nvPr>
            <p:ph type="title"/>
          </p:nvPr>
        </p:nvSpPr>
        <p:spPr>
          <a:xfrm>
            <a:off x="411256" y="23967"/>
            <a:ext cx="55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i="1" dirty="0"/>
              <a:t>Results</a:t>
            </a:r>
            <a:endParaRPr i="1" dirty="0"/>
          </a:p>
        </p:txBody>
      </p:sp>
    </p:spTree>
    <p:extLst>
      <p:ext uri="{BB962C8B-B14F-4D97-AF65-F5344CB8AC3E}">
        <p14:creationId xmlns:p14="http://schemas.microsoft.com/office/powerpoint/2010/main" val="217803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17</a:t>
            </a:fld>
            <a:endParaRPr/>
          </a:p>
        </p:txBody>
      </p:sp>
      <p:graphicFrame>
        <p:nvGraphicFramePr>
          <p:cNvPr id="9" name="Table 8"/>
          <p:cNvGraphicFramePr>
            <a:graphicFrameLocks noGrp="1"/>
          </p:cNvGraphicFramePr>
          <p:nvPr>
            <p:extLst>
              <p:ext uri="{D42A27DB-BD31-4B8C-83A1-F6EECF244321}">
                <p14:modId xmlns:p14="http://schemas.microsoft.com/office/powerpoint/2010/main" val="3349992140"/>
              </p:ext>
            </p:extLst>
          </p:nvPr>
        </p:nvGraphicFramePr>
        <p:xfrm>
          <a:off x="347081" y="438035"/>
          <a:ext cx="5575475" cy="4432416"/>
        </p:xfrm>
        <a:graphic>
          <a:graphicData uri="http://schemas.openxmlformats.org/drawingml/2006/table">
            <a:tbl>
              <a:tblPr firstRow="1" firstCol="1" bandRow="1">
                <a:tableStyleId>{360F9455-D946-4BF0-B3CE-6C56951A96EE}</a:tableStyleId>
              </a:tblPr>
              <a:tblGrid>
                <a:gridCol w="426869">
                  <a:extLst>
                    <a:ext uri="{9D8B030D-6E8A-4147-A177-3AD203B41FA5}">
                      <a16:colId xmlns:a16="http://schemas.microsoft.com/office/drawing/2014/main" val="92016629"/>
                    </a:ext>
                  </a:extLst>
                </a:gridCol>
                <a:gridCol w="1969796">
                  <a:extLst>
                    <a:ext uri="{9D8B030D-6E8A-4147-A177-3AD203B41FA5}">
                      <a16:colId xmlns:a16="http://schemas.microsoft.com/office/drawing/2014/main" val="2490835612"/>
                    </a:ext>
                  </a:extLst>
                </a:gridCol>
                <a:gridCol w="623133">
                  <a:extLst>
                    <a:ext uri="{9D8B030D-6E8A-4147-A177-3AD203B41FA5}">
                      <a16:colId xmlns:a16="http://schemas.microsoft.com/office/drawing/2014/main" val="4059246327"/>
                    </a:ext>
                  </a:extLst>
                </a:gridCol>
                <a:gridCol w="493602">
                  <a:extLst>
                    <a:ext uri="{9D8B030D-6E8A-4147-A177-3AD203B41FA5}">
                      <a16:colId xmlns:a16="http://schemas.microsoft.com/office/drawing/2014/main" val="1346827930"/>
                    </a:ext>
                  </a:extLst>
                </a:gridCol>
                <a:gridCol w="116758">
                  <a:extLst>
                    <a:ext uri="{9D8B030D-6E8A-4147-A177-3AD203B41FA5}">
                      <a16:colId xmlns:a16="http://schemas.microsoft.com/office/drawing/2014/main" val="4051803297"/>
                    </a:ext>
                  </a:extLst>
                </a:gridCol>
                <a:gridCol w="488269">
                  <a:extLst>
                    <a:ext uri="{9D8B030D-6E8A-4147-A177-3AD203B41FA5}">
                      <a16:colId xmlns:a16="http://schemas.microsoft.com/office/drawing/2014/main" val="559836820"/>
                    </a:ext>
                  </a:extLst>
                </a:gridCol>
                <a:gridCol w="445807">
                  <a:extLst>
                    <a:ext uri="{9D8B030D-6E8A-4147-A177-3AD203B41FA5}">
                      <a16:colId xmlns:a16="http://schemas.microsoft.com/office/drawing/2014/main" val="337553724"/>
                    </a:ext>
                  </a:extLst>
                </a:gridCol>
                <a:gridCol w="379267">
                  <a:extLst>
                    <a:ext uri="{9D8B030D-6E8A-4147-A177-3AD203B41FA5}">
                      <a16:colId xmlns:a16="http://schemas.microsoft.com/office/drawing/2014/main" val="531779974"/>
                    </a:ext>
                  </a:extLst>
                </a:gridCol>
                <a:gridCol w="631974">
                  <a:extLst>
                    <a:ext uri="{9D8B030D-6E8A-4147-A177-3AD203B41FA5}">
                      <a16:colId xmlns:a16="http://schemas.microsoft.com/office/drawing/2014/main" val="2473604492"/>
                    </a:ext>
                  </a:extLst>
                </a:gridCol>
              </a:tblGrid>
              <a:tr h="131096">
                <a:tc>
                  <a:txBody>
                    <a:bodyPr/>
                    <a:lstStyle/>
                    <a:p>
                      <a:pPr algn="ctr">
                        <a:lnSpc>
                          <a:spcPct val="100000"/>
                        </a:lnSpc>
                        <a:spcAft>
                          <a:spcPts val="0"/>
                        </a:spcAft>
                      </a:pPr>
                      <a:r>
                        <a:rPr lang="en-GB" sz="1100" b="1" dirty="0">
                          <a:effectLst/>
                        </a:rPr>
                        <a: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GB" sz="1100" b="1" dirty="0">
                          <a:effectLst/>
                        </a:rPr>
                        <a: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lnSpc>
                          <a:spcPct val="100000"/>
                        </a:lnSpc>
                        <a:spcAft>
                          <a:spcPts val="0"/>
                        </a:spcAft>
                      </a:pPr>
                      <a:r>
                        <a:rPr lang="en-GB" sz="1100" b="1" dirty="0">
                          <a:effectLst/>
                        </a:rPr>
                        <a:t>Time 1</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n-GB"/>
                    </a:p>
                  </a:txBody>
                  <a:tcPr/>
                </a:tc>
                <a:tc>
                  <a:txBody>
                    <a:bodyPr/>
                    <a:lstStyle/>
                    <a:p>
                      <a:pPr algn="ctr">
                        <a:lnSpc>
                          <a:spcPct val="100000"/>
                        </a:lnSpc>
                        <a:spcAft>
                          <a:spcPts val="0"/>
                        </a:spcAft>
                      </a:pPr>
                      <a:r>
                        <a:rPr lang="en-GB" sz="1100" b="1" dirty="0">
                          <a:effectLst/>
                        </a:rPr>
                        <a: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gridSpan="2">
                  <a:txBody>
                    <a:bodyPr/>
                    <a:lstStyle/>
                    <a:p>
                      <a:pPr algn="ctr">
                        <a:lnSpc>
                          <a:spcPct val="100000"/>
                        </a:lnSpc>
                        <a:spcAft>
                          <a:spcPts val="0"/>
                        </a:spcAft>
                      </a:pPr>
                      <a:r>
                        <a:rPr lang="en-GB" sz="1100" b="1" dirty="0">
                          <a:effectLst/>
                        </a:rPr>
                        <a:t>Time 2</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n-GB"/>
                    </a:p>
                  </a:txBody>
                  <a:tcPr/>
                </a:tc>
                <a:tc>
                  <a:txBody>
                    <a:bodyPr/>
                    <a:lstStyle/>
                    <a:p>
                      <a:pPr algn="ctr">
                        <a:lnSpc>
                          <a:spcPct val="100000"/>
                        </a:lnSpc>
                        <a:spcAft>
                          <a:spcPts val="0"/>
                        </a:spcAft>
                      </a:pPr>
                      <a:r>
                        <a:rPr lang="en-GB" sz="1100" b="1" dirty="0">
                          <a:effectLst/>
                        </a:rPr>
                        <a: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GB" sz="1100" b="1" dirty="0">
                          <a:effectLst/>
                        </a:rPr>
                        <a: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9202792"/>
                  </a:ext>
                </a:extLst>
              </a:tr>
              <a:tr h="131096">
                <a:tc>
                  <a:txBody>
                    <a:bodyPr/>
                    <a:lstStyle/>
                    <a:p>
                      <a:pPr algn="ctr">
                        <a:lnSpc>
                          <a:spcPct val="100000"/>
                        </a:lnSpc>
                        <a:spcAft>
                          <a:spcPts val="0"/>
                        </a:spcAft>
                      </a:pPr>
                      <a:endParaRPr lang="en-GB" sz="1100" b="1" dirty="0">
                        <a:effectLst/>
                      </a:endParaRPr>
                    </a:p>
                  </a:txBody>
                  <a:tcPr marL="25537" marR="25537" marT="0" marB="0" vert="vert270" anchor="ctr">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GB" sz="1100" b="1" dirty="0">
                          <a:effectLst/>
                        </a:rPr>
                        <a: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GB" sz="1100" b="1" i="1" dirty="0">
                          <a:effectLst/>
                        </a:rPr>
                        <a:t>M</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1" i="1" dirty="0">
                          <a:effectLst/>
                        </a:rPr>
                        <a:t>SD</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1" i="1" dirty="0">
                          <a:effectLst/>
                        </a:rPr>
                        <a:t> </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1" i="1" dirty="0">
                          <a:effectLst/>
                        </a:rPr>
                        <a:t>M</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1" i="1" dirty="0">
                          <a:effectLst/>
                        </a:rPr>
                        <a:t>SD</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1" i="1" dirty="0" err="1">
                          <a:effectLst/>
                        </a:rPr>
                        <a:t>df</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1" i="1" dirty="0">
                          <a:effectLst/>
                        </a:rPr>
                        <a:t>t-test</a:t>
                      </a:r>
                      <a:endParaRPr lang="en-GB"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033619158"/>
                  </a:ext>
                </a:extLst>
              </a:tr>
              <a:tr h="184884">
                <a:tc rowSpan="3">
                  <a:txBody>
                    <a:bodyPr/>
                    <a:lstStyle/>
                    <a:p>
                      <a:pPr algn="ctr">
                        <a:lnSpc>
                          <a:spcPct val="100000"/>
                        </a:lnSpc>
                        <a:spcAft>
                          <a:spcPts val="0"/>
                        </a:spcAft>
                      </a:pPr>
                      <a:r>
                        <a:rPr lang="en-GB" sz="1100" dirty="0">
                          <a:effectLst/>
                          <a:latin typeface="+mj-lt"/>
                          <a:ea typeface="Calibri" panose="020F0502020204030204" pitchFamily="34" charset="0"/>
                          <a:cs typeface="Times New Roman" panose="02020603050405020304" pitchFamily="18" charset="0"/>
                        </a:rPr>
                        <a:t>PE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mj-lt"/>
                          <a:ea typeface="Calibri" panose="020F0502020204030204" pitchFamily="34" charset="0"/>
                          <a:cs typeface="Times New Roman" panose="02020603050405020304" pitchFamily="18" charset="0"/>
                        </a:rPr>
                        <a:t>Rating</a:t>
                      </a:r>
                    </a:p>
                  </a:txBody>
                  <a:tcPr marL="25537" marR="25537" marT="0" marB="0" vert="vert270" anchor="ctr">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a:lnSpc>
                          <a:spcPct val="100000"/>
                        </a:lnSpc>
                        <a:spcAft>
                          <a:spcPts val="0"/>
                        </a:spcAft>
                      </a:pPr>
                      <a:r>
                        <a:rPr lang="en-GB" sz="1100" b="1" dirty="0">
                          <a:effectLst/>
                        </a:rPr>
                        <a:t>Cognitive</a:t>
                      </a:r>
                      <a:r>
                        <a:rPr lang="en-GB" sz="1100" b="0" dirty="0">
                          <a:effectLst/>
                        </a:rPr>
                        <a:t> </a:t>
                      </a:r>
                      <a:r>
                        <a:rPr lang="en-GB" sz="1100" b="1" dirty="0">
                          <a:effectLst/>
                        </a:rPr>
                        <a:t>Development</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6.63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1.19</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7.97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29</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-7.62***</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534400892"/>
                  </a:ext>
                </a:extLst>
              </a:tr>
              <a:tr h="184884">
                <a:tc vMerge="1">
                  <a:txBody>
                    <a:bodyPr/>
                    <a:lstStyle/>
                    <a:p>
                      <a:endParaRPr lang="en-GB"/>
                    </a:p>
                  </a:txBody>
                  <a:tcPr/>
                </a:tc>
                <a:tc>
                  <a:txBody>
                    <a:bodyPr/>
                    <a:lstStyle/>
                    <a:p>
                      <a:pPr algn="l">
                        <a:lnSpc>
                          <a:spcPct val="100000"/>
                        </a:lnSpc>
                        <a:spcAft>
                          <a:spcPts val="0"/>
                        </a:spcAft>
                      </a:pPr>
                      <a:r>
                        <a:rPr lang="en-GB" sz="1100" b="0" dirty="0">
                          <a:effectLst/>
                        </a:rPr>
                        <a:t>Reflective Development</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7.80</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.41</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7.80</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.41</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a:effectLst/>
                        </a:rPr>
                        <a:t>29</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-1.43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888117705"/>
                  </a:ext>
                </a:extLst>
              </a:tr>
              <a:tr h="184884">
                <a:tc vMerge="1">
                  <a:txBody>
                    <a:bodyPr/>
                    <a:lstStyle/>
                    <a:p>
                      <a:endParaRPr lang="en-GB"/>
                    </a:p>
                  </a:txBody>
                  <a:tcPr/>
                </a:tc>
                <a:tc>
                  <a:txBody>
                    <a:bodyPr/>
                    <a:lstStyle/>
                    <a:p>
                      <a:pPr algn="l">
                        <a:lnSpc>
                          <a:spcPct val="100000"/>
                        </a:lnSpc>
                        <a:spcAft>
                          <a:spcPts val="0"/>
                        </a:spcAft>
                      </a:pPr>
                      <a:r>
                        <a:rPr lang="en-GB" sz="1100" b="1" dirty="0">
                          <a:effectLst/>
                        </a:rPr>
                        <a:t>Affective</a:t>
                      </a:r>
                      <a:r>
                        <a:rPr lang="en-GB" sz="1100" b="0" dirty="0">
                          <a:effectLst/>
                        </a:rPr>
                        <a:t> </a:t>
                      </a:r>
                      <a:r>
                        <a:rPr lang="en-GB" sz="1100" b="1" dirty="0">
                          <a:effectLst/>
                        </a:rPr>
                        <a:t>Development</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8.10</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.86</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6.87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1.14</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29</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-4.85***</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223210487"/>
                  </a:ext>
                </a:extLst>
              </a:tr>
              <a:tr h="131096">
                <a:tc rowSpan="5">
                  <a:txBody>
                    <a:bodyPr/>
                    <a:lstStyle/>
                    <a:p>
                      <a:pPr marL="71755" marR="71755" algn="ctr">
                        <a:lnSpc>
                          <a:spcPct val="100000"/>
                        </a:lnSpc>
                        <a:spcAft>
                          <a:spcPts val="0"/>
                        </a:spcAft>
                      </a:pPr>
                      <a:r>
                        <a:rPr lang="en-GB" sz="1100" dirty="0">
                          <a:effectLst/>
                        </a:rPr>
                        <a:t>Student </a:t>
                      </a:r>
                    </a:p>
                    <a:p>
                      <a:pPr marL="71755" marR="71755" algn="ctr">
                        <a:lnSpc>
                          <a:spcPct val="100000"/>
                        </a:lnSpc>
                        <a:spcAft>
                          <a:spcPts val="0"/>
                        </a:spcAft>
                      </a:pPr>
                      <a:r>
                        <a:rPr lang="en-GB" sz="1100" dirty="0">
                          <a:effectLst/>
                        </a:rPr>
                        <a:t>Self-Rating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vert="vert270" anchor="ctr">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a:lnSpc>
                          <a:spcPct val="100000"/>
                        </a:lnSpc>
                        <a:spcAft>
                          <a:spcPts val="0"/>
                        </a:spcAft>
                      </a:pPr>
                      <a:r>
                        <a:rPr lang="en-GB" sz="1100" b="0" dirty="0">
                          <a:effectLst/>
                        </a:rPr>
                        <a:t>Performance</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6.70</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a:effectLst/>
                        </a:rPr>
                        <a:t>1.44</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a:effectLst/>
                        </a:rPr>
                        <a:t> </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7.48</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a:effectLst/>
                        </a:rPr>
                        <a:t>1.55</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26</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-2.01</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995649868"/>
                  </a:ext>
                </a:extLst>
              </a:tr>
              <a:tr h="184884">
                <a:tc vMerge="1">
                  <a:txBody>
                    <a:bodyPr/>
                    <a:lstStyle/>
                    <a:p>
                      <a:endParaRPr lang="en-GB"/>
                    </a:p>
                  </a:txBody>
                  <a:tcPr/>
                </a:tc>
                <a:tc>
                  <a:txBody>
                    <a:bodyPr/>
                    <a:lstStyle/>
                    <a:p>
                      <a:pPr algn="l">
                        <a:lnSpc>
                          <a:spcPct val="100000"/>
                        </a:lnSpc>
                        <a:spcAft>
                          <a:spcPts val="0"/>
                        </a:spcAft>
                      </a:pPr>
                      <a:r>
                        <a:rPr lang="en-GB" sz="1100" b="1" dirty="0">
                          <a:effectLst/>
                        </a:rPr>
                        <a:t>Knowledge of theory</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6.29</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1.78</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7.93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1.33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-4.65***</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724248755"/>
                  </a:ext>
                </a:extLst>
              </a:tr>
              <a:tr h="131096">
                <a:tc vMerge="1">
                  <a:txBody>
                    <a:bodyPr/>
                    <a:lstStyle/>
                    <a:p>
                      <a:endParaRPr lang="en-GB"/>
                    </a:p>
                  </a:txBody>
                  <a:tcPr/>
                </a:tc>
                <a:tc>
                  <a:txBody>
                    <a:bodyPr/>
                    <a:lstStyle/>
                    <a:p>
                      <a:pPr algn="l">
                        <a:lnSpc>
                          <a:spcPct val="100000"/>
                        </a:lnSpc>
                        <a:spcAft>
                          <a:spcPts val="0"/>
                        </a:spcAft>
                      </a:pPr>
                      <a:r>
                        <a:rPr lang="en-GB" sz="1100" b="1" dirty="0">
                          <a:effectLst/>
                        </a:rPr>
                        <a:t>Confidence</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6.46</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1.80</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7.93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1.54</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-4.27***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125557114"/>
                  </a:ext>
                </a:extLst>
              </a:tr>
              <a:tr h="184884">
                <a:tc vMerge="1">
                  <a:txBody>
                    <a:bodyPr/>
                    <a:lstStyle/>
                    <a:p>
                      <a:endParaRPr lang="en-GB"/>
                    </a:p>
                  </a:txBody>
                  <a:tcPr/>
                </a:tc>
                <a:tc>
                  <a:txBody>
                    <a:bodyPr/>
                    <a:lstStyle/>
                    <a:p>
                      <a:pPr algn="l">
                        <a:lnSpc>
                          <a:spcPct val="100000"/>
                        </a:lnSpc>
                        <a:spcAft>
                          <a:spcPts val="0"/>
                        </a:spcAft>
                      </a:pPr>
                      <a:r>
                        <a:rPr lang="en-GB" sz="1100" b="0" dirty="0">
                          <a:effectLst/>
                        </a:rPr>
                        <a:t>Helpfulness of Reflection</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8.89</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1.83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a:effectLst/>
                        </a:rPr>
                        <a:t> </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9.18</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1.52</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-.90</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565271463"/>
                  </a:ext>
                </a:extLst>
              </a:tr>
              <a:tr h="184884">
                <a:tc vMerge="1">
                  <a:txBody>
                    <a:bodyPr/>
                    <a:lstStyle/>
                    <a:p>
                      <a:endParaRPr lang="en-GB"/>
                    </a:p>
                  </a:txBody>
                  <a:tcPr/>
                </a:tc>
                <a:tc>
                  <a:txBody>
                    <a:bodyPr/>
                    <a:lstStyle/>
                    <a:p>
                      <a:pPr algn="l">
                        <a:lnSpc>
                          <a:spcPct val="100000"/>
                        </a:lnSpc>
                        <a:spcAft>
                          <a:spcPts val="0"/>
                        </a:spcAft>
                      </a:pPr>
                      <a:r>
                        <a:rPr lang="en-GB" sz="1100" b="1" dirty="0">
                          <a:effectLst/>
                        </a:rPr>
                        <a:t>Need</a:t>
                      </a:r>
                      <a:r>
                        <a:rPr lang="en-GB" sz="1100" b="0" dirty="0">
                          <a:effectLst/>
                        </a:rPr>
                        <a:t> </a:t>
                      </a:r>
                      <a:r>
                        <a:rPr lang="en-GB" sz="1100" b="1" dirty="0">
                          <a:effectLst/>
                        </a:rPr>
                        <a:t>to develop skills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6.15</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2.07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4.44</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2.08</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26</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b="0" dirty="0">
                          <a:effectLst/>
                        </a:rPr>
                        <a:t>3.23**</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423759463"/>
                  </a:ext>
                </a:extLst>
              </a:tr>
              <a:tr h="131096">
                <a:tc rowSpan="15">
                  <a:txBody>
                    <a:bodyPr/>
                    <a:lstStyle/>
                    <a:p>
                      <a:pPr marL="71755" marR="71755" algn="ctr">
                        <a:lnSpc>
                          <a:spcPct val="100000"/>
                        </a:lnSpc>
                        <a:spcAft>
                          <a:spcPts val="0"/>
                        </a:spcAft>
                      </a:pPr>
                      <a:r>
                        <a:rPr lang="en-GB" sz="1100" dirty="0">
                          <a:effectLst/>
                        </a:rPr>
                        <a:t>PI Ratings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vert="vert270" anchor="ctr">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a:lnSpc>
                          <a:spcPct val="100000"/>
                        </a:lnSpc>
                        <a:spcAft>
                          <a:spcPts val="0"/>
                        </a:spcAft>
                      </a:pPr>
                      <a:r>
                        <a:rPr lang="en-GB" sz="1100" b="1" dirty="0">
                          <a:effectLst/>
                        </a:rPr>
                        <a:t>Introduction</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4.07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1.16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4.76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-3.10**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399360832"/>
                  </a:ext>
                </a:extLst>
              </a:tr>
              <a:tr h="184884">
                <a:tc vMerge="1">
                  <a:txBody>
                    <a:bodyPr/>
                    <a:lstStyle/>
                    <a:p>
                      <a:endParaRPr lang="en-GB"/>
                    </a:p>
                  </a:txBody>
                  <a:tcPr/>
                </a:tc>
                <a:tc>
                  <a:txBody>
                    <a:bodyPr/>
                    <a:lstStyle/>
                    <a:p>
                      <a:pPr algn="l">
                        <a:lnSpc>
                          <a:spcPct val="100000"/>
                        </a:lnSpc>
                        <a:spcAft>
                          <a:spcPts val="0"/>
                        </a:spcAft>
                      </a:pPr>
                      <a:r>
                        <a:rPr lang="en-GB" sz="1100" dirty="0">
                          <a:effectLst/>
                        </a:rPr>
                        <a:t>Explanation for meeting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4.07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1.08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4.40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.72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-1.44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49566991"/>
                  </a:ext>
                </a:extLst>
              </a:tr>
              <a:tr h="184884">
                <a:tc vMerge="1">
                  <a:txBody>
                    <a:bodyPr/>
                    <a:lstStyle/>
                    <a:p>
                      <a:endParaRPr lang="en-GB"/>
                    </a:p>
                  </a:txBody>
                  <a:tcPr/>
                </a:tc>
                <a:tc>
                  <a:txBody>
                    <a:bodyPr/>
                    <a:lstStyle/>
                    <a:p>
                      <a:pPr algn="l">
                        <a:lnSpc>
                          <a:spcPct val="100000"/>
                        </a:lnSpc>
                        <a:spcAft>
                          <a:spcPts val="0"/>
                        </a:spcAft>
                      </a:pPr>
                      <a:r>
                        <a:rPr lang="en-GB" sz="1100" b="1" dirty="0">
                          <a:effectLst/>
                        </a:rPr>
                        <a:t>Explanation of agenda</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3.83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1.12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4.37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.77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-2.44*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206397038"/>
                  </a:ext>
                </a:extLst>
              </a:tr>
              <a:tr h="131096">
                <a:tc vMerge="1">
                  <a:txBody>
                    <a:bodyPr/>
                    <a:lstStyle/>
                    <a:p>
                      <a:endParaRPr lang="en-GB"/>
                    </a:p>
                  </a:txBody>
                  <a:tcPr/>
                </a:tc>
                <a:tc>
                  <a:txBody>
                    <a:bodyPr/>
                    <a:lstStyle/>
                    <a:p>
                      <a:pPr algn="l">
                        <a:lnSpc>
                          <a:spcPct val="100000"/>
                        </a:lnSpc>
                        <a:spcAft>
                          <a:spcPts val="0"/>
                        </a:spcAft>
                      </a:pPr>
                      <a:r>
                        <a:rPr lang="en-GB" sz="1100" b="1" dirty="0">
                          <a:effectLst/>
                        </a:rPr>
                        <a:t>Sticking to time</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4.20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.93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4.60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.68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-2.56*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47552064"/>
                  </a:ext>
                </a:extLst>
              </a:tr>
              <a:tr h="131096">
                <a:tc vMerge="1">
                  <a:txBody>
                    <a:bodyPr/>
                    <a:lstStyle/>
                    <a:p>
                      <a:endParaRPr lang="en-GB"/>
                    </a:p>
                  </a:txBody>
                  <a:tcPr/>
                </a:tc>
                <a:tc>
                  <a:txBody>
                    <a:bodyPr/>
                    <a:lstStyle/>
                    <a:p>
                      <a:pPr algn="l">
                        <a:lnSpc>
                          <a:spcPct val="100000"/>
                        </a:lnSpc>
                        <a:spcAft>
                          <a:spcPts val="0"/>
                        </a:spcAft>
                      </a:pPr>
                      <a:r>
                        <a:rPr lang="en-GB" sz="1100" b="1" dirty="0">
                          <a:effectLst/>
                        </a:rPr>
                        <a:t>Listening to PI</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4.40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.68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-3.03*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833141881"/>
                  </a:ext>
                </a:extLst>
              </a:tr>
              <a:tr h="184884">
                <a:tc vMerge="1">
                  <a:txBody>
                    <a:bodyPr/>
                    <a:lstStyle/>
                    <a:p>
                      <a:endParaRPr lang="en-GB"/>
                    </a:p>
                  </a:txBody>
                  <a:tcPr/>
                </a:tc>
                <a:tc>
                  <a:txBody>
                    <a:bodyPr/>
                    <a:lstStyle/>
                    <a:p>
                      <a:pPr algn="l">
                        <a:lnSpc>
                          <a:spcPct val="100000"/>
                        </a:lnSpc>
                        <a:spcAft>
                          <a:spcPts val="0"/>
                        </a:spcAft>
                      </a:pPr>
                      <a:r>
                        <a:rPr lang="en-GB" sz="1100" b="1" dirty="0">
                          <a:effectLst/>
                        </a:rPr>
                        <a:t>Allowing for PI views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4.50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.63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4.77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-2.28*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349659349"/>
                  </a:ext>
                </a:extLst>
              </a:tr>
              <a:tr h="184884">
                <a:tc vMerge="1">
                  <a:txBody>
                    <a:bodyPr/>
                    <a:lstStyle/>
                    <a:p>
                      <a:endParaRPr lang="en-GB"/>
                    </a:p>
                  </a:txBody>
                  <a:tcPr/>
                </a:tc>
                <a:tc>
                  <a:txBody>
                    <a:bodyPr/>
                    <a:lstStyle/>
                    <a:p>
                      <a:pPr algn="l">
                        <a:lnSpc>
                          <a:spcPct val="100000"/>
                        </a:lnSpc>
                        <a:spcAft>
                          <a:spcPts val="0"/>
                        </a:spcAft>
                      </a:pPr>
                      <a:r>
                        <a:rPr lang="en-GB" sz="1100" b="1" dirty="0">
                          <a:effectLst/>
                        </a:rPr>
                        <a:t>Understanding PI views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.83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4.55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-2.35*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81254643"/>
                  </a:ext>
                </a:extLst>
              </a:tr>
              <a:tr h="184884">
                <a:tc vMerge="1">
                  <a:txBody>
                    <a:bodyPr/>
                    <a:lstStyle/>
                    <a:p>
                      <a:endParaRPr lang="en-GB"/>
                    </a:p>
                  </a:txBody>
                  <a:tcPr/>
                </a:tc>
                <a:tc>
                  <a:txBody>
                    <a:bodyPr/>
                    <a:lstStyle/>
                    <a:p>
                      <a:pPr algn="l">
                        <a:lnSpc>
                          <a:spcPct val="100000"/>
                        </a:lnSpc>
                        <a:spcAft>
                          <a:spcPts val="0"/>
                        </a:spcAft>
                      </a:pPr>
                      <a:r>
                        <a:rPr lang="en-GB" sz="1100" b="1" dirty="0">
                          <a:effectLst/>
                        </a:rPr>
                        <a:t>Look out for PI comfort</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3.89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.85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4.48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-3.65**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268449201"/>
                  </a:ext>
                </a:extLst>
              </a:tr>
              <a:tr h="184884">
                <a:tc vMerge="1">
                  <a:txBody>
                    <a:bodyPr/>
                    <a:lstStyle/>
                    <a:p>
                      <a:endParaRPr lang="en-GB"/>
                    </a:p>
                  </a:txBody>
                  <a:tcPr/>
                </a:tc>
                <a:tc>
                  <a:txBody>
                    <a:bodyPr/>
                    <a:lstStyle/>
                    <a:p>
                      <a:pPr algn="l">
                        <a:lnSpc>
                          <a:spcPct val="100000"/>
                        </a:lnSpc>
                        <a:spcAft>
                          <a:spcPts val="0"/>
                        </a:spcAft>
                      </a:pPr>
                      <a:r>
                        <a:rPr lang="en-GB" sz="1100">
                          <a:effectLst/>
                        </a:rPr>
                        <a:t>Treating PI with respect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4.66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.61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4.83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.38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-1.54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878336842"/>
                  </a:ext>
                </a:extLst>
              </a:tr>
              <a:tr h="131096">
                <a:tc vMerge="1">
                  <a:txBody>
                    <a:bodyPr/>
                    <a:lstStyle/>
                    <a:p>
                      <a:endParaRPr lang="en-GB"/>
                    </a:p>
                  </a:txBody>
                  <a:tcPr/>
                </a:tc>
                <a:tc>
                  <a:txBody>
                    <a:bodyPr/>
                    <a:lstStyle/>
                    <a:p>
                      <a:pPr algn="l">
                        <a:lnSpc>
                          <a:spcPct val="100000"/>
                        </a:lnSpc>
                        <a:spcAft>
                          <a:spcPts val="0"/>
                        </a:spcAft>
                      </a:pPr>
                      <a:r>
                        <a:rPr lang="en-GB" sz="1100" b="1" dirty="0">
                          <a:effectLst/>
                        </a:rPr>
                        <a:t>Care for PI feelings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4.30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.84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4.73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-2.90**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421485717"/>
                  </a:ext>
                </a:extLst>
              </a:tr>
              <a:tr h="184884">
                <a:tc vMerge="1">
                  <a:txBody>
                    <a:bodyPr/>
                    <a:lstStyle/>
                    <a:p>
                      <a:endParaRPr lang="en-GB"/>
                    </a:p>
                  </a:txBody>
                  <a:tcPr/>
                </a:tc>
                <a:tc>
                  <a:txBody>
                    <a:bodyPr/>
                    <a:lstStyle/>
                    <a:p>
                      <a:pPr algn="l">
                        <a:lnSpc>
                          <a:spcPct val="100000"/>
                        </a:lnSpc>
                        <a:spcAft>
                          <a:spcPts val="0"/>
                        </a:spcAft>
                      </a:pPr>
                      <a:r>
                        <a:rPr lang="en-GB" sz="1100" dirty="0">
                          <a:effectLst/>
                        </a:rPr>
                        <a:t>Asking relevant questions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.87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4.50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.68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-1.84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328657240"/>
                  </a:ext>
                </a:extLst>
              </a:tr>
              <a:tr h="131096">
                <a:tc vMerge="1">
                  <a:txBody>
                    <a:bodyPr/>
                    <a:lstStyle/>
                    <a:p>
                      <a:endParaRPr lang="en-GB"/>
                    </a:p>
                  </a:txBody>
                  <a:tcPr/>
                </a:tc>
                <a:tc>
                  <a:txBody>
                    <a:bodyPr/>
                    <a:lstStyle/>
                    <a:p>
                      <a:pPr algn="l">
                        <a:lnSpc>
                          <a:spcPct val="100000"/>
                        </a:lnSpc>
                        <a:spcAft>
                          <a:spcPts val="0"/>
                        </a:spcAft>
                      </a:pPr>
                      <a:r>
                        <a:rPr lang="en-GB" sz="1100" b="1" dirty="0">
                          <a:effectLst/>
                        </a:rPr>
                        <a:t>Avoiding jargon</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4.43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.57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4.73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-2.19*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111116573"/>
                  </a:ext>
                </a:extLst>
              </a:tr>
              <a:tr h="184884">
                <a:tc vMerge="1">
                  <a:txBody>
                    <a:bodyPr/>
                    <a:lstStyle/>
                    <a:p>
                      <a:endParaRPr lang="en-GB"/>
                    </a:p>
                  </a:txBody>
                  <a:tcPr/>
                </a:tc>
                <a:tc>
                  <a:txBody>
                    <a:bodyPr/>
                    <a:lstStyle/>
                    <a:p>
                      <a:pPr algn="l">
                        <a:lnSpc>
                          <a:spcPct val="100000"/>
                        </a:lnSpc>
                        <a:spcAft>
                          <a:spcPts val="0"/>
                        </a:spcAft>
                      </a:pPr>
                      <a:r>
                        <a:rPr lang="en-GB" sz="1100" dirty="0">
                          <a:effectLst/>
                        </a:rPr>
                        <a:t>Preparedness for meeting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.83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4.55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-1.88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18556810"/>
                  </a:ext>
                </a:extLst>
              </a:tr>
              <a:tr h="131096">
                <a:tc vMerge="1">
                  <a:txBody>
                    <a:bodyPr/>
                    <a:lstStyle/>
                    <a:p>
                      <a:endParaRPr lang="en-GB"/>
                    </a:p>
                  </a:txBody>
                  <a:tcPr/>
                </a:tc>
                <a:tc>
                  <a:txBody>
                    <a:bodyPr/>
                    <a:lstStyle/>
                    <a:p>
                      <a:pPr algn="l">
                        <a:lnSpc>
                          <a:spcPct val="100000"/>
                        </a:lnSpc>
                        <a:spcAft>
                          <a:spcPts val="0"/>
                        </a:spcAft>
                      </a:pPr>
                      <a:r>
                        <a:rPr lang="en-GB" sz="1100" dirty="0">
                          <a:effectLst/>
                        </a:rPr>
                        <a:t>Ending the meeting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4.17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.75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4.43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-1.86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66227527"/>
                  </a:ext>
                </a:extLst>
              </a:tr>
              <a:tr h="131096">
                <a:tc vMerge="1">
                  <a:txBody>
                    <a:bodyPr/>
                    <a:lstStyle/>
                    <a:p>
                      <a:endParaRPr lang="en-GB"/>
                    </a:p>
                  </a:txBody>
                  <a:tcPr/>
                </a:tc>
                <a:tc>
                  <a:txBody>
                    <a:bodyPr/>
                    <a:lstStyle/>
                    <a:p>
                      <a:pPr algn="l">
                        <a:lnSpc>
                          <a:spcPct val="100000"/>
                        </a:lnSpc>
                        <a:spcAft>
                          <a:spcPts val="0"/>
                        </a:spcAft>
                      </a:pPr>
                      <a:r>
                        <a:rPr lang="en-GB" sz="1100" b="1" dirty="0">
                          <a:effectLst/>
                        </a:rPr>
                        <a:t>Confidence</a:t>
                      </a: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3.90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.96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4.40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.56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en-GB" sz="1100" dirty="0">
                          <a:effectLst/>
                        </a:rPr>
                        <a:t>-2.35*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537" marR="25537" marT="0" marB="0"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551887512"/>
                  </a:ext>
                </a:extLst>
              </a:tr>
            </a:tbl>
          </a:graphicData>
        </a:graphic>
      </p:graphicFrame>
      <p:sp>
        <p:nvSpPr>
          <p:cNvPr id="10" name="Google Shape;151;p25"/>
          <p:cNvSpPr txBox="1">
            <a:spLocks noGrp="1"/>
          </p:cNvSpPr>
          <p:nvPr>
            <p:ph type="title"/>
          </p:nvPr>
        </p:nvSpPr>
        <p:spPr>
          <a:xfrm>
            <a:off x="411256" y="23967"/>
            <a:ext cx="55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i="1" dirty="0"/>
              <a:t>Results</a:t>
            </a:r>
            <a:endParaRPr i="1" dirty="0"/>
          </a:p>
        </p:txBody>
      </p:sp>
    </p:spTree>
    <p:extLst>
      <p:ext uri="{BB962C8B-B14F-4D97-AF65-F5344CB8AC3E}">
        <p14:creationId xmlns:p14="http://schemas.microsoft.com/office/powerpoint/2010/main" val="3885706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Google Shape;83;p16"/>
          <p:cNvSpPr txBox="1">
            <a:spLocks noGrp="1"/>
          </p:cNvSpPr>
          <p:nvPr>
            <p:ph type="sldNum" idx="4294967295"/>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18</a:t>
            </a:fld>
            <a:endParaRPr/>
          </a:p>
        </p:txBody>
      </p:sp>
      <p:sp>
        <p:nvSpPr>
          <p:cNvPr id="9" name="Google Shape;151;p25"/>
          <p:cNvSpPr txBox="1">
            <a:spLocks/>
          </p:cNvSpPr>
          <p:nvPr/>
        </p:nvSpPr>
        <p:spPr>
          <a:xfrm>
            <a:off x="209222" y="225040"/>
            <a:ext cx="5511300"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n-GB" i="1" dirty="0"/>
              <a:t>Results</a:t>
            </a:r>
          </a:p>
        </p:txBody>
      </p:sp>
      <p:graphicFrame>
        <p:nvGraphicFramePr>
          <p:cNvPr id="6" name="Table 5"/>
          <p:cNvGraphicFramePr>
            <a:graphicFrameLocks noGrp="1"/>
          </p:cNvGraphicFramePr>
          <p:nvPr>
            <p:extLst>
              <p:ext uri="{D42A27DB-BD31-4B8C-83A1-F6EECF244321}">
                <p14:modId xmlns:p14="http://schemas.microsoft.com/office/powerpoint/2010/main" val="3364485089"/>
              </p:ext>
            </p:extLst>
          </p:nvPr>
        </p:nvGraphicFramePr>
        <p:xfrm>
          <a:off x="209222" y="1463477"/>
          <a:ext cx="5130801" cy="969140"/>
        </p:xfrm>
        <a:graphic>
          <a:graphicData uri="http://schemas.openxmlformats.org/drawingml/2006/table">
            <a:tbl>
              <a:tblPr firstRow="1" firstCol="1" bandRow="1">
                <a:tableStyleId>{360F9455-D946-4BF0-B3CE-6C56951A96EE}</a:tableStyleId>
              </a:tblPr>
              <a:tblGrid>
                <a:gridCol w="2164519">
                  <a:extLst>
                    <a:ext uri="{9D8B030D-6E8A-4147-A177-3AD203B41FA5}">
                      <a16:colId xmlns:a16="http://schemas.microsoft.com/office/drawing/2014/main" val="3727276995"/>
                    </a:ext>
                  </a:extLst>
                </a:gridCol>
                <a:gridCol w="396305">
                  <a:extLst>
                    <a:ext uri="{9D8B030D-6E8A-4147-A177-3AD203B41FA5}">
                      <a16:colId xmlns:a16="http://schemas.microsoft.com/office/drawing/2014/main" val="1937827954"/>
                    </a:ext>
                  </a:extLst>
                </a:gridCol>
                <a:gridCol w="444342">
                  <a:extLst>
                    <a:ext uri="{9D8B030D-6E8A-4147-A177-3AD203B41FA5}">
                      <a16:colId xmlns:a16="http://schemas.microsoft.com/office/drawing/2014/main" val="3083710073"/>
                    </a:ext>
                  </a:extLst>
                </a:gridCol>
                <a:gridCol w="516397">
                  <a:extLst>
                    <a:ext uri="{9D8B030D-6E8A-4147-A177-3AD203B41FA5}">
                      <a16:colId xmlns:a16="http://schemas.microsoft.com/office/drawing/2014/main" val="3679214038"/>
                    </a:ext>
                  </a:extLst>
                </a:gridCol>
                <a:gridCol w="544642">
                  <a:extLst>
                    <a:ext uri="{9D8B030D-6E8A-4147-A177-3AD203B41FA5}">
                      <a16:colId xmlns:a16="http://schemas.microsoft.com/office/drawing/2014/main" val="797726459"/>
                    </a:ext>
                  </a:extLst>
                </a:gridCol>
                <a:gridCol w="523453">
                  <a:extLst>
                    <a:ext uri="{9D8B030D-6E8A-4147-A177-3AD203B41FA5}">
                      <a16:colId xmlns:a16="http://schemas.microsoft.com/office/drawing/2014/main" val="4216291955"/>
                    </a:ext>
                  </a:extLst>
                </a:gridCol>
                <a:gridCol w="541143">
                  <a:extLst>
                    <a:ext uri="{9D8B030D-6E8A-4147-A177-3AD203B41FA5}">
                      <a16:colId xmlns:a16="http://schemas.microsoft.com/office/drawing/2014/main" val="3675508427"/>
                    </a:ext>
                  </a:extLst>
                </a:gridCol>
              </a:tblGrid>
              <a:tr h="193828">
                <a:tc>
                  <a:txBody>
                    <a:bodyPr/>
                    <a:lstStyle/>
                    <a:p>
                      <a:pPr>
                        <a:lnSpc>
                          <a:spcPct val="107000"/>
                        </a:lnSpc>
                        <a:spcAft>
                          <a:spcPts val="0"/>
                        </a:spcAft>
                      </a:pPr>
                      <a:r>
                        <a:rPr lang="en-GB" sz="1200" b="1" dirty="0">
                          <a:effectLst/>
                        </a:rPr>
                        <a:t>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75000"/>
                      </a:schemeClr>
                    </a:solidFill>
                  </a:tcPr>
                </a:tc>
                <a:tc rowSpan="2">
                  <a:txBody>
                    <a:bodyPr/>
                    <a:lstStyle/>
                    <a:p>
                      <a:pPr algn="ctr">
                        <a:lnSpc>
                          <a:spcPct val="107000"/>
                        </a:lnSpc>
                        <a:spcAft>
                          <a:spcPts val="0"/>
                        </a:spcAft>
                      </a:pPr>
                      <a:r>
                        <a:rPr lang="en-GB" sz="1200" b="1" i="1" dirty="0">
                          <a:effectLst/>
                        </a:rPr>
                        <a:t>N</a:t>
                      </a:r>
                      <a:endParaRPr lang="en-GB" sz="12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a:txBody>
                    <a:bodyPr/>
                    <a:lstStyle/>
                    <a:p>
                      <a:pPr algn="ctr">
                        <a:lnSpc>
                          <a:spcPct val="107000"/>
                        </a:lnSpc>
                        <a:spcAft>
                          <a:spcPts val="0"/>
                        </a:spcAft>
                      </a:pPr>
                      <a:r>
                        <a:rPr lang="en-GB" sz="1200" b="1" i="1" dirty="0">
                          <a:effectLst/>
                        </a:rPr>
                        <a:t>M</a:t>
                      </a:r>
                      <a:endParaRPr lang="en-GB" sz="12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a:txBody>
                    <a:bodyPr/>
                    <a:lstStyle/>
                    <a:p>
                      <a:pPr algn="ctr">
                        <a:lnSpc>
                          <a:spcPct val="107000"/>
                        </a:lnSpc>
                        <a:spcAft>
                          <a:spcPts val="0"/>
                        </a:spcAft>
                      </a:pPr>
                      <a:r>
                        <a:rPr lang="en-GB" sz="1200" b="1" i="1" dirty="0">
                          <a:effectLst/>
                        </a:rPr>
                        <a:t>SD</a:t>
                      </a:r>
                      <a:endParaRPr lang="en-GB" sz="12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9525" cap="flat" cmpd="sng">
                      <a:noFill/>
                      <a:prstDash val="solid"/>
                      <a:round/>
                      <a:headEnd type="none" w="sm" len="sm"/>
                      <a:tailEnd type="none" w="sm" len="sm"/>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3">
                  <a:txBody>
                    <a:bodyPr/>
                    <a:lstStyle/>
                    <a:p>
                      <a:pPr algn="ctr">
                        <a:lnSpc>
                          <a:spcPct val="107000"/>
                        </a:lnSpc>
                        <a:spcAft>
                          <a:spcPts val="0"/>
                        </a:spcAft>
                      </a:pPr>
                      <a:r>
                        <a:rPr lang="en-GB" sz="1200" b="1" dirty="0">
                          <a:effectLst/>
                        </a:rPr>
                        <a:t>Correlations</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noFill/>
                      <a:prstDash val="solid"/>
                      <a:round/>
                      <a:headEnd type="none" w="med" len="med"/>
                      <a:tailEnd type="none" w="med" len="med"/>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58619937"/>
                  </a:ext>
                </a:extLst>
              </a:tr>
              <a:tr h="193828">
                <a:tc>
                  <a:txBody>
                    <a:bodyPr/>
                    <a:lstStyle/>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0"/>
                        </a:spcAft>
                      </a:pPr>
                      <a:r>
                        <a:rPr lang="en-GB" sz="1200" dirty="0">
                          <a:effectLst/>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7000"/>
                        </a:lnSpc>
                        <a:spcAft>
                          <a:spcPts val="0"/>
                        </a:spcAft>
                      </a:pPr>
                      <a:r>
                        <a:rPr lang="en-GB" sz="1200" dirty="0">
                          <a:effectLst/>
                        </a:rPr>
                        <a:t>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7000"/>
                        </a:lnSpc>
                        <a:spcAft>
                          <a:spcPts val="0"/>
                        </a:spcAft>
                      </a:pPr>
                      <a:r>
                        <a:rPr lang="en-GB" sz="1200" dirty="0">
                          <a:effectLst/>
                        </a:rPr>
                        <a:t>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453430719"/>
                  </a:ext>
                </a:extLst>
              </a:tr>
              <a:tr h="193828">
                <a:tc>
                  <a:txBody>
                    <a:bodyPr/>
                    <a:lstStyle/>
                    <a:p>
                      <a:pPr>
                        <a:lnSpc>
                          <a:spcPct val="107000"/>
                        </a:lnSpc>
                        <a:spcAft>
                          <a:spcPts val="0"/>
                        </a:spcAft>
                      </a:pPr>
                      <a:r>
                        <a:rPr lang="en-GB" sz="1200" dirty="0">
                          <a:effectLst/>
                        </a:rPr>
                        <a:t>1. Change in PE Ratings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30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1.00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1.06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84978576"/>
                  </a:ext>
                </a:extLst>
              </a:tr>
              <a:tr h="193828">
                <a:tc>
                  <a:txBody>
                    <a:bodyPr/>
                    <a:lstStyle/>
                    <a:p>
                      <a:pPr>
                        <a:lnSpc>
                          <a:spcPct val="107000"/>
                        </a:lnSpc>
                        <a:spcAft>
                          <a:spcPts val="0"/>
                        </a:spcAft>
                      </a:pPr>
                      <a:r>
                        <a:rPr lang="en-GB" sz="1200" dirty="0">
                          <a:effectLst/>
                        </a:rPr>
                        <a:t>2. Change in Student Rating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27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.50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1.22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2.55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71663510"/>
                  </a:ext>
                </a:extLst>
              </a:tr>
              <a:tr h="193828">
                <a:tc>
                  <a:txBody>
                    <a:bodyPr/>
                    <a:lstStyle/>
                    <a:p>
                      <a:pPr>
                        <a:lnSpc>
                          <a:spcPct val="107000"/>
                        </a:lnSpc>
                        <a:spcAft>
                          <a:spcPts val="0"/>
                        </a:spcAft>
                      </a:pPr>
                      <a:r>
                        <a:rPr lang="en-GB" sz="1200" dirty="0">
                          <a:effectLst/>
                        </a:rPr>
                        <a:t>3. Change in PI Rating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a:effectLst/>
                        </a:rPr>
                        <a:t>26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.42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.63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-.12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-.02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n-GB" sz="1200" dirty="0">
                          <a:effectLst/>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63423795"/>
                  </a:ext>
                </a:extLst>
              </a:tr>
            </a:tbl>
          </a:graphicData>
        </a:graphic>
      </p:graphicFrame>
      <p:sp>
        <p:nvSpPr>
          <p:cNvPr id="11" name="Google Shape;112;p20"/>
          <p:cNvSpPr txBox="1">
            <a:spLocks/>
          </p:cNvSpPr>
          <p:nvPr/>
        </p:nvSpPr>
        <p:spPr>
          <a:xfrm>
            <a:off x="209222" y="961042"/>
            <a:ext cx="5130800" cy="5235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0" lvl="0" indent="0">
              <a:spcBef>
                <a:spcPts val="600"/>
              </a:spcBef>
              <a:buClr>
                <a:srgbClr val="B7B7B7"/>
              </a:buClr>
              <a:buSzPts val="1600"/>
            </a:pPr>
            <a:r>
              <a:rPr lang="en-US" sz="1600" b="1" dirty="0">
                <a:solidFill>
                  <a:srgbClr val="666666"/>
                </a:solidFill>
              </a:rPr>
              <a:t>Change between Time 1 and Time 2</a:t>
            </a:r>
            <a:endParaRPr lang="en-US" dirty="0"/>
          </a:p>
        </p:txBody>
      </p:sp>
      <p:sp>
        <p:nvSpPr>
          <p:cNvPr id="3" name="Rectangle 2"/>
          <p:cNvSpPr/>
          <p:nvPr/>
        </p:nvSpPr>
        <p:spPr>
          <a:xfrm>
            <a:off x="0" y="2621739"/>
            <a:ext cx="5720522" cy="2292935"/>
          </a:xfrm>
          <a:prstGeom prst="rect">
            <a:avLst/>
          </a:prstGeom>
        </p:spPr>
        <p:txBody>
          <a:bodyPr wrap="square">
            <a:spAutoFit/>
          </a:bodyPr>
          <a:lstStyle/>
          <a:p>
            <a:pPr marL="457200" lvl="0" indent="-342900">
              <a:spcBef>
                <a:spcPts val="600"/>
              </a:spcBef>
              <a:buClr>
                <a:srgbClr val="B7B7B7"/>
              </a:buClr>
              <a:buSzPts val="1800"/>
              <a:buFont typeface="Lato Light"/>
              <a:buChar char="×"/>
            </a:pPr>
            <a:r>
              <a:rPr lang="en-US" sz="1800" dirty="0">
                <a:solidFill>
                  <a:srgbClr val="666666"/>
                </a:solidFill>
                <a:latin typeface="Lato Light"/>
                <a:sym typeface="Lato Light"/>
              </a:rPr>
              <a:t>Most ratings showed </a:t>
            </a:r>
            <a:r>
              <a:rPr lang="en-US" sz="1800" b="1" dirty="0">
                <a:solidFill>
                  <a:srgbClr val="666666"/>
                </a:solidFill>
                <a:latin typeface="Lato Light"/>
                <a:sym typeface="Lato Light"/>
              </a:rPr>
              <a:t>improvement at </a:t>
            </a:r>
            <a:r>
              <a:rPr lang="en-US" sz="1800" b="1" dirty="0" err="1">
                <a:solidFill>
                  <a:srgbClr val="666666"/>
                </a:solidFill>
                <a:latin typeface="Lato Light"/>
                <a:sym typeface="Lato Light"/>
              </a:rPr>
              <a:t>Roleplay</a:t>
            </a:r>
            <a:r>
              <a:rPr lang="en-US" sz="1800" b="1" dirty="0">
                <a:solidFill>
                  <a:srgbClr val="666666"/>
                </a:solidFill>
                <a:latin typeface="Lato Light"/>
                <a:sym typeface="Lato Light"/>
              </a:rPr>
              <a:t> 2</a:t>
            </a:r>
            <a:r>
              <a:rPr lang="en-US" sz="1800" dirty="0">
                <a:solidFill>
                  <a:srgbClr val="666666"/>
                </a:solidFill>
                <a:latin typeface="Lato Light"/>
                <a:sym typeface="Lato Light"/>
              </a:rPr>
              <a:t>, whether they were made by PIs, PEs or the students </a:t>
            </a:r>
            <a:r>
              <a:rPr lang="en-US" sz="1600" dirty="0">
                <a:solidFill>
                  <a:srgbClr val="666666"/>
                </a:solidFill>
                <a:latin typeface="Lato Light"/>
                <a:sym typeface="Lato Light"/>
              </a:rPr>
              <a:t>(based on t-test results)</a:t>
            </a:r>
            <a:endParaRPr lang="en-GB" sz="1600" dirty="0">
              <a:solidFill>
                <a:srgbClr val="666666"/>
              </a:solidFill>
              <a:latin typeface="Lato Light"/>
              <a:sym typeface="Lato Light"/>
            </a:endParaRPr>
          </a:p>
          <a:p>
            <a:pPr marL="457200" lvl="0" indent="-342900">
              <a:spcBef>
                <a:spcPts val="600"/>
              </a:spcBef>
              <a:buClr>
                <a:srgbClr val="B7B7B7"/>
              </a:buClr>
              <a:buSzPts val="1800"/>
              <a:buFont typeface="Lato Light"/>
              <a:buChar char="×"/>
            </a:pPr>
            <a:r>
              <a:rPr lang="en-GB" sz="1800" dirty="0">
                <a:solidFill>
                  <a:srgbClr val="666666"/>
                </a:solidFill>
                <a:latin typeface="Lato Light"/>
                <a:sym typeface="Lato Light"/>
              </a:rPr>
              <a:t>However, </a:t>
            </a:r>
            <a:r>
              <a:rPr lang="en-GB" sz="1800" b="1" dirty="0">
                <a:solidFill>
                  <a:srgbClr val="666666"/>
                </a:solidFill>
                <a:latin typeface="Lato Light"/>
                <a:sym typeface="Lato Light"/>
              </a:rPr>
              <a:t>PI, PE and Student self-ratings did not go together</a:t>
            </a:r>
          </a:p>
          <a:p>
            <a:pPr marL="914400" lvl="1" indent="-342900">
              <a:buClr>
                <a:srgbClr val="B7B7B7"/>
              </a:buClr>
              <a:buSzPts val="1800"/>
              <a:buFont typeface="Lato Light"/>
              <a:buChar char="×"/>
            </a:pPr>
            <a:r>
              <a:rPr lang="en-GB" sz="1600" dirty="0">
                <a:solidFill>
                  <a:srgbClr val="0070C0"/>
                </a:solidFill>
                <a:latin typeface="Lato Light"/>
                <a:sym typeface="Lato Light"/>
              </a:rPr>
              <a:t>Student self-perceived improvement or deterioration in </a:t>
            </a:r>
            <a:r>
              <a:rPr lang="en-GB" sz="1600" dirty="0" err="1">
                <a:solidFill>
                  <a:srgbClr val="0070C0"/>
                </a:solidFill>
                <a:latin typeface="Lato Light"/>
                <a:sym typeface="Lato Light"/>
              </a:rPr>
              <a:t>roleplay</a:t>
            </a:r>
            <a:r>
              <a:rPr lang="en-GB" sz="1600" dirty="0">
                <a:solidFill>
                  <a:srgbClr val="0070C0"/>
                </a:solidFill>
                <a:latin typeface="Lato Light"/>
                <a:sym typeface="Lato Light"/>
              </a:rPr>
              <a:t> performance was not linked to that seen by the PIs or the PEs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44687D-0850-4D79-A795-0A61664B0E79}"/>
              </a:ext>
            </a:extLst>
          </p:cNvPr>
          <p:cNvSpPr>
            <a:spLocks noGrp="1"/>
          </p:cNvSpPr>
          <p:nvPr>
            <p:ph type="ctrTitle"/>
          </p:nvPr>
        </p:nvSpPr>
        <p:spPr>
          <a:xfrm>
            <a:off x="693497" y="3248204"/>
            <a:ext cx="5691146" cy="1159800"/>
          </a:xfrm>
        </p:spPr>
        <p:txBody>
          <a:bodyPr/>
          <a:lstStyle/>
          <a:p>
            <a:br>
              <a:rPr lang="en-GB" sz="3200" dirty="0"/>
            </a:br>
            <a:br>
              <a:rPr lang="en-GB" sz="3200" dirty="0"/>
            </a:br>
            <a:br>
              <a:rPr lang="en-GB" sz="3200" dirty="0"/>
            </a:br>
            <a:br>
              <a:rPr lang="en-GB" sz="3200" dirty="0"/>
            </a:br>
            <a:br>
              <a:rPr lang="en-GB" sz="3200" dirty="0"/>
            </a:br>
            <a:br>
              <a:rPr lang="en-GB" sz="3200" dirty="0"/>
            </a:br>
            <a:br>
              <a:rPr lang="en-GB" sz="3200" dirty="0"/>
            </a:br>
            <a:r>
              <a:rPr lang="en-GB" sz="3200" b="1" dirty="0">
                <a:solidFill>
                  <a:srgbClr val="0070C0"/>
                </a:solidFill>
                <a:latin typeface="Ink Free" panose="03080402000500000000" pitchFamily="66" charset="0"/>
              </a:rPr>
              <a:t>Do role-plays with service users lead to better communication, interpersonal and reflective skills?</a:t>
            </a:r>
            <a:br>
              <a:rPr lang="en-GB" sz="3200" b="1" dirty="0">
                <a:solidFill>
                  <a:srgbClr val="0070C0"/>
                </a:solidFill>
                <a:latin typeface="Ink Free" panose="03080402000500000000" pitchFamily="66" charset="0"/>
              </a:rPr>
            </a:br>
            <a:endParaRPr lang="en-GB" sz="3200" dirty="0"/>
          </a:p>
        </p:txBody>
      </p:sp>
      <p:sp>
        <p:nvSpPr>
          <p:cNvPr id="3" name="Google Shape;151;p25"/>
          <p:cNvSpPr txBox="1">
            <a:spLocks/>
          </p:cNvSpPr>
          <p:nvPr/>
        </p:nvSpPr>
        <p:spPr>
          <a:xfrm>
            <a:off x="209222" y="225040"/>
            <a:ext cx="5511300"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n-GB" i="1" dirty="0"/>
              <a:t>So</a:t>
            </a:r>
            <a:r>
              <a:rPr lang="mr-IN" i="1" dirty="0"/>
              <a:t>…</a:t>
            </a:r>
            <a:endParaRPr lang="en-GB" i="1" dirty="0"/>
          </a:p>
        </p:txBody>
      </p:sp>
    </p:spTree>
    <p:extLst>
      <p:ext uri="{BB962C8B-B14F-4D97-AF65-F5344CB8AC3E}">
        <p14:creationId xmlns:p14="http://schemas.microsoft.com/office/powerpoint/2010/main" val="2503718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404687-6507-4B33-AB97-5ADB5534AD4B}"/>
              </a:ext>
            </a:extLst>
          </p:cNvPr>
          <p:cNvSpPr>
            <a:spLocks noGrp="1"/>
          </p:cNvSpPr>
          <p:nvPr>
            <p:ph type="title"/>
          </p:nvPr>
        </p:nvSpPr>
        <p:spPr>
          <a:xfrm>
            <a:off x="395638" y="207748"/>
            <a:ext cx="5511300" cy="720829"/>
          </a:xfrm>
        </p:spPr>
        <p:txBody>
          <a:bodyPr/>
          <a:lstStyle/>
          <a:p>
            <a:r>
              <a:rPr lang="en-GB" dirty="0"/>
              <a:t>Introduction</a:t>
            </a:r>
          </a:p>
        </p:txBody>
      </p:sp>
      <p:sp>
        <p:nvSpPr>
          <p:cNvPr id="7" name="Text Placeholder 6">
            <a:extLst>
              <a:ext uri="{FF2B5EF4-FFF2-40B4-BE49-F238E27FC236}">
                <a16:creationId xmlns:a16="http://schemas.microsoft.com/office/drawing/2014/main" id="{76DE808A-9835-4B5C-BE96-BC3A12DDC259}"/>
              </a:ext>
            </a:extLst>
          </p:cNvPr>
          <p:cNvSpPr>
            <a:spLocks noGrp="1"/>
          </p:cNvSpPr>
          <p:nvPr>
            <p:ph type="body" idx="1"/>
          </p:nvPr>
        </p:nvSpPr>
        <p:spPr>
          <a:xfrm>
            <a:off x="177911" y="894930"/>
            <a:ext cx="6232565" cy="3665841"/>
          </a:xfrm>
        </p:spPr>
        <p:txBody>
          <a:bodyPr/>
          <a:lstStyle/>
          <a:p>
            <a:pPr>
              <a:spcBef>
                <a:spcPts val="1800"/>
              </a:spcBef>
            </a:pPr>
            <a:r>
              <a:rPr lang="en-GB" sz="2000" dirty="0"/>
              <a:t>Evaluation of </a:t>
            </a:r>
            <a:r>
              <a:rPr lang="en-GB" sz="2000" b="1" dirty="0"/>
              <a:t>service-user led role play interviews </a:t>
            </a:r>
            <a:r>
              <a:rPr lang="en-GB" sz="2000" dirty="0"/>
              <a:t>as part of the Readiness for Direct Practice module </a:t>
            </a:r>
            <a:r>
              <a:rPr lang="en-GB" dirty="0"/>
              <a:t>(BA year 1 students)</a:t>
            </a:r>
          </a:p>
          <a:p>
            <a:pPr>
              <a:spcBef>
                <a:spcPts val="1800"/>
              </a:spcBef>
            </a:pPr>
            <a:r>
              <a:rPr lang="en-GB" sz="2000" dirty="0"/>
              <a:t>Examine the </a:t>
            </a:r>
            <a:r>
              <a:rPr lang="en-GB" sz="2000" b="1" dirty="0"/>
              <a:t>development of professional skills </a:t>
            </a:r>
            <a:r>
              <a:rPr lang="en-GB" sz="1600" dirty="0"/>
              <a:t>(procedural and meta-competencies; Bogo, 2006) </a:t>
            </a:r>
            <a:r>
              <a:rPr lang="en-GB" sz="2000" dirty="0"/>
              <a:t>for social work students through assessment feedback from service users, practice educators and student self-assessments.</a:t>
            </a:r>
          </a:p>
          <a:p>
            <a:pPr>
              <a:spcBef>
                <a:spcPts val="1800"/>
              </a:spcBef>
            </a:pPr>
            <a:r>
              <a:rPr lang="en-GB" sz="2000" b="1" dirty="0">
                <a:solidFill>
                  <a:srgbClr val="0070C0"/>
                </a:solidFill>
                <a:latin typeface="Ink Free" panose="03080402000500000000" pitchFamily="66" charset="0"/>
              </a:rPr>
              <a:t>Do role-plays with service users lead to better communication, interpersonal and reflective skills?</a:t>
            </a:r>
          </a:p>
          <a:p>
            <a:endParaRPr lang="en-GB" dirty="0"/>
          </a:p>
        </p:txBody>
      </p:sp>
      <p:sp>
        <p:nvSpPr>
          <p:cNvPr id="5" name="Slide Number Placeholder 4">
            <a:extLst>
              <a:ext uri="{FF2B5EF4-FFF2-40B4-BE49-F238E27FC236}">
                <a16:creationId xmlns:a16="http://schemas.microsoft.com/office/drawing/2014/main" id="{A3D2FD03-02B3-4F77-B02B-0A82A55BAA3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800" b="0" i="0" u="none" strike="noStrike" kern="0" cap="none" spc="0" normalizeH="0" baseline="0" noProof="0" smtClean="0">
                <a:ln>
                  <a:noFill/>
                </a:ln>
                <a:solidFill>
                  <a:srgbClr val="FFFFFF"/>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 sz="1800" b="0" i="0" u="none" strike="noStrike" kern="0" cap="none" spc="0" normalizeH="0" baseline="0" noProof="0">
              <a:ln>
                <a:noFill/>
              </a:ln>
              <a:solidFill>
                <a:srgbClr val="FFFFFF"/>
              </a:solidFill>
              <a:effectLst/>
              <a:uLnTx/>
              <a:uFillTx/>
              <a:latin typeface="Lato Light"/>
              <a:sym typeface="Lato Light"/>
            </a:endParaRPr>
          </a:p>
        </p:txBody>
      </p:sp>
    </p:spTree>
    <p:extLst>
      <p:ext uri="{BB962C8B-B14F-4D97-AF65-F5344CB8AC3E}">
        <p14:creationId xmlns:p14="http://schemas.microsoft.com/office/powerpoint/2010/main" val="186371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81B4AD-93E4-47CD-81BB-14DBE3124F16}"/>
              </a:ext>
            </a:extLst>
          </p:cNvPr>
          <p:cNvSpPr>
            <a:spLocks noGrp="1"/>
          </p:cNvSpPr>
          <p:nvPr>
            <p:ph type="title"/>
          </p:nvPr>
        </p:nvSpPr>
        <p:spPr>
          <a:xfrm>
            <a:off x="512859" y="442527"/>
            <a:ext cx="5511300" cy="857400"/>
          </a:xfrm>
        </p:spPr>
        <p:txBody>
          <a:bodyPr/>
          <a:lstStyle/>
          <a:p>
            <a:r>
              <a:rPr lang="en-GB" dirty="0"/>
              <a:t>Key messages</a:t>
            </a:r>
          </a:p>
        </p:txBody>
      </p:sp>
      <p:sp>
        <p:nvSpPr>
          <p:cNvPr id="5" name="Text Placeholder 4">
            <a:extLst>
              <a:ext uri="{FF2B5EF4-FFF2-40B4-BE49-F238E27FC236}">
                <a16:creationId xmlns:a16="http://schemas.microsoft.com/office/drawing/2014/main" id="{7981BB50-69BD-403F-A3D4-7033464878CF}"/>
              </a:ext>
            </a:extLst>
          </p:cNvPr>
          <p:cNvSpPr>
            <a:spLocks noGrp="1"/>
          </p:cNvSpPr>
          <p:nvPr>
            <p:ph type="body" idx="1"/>
          </p:nvPr>
        </p:nvSpPr>
        <p:spPr>
          <a:xfrm>
            <a:off x="457199" y="1470990"/>
            <a:ext cx="6023113" cy="3378609"/>
          </a:xfrm>
        </p:spPr>
        <p:txBody>
          <a:bodyPr/>
          <a:lstStyle/>
          <a:p>
            <a:r>
              <a:rPr lang="en-GB" dirty="0"/>
              <a:t>Evidence suggests </a:t>
            </a:r>
            <a:r>
              <a:rPr lang="en-GB" b="1" dirty="0"/>
              <a:t>overall improvement </a:t>
            </a:r>
            <a:r>
              <a:rPr lang="en-GB" dirty="0"/>
              <a:t>in students’ professional skills.</a:t>
            </a:r>
          </a:p>
          <a:p>
            <a:r>
              <a:rPr lang="en-GB" dirty="0"/>
              <a:t>The </a:t>
            </a:r>
            <a:r>
              <a:rPr lang="en-GB" b="1" dirty="0"/>
              <a:t>repetition of the task </a:t>
            </a:r>
            <a:r>
              <a:rPr lang="en-GB" dirty="0"/>
              <a:t>contributed to increased confidence, allowed exercise and refinement of procedural skills and linking theory to practice. </a:t>
            </a:r>
          </a:p>
          <a:p>
            <a:r>
              <a:rPr lang="en-GB" b="1" dirty="0"/>
              <a:t>Three-fold assessment promotes a holistic approach to the task </a:t>
            </a:r>
            <a:r>
              <a:rPr lang="en-GB" dirty="0"/>
              <a:t>(procedural/cognitive/relational).</a:t>
            </a:r>
          </a:p>
          <a:p>
            <a:r>
              <a:rPr lang="en-GB" b="1" dirty="0"/>
              <a:t>Competing ideas: </a:t>
            </a:r>
            <a:r>
              <a:rPr lang="en-GB" dirty="0"/>
              <a:t>importance of service user and carer involvement in social work education, avoiding exclusive reliance on professional narratives.  </a:t>
            </a:r>
          </a:p>
          <a:p>
            <a:pPr marL="114300" indent="0">
              <a:buNone/>
            </a:pPr>
            <a:endParaRPr lang="en-GB" dirty="0"/>
          </a:p>
          <a:p>
            <a:endParaRPr lang="en-GB" dirty="0"/>
          </a:p>
          <a:p>
            <a:endParaRPr lang="en-GB" dirty="0"/>
          </a:p>
        </p:txBody>
      </p:sp>
    </p:spTree>
    <p:extLst>
      <p:ext uri="{BB962C8B-B14F-4D97-AF65-F5344CB8AC3E}">
        <p14:creationId xmlns:p14="http://schemas.microsoft.com/office/powerpoint/2010/main" val="279987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49FF3-1C30-46AE-BFBA-7109FA341C95}"/>
              </a:ext>
            </a:extLst>
          </p:cNvPr>
          <p:cNvSpPr>
            <a:spLocks noGrp="1"/>
          </p:cNvSpPr>
          <p:nvPr>
            <p:ph type="title"/>
          </p:nvPr>
        </p:nvSpPr>
        <p:spPr>
          <a:xfrm>
            <a:off x="538239" y="286203"/>
            <a:ext cx="5511300" cy="857400"/>
          </a:xfrm>
        </p:spPr>
        <p:txBody>
          <a:bodyPr/>
          <a:lstStyle/>
          <a:p>
            <a:r>
              <a:rPr lang="en-GB" dirty="0"/>
              <a:t>References</a:t>
            </a:r>
          </a:p>
        </p:txBody>
      </p:sp>
      <p:sp>
        <p:nvSpPr>
          <p:cNvPr id="3" name="Text Placeholder 2">
            <a:extLst>
              <a:ext uri="{FF2B5EF4-FFF2-40B4-BE49-F238E27FC236}">
                <a16:creationId xmlns:a16="http://schemas.microsoft.com/office/drawing/2014/main" id="{3721460B-2FAC-419E-878F-A3DBE7053722}"/>
              </a:ext>
            </a:extLst>
          </p:cNvPr>
          <p:cNvSpPr>
            <a:spLocks noGrp="1"/>
          </p:cNvSpPr>
          <p:nvPr>
            <p:ph type="body" idx="1"/>
          </p:nvPr>
        </p:nvSpPr>
        <p:spPr>
          <a:xfrm>
            <a:off x="584970" y="1151300"/>
            <a:ext cx="5807878" cy="3698300"/>
          </a:xfrm>
        </p:spPr>
        <p:txBody>
          <a:bodyPr/>
          <a:lstStyle/>
          <a:p>
            <a:pPr marL="252000" indent="-1800000">
              <a:buNone/>
            </a:pPr>
            <a:r>
              <a:rPr lang="en-GB" sz="1200" b="1" dirty="0"/>
              <a:t>Bogo</a:t>
            </a:r>
            <a:r>
              <a:rPr lang="en-GB" sz="1200" dirty="0"/>
              <a:t>, M., </a:t>
            </a:r>
            <a:r>
              <a:rPr lang="en-GB" sz="1200" dirty="0" err="1"/>
              <a:t>Regehr</a:t>
            </a:r>
            <a:r>
              <a:rPr lang="en-GB" sz="1200" dirty="0"/>
              <a:t>, C., Woodford, M., Hughes, J., Power, R. &amp; </a:t>
            </a:r>
            <a:r>
              <a:rPr lang="en-GB" sz="1200" dirty="0" err="1"/>
              <a:t>Regehr</a:t>
            </a:r>
            <a:r>
              <a:rPr lang="en-GB" sz="1200" dirty="0"/>
              <a:t>, G. (2006) ‘Beyond competencies: field instructors’ descriptions of student performance’, </a:t>
            </a:r>
            <a:r>
              <a:rPr lang="en-GB" sz="1200" i="1" dirty="0"/>
              <a:t>Journal of Social Work Education</a:t>
            </a:r>
            <a:r>
              <a:rPr lang="en-GB" sz="1200" dirty="0"/>
              <a:t>, vol. 42, no. 3, pp. 579–593.</a:t>
            </a:r>
          </a:p>
          <a:p>
            <a:pPr marL="252000" indent="-1800000">
              <a:buNone/>
            </a:pPr>
            <a:r>
              <a:rPr lang="en-GB" sz="1200" b="1" dirty="0"/>
              <a:t>Cheung</a:t>
            </a:r>
            <a:r>
              <a:rPr lang="en-GB" sz="1200" dirty="0"/>
              <a:t>, M. and </a:t>
            </a:r>
            <a:r>
              <a:rPr lang="en-GB" sz="1200" dirty="0" err="1"/>
              <a:t>Dalavega</a:t>
            </a:r>
            <a:r>
              <a:rPr lang="en-GB" sz="1200" dirty="0"/>
              <a:t>, E. (2014) Five-way Experiential Learning Model for Social Work Education.  </a:t>
            </a:r>
            <a:r>
              <a:rPr lang="en-GB" sz="1200" i="1" dirty="0"/>
              <a:t>Social Work Education</a:t>
            </a:r>
            <a:r>
              <a:rPr lang="en-GB" sz="1200" dirty="0"/>
              <a:t>, vol 33, no. 8, pp 1070-1087.</a:t>
            </a:r>
          </a:p>
          <a:p>
            <a:pPr marL="252000" indent="-1800000">
              <a:buNone/>
            </a:pPr>
            <a:r>
              <a:rPr lang="en-GB" sz="1200" b="1" dirty="0"/>
              <a:t>Duffy</a:t>
            </a:r>
            <a:r>
              <a:rPr lang="en-GB" sz="1200" dirty="0"/>
              <a:t>, J., Das, C. and Davidson, D. (2013) Service User and Carer Involvement in Role-plays to Assess Readiness for Practice, </a:t>
            </a:r>
            <a:r>
              <a:rPr lang="en-GB" sz="1200" i="1" dirty="0"/>
              <a:t>Social Work Education, </a:t>
            </a:r>
            <a:r>
              <a:rPr lang="en-GB" sz="1200" dirty="0"/>
              <a:t>32(1), pp. 39-54.</a:t>
            </a:r>
          </a:p>
          <a:p>
            <a:pPr marL="252000" indent="-1800000">
              <a:buNone/>
            </a:pPr>
            <a:r>
              <a:rPr lang="en-GB" sz="1200" b="1" dirty="0"/>
              <a:t>Hitchin</a:t>
            </a:r>
            <a:r>
              <a:rPr lang="en-GB" sz="1200" dirty="0"/>
              <a:t>, S. (2016) Role-played interviews with service users in preparation for social work practice: exploring students’ and service users’ experience of co-produced workshops, </a:t>
            </a:r>
            <a:r>
              <a:rPr lang="en-GB" sz="1200" i="1" dirty="0"/>
              <a:t>Social Work Education</a:t>
            </a:r>
            <a:r>
              <a:rPr lang="en-GB" sz="1200" dirty="0"/>
              <a:t>, 35:8, 970-981</a:t>
            </a:r>
          </a:p>
          <a:p>
            <a:pPr marL="252000" indent="-1800000">
              <a:buNone/>
            </a:pPr>
            <a:r>
              <a:rPr lang="en-GB" sz="1200" b="1" dirty="0"/>
              <a:t>Kolb</a:t>
            </a:r>
            <a:r>
              <a:rPr lang="en-GB" sz="1200" dirty="0"/>
              <a:t>, D. A. (1984) Experiential Learning. Englewood Cliffs: Prentice Hall.</a:t>
            </a:r>
          </a:p>
          <a:p>
            <a:pPr marL="252000" indent="-1800000">
              <a:buNone/>
            </a:pPr>
            <a:r>
              <a:rPr lang="en-GB" sz="1200" b="1" dirty="0" err="1"/>
              <a:t>Schon</a:t>
            </a:r>
            <a:r>
              <a:rPr lang="en-GB" sz="1200" dirty="0"/>
              <a:t>, D. (1987) Educating the Reﬂective Practitioner, </a:t>
            </a:r>
            <a:r>
              <a:rPr lang="en-GB" sz="1200" dirty="0" err="1"/>
              <a:t>Jossey</a:t>
            </a:r>
            <a:r>
              <a:rPr lang="en-GB" sz="1200" dirty="0"/>
              <a:t> Bass, San Francisco.</a:t>
            </a:r>
          </a:p>
          <a:p>
            <a:pPr marL="252000" indent="-1800000">
              <a:buNone/>
            </a:pPr>
            <a:r>
              <a:rPr lang="en-GB" sz="1200" b="1" dirty="0" err="1"/>
              <a:t>Skilton</a:t>
            </a:r>
            <a:r>
              <a:rPr lang="en-GB" sz="1200" dirty="0"/>
              <a:t>, K.J. (2011) Involving Experts by Experience in Assessing Students’ Readiness to Practise: The Value of Experiential Learning in Student Reflection and Preparation for Practice, Social Work Education, 30(3), pp. 299-311</a:t>
            </a:r>
          </a:p>
          <a:p>
            <a:endParaRPr lang="en-GB" sz="1400" dirty="0"/>
          </a:p>
          <a:p>
            <a:endParaRPr lang="en-GB" sz="1400"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BB93BA3F-0CA6-4159-8C37-39E3BF1A4DD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1498126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1"/>
        <p:cNvGrpSpPr/>
        <p:nvPr/>
      </p:nvGrpSpPr>
      <p:grpSpPr>
        <a:xfrm>
          <a:off x="0" y="0"/>
          <a:ext cx="0" cy="0"/>
          <a:chOff x="0" y="0"/>
          <a:chExt cx="0" cy="0"/>
        </a:xfrm>
      </p:grpSpPr>
      <p:sp>
        <p:nvSpPr>
          <p:cNvPr id="365" name="Google Shape;365;p40"/>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rgbClr val="999999"/>
                </a:solidFill>
              </a:rPr>
              <a:t>22</a:t>
            </a:fld>
            <a:endParaRPr>
              <a:solidFill>
                <a:srgbClr val="999999"/>
              </a:solidFill>
            </a:endParaRPr>
          </a:p>
        </p:txBody>
      </p:sp>
      <p:sp>
        <p:nvSpPr>
          <p:cNvPr id="2" name="Rectangle 1"/>
          <p:cNvSpPr/>
          <p:nvPr/>
        </p:nvSpPr>
        <p:spPr>
          <a:xfrm>
            <a:off x="2600300" y="1057413"/>
            <a:ext cx="4118435" cy="1323439"/>
          </a:xfrm>
          <a:prstGeom prst="rect">
            <a:avLst/>
          </a:prstGeom>
        </p:spPr>
        <p:txBody>
          <a:bodyPr wrap="none">
            <a:spAutoFit/>
          </a:bodyPr>
          <a:lstStyle/>
          <a:p>
            <a:r>
              <a:rPr lang="en" sz="8000" b="1" dirty="0">
                <a:solidFill>
                  <a:srgbClr val="FFFFFF"/>
                </a:solidFill>
              </a:rPr>
              <a:t>Thanks!</a:t>
            </a:r>
            <a:endParaRPr lang="en-GB" sz="8000" b="1" dirty="0"/>
          </a:p>
        </p:txBody>
      </p:sp>
      <p:sp>
        <p:nvSpPr>
          <p:cNvPr id="7" name="Google Shape;251;p36"/>
          <p:cNvSpPr txBox="1">
            <a:spLocks/>
          </p:cNvSpPr>
          <p:nvPr/>
        </p:nvSpPr>
        <p:spPr>
          <a:xfrm>
            <a:off x="2135620" y="2165797"/>
            <a:ext cx="4863900" cy="7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1pPr>
            <a:lvl2pPr marL="914400" marR="0" lvl="1"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9pPr>
          </a:lstStyle>
          <a:p>
            <a:pPr marL="0" indent="0" algn="ctr">
              <a:buFont typeface="Lato Light"/>
              <a:buNone/>
            </a:pPr>
            <a:r>
              <a:rPr lang="en-GB" sz="3600" dirty="0">
                <a:solidFill>
                  <a:srgbClr val="FFFFFF"/>
                </a:solidFill>
              </a:rPr>
              <a:t>Any questions?</a:t>
            </a:r>
          </a:p>
        </p:txBody>
      </p:sp>
      <p:sp>
        <p:nvSpPr>
          <p:cNvPr id="8" name="Google Shape;252;p36"/>
          <p:cNvSpPr txBox="1">
            <a:spLocks/>
          </p:cNvSpPr>
          <p:nvPr/>
        </p:nvSpPr>
        <p:spPr>
          <a:xfrm>
            <a:off x="2135620" y="3191378"/>
            <a:ext cx="4863900" cy="1373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1pPr>
            <a:lvl2pPr marL="914400" marR="0" lvl="1"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9pPr>
          </a:lstStyle>
          <a:p>
            <a:pPr marL="0" indent="0" algn="ctr">
              <a:buFont typeface="Lato Light"/>
              <a:buNone/>
            </a:pPr>
            <a:r>
              <a:rPr lang="en-US" sz="1400" dirty="0">
                <a:solidFill>
                  <a:srgbClr val="FFFFFF"/>
                </a:solidFill>
              </a:rPr>
              <a:t>You can  contact us at:</a:t>
            </a:r>
          </a:p>
          <a:p>
            <a:pPr marL="0" indent="0" algn="ctr">
              <a:buFont typeface="Lato Light"/>
              <a:buNone/>
            </a:pPr>
            <a:r>
              <a:rPr lang="en-US" sz="1400" dirty="0">
                <a:solidFill>
                  <a:srgbClr val="FFFFFF"/>
                </a:solidFill>
              </a:rPr>
              <a:t>E.Skoura-Kirk@kent.ac.uk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457199" y="1362127"/>
            <a:ext cx="5922336" cy="3693176"/>
          </a:xfrm>
          <a:prstGeom prst="rect">
            <a:avLst/>
          </a:prstGeom>
        </p:spPr>
        <p:txBody>
          <a:bodyPr spcFirstLastPara="1" wrap="square" lIns="91425" tIns="91425" rIns="91425" bIns="91425" anchor="t" anchorCtr="0">
            <a:noAutofit/>
          </a:bodyPr>
          <a:lstStyle/>
          <a:p>
            <a:pPr marL="342900" indent="-342900">
              <a:spcBef>
                <a:spcPts val="1200"/>
              </a:spcBef>
            </a:pPr>
            <a:r>
              <a:rPr lang="en-US" sz="2000" dirty="0"/>
              <a:t>Skill development through </a:t>
            </a:r>
            <a:r>
              <a:rPr lang="en-US" sz="2000" b="1" dirty="0"/>
              <a:t>experiential learning </a:t>
            </a:r>
            <a:r>
              <a:rPr lang="en-US" sz="1400" dirty="0"/>
              <a:t>(Kolb, 1984); </a:t>
            </a:r>
            <a:r>
              <a:rPr lang="en-US" sz="2000" dirty="0"/>
              <a:t>importance of </a:t>
            </a:r>
            <a:r>
              <a:rPr lang="en-US" sz="2000" b="1" dirty="0"/>
              <a:t>reflective observation </a:t>
            </a:r>
            <a:r>
              <a:rPr lang="en-US" sz="1400" dirty="0"/>
              <a:t>(</a:t>
            </a:r>
            <a:r>
              <a:rPr lang="en-GB" sz="1400" dirty="0"/>
              <a:t>Cheung and </a:t>
            </a:r>
            <a:r>
              <a:rPr lang="en-GB" sz="1400" dirty="0" err="1"/>
              <a:t>Dalavega</a:t>
            </a:r>
            <a:r>
              <a:rPr lang="en-GB" sz="1400" dirty="0"/>
              <a:t> 2014; Schon, 1987)</a:t>
            </a:r>
            <a:endParaRPr lang="en-GB" sz="2000" dirty="0"/>
          </a:p>
          <a:p>
            <a:pPr marL="342900" indent="-342900">
              <a:spcBef>
                <a:spcPts val="1200"/>
              </a:spcBef>
            </a:pPr>
            <a:r>
              <a:rPr lang="en-GB" sz="2000" dirty="0"/>
              <a:t>Service user and carer involvement: </a:t>
            </a:r>
          </a:p>
          <a:p>
            <a:pPr marL="800100" lvl="1" indent="-342900">
              <a:spcBef>
                <a:spcPts val="1200"/>
              </a:spcBef>
            </a:pPr>
            <a:r>
              <a:rPr lang="en-GB" sz="1800" dirty="0"/>
              <a:t>involvement in role-plays creates a more </a:t>
            </a:r>
            <a:r>
              <a:rPr lang="en-GB" sz="1800" b="1" dirty="0"/>
              <a:t>‘authentic’ experience</a:t>
            </a:r>
          </a:p>
          <a:p>
            <a:pPr marL="800100" lvl="1" indent="-342900">
              <a:spcBef>
                <a:spcPts val="1200"/>
              </a:spcBef>
            </a:pPr>
            <a:r>
              <a:rPr lang="en-GB" sz="1800" dirty="0"/>
              <a:t>self-reported improvements in developing </a:t>
            </a:r>
            <a:r>
              <a:rPr lang="en-GB" sz="1800" b="1" dirty="0"/>
              <a:t>empathy, active listening skills, self-awareness </a:t>
            </a:r>
            <a:r>
              <a:rPr lang="en-GB" sz="1800" dirty="0"/>
              <a:t>and </a:t>
            </a:r>
            <a:r>
              <a:rPr lang="en-GB" sz="1800" b="1" dirty="0"/>
              <a:t>challenge to preconceptions</a:t>
            </a:r>
            <a:r>
              <a:rPr lang="en-GB" sz="1800" dirty="0"/>
              <a:t>                                   </a:t>
            </a:r>
            <a:r>
              <a:rPr lang="en-GB" sz="1400" dirty="0"/>
              <a:t>(</a:t>
            </a:r>
            <a:r>
              <a:rPr lang="en-GB" sz="1400" dirty="0" err="1"/>
              <a:t>Skilton</a:t>
            </a:r>
            <a:r>
              <a:rPr lang="en-GB" sz="1400" dirty="0"/>
              <a:t>, 2011; Duffy, Das and Davidson, 2013; Hitchin, 2016)</a:t>
            </a:r>
          </a:p>
          <a:p>
            <a:pPr marL="457200" lvl="1" indent="0">
              <a:spcBef>
                <a:spcPts val="1200"/>
              </a:spcBef>
              <a:buNone/>
            </a:pPr>
            <a:r>
              <a:rPr lang="en-GB" sz="1400" dirty="0"/>
              <a:t>  </a:t>
            </a:r>
          </a:p>
          <a:p>
            <a:pPr marL="457200" lvl="1" indent="0">
              <a:spcBef>
                <a:spcPts val="1200"/>
              </a:spcBef>
              <a:buNone/>
            </a:pPr>
            <a:endParaRPr lang="en-US" sz="1400" dirty="0"/>
          </a:p>
          <a:p>
            <a:pPr marL="0" indent="0">
              <a:buNone/>
            </a:pPr>
            <a:endParaRPr lang="en-US" sz="2000" dirty="0"/>
          </a:p>
        </p:txBody>
      </p:sp>
      <p:sp>
        <p:nvSpPr>
          <p:cNvPr id="113" name="Google Shape;113;p20"/>
          <p:cNvSpPr txBox="1">
            <a:spLocks noGrp="1"/>
          </p:cNvSpPr>
          <p:nvPr>
            <p:ph type="title"/>
          </p:nvPr>
        </p:nvSpPr>
        <p:spPr>
          <a:xfrm>
            <a:off x="457198" y="542261"/>
            <a:ext cx="5504214" cy="829205"/>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dirty="0"/>
              <a:t>Skills development </a:t>
            </a:r>
            <a:r>
              <a:rPr lang="en-GB" sz="3600" dirty="0"/>
              <a:t>through role-plays</a:t>
            </a:r>
            <a:endParaRPr sz="3600" dirty="0"/>
          </a:p>
        </p:txBody>
      </p:sp>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800" b="0" i="0" u="none" strike="noStrike" kern="0" cap="none" spc="0" normalizeH="0" baseline="0" noProof="0">
                <a:ln>
                  <a:noFill/>
                </a:ln>
                <a:solidFill>
                  <a:srgbClr val="FFFFFF"/>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800" b="0" i="0" u="none" strike="noStrike" kern="0" cap="none" spc="0" normalizeH="0" baseline="0" noProof="0">
              <a:ln>
                <a:noFill/>
              </a:ln>
              <a:solidFill>
                <a:srgbClr val="FFFFFF"/>
              </a:solidFill>
              <a:effectLst/>
              <a:uLnTx/>
              <a:uFillTx/>
              <a:latin typeface="Lato Light"/>
              <a:sym typeface="Lato Light"/>
            </a:endParaRPr>
          </a:p>
        </p:txBody>
      </p:sp>
    </p:spTree>
    <p:extLst>
      <p:ext uri="{BB962C8B-B14F-4D97-AF65-F5344CB8AC3E}">
        <p14:creationId xmlns:p14="http://schemas.microsoft.com/office/powerpoint/2010/main" val="98066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Google Shape;83;p16"/>
          <p:cNvSpPr txBox="1">
            <a:spLocks noGrp="1"/>
          </p:cNvSpPr>
          <p:nvPr>
            <p:ph type="sldNum" idx="4294967295"/>
          </p:nvPr>
        </p:nvSpPr>
        <p:spPr>
          <a:xfrm>
            <a:off x="8480584" y="4673651"/>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800" b="0" i="0" u="none" strike="noStrike" kern="0" cap="none" spc="0" normalizeH="0" baseline="0" noProof="0">
                <a:ln>
                  <a:noFill/>
                </a:ln>
                <a:solidFill>
                  <a:srgbClr val="FFFFFF"/>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800" b="0" i="0" u="none" strike="noStrike" kern="0" cap="none" spc="0" normalizeH="0" baseline="0" noProof="0">
              <a:ln>
                <a:noFill/>
              </a:ln>
              <a:solidFill>
                <a:srgbClr val="FFFFFF"/>
              </a:solidFill>
              <a:effectLst/>
              <a:uLnTx/>
              <a:uFillTx/>
              <a:latin typeface="Lato Light"/>
              <a:sym typeface="Lato Light"/>
            </a:endParaRPr>
          </a:p>
        </p:txBody>
      </p:sp>
      <p:sp>
        <p:nvSpPr>
          <p:cNvPr id="8" name="Google Shape;113;p20"/>
          <p:cNvSpPr txBox="1">
            <a:spLocks/>
          </p:cNvSpPr>
          <p:nvPr/>
        </p:nvSpPr>
        <p:spPr>
          <a:xfrm>
            <a:off x="243444" y="442663"/>
            <a:ext cx="6680792"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lvl="0">
              <a:defRPr/>
            </a:pPr>
            <a:r>
              <a:rPr lang="en-GB" sz="3200" b="1" dirty="0"/>
              <a:t>Role play interviews</a:t>
            </a:r>
            <a:r>
              <a:rPr lang="en-GB" sz="3200" dirty="0"/>
              <a:t>:</a:t>
            </a:r>
            <a:br>
              <a:rPr lang="en-GB" sz="3200" dirty="0"/>
            </a:br>
            <a:r>
              <a:rPr lang="en-GB" sz="3200" dirty="0"/>
              <a:t>design &amp; implementation</a:t>
            </a:r>
            <a:endParaRPr kumimoji="0" lang="en-GB" sz="3200" b="0" i="0" u="none" strike="noStrike" kern="0" cap="none" spc="0" normalizeH="0" baseline="0" noProof="0" dirty="0">
              <a:ln>
                <a:noFill/>
              </a:ln>
              <a:solidFill>
                <a:srgbClr val="434343"/>
              </a:solidFill>
              <a:effectLst/>
              <a:uLnTx/>
              <a:uFillTx/>
              <a:latin typeface="Lato Hairline"/>
              <a:sym typeface="Lato Hairline"/>
            </a:endParaRPr>
          </a:p>
        </p:txBody>
      </p:sp>
      <p:sp>
        <p:nvSpPr>
          <p:cNvPr id="5" name="Text Placeholder 6">
            <a:extLst>
              <a:ext uri="{FF2B5EF4-FFF2-40B4-BE49-F238E27FC236}">
                <a16:creationId xmlns:a16="http://schemas.microsoft.com/office/drawing/2014/main" id="{76DE808A-9835-4B5C-BE96-BC3A12DDC259}"/>
              </a:ext>
            </a:extLst>
          </p:cNvPr>
          <p:cNvSpPr txBox="1">
            <a:spLocks/>
          </p:cNvSpPr>
          <p:nvPr/>
        </p:nvSpPr>
        <p:spPr>
          <a:xfrm>
            <a:off x="137227" y="1281580"/>
            <a:ext cx="6204196" cy="3665841"/>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a:spcBef>
                <a:spcPts val="1200"/>
              </a:spcBef>
              <a:buFont typeface="Wingdings" panose="05000000000000000000" pitchFamily="2" charset="2"/>
              <a:buChar char="§"/>
            </a:pPr>
            <a:r>
              <a:rPr lang="en-US" sz="2000" b="1" dirty="0"/>
              <a:t>OSCE model adapted for social work </a:t>
            </a:r>
            <a:r>
              <a:rPr lang="en-US" dirty="0"/>
              <a:t>(Bogo et al, 2006)</a:t>
            </a:r>
            <a:r>
              <a:rPr lang="en-US" sz="2000" dirty="0"/>
              <a:t>: observed standardized role-play interviews, assessed for development of professional skills</a:t>
            </a:r>
          </a:p>
          <a:p>
            <a:pPr lvl="1">
              <a:spcBef>
                <a:spcPts val="1200"/>
              </a:spcBef>
              <a:buFont typeface="Wingdings" panose="05000000000000000000" pitchFamily="2" charset="2"/>
              <a:buChar char="§"/>
            </a:pPr>
            <a:r>
              <a:rPr lang="en-US" sz="2000" b="1" dirty="0"/>
              <a:t>Procedural skills </a:t>
            </a:r>
            <a:r>
              <a:rPr lang="en-US" sz="1800" dirty="0"/>
              <a:t>(ability to undertake set tasks to a required level; in this case relationship-forming and professional communication skills)</a:t>
            </a:r>
          </a:p>
          <a:p>
            <a:pPr lvl="1">
              <a:spcBef>
                <a:spcPts val="1200"/>
              </a:spcBef>
              <a:buFont typeface="Wingdings" panose="05000000000000000000" pitchFamily="2" charset="2"/>
              <a:buChar char="§"/>
            </a:pPr>
            <a:r>
              <a:rPr lang="en-US" sz="2000" b="1" dirty="0"/>
              <a:t>Meta-competencies </a:t>
            </a:r>
            <a:r>
              <a:rPr lang="en-US" sz="1800" dirty="0"/>
              <a:t>(cognitive, critical and self-reflective capacities of the learner) </a:t>
            </a:r>
          </a:p>
          <a:p>
            <a:pPr>
              <a:spcBef>
                <a:spcPts val="1200"/>
              </a:spcBef>
              <a:buFont typeface="Wingdings" panose="05000000000000000000" pitchFamily="2" charset="2"/>
              <a:buChar char="§"/>
            </a:pPr>
            <a:r>
              <a:rPr lang="en-GB" sz="1800" b="1" dirty="0">
                <a:solidFill>
                  <a:srgbClr val="444D26"/>
                </a:solidFill>
              </a:rPr>
              <a:t>Formative assessment </a:t>
            </a:r>
            <a:r>
              <a:rPr lang="en-GB" sz="1800" dirty="0">
                <a:solidFill>
                  <a:srgbClr val="444D26"/>
                </a:solidFill>
              </a:rPr>
              <a:t>based on: PI feedback, Student self reflection and PE group feedback</a:t>
            </a:r>
            <a:endParaRPr lang="en-US" sz="1800" dirty="0"/>
          </a:p>
          <a:p>
            <a:endParaRPr lang="en-GB" dirty="0"/>
          </a:p>
        </p:txBody>
      </p:sp>
    </p:spTree>
    <p:extLst>
      <p:ext uri="{BB962C8B-B14F-4D97-AF65-F5344CB8AC3E}">
        <p14:creationId xmlns:p14="http://schemas.microsoft.com/office/powerpoint/2010/main" val="215762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5985C-CF9C-4DA6-86E0-FD4C4F621AD1}"/>
              </a:ext>
            </a:extLst>
          </p:cNvPr>
          <p:cNvSpPr>
            <a:spLocks noGrp="1"/>
          </p:cNvSpPr>
          <p:nvPr>
            <p:ph type="ctrTitle"/>
          </p:nvPr>
        </p:nvSpPr>
        <p:spPr>
          <a:xfrm>
            <a:off x="206678" y="425353"/>
            <a:ext cx="6267894" cy="766358"/>
          </a:xfrm>
        </p:spPr>
        <p:txBody>
          <a:bodyPr/>
          <a:lstStyle/>
          <a:p>
            <a:br>
              <a:rPr lang="en-GB" sz="3200" dirty="0"/>
            </a:br>
            <a:br>
              <a:rPr lang="en-GB" sz="3200" dirty="0"/>
            </a:br>
            <a:br>
              <a:rPr lang="en-GB" sz="3200" dirty="0"/>
            </a:br>
            <a:br>
              <a:rPr lang="en-GB" sz="4000" dirty="0"/>
            </a:br>
            <a:r>
              <a:rPr lang="en-GB" sz="3200" b="1" dirty="0"/>
              <a:t>Role play interviews</a:t>
            </a:r>
            <a:r>
              <a:rPr lang="en-GB" sz="3200" dirty="0"/>
              <a:t>:</a:t>
            </a:r>
            <a:br>
              <a:rPr lang="en-GB" sz="3200" dirty="0"/>
            </a:br>
            <a:r>
              <a:rPr lang="en-GB" sz="3200" dirty="0"/>
              <a:t>design &amp; implementation</a:t>
            </a:r>
          </a:p>
        </p:txBody>
      </p:sp>
      <p:grpSp>
        <p:nvGrpSpPr>
          <p:cNvPr id="50" name="Group 49">
            <a:extLst>
              <a:ext uri="{FF2B5EF4-FFF2-40B4-BE49-F238E27FC236}">
                <a16:creationId xmlns:a16="http://schemas.microsoft.com/office/drawing/2014/main" id="{021E978B-B420-4811-AF39-379543F20769}"/>
              </a:ext>
            </a:extLst>
          </p:cNvPr>
          <p:cNvGrpSpPr/>
          <p:nvPr/>
        </p:nvGrpSpPr>
        <p:grpSpPr>
          <a:xfrm>
            <a:off x="241047" y="4724772"/>
            <a:ext cx="6808040" cy="242724"/>
            <a:chOff x="683559" y="3482898"/>
            <a:chExt cx="10928081" cy="242724"/>
          </a:xfrm>
        </p:grpSpPr>
        <p:cxnSp>
          <p:nvCxnSpPr>
            <p:cNvPr id="51" name="Straight Arrow Connector 50">
              <a:extLst>
                <a:ext uri="{FF2B5EF4-FFF2-40B4-BE49-F238E27FC236}">
                  <a16:creationId xmlns:a16="http://schemas.microsoft.com/office/drawing/2014/main" id="{CA0CEBF1-2564-45DD-BBE4-8C6A4B248B09}"/>
                </a:ext>
              </a:extLst>
            </p:cNvPr>
            <p:cNvCxnSpPr>
              <a:cxnSpLocks/>
            </p:cNvCxnSpPr>
            <p:nvPr/>
          </p:nvCxnSpPr>
          <p:spPr>
            <a:xfrm>
              <a:off x="683559" y="3604260"/>
              <a:ext cx="10824882" cy="0"/>
            </a:xfrm>
            <a:prstGeom prst="straightConnector1">
              <a:avLst/>
            </a:prstGeom>
            <a:ln w="19050">
              <a:solidFill>
                <a:schemeClr val="bg2">
                  <a:lumMod val="90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Isosceles Triangle 51">
              <a:extLst>
                <a:ext uri="{FF2B5EF4-FFF2-40B4-BE49-F238E27FC236}">
                  <a16:creationId xmlns:a16="http://schemas.microsoft.com/office/drawing/2014/main" id="{F617A203-1192-4B1A-B1F2-B3253E61B3C4}"/>
                </a:ext>
              </a:extLst>
            </p:cNvPr>
            <p:cNvSpPr/>
            <p:nvPr/>
          </p:nvSpPr>
          <p:spPr>
            <a:xfrm rot="5400000">
              <a:off x="11311346" y="3425328"/>
              <a:ext cx="242724" cy="357864"/>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42D44E4-D002-4F84-A9F0-7D152C67DC44}"/>
              </a:ext>
            </a:extLst>
          </p:cNvPr>
          <p:cNvGrpSpPr/>
          <p:nvPr/>
        </p:nvGrpSpPr>
        <p:grpSpPr>
          <a:xfrm>
            <a:off x="544823" y="3225335"/>
            <a:ext cx="1590810" cy="1715398"/>
            <a:chOff x="1656848" y="1398648"/>
            <a:chExt cx="2011459" cy="2158474"/>
          </a:xfrm>
        </p:grpSpPr>
        <p:sp>
          <p:nvSpPr>
            <p:cNvPr id="55" name="Arrow: Pentagon 6">
              <a:extLst>
                <a:ext uri="{FF2B5EF4-FFF2-40B4-BE49-F238E27FC236}">
                  <a16:creationId xmlns:a16="http://schemas.microsoft.com/office/drawing/2014/main" id="{CA4DAD17-777F-4545-8955-0D78C554B13D}"/>
                </a:ext>
              </a:extLst>
            </p:cNvPr>
            <p:cNvSpPr/>
            <p:nvPr/>
          </p:nvSpPr>
          <p:spPr>
            <a:xfrm>
              <a:off x="1661159" y="1398648"/>
              <a:ext cx="2007148" cy="480031"/>
            </a:xfrm>
            <a:prstGeom prst="homePlat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t>Roleplay</a:t>
              </a:r>
              <a:r>
                <a:rPr lang="en-US" sz="1800" b="1" dirty="0"/>
                <a:t> 1</a:t>
              </a:r>
            </a:p>
          </p:txBody>
        </p:sp>
        <p:cxnSp>
          <p:nvCxnSpPr>
            <p:cNvPr id="56" name="Straight Connector 55">
              <a:extLst>
                <a:ext uri="{FF2B5EF4-FFF2-40B4-BE49-F238E27FC236}">
                  <a16:creationId xmlns:a16="http://schemas.microsoft.com/office/drawing/2014/main" id="{A5AD8EAA-EBF5-41A7-9DC9-5CA1E3F451A0}"/>
                </a:ext>
              </a:extLst>
            </p:cNvPr>
            <p:cNvCxnSpPr>
              <a:stCxn id="81" idx="3"/>
              <a:endCxn id="55" idx="1"/>
            </p:cNvCxnSpPr>
            <p:nvPr/>
          </p:nvCxnSpPr>
          <p:spPr>
            <a:xfrm flipV="1">
              <a:off x="1656846" y="1638664"/>
              <a:ext cx="4313" cy="191845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67" name="TextBox 66">
            <a:extLst>
              <a:ext uri="{FF2B5EF4-FFF2-40B4-BE49-F238E27FC236}">
                <a16:creationId xmlns:a16="http://schemas.microsoft.com/office/drawing/2014/main" id="{09B0441D-77BF-4A72-BE16-78C8BAF2987C}"/>
              </a:ext>
            </a:extLst>
          </p:cNvPr>
          <p:cNvSpPr txBox="1"/>
          <p:nvPr/>
        </p:nvSpPr>
        <p:spPr>
          <a:xfrm>
            <a:off x="677748" y="3621658"/>
            <a:ext cx="2725808" cy="1200329"/>
          </a:xfrm>
          <a:prstGeom prst="rect">
            <a:avLst/>
          </a:prstGeom>
          <a:noFill/>
        </p:spPr>
        <p:txBody>
          <a:bodyPr wrap="square" lIns="0" rIns="0" rtlCol="0" anchor="t">
            <a:spAutoFit/>
          </a:bodyPr>
          <a:lstStyle/>
          <a:p>
            <a:pPr marL="171450" indent="-171450">
              <a:buFontTx/>
              <a:buChar char="-"/>
            </a:pPr>
            <a:r>
              <a:rPr lang="en-US" sz="1200" dirty="0">
                <a:solidFill>
                  <a:schemeClr val="tx1">
                    <a:lumMod val="65000"/>
                    <a:lumOff val="35000"/>
                  </a:schemeClr>
                </a:solidFill>
              </a:rPr>
              <a:t>15 minute </a:t>
            </a:r>
            <a:r>
              <a:rPr lang="en-US" sz="1200" dirty="0" err="1">
                <a:solidFill>
                  <a:schemeClr val="tx1">
                    <a:lumMod val="65000"/>
                    <a:lumOff val="35000"/>
                  </a:schemeClr>
                </a:solidFill>
              </a:rPr>
              <a:t>roleplay</a:t>
            </a:r>
            <a:r>
              <a:rPr lang="en-US" sz="1200" dirty="0">
                <a:solidFill>
                  <a:schemeClr val="tx1">
                    <a:lumMod val="65000"/>
                    <a:lumOff val="35000"/>
                  </a:schemeClr>
                </a:solidFill>
              </a:rPr>
              <a:t> between 1 Student and 1 PI member</a:t>
            </a:r>
          </a:p>
          <a:p>
            <a:pPr marL="171450" indent="-171450">
              <a:buFontTx/>
              <a:buChar char="-"/>
            </a:pPr>
            <a:r>
              <a:rPr lang="en-US" sz="1200" dirty="0">
                <a:solidFill>
                  <a:schemeClr val="tx1">
                    <a:lumMod val="65000"/>
                    <a:lumOff val="35000"/>
                  </a:schemeClr>
                </a:solidFill>
              </a:rPr>
              <a:t>Feedback collected from Students and PIs soon after</a:t>
            </a:r>
          </a:p>
          <a:p>
            <a:pPr marL="171450" indent="-171450">
              <a:buFontTx/>
              <a:buChar char="-"/>
            </a:pPr>
            <a:r>
              <a:rPr lang="en-US" sz="1200" dirty="0">
                <a:solidFill>
                  <a:schemeClr val="tx1">
                    <a:lumMod val="65000"/>
                    <a:lumOff val="35000"/>
                  </a:schemeClr>
                </a:solidFill>
              </a:rPr>
              <a:t>PE-facilitated reflective discussion 1 week later, PE feedback collected</a:t>
            </a:r>
          </a:p>
        </p:txBody>
      </p:sp>
      <p:sp>
        <p:nvSpPr>
          <p:cNvPr id="70" name="TextBox 69">
            <a:extLst>
              <a:ext uri="{FF2B5EF4-FFF2-40B4-BE49-F238E27FC236}">
                <a16:creationId xmlns:a16="http://schemas.microsoft.com/office/drawing/2014/main" id="{9F8FD879-2F27-4572-9306-D563614AD6F0}"/>
              </a:ext>
            </a:extLst>
          </p:cNvPr>
          <p:cNvSpPr txBox="1"/>
          <p:nvPr/>
        </p:nvSpPr>
        <p:spPr>
          <a:xfrm rot="16200000">
            <a:off x="-243978" y="3897235"/>
            <a:ext cx="1317990" cy="276999"/>
          </a:xfrm>
          <a:prstGeom prst="rect">
            <a:avLst/>
          </a:prstGeom>
          <a:noFill/>
        </p:spPr>
        <p:txBody>
          <a:bodyPr wrap="none" rtlCol="0">
            <a:spAutoFit/>
          </a:bodyPr>
          <a:lstStyle/>
          <a:p>
            <a:r>
              <a:rPr lang="en-US" sz="1200" b="1" dirty="0">
                <a:solidFill>
                  <a:schemeClr val="tx1">
                    <a:lumMod val="75000"/>
                    <a:lumOff val="25000"/>
                  </a:schemeClr>
                </a:solidFill>
              </a:rPr>
              <a:t>November 2017</a:t>
            </a:r>
          </a:p>
        </p:txBody>
      </p:sp>
      <p:grpSp>
        <p:nvGrpSpPr>
          <p:cNvPr id="73" name="Group 72">
            <a:extLst>
              <a:ext uri="{FF2B5EF4-FFF2-40B4-BE49-F238E27FC236}">
                <a16:creationId xmlns:a16="http://schemas.microsoft.com/office/drawing/2014/main" id="{142D44E4-D002-4F84-A9F0-7D152C67DC44}"/>
              </a:ext>
            </a:extLst>
          </p:cNvPr>
          <p:cNvGrpSpPr/>
          <p:nvPr/>
        </p:nvGrpSpPr>
        <p:grpSpPr>
          <a:xfrm>
            <a:off x="3721733" y="3300984"/>
            <a:ext cx="189754" cy="1661730"/>
            <a:chOff x="1555824" y="1731284"/>
            <a:chExt cx="213226" cy="2004714"/>
          </a:xfrm>
          <a:solidFill>
            <a:schemeClr val="tx1">
              <a:lumMod val="50000"/>
              <a:lumOff val="50000"/>
            </a:schemeClr>
          </a:solidFill>
        </p:grpSpPr>
        <p:sp>
          <p:nvSpPr>
            <p:cNvPr id="74" name="Teardrop 73">
              <a:extLst>
                <a:ext uri="{FF2B5EF4-FFF2-40B4-BE49-F238E27FC236}">
                  <a16:creationId xmlns:a16="http://schemas.microsoft.com/office/drawing/2014/main" id="{87103EB0-7999-4007-BD2B-456A8CCBA8B5}"/>
                </a:ext>
              </a:extLst>
            </p:cNvPr>
            <p:cNvSpPr/>
            <p:nvPr/>
          </p:nvSpPr>
          <p:spPr>
            <a:xfrm rot="18900000">
              <a:off x="1555824" y="3508420"/>
              <a:ext cx="213226" cy="227578"/>
            </a:xfrm>
            <a:prstGeom prst="teardrop">
              <a:avLst>
                <a:gd name="adj" fmla="val 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A5AD8EAA-EBF5-41A7-9DC9-5CA1E3F451A0}"/>
                </a:ext>
              </a:extLst>
            </p:cNvPr>
            <p:cNvCxnSpPr/>
            <p:nvPr/>
          </p:nvCxnSpPr>
          <p:spPr>
            <a:xfrm flipH="1" flipV="1">
              <a:off x="1652810" y="1731284"/>
              <a:ext cx="8351" cy="1885278"/>
            </a:xfrm>
            <a:prstGeom prst="line">
              <a:avLst/>
            </a:prstGeom>
            <a:grp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78" name="Arrow: Pentagon 6">
            <a:extLst>
              <a:ext uri="{FF2B5EF4-FFF2-40B4-BE49-F238E27FC236}">
                <a16:creationId xmlns:a16="http://schemas.microsoft.com/office/drawing/2014/main" id="{CA4DAD17-777F-4545-8955-0D78C554B13D}"/>
              </a:ext>
            </a:extLst>
          </p:cNvPr>
          <p:cNvSpPr/>
          <p:nvPr/>
        </p:nvSpPr>
        <p:spPr>
          <a:xfrm>
            <a:off x="3808043" y="3233009"/>
            <a:ext cx="1587401" cy="381494"/>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t>Roleplay</a:t>
            </a:r>
            <a:r>
              <a:rPr lang="en-US" sz="1800" b="1" dirty="0"/>
              <a:t> 2</a:t>
            </a:r>
          </a:p>
        </p:txBody>
      </p:sp>
      <p:sp>
        <p:nvSpPr>
          <p:cNvPr id="79" name="TextBox 78">
            <a:extLst>
              <a:ext uri="{FF2B5EF4-FFF2-40B4-BE49-F238E27FC236}">
                <a16:creationId xmlns:a16="http://schemas.microsoft.com/office/drawing/2014/main" id="{9F8FD879-2F27-4572-9306-D563614AD6F0}"/>
              </a:ext>
            </a:extLst>
          </p:cNvPr>
          <p:cNvSpPr txBox="1"/>
          <p:nvPr/>
        </p:nvSpPr>
        <p:spPr>
          <a:xfrm rot="16200000">
            <a:off x="3167060" y="4018914"/>
            <a:ext cx="1019831" cy="276999"/>
          </a:xfrm>
          <a:prstGeom prst="rect">
            <a:avLst/>
          </a:prstGeom>
          <a:noFill/>
        </p:spPr>
        <p:txBody>
          <a:bodyPr wrap="none" rtlCol="0">
            <a:spAutoFit/>
          </a:bodyPr>
          <a:lstStyle/>
          <a:p>
            <a:r>
              <a:rPr lang="en-US" sz="1200" b="1" dirty="0">
                <a:solidFill>
                  <a:schemeClr val="tx1">
                    <a:lumMod val="75000"/>
                    <a:lumOff val="25000"/>
                  </a:schemeClr>
                </a:solidFill>
              </a:rPr>
              <a:t>March 2018</a:t>
            </a:r>
          </a:p>
        </p:txBody>
      </p:sp>
      <p:sp>
        <p:nvSpPr>
          <p:cNvPr id="81" name="Teardrop 80">
            <a:extLst>
              <a:ext uri="{FF2B5EF4-FFF2-40B4-BE49-F238E27FC236}">
                <a16:creationId xmlns:a16="http://schemas.microsoft.com/office/drawing/2014/main" id="{87103EB0-7999-4007-BD2B-456A8CCBA8B5}"/>
              </a:ext>
            </a:extLst>
          </p:cNvPr>
          <p:cNvSpPr/>
          <p:nvPr/>
        </p:nvSpPr>
        <p:spPr>
          <a:xfrm rot="18900000">
            <a:off x="450224" y="4751813"/>
            <a:ext cx="189754" cy="188642"/>
          </a:xfrm>
          <a:prstGeom prst="teardrop">
            <a:avLst>
              <a:gd name="adj" fmla="val 20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37404" y="1203397"/>
            <a:ext cx="6335746" cy="1877437"/>
          </a:xfrm>
          <a:prstGeom prst="rect">
            <a:avLst/>
          </a:prstGeom>
        </p:spPr>
        <p:txBody>
          <a:bodyPr wrap="square">
            <a:spAutoFit/>
          </a:bodyPr>
          <a:lstStyle/>
          <a:p>
            <a:pPr marL="457200" lvl="0" indent="-342900">
              <a:spcAft>
                <a:spcPts val="1200"/>
              </a:spcAft>
              <a:buClr>
                <a:srgbClr val="444D26"/>
              </a:buClr>
              <a:buSzPts val="1400"/>
              <a:buFont typeface="Arial" panose="020B0604020202020204" pitchFamily="34" charset="0"/>
              <a:buChar char="•"/>
            </a:pPr>
            <a:r>
              <a:rPr lang="en-GB" sz="1600" dirty="0">
                <a:solidFill>
                  <a:schemeClr val="tx1">
                    <a:lumMod val="75000"/>
                    <a:lumOff val="25000"/>
                  </a:schemeClr>
                </a:solidFill>
                <a:latin typeface="Lato Light"/>
                <a:sym typeface="Lato Light"/>
              </a:rPr>
              <a:t>Role-play based on scenario written by Partnership Initiative members (PIs), given to students in advance.</a:t>
            </a:r>
          </a:p>
          <a:p>
            <a:pPr marL="457200" lvl="0" indent="-342900">
              <a:spcAft>
                <a:spcPts val="1200"/>
              </a:spcAft>
              <a:buClr>
                <a:srgbClr val="444D26"/>
              </a:buClr>
              <a:buSzPts val="1400"/>
              <a:buFont typeface="Arial" panose="020B0604020202020204" pitchFamily="34" charset="0"/>
              <a:buChar char="•"/>
            </a:pPr>
            <a:r>
              <a:rPr lang="en-GB" sz="1600" dirty="0">
                <a:solidFill>
                  <a:schemeClr val="tx1">
                    <a:lumMod val="75000"/>
                    <a:lumOff val="25000"/>
                  </a:schemeClr>
                </a:solidFill>
                <a:latin typeface="Lato Light"/>
                <a:sym typeface="Lato Light"/>
              </a:rPr>
              <a:t>Reflecting PCF Readiness for Direct Practice levels, assessing building rapport, engaging with the individual and identifying some initial assessment information. </a:t>
            </a:r>
          </a:p>
          <a:p>
            <a:pPr marL="457200" lvl="0" indent="-342900">
              <a:spcAft>
                <a:spcPts val="1200"/>
              </a:spcAft>
              <a:buClr>
                <a:srgbClr val="444D26"/>
              </a:buClr>
              <a:buSzPts val="1400"/>
              <a:buFont typeface="Arial" panose="020B0604020202020204" pitchFamily="34" charset="0"/>
              <a:buChar char="•"/>
            </a:pPr>
            <a:r>
              <a:rPr lang="en-GB" sz="1600" dirty="0">
                <a:solidFill>
                  <a:schemeClr val="tx1">
                    <a:lumMod val="75000"/>
                    <a:lumOff val="25000"/>
                  </a:schemeClr>
                </a:solidFill>
                <a:latin typeface="Lato Light"/>
                <a:sym typeface="Lato Light"/>
              </a:rPr>
              <a:t>Learning and Teaching Enhancement Fund </a:t>
            </a:r>
            <a:r>
              <a:rPr lang="en-GB" dirty="0">
                <a:solidFill>
                  <a:schemeClr val="tx1">
                    <a:lumMod val="75000"/>
                    <a:lumOff val="25000"/>
                  </a:schemeClr>
                </a:solidFill>
                <a:latin typeface="Lato Light"/>
                <a:sym typeface="Lato Light"/>
              </a:rPr>
              <a:t>(University of Kent)</a:t>
            </a:r>
          </a:p>
        </p:txBody>
      </p:sp>
      <p:sp>
        <p:nvSpPr>
          <p:cNvPr id="96" name="TextBox 95">
            <a:extLst>
              <a:ext uri="{FF2B5EF4-FFF2-40B4-BE49-F238E27FC236}">
                <a16:creationId xmlns:a16="http://schemas.microsoft.com/office/drawing/2014/main" id="{09B0441D-77BF-4A72-BE16-78C8BAF2987C}"/>
              </a:ext>
            </a:extLst>
          </p:cNvPr>
          <p:cNvSpPr txBox="1"/>
          <p:nvPr/>
        </p:nvSpPr>
        <p:spPr>
          <a:xfrm>
            <a:off x="3882876" y="3654594"/>
            <a:ext cx="2775206" cy="1200329"/>
          </a:xfrm>
          <a:prstGeom prst="rect">
            <a:avLst/>
          </a:prstGeom>
          <a:noFill/>
        </p:spPr>
        <p:txBody>
          <a:bodyPr wrap="square" lIns="0" rIns="0" rtlCol="0" anchor="t">
            <a:spAutoFit/>
          </a:bodyPr>
          <a:lstStyle/>
          <a:p>
            <a:pPr marL="171450" indent="-171450">
              <a:buFontTx/>
              <a:buChar char="-"/>
            </a:pPr>
            <a:r>
              <a:rPr lang="en-US" sz="1200" dirty="0">
                <a:solidFill>
                  <a:schemeClr val="tx1">
                    <a:lumMod val="65000"/>
                    <a:lumOff val="35000"/>
                  </a:schemeClr>
                </a:solidFill>
              </a:rPr>
              <a:t>15 minute </a:t>
            </a:r>
            <a:r>
              <a:rPr lang="en-US" sz="1200" dirty="0" err="1">
                <a:solidFill>
                  <a:schemeClr val="tx1">
                    <a:lumMod val="65000"/>
                    <a:lumOff val="35000"/>
                  </a:schemeClr>
                </a:solidFill>
              </a:rPr>
              <a:t>roleplay</a:t>
            </a:r>
            <a:r>
              <a:rPr lang="en-US" sz="1200" dirty="0">
                <a:solidFill>
                  <a:schemeClr val="tx1">
                    <a:lumMod val="65000"/>
                    <a:lumOff val="35000"/>
                  </a:schemeClr>
                </a:solidFill>
              </a:rPr>
              <a:t> between 1 Student and 1 PI member</a:t>
            </a:r>
          </a:p>
          <a:p>
            <a:pPr marL="171450" indent="-171450">
              <a:buFontTx/>
              <a:buChar char="-"/>
            </a:pPr>
            <a:r>
              <a:rPr lang="en-US" sz="1200" dirty="0">
                <a:solidFill>
                  <a:schemeClr val="tx1">
                    <a:lumMod val="65000"/>
                    <a:lumOff val="35000"/>
                  </a:schemeClr>
                </a:solidFill>
              </a:rPr>
              <a:t>Feedback collected from Students and PIs soon after</a:t>
            </a:r>
          </a:p>
          <a:p>
            <a:pPr marL="171450" indent="-171450">
              <a:buFontTx/>
              <a:buChar char="-"/>
            </a:pPr>
            <a:r>
              <a:rPr lang="en-US" sz="1200" dirty="0">
                <a:solidFill>
                  <a:schemeClr val="tx1">
                    <a:lumMod val="65000"/>
                    <a:lumOff val="35000"/>
                  </a:schemeClr>
                </a:solidFill>
              </a:rPr>
              <a:t>PE-facilitated reflective discussion 1 week later, PE feedback collected</a:t>
            </a:r>
          </a:p>
        </p:txBody>
      </p:sp>
    </p:spTree>
    <p:extLst>
      <p:ext uri="{BB962C8B-B14F-4D97-AF65-F5344CB8AC3E}">
        <p14:creationId xmlns:p14="http://schemas.microsoft.com/office/powerpoint/2010/main" val="189394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p:tgtEl>
                                          <p:spTgt spid="50"/>
                                        </p:tgtEl>
                                        <p:attrNameLst>
                                          <p:attrName>ppt_x</p:attrName>
                                        </p:attrNameLst>
                                      </p:cBhvr>
                                      <p:tavLst>
                                        <p:tav tm="0">
                                          <p:val>
                                            <p:strVal val="#ppt_x-#ppt_w*1.125000"/>
                                          </p:val>
                                        </p:tav>
                                        <p:tav tm="100000">
                                          <p:val>
                                            <p:strVal val="#ppt_x"/>
                                          </p:val>
                                        </p:tav>
                                      </p:tavLst>
                                    </p:anim>
                                    <p:animEffect transition="in" filter="wipe(right)">
                                      <p:cBhvr>
                                        <p:cTn id="16" dur="500"/>
                                        <p:tgtEl>
                                          <p:spTgt spid="50"/>
                                        </p:tgtEl>
                                      </p:cBhvr>
                                    </p:animEffect>
                                  </p:childTnLst>
                                </p:cTn>
                              </p:par>
                              <p:par>
                                <p:cTn id="17" presetID="12" presetClass="entr" presetSubtype="8"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p:tgtEl>
                                          <p:spTgt spid="53"/>
                                        </p:tgtEl>
                                        <p:attrNameLst>
                                          <p:attrName>ppt_x</p:attrName>
                                        </p:attrNameLst>
                                      </p:cBhvr>
                                      <p:tavLst>
                                        <p:tav tm="0">
                                          <p:val>
                                            <p:strVal val="#ppt_x-#ppt_w*1.125000"/>
                                          </p:val>
                                        </p:tav>
                                        <p:tav tm="100000">
                                          <p:val>
                                            <p:strVal val="#ppt_x"/>
                                          </p:val>
                                        </p:tav>
                                      </p:tavLst>
                                    </p:anim>
                                    <p:animEffect transition="in" filter="wipe(right)">
                                      <p:cBhvr>
                                        <p:cTn id="20" dur="500"/>
                                        <p:tgtEl>
                                          <p:spTgt spid="53"/>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p:tgtEl>
                                          <p:spTgt spid="67"/>
                                        </p:tgtEl>
                                        <p:attrNameLst>
                                          <p:attrName>ppt_x</p:attrName>
                                        </p:attrNameLst>
                                      </p:cBhvr>
                                      <p:tavLst>
                                        <p:tav tm="0">
                                          <p:val>
                                            <p:strVal val="#ppt_x-#ppt_w*1.125000"/>
                                          </p:val>
                                        </p:tav>
                                        <p:tav tm="100000">
                                          <p:val>
                                            <p:strVal val="#ppt_x"/>
                                          </p:val>
                                        </p:tav>
                                      </p:tavLst>
                                    </p:anim>
                                    <p:animEffect transition="in" filter="wipe(right)">
                                      <p:cBhvr>
                                        <p:cTn id="24" dur="500"/>
                                        <p:tgtEl>
                                          <p:spTgt spid="67"/>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500"/>
                                        <p:tgtEl>
                                          <p:spTgt spid="70"/>
                                        </p:tgtEl>
                                        <p:attrNameLst>
                                          <p:attrName>ppt_x</p:attrName>
                                        </p:attrNameLst>
                                      </p:cBhvr>
                                      <p:tavLst>
                                        <p:tav tm="0">
                                          <p:val>
                                            <p:strVal val="#ppt_x-#ppt_w*1.125000"/>
                                          </p:val>
                                        </p:tav>
                                        <p:tav tm="100000">
                                          <p:val>
                                            <p:strVal val="#ppt_x"/>
                                          </p:val>
                                        </p:tav>
                                      </p:tavLst>
                                    </p:anim>
                                    <p:animEffect transition="in" filter="wipe(right)">
                                      <p:cBhvr>
                                        <p:cTn id="28" dur="500"/>
                                        <p:tgtEl>
                                          <p:spTgt spid="70"/>
                                        </p:tgtEl>
                                      </p:cBhvr>
                                    </p:animEffect>
                                  </p:childTnLst>
                                </p:cTn>
                              </p:par>
                              <p:par>
                                <p:cTn id="29" presetID="12" presetClass="entr" presetSubtype="8"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cBhvr additive="base">
                                        <p:cTn id="31" dur="500"/>
                                        <p:tgtEl>
                                          <p:spTgt spid="73"/>
                                        </p:tgtEl>
                                        <p:attrNameLst>
                                          <p:attrName>ppt_x</p:attrName>
                                        </p:attrNameLst>
                                      </p:cBhvr>
                                      <p:tavLst>
                                        <p:tav tm="0">
                                          <p:val>
                                            <p:strVal val="#ppt_x-#ppt_w*1.125000"/>
                                          </p:val>
                                        </p:tav>
                                        <p:tav tm="100000">
                                          <p:val>
                                            <p:strVal val="#ppt_x"/>
                                          </p:val>
                                        </p:tav>
                                      </p:tavLst>
                                    </p:anim>
                                    <p:animEffect transition="in" filter="wipe(right)">
                                      <p:cBhvr>
                                        <p:cTn id="32" dur="500"/>
                                        <p:tgtEl>
                                          <p:spTgt spid="73"/>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78"/>
                                        </p:tgtEl>
                                        <p:attrNameLst>
                                          <p:attrName>style.visibility</p:attrName>
                                        </p:attrNameLst>
                                      </p:cBhvr>
                                      <p:to>
                                        <p:strVal val="visible"/>
                                      </p:to>
                                    </p:set>
                                    <p:anim calcmode="lin" valueType="num">
                                      <p:cBhvr additive="base">
                                        <p:cTn id="35" dur="500"/>
                                        <p:tgtEl>
                                          <p:spTgt spid="78"/>
                                        </p:tgtEl>
                                        <p:attrNameLst>
                                          <p:attrName>ppt_x</p:attrName>
                                        </p:attrNameLst>
                                      </p:cBhvr>
                                      <p:tavLst>
                                        <p:tav tm="0">
                                          <p:val>
                                            <p:strVal val="#ppt_x-#ppt_w*1.125000"/>
                                          </p:val>
                                        </p:tav>
                                        <p:tav tm="100000">
                                          <p:val>
                                            <p:strVal val="#ppt_x"/>
                                          </p:val>
                                        </p:tav>
                                      </p:tavLst>
                                    </p:anim>
                                    <p:animEffect transition="in" filter="wipe(right)">
                                      <p:cBhvr>
                                        <p:cTn id="36" dur="500"/>
                                        <p:tgtEl>
                                          <p:spTgt spid="78"/>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additive="base">
                                        <p:cTn id="39" dur="500"/>
                                        <p:tgtEl>
                                          <p:spTgt spid="79"/>
                                        </p:tgtEl>
                                        <p:attrNameLst>
                                          <p:attrName>ppt_x</p:attrName>
                                        </p:attrNameLst>
                                      </p:cBhvr>
                                      <p:tavLst>
                                        <p:tav tm="0">
                                          <p:val>
                                            <p:strVal val="#ppt_x-#ppt_w*1.125000"/>
                                          </p:val>
                                        </p:tav>
                                        <p:tav tm="100000">
                                          <p:val>
                                            <p:strVal val="#ppt_x"/>
                                          </p:val>
                                        </p:tav>
                                      </p:tavLst>
                                    </p:anim>
                                    <p:animEffect transition="in" filter="wipe(right)">
                                      <p:cBhvr>
                                        <p:cTn id="40" dur="500"/>
                                        <p:tgtEl>
                                          <p:spTgt spid="79"/>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anim calcmode="lin" valueType="num">
                                      <p:cBhvr additive="base">
                                        <p:cTn id="43" dur="500"/>
                                        <p:tgtEl>
                                          <p:spTgt spid="81"/>
                                        </p:tgtEl>
                                        <p:attrNameLst>
                                          <p:attrName>ppt_x</p:attrName>
                                        </p:attrNameLst>
                                      </p:cBhvr>
                                      <p:tavLst>
                                        <p:tav tm="0">
                                          <p:val>
                                            <p:strVal val="#ppt_x-#ppt_w*1.125000"/>
                                          </p:val>
                                        </p:tav>
                                        <p:tav tm="100000">
                                          <p:val>
                                            <p:strVal val="#ppt_x"/>
                                          </p:val>
                                        </p:tav>
                                      </p:tavLst>
                                    </p:anim>
                                    <p:animEffect transition="in" filter="wipe(right)">
                                      <p:cBhvr>
                                        <p:cTn id="44" dur="500"/>
                                        <p:tgtEl>
                                          <p:spTgt spid="81"/>
                                        </p:tgtEl>
                                      </p:cBhvr>
                                    </p:animEffect>
                                  </p:childTnLst>
                                </p:cTn>
                              </p:par>
                              <p:par>
                                <p:cTn id="45" presetID="12" presetClass="entr" presetSubtype="8"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additive="base">
                                        <p:cTn id="47" dur="500"/>
                                        <p:tgtEl>
                                          <p:spTgt spid="96"/>
                                        </p:tgtEl>
                                        <p:attrNameLst>
                                          <p:attrName>ppt_x</p:attrName>
                                        </p:attrNameLst>
                                      </p:cBhvr>
                                      <p:tavLst>
                                        <p:tav tm="0">
                                          <p:val>
                                            <p:strVal val="#ppt_x-#ppt_w*1.125000"/>
                                          </p:val>
                                        </p:tav>
                                        <p:tav tm="100000">
                                          <p:val>
                                            <p:strVal val="#ppt_x"/>
                                          </p:val>
                                        </p:tav>
                                      </p:tavLst>
                                    </p:anim>
                                    <p:animEffect transition="in" filter="wipe(right)">
                                      <p:cBhvr>
                                        <p:cTn id="48"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0" grpId="0"/>
      <p:bldP spid="78" grpId="0" animBg="1"/>
      <p:bldP spid="79" grpId="0"/>
      <p:bldP spid="81" grpId="0" animBg="1"/>
      <p:bldP spid="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052618362"/>
              </p:ext>
            </p:extLst>
          </p:nvPr>
        </p:nvGraphicFramePr>
        <p:xfrm>
          <a:off x="-1060803" y="1706137"/>
          <a:ext cx="5088675" cy="3636855"/>
        </p:xfrm>
        <a:graphic>
          <a:graphicData uri="http://schemas.openxmlformats.org/drawingml/2006/chart">
            <c:chart xmlns:c="http://schemas.openxmlformats.org/drawingml/2006/chart" xmlns:r="http://schemas.openxmlformats.org/officeDocument/2006/relationships" r:id="rId3"/>
          </a:graphicData>
        </a:graphic>
      </p:graphicFrame>
      <p:sp>
        <p:nvSpPr>
          <p:cNvPr id="7" name="Freeform 6"/>
          <p:cNvSpPr/>
          <p:nvPr/>
        </p:nvSpPr>
        <p:spPr>
          <a:xfrm>
            <a:off x="-2501104" y="265273"/>
            <a:ext cx="8296506" cy="5943599"/>
          </a:xfrm>
          <a:custGeom>
            <a:avLst/>
            <a:gdLst>
              <a:gd name="connsiteX0" fmla="*/ 4243746 w 9144000"/>
              <a:gd name="connsiteY0" fmla="*/ 2497796 h 6858000"/>
              <a:gd name="connsiteX1" fmla="*/ 4180968 w 9144000"/>
              <a:gd name="connsiteY1" fmla="*/ 2510473 h 6858000"/>
              <a:gd name="connsiteX2" fmla="*/ 4095132 w 9144000"/>
              <a:gd name="connsiteY2" fmla="*/ 2596308 h 6858000"/>
              <a:gd name="connsiteX3" fmla="*/ 4071709 w 9144000"/>
              <a:gd name="connsiteY3" fmla="*/ 2657838 h 6858000"/>
              <a:gd name="connsiteX4" fmla="*/ 3840479 w 9144000"/>
              <a:gd name="connsiteY4" fmla="*/ 3537774 h 6858000"/>
              <a:gd name="connsiteX5" fmla="*/ 3920101 w 9144000"/>
              <a:gd name="connsiteY5" fmla="*/ 3674159 h 6858000"/>
              <a:gd name="connsiteX6" fmla="*/ 4036948 w 9144000"/>
              <a:gd name="connsiteY6" fmla="*/ 3634345 h 6858000"/>
              <a:gd name="connsiteX7" fmla="*/ 4041601 w 9144000"/>
              <a:gd name="connsiteY7" fmla="*/ 3624863 h 6858000"/>
              <a:gd name="connsiteX8" fmla="*/ 4041440 w 9144000"/>
              <a:gd name="connsiteY8" fmla="*/ 3623681 h 6858000"/>
              <a:gd name="connsiteX9" fmla="*/ 4242232 w 9144000"/>
              <a:gd name="connsiteY9" fmla="*/ 2859574 h 6858000"/>
              <a:gd name="connsiteX10" fmla="*/ 4243746 w 9144000"/>
              <a:gd name="connsiteY10" fmla="*/ 2857581 h 6858000"/>
              <a:gd name="connsiteX11" fmla="*/ 4243746 w 9144000"/>
              <a:gd name="connsiteY11" fmla="*/ 3130943 h 6858000"/>
              <a:gd name="connsiteX12" fmla="*/ 4000475 w 9144000"/>
              <a:gd name="connsiteY12" fmla="*/ 4015919 h 6858000"/>
              <a:gd name="connsiteX13" fmla="*/ 4243748 w 9144000"/>
              <a:gd name="connsiteY13" fmla="*/ 4015919 h 6858000"/>
              <a:gd name="connsiteX14" fmla="*/ 4243748 w 9144000"/>
              <a:gd name="connsiteY14" fmla="*/ 4861169 h 6858000"/>
              <a:gd name="connsiteX15" fmla="*/ 4388918 w 9144000"/>
              <a:gd name="connsiteY15" fmla="*/ 5006340 h 6858000"/>
              <a:gd name="connsiteX16" fmla="*/ 4534088 w 9144000"/>
              <a:gd name="connsiteY16" fmla="*/ 4861169 h 6858000"/>
              <a:gd name="connsiteX17" fmla="*/ 4534088 w 9144000"/>
              <a:gd name="connsiteY17" fmla="*/ 4015919 h 6858000"/>
              <a:gd name="connsiteX18" fmla="*/ 4609139 w 9144000"/>
              <a:gd name="connsiteY18" fmla="*/ 4015919 h 6858000"/>
              <a:gd name="connsiteX19" fmla="*/ 4609139 w 9144000"/>
              <a:gd name="connsiteY19" fmla="*/ 4861169 h 6858000"/>
              <a:gd name="connsiteX20" fmla="*/ 4754309 w 9144000"/>
              <a:gd name="connsiteY20" fmla="*/ 5006340 h 6858000"/>
              <a:gd name="connsiteX21" fmla="*/ 4899479 w 9144000"/>
              <a:gd name="connsiteY21" fmla="*/ 4861169 h 6858000"/>
              <a:gd name="connsiteX22" fmla="*/ 4899479 w 9144000"/>
              <a:gd name="connsiteY22" fmla="*/ 4015919 h 6858000"/>
              <a:gd name="connsiteX23" fmla="*/ 5137276 w 9144000"/>
              <a:gd name="connsiteY23" fmla="*/ 4015919 h 6858000"/>
              <a:gd name="connsiteX24" fmla="*/ 4899476 w 9144000"/>
              <a:gd name="connsiteY24" fmla="*/ 3150846 h 6858000"/>
              <a:gd name="connsiteX25" fmla="*/ 4899476 w 9144000"/>
              <a:gd name="connsiteY25" fmla="*/ 2891261 h 6858000"/>
              <a:gd name="connsiteX26" fmla="*/ 5104931 w 9144000"/>
              <a:gd name="connsiteY26" fmla="*/ 3617057 h 6858000"/>
              <a:gd name="connsiteX27" fmla="*/ 5104796 w 9144000"/>
              <a:gd name="connsiteY27" fmla="*/ 3618239 h 6858000"/>
              <a:gd name="connsiteX28" fmla="*/ 5109615 w 9144000"/>
              <a:gd name="connsiteY28" fmla="*/ 3627635 h 6858000"/>
              <a:gd name="connsiteX29" fmla="*/ 5226577 w 9144000"/>
              <a:gd name="connsiteY29" fmla="*/ 3665411 h 6858000"/>
              <a:gd name="connsiteX30" fmla="*/ 5302940 w 9144000"/>
              <a:gd name="connsiteY30" fmla="*/ 3527736 h 6858000"/>
              <a:gd name="connsiteX31" fmla="*/ 5032324 w 9144000"/>
              <a:gd name="connsiteY31" fmla="*/ 2596308 h 6858000"/>
              <a:gd name="connsiteX32" fmla="*/ 4946489 w 9144000"/>
              <a:gd name="connsiteY32" fmla="*/ 2510473 h 6858000"/>
              <a:gd name="connsiteX33" fmla="*/ 4899476 w 9144000"/>
              <a:gd name="connsiteY33" fmla="*/ 2497796 h 6858000"/>
              <a:gd name="connsiteX34" fmla="*/ 4883705 w 9144000"/>
              <a:gd name="connsiteY34" fmla="*/ 2497796 h 6858000"/>
              <a:gd name="connsiteX35" fmla="*/ 4243748 w 9144000"/>
              <a:gd name="connsiteY35" fmla="*/ 2497796 h 6858000"/>
              <a:gd name="connsiteX36" fmla="*/ 4559758 w 9144000"/>
              <a:gd name="connsiteY36" fmla="*/ 1851660 h 6858000"/>
              <a:gd name="connsiteX37" fmla="*/ 4260587 w 9144000"/>
              <a:gd name="connsiteY37" fmla="*/ 2150834 h 6858000"/>
              <a:gd name="connsiteX38" fmla="*/ 4559758 w 9144000"/>
              <a:gd name="connsiteY38" fmla="*/ 2450007 h 6858000"/>
              <a:gd name="connsiteX39" fmla="*/ 4858929 w 9144000"/>
              <a:gd name="connsiteY39" fmla="*/ 2150834 h 6858000"/>
              <a:gd name="connsiteX40" fmla="*/ 4559758 w 9144000"/>
              <a:gd name="connsiteY40" fmla="*/ 1851660 h 6858000"/>
              <a:gd name="connsiteX41" fmla="*/ 0 w 9144000"/>
              <a:gd name="connsiteY41" fmla="*/ 0 h 6858000"/>
              <a:gd name="connsiteX42" fmla="*/ 9144000 w 9144000"/>
              <a:gd name="connsiteY42" fmla="*/ 0 h 6858000"/>
              <a:gd name="connsiteX43" fmla="*/ 9144000 w 9144000"/>
              <a:gd name="connsiteY43" fmla="*/ 857250 h 6858000"/>
              <a:gd name="connsiteX44" fmla="*/ 9144000 w 9144000"/>
              <a:gd name="connsiteY44" fmla="*/ 1050503 h 6858000"/>
              <a:gd name="connsiteX45" fmla="*/ 9144000 w 9144000"/>
              <a:gd name="connsiteY45" fmla="*/ 5807497 h 6858000"/>
              <a:gd name="connsiteX46" fmla="*/ 9144000 w 9144000"/>
              <a:gd name="connsiteY46" fmla="*/ 6000750 h 6858000"/>
              <a:gd name="connsiteX47" fmla="*/ 9144000 w 9144000"/>
              <a:gd name="connsiteY47" fmla="*/ 6858000 h 6858000"/>
              <a:gd name="connsiteX48" fmla="*/ 0 w 9144000"/>
              <a:gd name="connsiteY48" fmla="*/ 6858000 h 6858000"/>
              <a:gd name="connsiteX49" fmla="*/ 0 w 9144000"/>
              <a:gd name="connsiteY49" fmla="*/ 5807497 h 6858000"/>
              <a:gd name="connsiteX50" fmla="*/ 0 w 9144000"/>
              <a:gd name="connsiteY50" fmla="*/ 5807497 h 6858000"/>
              <a:gd name="connsiteX51" fmla="*/ 0 w 9144000"/>
              <a:gd name="connsiteY51" fmla="*/ 1050503 h 6858000"/>
              <a:gd name="connsiteX52" fmla="*/ 0 w 9144000"/>
              <a:gd name="connsiteY52" fmla="*/ 85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44000" h="6858000">
                <a:moveTo>
                  <a:pt x="4243746" y="2497796"/>
                </a:moveTo>
                <a:lnTo>
                  <a:pt x="4180968" y="2510473"/>
                </a:lnTo>
                <a:cubicBezTo>
                  <a:pt x="4142374" y="2526795"/>
                  <a:pt x="4111455" y="2557715"/>
                  <a:pt x="4095132" y="2596308"/>
                </a:cubicBezTo>
                <a:lnTo>
                  <a:pt x="4071709" y="2657838"/>
                </a:lnTo>
                <a:lnTo>
                  <a:pt x="3840479" y="3537774"/>
                </a:lnTo>
                <a:cubicBezTo>
                  <a:pt x="3824804" y="3597422"/>
                  <a:pt x="3860454" y="3658486"/>
                  <a:pt x="3920101" y="3674159"/>
                </a:cubicBezTo>
                <a:cubicBezTo>
                  <a:pt x="3964837" y="3685915"/>
                  <a:pt x="4010368" y="3668803"/>
                  <a:pt x="4036948" y="3634345"/>
                </a:cubicBezTo>
                <a:lnTo>
                  <a:pt x="4041601" y="3624863"/>
                </a:lnTo>
                <a:cubicBezTo>
                  <a:pt x="4041548" y="3624470"/>
                  <a:pt x="4041494" y="3624074"/>
                  <a:pt x="4041440" y="3623681"/>
                </a:cubicBezTo>
                <a:lnTo>
                  <a:pt x="4242232" y="2859574"/>
                </a:lnTo>
                <a:lnTo>
                  <a:pt x="4243746" y="2857581"/>
                </a:lnTo>
                <a:lnTo>
                  <a:pt x="4243746" y="3130943"/>
                </a:lnTo>
                <a:lnTo>
                  <a:pt x="4000475" y="4015919"/>
                </a:lnTo>
                <a:lnTo>
                  <a:pt x="4243748" y="4015919"/>
                </a:lnTo>
                <a:lnTo>
                  <a:pt x="4243748" y="4861169"/>
                </a:lnTo>
                <a:cubicBezTo>
                  <a:pt x="4243748" y="4941346"/>
                  <a:pt x="4308743" y="5006340"/>
                  <a:pt x="4388918" y="5006340"/>
                </a:cubicBezTo>
                <a:cubicBezTo>
                  <a:pt x="4469094" y="5006340"/>
                  <a:pt x="4534088" y="4941346"/>
                  <a:pt x="4534088" y="4861169"/>
                </a:cubicBezTo>
                <a:lnTo>
                  <a:pt x="4534088" y="4015919"/>
                </a:lnTo>
                <a:lnTo>
                  <a:pt x="4609139" y="4015919"/>
                </a:lnTo>
                <a:lnTo>
                  <a:pt x="4609139" y="4861169"/>
                </a:lnTo>
                <a:cubicBezTo>
                  <a:pt x="4609139" y="4941346"/>
                  <a:pt x="4674133" y="5006340"/>
                  <a:pt x="4754309" y="5006340"/>
                </a:cubicBezTo>
                <a:cubicBezTo>
                  <a:pt x="4834485" y="5006340"/>
                  <a:pt x="4899479" y="4941346"/>
                  <a:pt x="4899479" y="4861169"/>
                </a:cubicBezTo>
                <a:lnTo>
                  <a:pt x="4899479" y="4015919"/>
                </a:lnTo>
                <a:lnTo>
                  <a:pt x="5137276" y="4015919"/>
                </a:lnTo>
                <a:lnTo>
                  <a:pt x="4899476" y="3150846"/>
                </a:lnTo>
                <a:lnTo>
                  <a:pt x="4899476" y="2891261"/>
                </a:lnTo>
                <a:lnTo>
                  <a:pt x="5104931" y="3617057"/>
                </a:lnTo>
                <a:cubicBezTo>
                  <a:pt x="5104886" y="3617450"/>
                  <a:pt x="5104841" y="3617846"/>
                  <a:pt x="5104796" y="3618239"/>
                </a:cubicBezTo>
                <a:lnTo>
                  <a:pt x="5109615" y="3627635"/>
                </a:lnTo>
                <a:cubicBezTo>
                  <a:pt x="5136739" y="3661615"/>
                  <a:pt x="5182349" y="3677930"/>
                  <a:pt x="5226577" y="3665411"/>
                </a:cubicBezTo>
                <a:cubicBezTo>
                  <a:pt x="5285548" y="3648716"/>
                  <a:pt x="5319737" y="3587075"/>
                  <a:pt x="5302940" y="3527736"/>
                </a:cubicBezTo>
                <a:lnTo>
                  <a:pt x="5032324" y="2596308"/>
                </a:lnTo>
                <a:cubicBezTo>
                  <a:pt x="5015999" y="2557715"/>
                  <a:pt x="4985082" y="2526795"/>
                  <a:pt x="4946489" y="2510473"/>
                </a:cubicBezTo>
                <a:lnTo>
                  <a:pt x="4899476" y="2497796"/>
                </a:lnTo>
                <a:lnTo>
                  <a:pt x="4883705" y="2497796"/>
                </a:lnTo>
                <a:lnTo>
                  <a:pt x="4243748" y="2497796"/>
                </a:lnTo>
                <a:close/>
                <a:moveTo>
                  <a:pt x="4559758" y="1851660"/>
                </a:moveTo>
                <a:cubicBezTo>
                  <a:pt x="4394531" y="1851660"/>
                  <a:pt x="4260587" y="1985605"/>
                  <a:pt x="4260587" y="2150834"/>
                </a:cubicBezTo>
                <a:cubicBezTo>
                  <a:pt x="4260587" y="2316062"/>
                  <a:pt x="4394531" y="2450007"/>
                  <a:pt x="4559758" y="2450007"/>
                </a:cubicBezTo>
                <a:cubicBezTo>
                  <a:pt x="4724985" y="2450007"/>
                  <a:pt x="4858929" y="2316062"/>
                  <a:pt x="4858929" y="2150834"/>
                </a:cubicBezTo>
                <a:cubicBezTo>
                  <a:pt x="4858929" y="1985605"/>
                  <a:pt x="4724985" y="1851660"/>
                  <a:pt x="4559758" y="1851660"/>
                </a:cubicBezTo>
                <a:close/>
                <a:moveTo>
                  <a:pt x="0" y="0"/>
                </a:moveTo>
                <a:lnTo>
                  <a:pt x="9144000" y="0"/>
                </a:lnTo>
                <a:lnTo>
                  <a:pt x="9144000" y="857250"/>
                </a:lnTo>
                <a:lnTo>
                  <a:pt x="9144000" y="1050503"/>
                </a:lnTo>
                <a:lnTo>
                  <a:pt x="9144000" y="5807497"/>
                </a:lnTo>
                <a:lnTo>
                  <a:pt x="9144000" y="6000750"/>
                </a:lnTo>
                <a:lnTo>
                  <a:pt x="9144000" y="6858000"/>
                </a:lnTo>
                <a:lnTo>
                  <a:pt x="0" y="6858000"/>
                </a:lnTo>
                <a:lnTo>
                  <a:pt x="0" y="5807497"/>
                </a:lnTo>
                <a:lnTo>
                  <a:pt x="0" y="5807497"/>
                </a:lnTo>
                <a:lnTo>
                  <a:pt x="0" y="1050503"/>
                </a:lnTo>
                <a:lnTo>
                  <a:pt x="0" y="8572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4" name="Google Shape;124;p21"/>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a:t>
            </a:fld>
            <a:endParaRPr/>
          </a:p>
        </p:txBody>
      </p:sp>
      <p:sp>
        <p:nvSpPr>
          <p:cNvPr id="11" name="Google Shape;113;p20"/>
          <p:cNvSpPr txBox="1">
            <a:spLocks noGrp="1"/>
          </p:cNvSpPr>
          <p:nvPr>
            <p:ph type="title"/>
          </p:nvPr>
        </p:nvSpPr>
        <p:spPr>
          <a:xfrm>
            <a:off x="387635" y="338935"/>
            <a:ext cx="55113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Methodology</a:t>
            </a:r>
            <a:endParaRPr dirty="0"/>
          </a:p>
        </p:txBody>
      </p:sp>
      <p:sp>
        <p:nvSpPr>
          <p:cNvPr id="12" name="Google Shape;112;p20"/>
          <p:cNvSpPr txBox="1">
            <a:spLocks/>
          </p:cNvSpPr>
          <p:nvPr/>
        </p:nvSpPr>
        <p:spPr>
          <a:xfrm>
            <a:off x="374952" y="1565890"/>
            <a:ext cx="2588381" cy="35618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0" indent="0" algn="ctr">
              <a:spcBef>
                <a:spcPts val="600"/>
              </a:spcBef>
            </a:pPr>
            <a:r>
              <a:rPr lang="en-US" sz="1200" dirty="0">
                <a:solidFill>
                  <a:schemeClr val="tx1">
                    <a:lumMod val="85000"/>
                    <a:lumOff val="15000"/>
                  </a:schemeClr>
                </a:solidFill>
              </a:rPr>
              <a:t>3% &lt;20yos</a:t>
            </a:r>
          </a:p>
          <a:p>
            <a:pPr marL="0" indent="0" algn="ctr">
              <a:spcBef>
                <a:spcPts val="600"/>
              </a:spcBef>
            </a:pPr>
            <a:endParaRPr lang="en-US" sz="1200" dirty="0">
              <a:solidFill>
                <a:schemeClr val="tx1">
                  <a:lumMod val="85000"/>
                  <a:lumOff val="15000"/>
                </a:schemeClr>
              </a:solidFill>
            </a:endParaRPr>
          </a:p>
          <a:p>
            <a:pPr marL="0" indent="0" algn="ctr">
              <a:spcBef>
                <a:spcPts val="600"/>
              </a:spcBef>
            </a:pPr>
            <a:endParaRPr lang="en-US" dirty="0">
              <a:solidFill>
                <a:schemeClr val="tx1">
                  <a:lumMod val="85000"/>
                  <a:lumOff val="15000"/>
                </a:schemeClr>
              </a:solidFill>
            </a:endParaRPr>
          </a:p>
          <a:p>
            <a:pPr marL="0" indent="0" algn="ctr">
              <a:spcBef>
                <a:spcPts val="600"/>
              </a:spcBef>
            </a:pPr>
            <a:endParaRPr lang="en-US" dirty="0">
              <a:solidFill>
                <a:schemeClr val="tx1">
                  <a:lumMod val="85000"/>
                  <a:lumOff val="15000"/>
                </a:schemeClr>
              </a:solidFill>
            </a:endParaRPr>
          </a:p>
          <a:p>
            <a:pPr marL="0" indent="0" algn="ctr">
              <a:spcBef>
                <a:spcPts val="600"/>
              </a:spcBef>
            </a:pPr>
            <a:endParaRPr lang="en-US" dirty="0">
              <a:solidFill>
                <a:schemeClr val="tx1">
                  <a:lumMod val="85000"/>
                  <a:lumOff val="15000"/>
                </a:schemeClr>
              </a:solidFill>
            </a:endParaRPr>
          </a:p>
          <a:p>
            <a:pPr marL="0" indent="0" algn="ctr"/>
            <a:r>
              <a:rPr lang="en-US" dirty="0">
                <a:solidFill>
                  <a:schemeClr val="tx1">
                    <a:lumMod val="85000"/>
                    <a:lumOff val="15000"/>
                  </a:schemeClr>
                </a:solidFill>
              </a:rPr>
              <a:t>70% </a:t>
            </a:r>
          </a:p>
          <a:p>
            <a:pPr marL="0" indent="0" algn="ctr"/>
            <a:r>
              <a:rPr lang="en-US" dirty="0">
                <a:solidFill>
                  <a:schemeClr val="tx1">
                    <a:lumMod val="85000"/>
                    <a:lumOff val="15000"/>
                  </a:schemeClr>
                </a:solidFill>
              </a:rPr>
              <a:t>20-30yos</a:t>
            </a:r>
          </a:p>
          <a:p>
            <a:pPr marL="0" indent="0" algn="ctr">
              <a:spcBef>
                <a:spcPts val="600"/>
              </a:spcBef>
            </a:pPr>
            <a:endParaRPr lang="en-US" dirty="0">
              <a:solidFill>
                <a:schemeClr val="tx1">
                  <a:lumMod val="85000"/>
                  <a:lumOff val="15000"/>
                </a:schemeClr>
              </a:solidFill>
            </a:endParaRPr>
          </a:p>
          <a:p>
            <a:pPr marL="0" indent="0" algn="ctr">
              <a:spcBef>
                <a:spcPts val="600"/>
              </a:spcBef>
            </a:pPr>
            <a:endParaRPr lang="en-US" sz="200" dirty="0">
              <a:solidFill>
                <a:schemeClr val="tx1">
                  <a:lumMod val="85000"/>
                  <a:lumOff val="15000"/>
                </a:schemeClr>
              </a:solidFill>
            </a:endParaRPr>
          </a:p>
          <a:p>
            <a:pPr marL="0" indent="0" algn="ctr">
              <a:spcBef>
                <a:spcPts val="600"/>
              </a:spcBef>
            </a:pPr>
            <a:endParaRPr lang="en-US" sz="900" dirty="0">
              <a:solidFill>
                <a:schemeClr val="tx1">
                  <a:lumMod val="85000"/>
                  <a:lumOff val="15000"/>
                </a:schemeClr>
              </a:solidFill>
            </a:endParaRPr>
          </a:p>
          <a:p>
            <a:pPr marL="0" indent="0" algn="ctr"/>
            <a:r>
              <a:rPr lang="en-US" dirty="0">
                <a:solidFill>
                  <a:schemeClr val="tx1">
                    <a:lumMod val="85000"/>
                    <a:lumOff val="15000"/>
                  </a:schemeClr>
                </a:solidFill>
              </a:rPr>
              <a:t>      17%                  30-40yos</a:t>
            </a:r>
          </a:p>
          <a:p>
            <a:pPr marL="0" indent="0" algn="ctr"/>
            <a:endParaRPr lang="en-US" sz="700" dirty="0">
              <a:solidFill>
                <a:schemeClr val="tx1">
                  <a:lumMod val="85000"/>
                  <a:lumOff val="15000"/>
                </a:schemeClr>
              </a:solidFill>
            </a:endParaRPr>
          </a:p>
          <a:p>
            <a:pPr marL="0" indent="0" algn="ctr"/>
            <a:r>
              <a:rPr lang="en-US" dirty="0">
                <a:solidFill>
                  <a:schemeClr val="tx1">
                    <a:lumMod val="85000"/>
                    <a:lumOff val="15000"/>
                  </a:schemeClr>
                </a:solidFill>
              </a:rPr>
              <a:t>      10%                 40+yos</a:t>
            </a:r>
          </a:p>
          <a:p>
            <a:pPr marL="0" indent="0" algn="ctr">
              <a:spcBef>
                <a:spcPts val="600"/>
              </a:spcBef>
            </a:pPr>
            <a:endParaRPr lang="en-US" sz="500" dirty="0">
              <a:solidFill>
                <a:schemeClr val="tx1">
                  <a:lumMod val="85000"/>
                  <a:lumOff val="15000"/>
                </a:schemeClr>
              </a:solidFill>
            </a:endParaRPr>
          </a:p>
          <a:p>
            <a:pPr marL="0" indent="0" algn="ctr">
              <a:spcBef>
                <a:spcPts val="600"/>
              </a:spcBef>
            </a:pPr>
            <a:r>
              <a:rPr lang="en-US" b="1" dirty="0">
                <a:solidFill>
                  <a:schemeClr val="tx1">
                    <a:lumMod val="85000"/>
                    <a:lumOff val="15000"/>
                  </a:schemeClr>
                </a:solidFill>
              </a:rPr>
              <a:t>97%   Female</a:t>
            </a:r>
          </a:p>
        </p:txBody>
      </p:sp>
      <p:sp>
        <p:nvSpPr>
          <p:cNvPr id="5" name="Google Shape;112;p20"/>
          <p:cNvSpPr txBox="1">
            <a:spLocks/>
          </p:cNvSpPr>
          <p:nvPr/>
        </p:nvSpPr>
        <p:spPr>
          <a:xfrm>
            <a:off x="387635" y="1143756"/>
            <a:ext cx="1306051" cy="8902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0" indent="0">
              <a:spcBef>
                <a:spcPts val="600"/>
              </a:spcBef>
            </a:pPr>
            <a:r>
              <a:rPr lang="en-US" b="1" dirty="0"/>
              <a:t>Students:</a:t>
            </a:r>
            <a:endParaRPr lang="en-US" dirty="0"/>
          </a:p>
        </p:txBody>
      </p:sp>
      <p:sp>
        <p:nvSpPr>
          <p:cNvPr id="9" name="Google Shape;112;p20"/>
          <p:cNvSpPr txBox="1">
            <a:spLocks/>
          </p:cNvSpPr>
          <p:nvPr/>
        </p:nvSpPr>
        <p:spPr>
          <a:xfrm>
            <a:off x="3088312" y="1139819"/>
            <a:ext cx="1306051" cy="3655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0" indent="0">
              <a:spcBef>
                <a:spcPts val="600"/>
              </a:spcBef>
            </a:pPr>
            <a:r>
              <a:rPr lang="en-US" b="1" dirty="0"/>
              <a:t>Participants:</a:t>
            </a:r>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3296347195"/>
              </p:ext>
            </p:extLst>
          </p:nvPr>
        </p:nvGraphicFramePr>
        <p:xfrm>
          <a:off x="3088312" y="1706137"/>
          <a:ext cx="3529770" cy="3070303"/>
        </p:xfrm>
        <a:graphic>
          <a:graphicData uri="http://schemas.openxmlformats.org/drawingml/2006/chart">
            <c:chart xmlns:c="http://schemas.openxmlformats.org/drawingml/2006/chart" xmlns:r="http://schemas.openxmlformats.org/officeDocument/2006/relationships" r:id="rId4"/>
          </a:graphicData>
        </a:graphic>
      </p:graphicFrame>
      <p:sp>
        <p:nvSpPr>
          <p:cNvPr id="16" name="Google Shape;317;p39"/>
          <p:cNvSpPr/>
          <p:nvPr/>
        </p:nvSpPr>
        <p:spPr>
          <a:xfrm>
            <a:off x="4258577" y="1868341"/>
            <a:ext cx="546911" cy="348894"/>
          </a:xfrm>
          <a:custGeom>
            <a:avLst/>
            <a:gdLst/>
            <a:ahLst/>
            <a:cxnLst/>
            <a:rect l="l" t="t" r="r" b="b"/>
            <a:pathLst>
              <a:path w="19881" h="11096" extrusionOk="0">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chemeClr val="tx1">
              <a:lumMod val="75000"/>
              <a:lumOff val="2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Google Shape;296;p39"/>
          <p:cNvSpPr/>
          <p:nvPr/>
        </p:nvSpPr>
        <p:spPr>
          <a:xfrm>
            <a:off x="5611804" y="2708295"/>
            <a:ext cx="460270" cy="519983"/>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1">
              <a:lumMod val="75000"/>
              <a:lumOff val="2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4920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12" grpId="0"/>
      <p:bldP spid="12" grpId="1"/>
      <p:bldP spid="12" grpId="2"/>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457199" y="1364332"/>
            <a:ext cx="2796419" cy="2637900"/>
          </a:xfrm>
          <a:prstGeom prst="rect">
            <a:avLst/>
          </a:prstGeom>
        </p:spPr>
        <p:txBody>
          <a:bodyPr spcFirstLastPara="1" wrap="square" lIns="91425" tIns="91425" rIns="91425" bIns="91425" anchor="t" anchorCtr="0">
            <a:noAutofit/>
          </a:bodyPr>
          <a:lstStyle/>
          <a:p>
            <a:pPr marL="0" lvl="0" indent="0">
              <a:buNone/>
            </a:pPr>
            <a:r>
              <a:rPr lang="en-GB" sz="1800" b="1" dirty="0"/>
              <a:t>Qualitative section: </a:t>
            </a:r>
          </a:p>
          <a:p>
            <a:pPr marL="285750" lvl="0" indent="-285750">
              <a:spcAft>
                <a:spcPts val="1200"/>
              </a:spcAft>
              <a:buFontTx/>
              <a:buChar char="-"/>
            </a:pPr>
            <a:r>
              <a:rPr lang="en-GB" sz="1400" b="1" dirty="0"/>
              <a:t>Thematic analysis </a:t>
            </a:r>
            <a:r>
              <a:rPr lang="en-GB" sz="1400" dirty="0"/>
              <a:t>of:</a:t>
            </a:r>
            <a:endParaRPr lang="en-GB" sz="1400" b="1" dirty="0"/>
          </a:p>
          <a:p>
            <a:pPr marL="742950" lvl="1" indent="-285750">
              <a:spcAft>
                <a:spcPts val="1200"/>
              </a:spcAft>
              <a:buFontTx/>
              <a:buChar char="-"/>
            </a:pPr>
            <a:r>
              <a:rPr lang="en-GB" sz="1400" dirty="0"/>
              <a:t>PI qualitative feedback on assessment forms</a:t>
            </a:r>
          </a:p>
          <a:p>
            <a:pPr marL="742950" lvl="1" indent="-285750">
              <a:spcAft>
                <a:spcPts val="1200"/>
              </a:spcAft>
              <a:buFontTx/>
              <a:buChar char="-"/>
            </a:pPr>
            <a:r>
              <a:rPr lang="en-GB" sz="1400" dirty="0"/>
              <a:t>Student self-assessment forms completed soon after the role plays (qualitative feedback)</a:t>
            </a:r>
          </a:p>
          <a:p>
            <a:pPr marL="742950" lvl="1" indent="-285750">
              <a:spcAft>
                <a:spcPts val="1200"/>
              </a:spcAft>
              <a:buFontTx/>
              <a:buChar char="-"/>
            </a:pPr>
            <a:r>
              <a:rPr lang="en-GB" sz="1400" dirty="0"/>
              <a:t>PE reflective discussion feedback form (qualitative)</a:t>
            </a:r>
          </a:p>
        </p:txBody>
      </p:sp>
      <p:sp>
        <p:nvSpPr>
          <p:cNvPr id="113" name="Google Shape;113;p20"/>
          <p:cNvSpPr txBox="1">
            <a:spLocks noGrp="1"/>
          </p:cNvSpPr>
          <p:nvPr>
            <p:ph type="title"/>
          </p:nvPr>
        </p:nvSpPr>
        <p:spPr>
          <a:xfrm>
            <a:off x="376650" y="389970"/>
            <a:ext cx="5511300" cy="857400"/>
          </a:xfrm>
          <a:prstGeom prst="rect">
            <a:avLst/>
          </a:prstGeom>
        </p:spPr>
        <p:txBody>
          <a:bodyPr spcFirstLastPara="1" wrap="square" lIns="91425" tIns="91425" rIns="91425" bIns="91425" anchor="b" anchorCtr="0">
            <a:noAutofit/>
          </a:bodyPr>
          <a:lstStyle/>
          <a:p>
            <a:pPr lvl="0"/>
            <a:r>
              <a:rPr lang="en" dirty="0"/>
              <a:t>Methodology</a:t>
            </a:r>
            <a:endParaRPr dirty="0"/>
          </a:p>
        </p:txBody>
      </p:sp>
      <p:sp>
        <p:nvSpPr>
          <p:cNvPr id="114" name="Google Shape;114;p20"/>
          <p:cNvSpPr txBox="1">
            <a:spLocks noGrp="1"/>
          </p:cNvSpPr>
          <p:nvPr>
            <p:ph type="body" idx="2"/>
          </p:nvPr>
        </p:nvSpPr>
        <p:spPr>
          <a:xfrm>
            <a:off x="3371463" y="1364332"/>
            <a:ext cx="3088714" cy="2637900"/>
          </a:xfrm>
          <a:prstGeom prst="rect">
            <a:avLst/>
          </a:prstGeom>
        </p:spPr>
        <p:txBody>
          <a:bodyPr spcFirstLastPara="1" wrap="square" lIns="91425" tIns="91425" rIns="91425" bIns="91425" anchor="t" anchorCtr="0">
            <a:noAutofit/>
          </a:bodyPr>
          <a:lstStyle/>
          <a:p>
            <a:pPr marL="0" indent="0">
              <a:buNone/>
            </a:pPr>
            <a:r>
              <a:rPr lang="en-US" sz="1800" b="1" dirty="0"/>
              <a:t>Quantitative section: </a:t>
            </a:r>
          </a:p>
          <a:p>
            <a:pPr marL="285750" indent="-285750">
              <a:buFontTx/>
              <a:buChar char="-"/>
            </a:pPr>
            <a:r>
              <a:rPr lang="en-US" sz="1400" u="sng" dirty="0"/>
              <a:t>PE Survey </a:t>
            </a:r>
            <a:r>
              <a:rPr lang="en-US" sz="1400" dirty="0"/>
              <a:t>on </a:t>
            </a:r>
            <a:r>
              <a:rPr lang="en-US" sz="1400" dirty="0" err="1"/>
              <a:t>roleplay</a:t>
            </a:r>
            <a:r>
              <a:rPr lang="en-US" sz="1400" dirty="0"/>
              <a:t> performance</a:t>
            </a:r>
          </a:p>
          <a:p>
            <a:pPr marL="742950" lvl="1" indent="-285750">
              <a:spcBef>
                <a:spcPts val="600"/>
              </a:spcBef>
              <a:buFontTx/>
              <a:buChar char="-"/>
            </a:pPr>
            <a:r>
              <a:rPr lang="en-US" sz="1200" dirty="0"/>
              <a:t>3 items; 10-point semantic differential scale</a:t>
            </a:r>
          </a:p>
          <a:p>
            <a:pPr marL="285750" indent="-285750">
              <a:buFontTx/>
              <a:buChar char="-"/>
            </a:pPr>
            <a:r>
              <a:rPr lang="en-US" sz="1400" u="sng" dirty="0"/>
              <a:t>Student Self-Rating Survey </a:t>
            </a:r>
            <a:r>
              <a:rPr lang="en-US" sz="1400" dirty="0"/>
              <a:t>on </a:t>
            </a:r>
            <a:r>
              <a:rPr lang="en-US" sz="1400" dirty="0" err="1"/>
              <a:t>roleplay</a:t>
            </a:r>
            <a:r>
              <a:rPr lang="en-US" sz="1400" dirty="0"/>
              <a:t> performance</a:t>
            </a:r>
          </a:p>
          <a:p>
            <a:pPr marL="742950" lvl="1" indent="-285750">
              <a:spcBef>
                <a:spcPts val="600"/>
              </a:spcBef>
              <a:buFontTx/>
              <a:buChar char="-"/>
            </a:pPr>
            <a:r>
              <a:rPr lang="en-US" sz="1200" dirty="0"/>
              <a:t>5 items; 10-point semantic differential scale</a:t>
            </a:r>
          </a:p>
          <a:p>
            <a:pPr marL="285750" indent="-285750">
              <a:buFontTx/>
              <a:buChar char="-"/>
            </a:pPr>
            <a:r>
              <a:rPr lang="en-US" sz="1400" u="sng" dirty="0"/>
              <a:t>PI Survey </a:t>
            </a:r>
            <a:r>
              <a:rPr lang="en-US" sz="1400" dirty="0"/>
              <a:t>on </a:t>
            </a:r>
            <a:r>
              <a:rPr lang="en-US" sz="1400" dirty="0" err="1"/>
              <a:t>roleplay</a:t>
            </a:r>
            <a:r>
              <a:rPr lang="en-US" sz="1400" dirty="0"/>
              <a:t> performance</a:t>
            </a:r>
          </a:p>
          <a:p>
            <a:pPr marL="742950" lvl="1" indent="-285750">
              <a:spcBef>
                <a:spcPts val="600"/>
              </a:spcBef>
              <a:buFontTx/>
              <a:buChar char="-"/>
            </a:pPr>
            <a:r>
              <a:rPr lang="en-US" sz="1200" dirty="0"/>
              <a:t>15 items; 5-point Likert scale</a:t>
            </a:r>
          </a:p>
          <a:p>
            <a:pPr marL="285750" indent="-285750">
              <a:buFontTx/>
              <a:buChar char="-"/>
            </a:pPr>
            <a:r>
              <a:rPr lang="en-US" sz="1400" dirty="0"/>
              <a:t>Repeat measures</a:t>
            </a:r>
          </a:p>
        </p:txBody>
      </p:sp>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72266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4">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4">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4">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uiExpand="1" build="p"/>
      <p:bldP spid="114"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17"/>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a:t>
            </a:fld>
            <a:endParaRPr/>
          </a:p>
        </p:txBody>
      </p:sp>
      <p:sp>
        <p:nvSpPr>
          <p:cNvPr id="5" name="Google Shape;101;p19"/>
          <p:cNvSpPr txBox="1">
            <a:spLocks/>
          </p:cNvSpPr>
          <p:nvPr/>
        </p:nvSpPr>
        <p:spPr>
          <a:xfrm>
            <a:off x="2424441" y="2339330"/>
            <a:ext cx="4497052"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lgn="ctr"/>
            <a:r>
              <a:rPr lang="en-GB" sz="6000" dirty="0">
                <a:solidFill>
                  <a:srgbClr val="FFFFFF"/>
                </a:solidFill>
              </a:rPr>
              <a:t>Qualitative</a:t>
            </a:r>
            <a:br>
              <a:rPr lang="en-GB" sz="6000" dirty="0">
                <a:solidFill>
                  <a:srgbClr val="FFFFFF"/>
                </a:solidFill>
              </a:rPr>
            </a:br>
            <a:r>
              <a:rPr lang="en-GB" sz="6000" dirty="0">
                <a:solidFill>
                  <a:srgbClr val="FFFFFF"/>
                </a:solidFill>
              </a:rPr>
              <a:t>Findings</a:t>
            </a:r>
          </a:p>
        </p:txBody>
      </p:sp>
      <p:sp>
        <p:nvSpPr>
          <p:cNvPr id="6" name="Google Shape;274;p39"/>
          <p:cNvSpPr/>
          <p:nvPr/>
        </p:nvSpPr>
        <p:spPr>
          <a:xfrm>
            <a:off x="5010252" y="302276"/>
            <a:ext cx="466635" cy="638003"/>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chemeClr val="bg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Google Shape;284;p39"/>
          <p:cNvSpPr/>
          <p:nvPr/>
        </p:nvSpPr>
        <p:spPr>
          <a:xfrm>
            <a:off x="5728704" y="3767669"/>
            <a:ext cx="486837" cy="649056"/>
          </a:xfrm>
          <a:custGeom>
            <a:avLst/>
            <a:gdLst/>
            <a:ahLst/>
            <a:cxnLst/>
            <a:rect l="l" t="t" r="r" b="b"/>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chemeClr val="bg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Google Shape;296;p39"/>
          <p:cNvSpPr/>
          <p:nvPr/>
        </p:nvSpPr>
        <p:spPr>
          <a:xfrm>
            <a:off x="3441054" y="1069675"/>
            <a:ext cx="458086" cy="415097"/>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bg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Google Shape;309;p39"/>
          <p:cNvSpPr/>
          <p:nvPr/>
        </p:nvSpPr>
        <p:spPr>
          <a:xfrm>
            <a:off x="2766180" y="3433914"/>
            <a:ext cx="365209" cy="842136"/>
          </a:xfrm>
          <a:custGeom>
            <a:avLst/>
            <a:gdLst/>
            <a:ahLst/>
            <a:cxnLst/>
            <a:rect l="l" t="t" r="r" b="b"/>
            <a:pathLst>
              <a:path w="7398" h="20829" extrusionOk="0">
                <a:moveTo>
                  <a:pt x="3991" y="584"/>
                </a:moveTo>
                <a:lnTo>
                  <a:pt x="3942" y="657"/>
                </a:lnTo>
                <a:lnTo>
                  <a:pt x="3893" y="730"/>
                </a:lnTo>
                <a:lnTo>
                  <a:pt x="3893" y="755"/>
                </a:lnTo>
                <a:lnTo>
                  <a:pt x="3918" y="779"/>
                </a:lnTo>
                <a:lnTo>
                  <a:pt x="3991" y="803"/>
                </a:lnTo>
                <a:lnTo>
                  <a:pt x="4064" y="779"/>
                </a:lnTo>
                <a:lnTo>
                  <a:pt x="4185" y="755"/>
                </a:lnTo>
                <a:lnTo>
                  <a:pt x="4283" y="706"/>
                </a:lnTo>
                <a:lnTo>
                  <a:pt x="4380" y="633"/>
                </a:lnTo>
                <a:lnTo>
                  <a:pt x="4453" y="730"/>
                </a:lnTo>
                <a:lnTo>
                  <a:pt x="4356" y="779"/>
                </a:lnTo>
                <a:lnTo>
                  <a:pt x="4210" y="852"/>
                </a:lnTo>
                <a:lnTo>
                  <a:pt x="4088" y="949"/>
                </a:lnTo>
                <a:lnTo>
                  <a:pt x="4088" y="974"/>
                </a:lnTo>
                <a:lnTo>
                  <a:pt x="4112" y="998"/>
                </a:lnTo>
                <a:lnTo>
                  <a:pt x="4283" y="998"/>
                </a:lnTo>
                <a:lnTo>
                  <a:pt x="4453" y="974"/>
                </a:lnTo>
                <a:lnTo>
                  <a:pt x="4623" y="901"/>
                </a:lnTo>
                <a:lnTo>
                  <a:pt x="4721" y="1071"/>
                </a:lnTo>
                <a:lnTo>
                  <a:pt x="4696" y="1071"/>
                </a:lnTo>
                <a:lnTo>
                  <a:pt x="4429" y="1193"/>
                </a:lnTo>
                <a:lnTo>
                  <a:pt x="4185" y="1314"/>
                </a:lnTo>
                <a:lnTo>
                  <a:pt x="4161" y="1339"/>
                </a:lnTo>
                <a:lnTo>
                  <a:pt x="4185" y="1339"/>
                </a:lnTo>
                <a:lnTo>
                  <a:pt x="4307" y="1387"/>
                </a:lnTo>
                <a:lnTo>
                  <a:pt x="4429" y="1387"/>
                </a:lnTo>
                <a:lnTo>
                  <a:pt x="4550" y="1363"/>
                </a:lnTo>
                <a:lnTo>
                  <a:pt x="4696" y="1314"/>
                </a:lnTo>
                <a:lnTo>
                  <a:pt x="4818" y="1266"/>
                </a:lnTo>
                <a:lnTo>
                  <a:pt x="4915" y="1533"/>
                </a:lnTo>
                <a:lnTo>
                  <a:pt x="4794" y="1582"/>
                </a:lnTo>
                <a:lnTo>
                  <a:pt x="4502" y="1679"/>
                </a:lnTo>
                <a:lnTo>
                  <a:pt x="4356" y="1728"/>
                </a:lnTo>
                <a:lnTo>
                  <a:pt x="4234" y="1825"/>
                </a:lnTo>
                <a:lnTo>
                  <a:pt x="4210" y="1850"/>
                </a:lnTo>
                <a:lnTo>
                  <a:pt x="4210" y="1874"/>
                </a:lnTo>
                <a:lnTo>
                  <a:pt x="4210" y="1898"/>
                </a:lnTo>
                <a:lnTo>
                  <a:pt x="4234" y="1898"/>
                </a:lnTo>
                <a:lnTo>
                  <a:pt x="4404" y="1947"/>
                </a:lnTo>
                <a:lnTo>
                  <a:pt x="4550" y="1923"/>
                </a:lnTo>
                <a:lnTo>
                  <a:pt x="4696" y="1898"/>
                </a:lnTo>
                <a:lnTo>
                  <a:pt x="4867" y="1874"/>
                </a:lnTo>
                <a:lnTo>
                  <a:pt x="4964" y="1850"/>
                </a:lnTo>
                <a:lnTo>
                  <a:pt x="4988" y="2069"/>
                </a:lnTo>
                <a:lnTo>
                  <a:pt x="4891" y="2093"/>
                </a:lnTo>
                <a:lnTo>
                  <a:pt x="4696" y="2142"/>
                </a:lnTo>
                <a:lnTo>
                  <a:pt x="4526" y="2190"/>
                </a:lnTo>
                <a:lnTo>
                  <a:pt x="4331" y="2263"/>
                </a:lnTo>
                <a:lnTo>
                  <a:pt x="4137" y="2336"/>
                </a:lnTo>
                <a:lnTo>
                  <a:pt x="4112" y="2361"/>
                </a:lnTo>
                <a:lnTo>
                  <a:pt x="4137" y="2385"/>
                </a:lnTo>
                <a:lnTo>
                  <a:pt x="4283" y="2385"/>
                </a:lnTo>
                <a:lnTo>
                  <a:pt x="4404" y="2409"/>
                </a:lnTo>
                <a:lnTo>
                  <a:pt x="4599" y="2385"/>
                </a:lnTo>
                <a:lnTo>
                  <a:pt x="4769" y="2361"/>
                </a:lnTo>
                <a:lnTo>
                  <a:pt x="4988" y="2336"/>
                </a:lnTo>
                <a:lnTo>
                  <a:pt x="4988" y="2434"/>
                </a:lnTo>
                <a:lnTo>
                  <a:pt x="4940" y="2604"/>
                </a:lnTo>
                <a:lnTo>
                  <a:pt x="4891" y="2750"/>
                </a:lnTo>
                <a:lnTo>
                  <a:pt x="4794" y="2726"/>
                </a:lnTo>
                <a:lnTo>
                  <a:pt x="4696" y="2726"/>
                </a:lnTo>
                <a:lnTo>
                  <a:pt x="4502" y="2750"/>
                </a:lnTo>
                <a:lnTo>
                  <a:pt x="4258" y="2750"/>
                </a:lnTo>
                <a:lnTo>
                  <a:pt x="4137" y="2774"/>
                </a:lnTo>
                <a:lnTo>
                  <a:pt x="4015" y="2847"/>
                </a:lnTo>
                <a:lnTo>
                  <a:pt x="4015" y="2872"/>
                </a:lnTo>
                <a:lnTo>
                  <a:pt x="4112" y="2945"/>
                </a:lnTo>
                <a:lnTo>
                  <a:pt x="4210" y="2993"/>
                </a:lnTo>
                <a:lnTo>
                  <a:pt x="4429" y="2993"/>
                </a:lnTo>
                <a:lnTo>
                  <a:pt x="4599" y="3018"/>
                </a:lnTo>
                <a:lnTo>
                  <a:pt x="4745" y="3018"/>
                </a:lnTo>
                <a:lnTo>
                  <a:pt x="4623" y="3164"/>
                </a:lnTo>
                <a:lnTo>
                  <a:pt x="4502" y="3310"/>
                </a:lnTo>
                <a:lnTo>
                  <a:pt x="4453" y="3285"/>
                </a:lnTo>
                <a:lnTo>
                  <a:pt x="4283" y="3237"/>
                </a:lnTo>
                <a:lnTo>
                  <a:pt x="4112" y="3212"/>
                </a:lnTo>
                <a:lnTo>
                  <a:pt x="3918" y="3212"/>
                </a:lnTo>
                <a:lnTo>
                  <a:pt x="3747" y="3237"/>
                </a:lnTo>
                <a:lnTo>
                  <a:pt x="3723" y="3237"/>
                </a:lnTo>
                <a:lnTo>
                  <a:pt x="3723" y="3261"/>
                </a:lnTo>
                <a:lnTo>
                  <a:pt x="3747" y="3310"/>
                </a:lnTo>
                <a:lnTo>
                  <a:pt x="3966" y="3407"/>
                </a:lnTo>
                <a:lnTo>
                  <a:pt x="4210" y="3480"/>
                </a:lnTo>
                <a:lnTo>
                  <a:pt x="3991" y="3529"/>
                </a:lnTo>
                <a:lnTo>
                  <a:pt x="3796" y="3553"/>
                </a:lnTo>
                <a:lnTo>
                  <a:pt x="3553" y="3553"/>
                </a:lnTo>
                <a:lnTo>
                  <a:pt x="3334" y="3504"/>
                </a:lnTo>
                <a:lnTo>
                  <a:pt x="3090" y="3407"/>
                </a:lnTo>
                <a:lnTo>
                  <a:pt x="2896" y="3285"/>
                </a:lnTo>
                <a:lnTo>
                  <a:pt x="2701" y="3115"/>
                </a:lnTo>
                <a:lnTo>
                  <a:pt x="2555" y="2945"/>
                </a:lnTo>
                <a:lnTo>
                  <a:pt x="2433" y="2726"/>
                </a:lnTo>
                <a:lnTo>
                  <a:pt x="2360" y="2507"/>
                </a:lnTo>
                <a:lnTo>
                  <a:pt x="2312" y="2288"/>
                </a:lnTo>
                <a:lnTo>
                  <a:pt x="2312" y="2020"/>
                </a:lnTo>
                <a:lnTo>
                  <a:pt x="2336" y="1874"/>
                </a:lnTo>
                <a:lnTo>
                  <a:pt x="2360" y="1704"/>
                </a:lnTo>
                <a:lnTo>
                  <a:pt x="2409" y="1558"/>
                </a:lnTo>
                <a:lnTo>
                  <a:pt x="2482" y="1412"/>
                </a:lnTo>
                <a:lnTo>
                  <a:pt x="2677" y="1120"/>
                </a:lnTo>
                <a:lnTo>
                  <a:pt x="2871" y="876"/>
                </a:lnTo>
                <a:lnTo>
                  <a:pt x="3017" y="755"/>
                </a:lnTo>
                <a:lnTo>
                  <a:pt x="3139" y="682"/>
                </a:lnTo>
                <a:lnTo>
                  <a:pt x="3261" y="633"/>
                </a:lnTo>
                <a:lnTo>
                  <a:pt x="3407" y="584"/>
                </a:lnTo>
                <a:close/>
                <a:moveTo>
                  <a:pt x="1898" y="7860"/>
                </a:moveTo>
                <a:lnTo>
                  <a:pt x="2020" y="7933"/>
                </a:lnTo>
                <a:lnTo>
                  <a:pt x="1995" y="8200"/>
                </a:lnTo>
                <a:lnTo>
                  <a:pt x="1995" y="8444"/>
                </a:lnTo>
                <a:lnTo>
                  <a:pt x="1971" y="8979"/>
                </a:lnTo>
                <a:lnTo>
                  <a:pt x="1971" y="9149"/>
                </a:lnTo>
                <a:lnTo>
                  <a:pt x="1922" y="9344"/>
                </a:lnTo>
                <a:lnTo>
                  <a:pt x="1801" y="9685"/>
                </a:lnTo>
                <a:lnTo>
                  <a:pt x="1655" y="10050"/>
                </a:lnTo>
                <a:lnTo>
                  <a:pt x="1509" y="10390"/>
                </a:lnTo>
                <a:lnTo>
                  <a:pt x="1436" y="10658"/>
                </a:lnTo>
                <a:lnTo>
                  <a:pt x="1363" y="10926"/>
                </a:lnTo>
                <a:lnTo>
                  <a:pt x="1314" y="10707"/>
                </a:lnTo>
                <a:lnTo>
                  <a:pt x="1265" y="10536"/>
                </a:lnTo>
                <a:lnTo>
                  <a:pt x="1241" y="10512"/>
                </a:lnTo>
                <a:lnTo>
                  <a:pt x="1290" y="10463"/>
                </a:lnTo>
                <a:lnTo>
                  <a:pt x="1314" y="10390"/>
                </a:lnTo>
                <a:lnTo>
                  <a:pt x="1363" y="9733"/>
                </a:lnTo>
                <a:lnTo>
                  <a:pt x="1460" y="9076"/>
                </a:lnTo>
                <a:lnTo>
                  <a:pt x="1533" y="8760"/>
                </a:lnTo>
                <a:lnTo>
                  <a:pt x="1606" y="8444"/>
                </a:lnTo>
                <a:lnTo>
                  <a:pt x="1728" y="8152"/>
                </a:lnTo>
                <a:lnTo>
                  <a:pt x="1898" y="7860"/>
                </a:lnTo>
                <a:close/>
                <a:moveTo>
                  <a:pt x="5499" y="7860"/>
                </a:moveTo>
                <a:lnTo>
                  <a:pt x="5670" y="8152"/>
                </a:lnTo>
                <a:lnTo>
                  <a:pt x="5791" y="8444"/>
                </a:lnTo>
                <a:lnTo>
                  <a:pt x="5864" y="8760"/>
                </a:lnTo>
                <a:lnTo>
                  <a:pt x="5937" y="9076"/>
                </a:lnTo>
                <a:lnTo>
                  <a:pt x="6010" y="9733"/>
                </a:lnTo>
                <a:lnTo>
                  <a:pt x="6083" y="10390"/>
                </a:lnTo>
                <a:lnTo>
                  <a:pt x="6107" y="10463"/>
                </a:lnTo>
                <a:lnTo>
                  <a:pt x="6156" y="10512"/>
                </a:lnTo>
                <a:lnTo>
                  <a:pt x="6132" y="10536"/>
                </a:lnTo>
                <a:lnTo>
                  <a:pt x="6083" y="10707"/>
                </a:lnTo>
                <a:lnTo>
                  <a:pt x="6034" y="10926"/>
                </a:lnTo>
                <a:lnTo>
                  <a:pt x="5961" y="10658"/>
                </a:lnTo>
                <a:lnTo>
                  <a:pt x="5889" y="10390"/>
                </a:lnTo>
                <a:lnTo>
                  <a:pt x="5743" y="10050"/>
                </a:lnTo>
                <a:lnTo>
                  <a:pt x="5597" y="9685"/>
                </a:lnTo>
                <a:lnTo>
                  <a:pt x="5475" y="9344"/>
                </a:lnTo>
                <a:lnTo>
                  <a:pt x="5426" y="9149"/>
                </a:lnTo>
                <a:lnTo>
                  <a:pt x="5426" y="8979"/>
                </a:lnTo>
                <a:lnTo>
                  <a:pt x="5402" y="8444"/>
                </a:lnTo>
                <a:lnTo>
                  <a:pt x="5402" y="8200"/>
                </a:lnTo>
                <a:lnTo>
                  <a:pt x="5378" y="7933"/>
                </a:lnTo>
                <a:lnTo>
                  <a:pt x="5499" y="7860"/>
                </a:lnTo>
                <a:close/>
                <a:moveTo>
                  <a:pt x="3869" y="4623"/>
                </a:moveTo>
                <a:lnTo>
                  <a:pt x="4161" y="4672"/>
                </a:lnTo>
                <a:lnTo>
                  <a:pt x="4453" y="4721"/>
                </a:lnTo>
                <a:lnTo>
                  <a:pt x="4380" y="4769"/>
                </a:lnTo>
                <a:lnTo>
                  <a:pt x="4283" y="4842"/>
                </a:lnTo>
                <a:lnTo>
                  <a:pt x="4283" y="4867"/>
                </a:lnTo>
                <a:lnTo>
                  <a:pt x="4307" y="4891"/>
                </a:lnTo>
                <a:lnTo>
                  <a:pt x="4696" y="4842"/>
                </a:lnTo>
                <a:lnTo>
                  <a:pt x="4842" y="4842"/>
                </a:lnTo>
                <a:lnTo>
                  <a:pt x="4915" y="4867"/>
                </a:lnTo>
                <a:lnTo>
                  <a:pt x="4818" y="4891"/>
                </a:lnTo>
                <a:lnTo>
                  <a:pt x="4696" y="4940"/>
                </a:lnTo>
                <a:lnTo>
                  <a:pt x="4599" y="4988"/>
                </a:lnTo>
                <a:lnTo>
                  <a:pt x="4550" y="5086"/>
                </a:lnTo>
                <a:lnTo>
                  <a:pt x="4550" y="5110"/>
                </a:lnTo>
                <a:lnTo>
                  <a:pt x="4575" y="5110"/>
                </a:lnTo>
                <a:lnTo>
                  <a:pt x="4818" y="5037"/>
                </a:lnTo>
                <a:lnTo>
                  <a:pt x="4964" y="5013"/>
                </a:lnTo>
                <a:lnTo>
                  <a:pt x="5086" y="4988"/>
                </a:lnTo>
                <a:lnTo>
                  <a:pt x="5159" y="4988"/>
                </a:lnTo>
                <a:lnTo>
                  <a:pt x="5329" y="5110"/>
                </a:lnTo>
                <a:lnTo>
                  <a:pt x="5086" y="5134"/>
                </a:lnTo>
                <a:lnTo>
                  <a:pt x="4964" y="5183"/>
                </a:lnTo>
                <a:lnTo>
                  <a:pt x="4867" y="5232"/>
                </a:lnTo>
                <a:lnTo>
                  <a:pt x="4867" y="5280"/>
                </a:lnTo>
                <a:lnTo>
                  <a:pt x="4867" y="5305"/>
                </a:lnTo>
                <a:lnTo>
                  <a:pt x="4988" y="5353"/>
                </a:lnTo>
                <a:lnTo>
                  <a:pt x="5110" y="5353"/>
                </a:lnTo>
                <a:lnTo>
                  <a:pt x="5378" y="5329"/>
                </a:lnTo>
                <a:lnTo>
                  <a:pt x="5548" y="5305"/>
                </a:lnTo>
                <a:lnTo>
                  <a:pt x="5694" y="5451"/>
                </a:lnTo>
                <a:lnTo>
                  <a:pt x="5572" y="5475"/>
                </a:lnTo>
                <a:lnTo>
                  <a:pt x="5378" y="5524"/>
                </a:lnTo>
                <a:lnTo>
                  <a:pt x="5305" y="5548"/>
                </a:lnTo>
                <a:lnTo>
                  <a:pt x="5232" y="5597"/>
                </a:lnTo>
                <a:lnTo>
                  <a:pt x="5232" y="5621"/>
                </a:lnTo>
                <a:lnTo>
                  <a:pt x="5232" y="5645"/>
                </a:lnTo>
                <a:lnTo>
                  <a:pt x="5402" y="5621"/>
                </a:lnTo>
                <a:lnTo>
                  <a:pt x="5572" y="5621"/>
                </a:lnTo>
                <a:lnTo>
                  <a:pt x="5791" y="5572"/>
                </a:lnTo>
                <a:lnTo>
                  <a:pt x="5889" y="5718"/>
                </a:lnTo>
                <a:lnTo>
                  <a:pt x="5840" y="5718"/>
                </a:lnTo>
                <a:lnTo>
                  <a:pt x="5621" y="5743"/>
                </a:lnTo>
                <a:lnTo>
                  <a:pt x="5499" y="5791"/>
                </a:lnTo>
                <a:lnTo>
                  <a:pt x="5426" y="5840"/>
                </a:lnTo>
                <a:lnTo>
                  <a:pt x="5426" y="5889"/>
                </a:lnTo>
                <a:lnTo>
                  <a:pt x="5524" y="5913"/>
                </a:lnTo>
                <a:lnTo>
                  <a:pt x="5621" y="5913"/>
                </a:lnTo>
                <a:lnTo>
                  <a:pt x="5791" y="5889"/>
                </a:lnTo>
                <a:lnTo>
                  <a:pt x="6010" y="5889"/>
                </a:lnTo>
                <a:lnTo>
                  <a:pt x="6107" y="6083"/>
                </a:lnTo>
                <a:lnTo>
                  <a:pt x="5937" y="6132"/>
                </a:lnTo>
                <a:lnTo>
                  <a:pt x="5840" y="6181"/>
                </a:lnTo>
                <a:lnTo>
                  <a:pt x="5767" y="6229"/>
                </a:lnTo>
                <a:lnTo>
                  <a:pt x="5864" y="6254"/>
                </a:lnTo>
                <a:lnTo>
                  <a:pt x="5986" y="6254"/>
                </a:lnTo>
                <a:lnTo>
                  <a:pt x="6205" y="6229"/>
                </a:lnTo>
                <a:lnTo>
                  <a:pt x="6302" y="6448"/>
                </a:lnTo>
                <a:lnTo>
                  <a:pt x="6253" y="6473"/>
                </a:lnTo>
                <a:lnTo>
                  <a:pt x="6083" y="6521"/>
                </a:lnTo>
                <a:lnTo>
                  <a:pt x="5937" y="6619"/>
                </a:lnTo>
                <a:lnTo>
                  <a:pt x="5937" y="6643"/>
                </a:lnTo>
                <a:lnTo>
                  <a:pt x="6083" y="6643"/>
                </a:lnTo>
                <a:lnTo>
                  <a:pt x="6229" y="6619"/>
                </a:lnTo>
                <a:lnTo>
                  <a:pt x="6351" y="6594"/>
                </a:lnTo>
                <a:lnTo>
                  <a:pt x="6448" y="6813"/>
                </a:lnTo>
                <a:lnTo>
                  <a:pt x="6448" y="6838"/>
                </a:lnTo>
                <a:lnTo>
                  <a:pt x="6375" y="6862"/>
                </a:lnTo>
                <a:lnTo>
                  <a:pt x="6229" y="6935"/>
                </a:lnTo>
                <a:lnTo>
                  <a:pt x="6107" y="7008"/>
                </a:lnTo>
                <a:lnTo>
                  <a:pt x="6107" y="7032"/>
                </a:lnTo>
                <a:lnTo>
                  <a:pt x="6132" y="7057"/>
                </a:lnTo>
                <a:lnTo>
                  <a:pt x="6399" y="7008"/>
                </a:lnTo>
                <a:lnTo>
                  <a:pt x="6497" y="6984"/>
                </a:lnTo>
                <a:lnTo>
                  <a:pt x="6545" y="7130"/>
                </a:lnTo>
                <a:lnTo>
                  <a:pt x="6472" y="7154"/>
                </a:lnTo>
                <a:lnTo>
                  <a:pt x="6302" y="7178"/>
                </a:lnTo>
                <a:lnTo>
                  <a:pt x="6205" y="7203"/>
                </a:lnTo>
                <a:lnTo>
                  <a:pt x="6132" y="7227"/>
                </a:lnTo>
                <a:lnTo>
                  <a:pt x="6107" y="7276"/>
                </a:lnTo>
                <a:lnTo>
                  <a:pt x="6083" y="7300"/>
                </a:lnTo>
                <a:lnTo>
                  <a:pt x="6107" y="7349"/>
                </a:lnTo>
                <a:lnTo>
                  <a:pt x="6132" y="7373"/>
                </a:lnTo>
                <a:lnTo>
                  <a:pt x="6205" y="7422"/>
                </a:lnTo>
                <a:lnTo>
                  <a:pt x="6278" y="7422"/>
                </a:lnTo>
                <a:lnTo>
                  <a:pt x="6424" y="7397"/>
                </a:lnTo>
                <a:lnTo>
                  <a:pt x="6618" y="7397"/>
                </a:lnTo>
                <a:lnTo>
                  <a:pt x="6667" y="7519"/>
                </a:lnTo>
                <a:lnTo>
                  <a:pt x="6424" y="7592"/>
                </a:lnTo>
                <a:lnTo>
                  <a:pt x="6278" y="7641"/>
                </a:lnTo>
                <a:lnTo>
                  <a:pt x="6253" y="7665"/>
                </a:lnTo>
                <a:lnTo>
                  <a:pt x="6278" y="7689"/>
                </a:lnTo>
                <a:lnTo>
                  <a:pt x="6375" y="7714"/>
                </a:lnTo>
                <a:lnTo>
                  <a:pt x="6472" y="7738"/>
                </a:lnTo>
                <a:lnTo>
                  <a:pt x="6667" y="7714"/>
                </a:lnTo>
                <a:lnTo>
                  <a:pt x="6716" y="7714"/>
                </a:lnTo>
                <a:lnTo>
                  <a:pt x="6740" y="7860"/>
                </a:lnTo>
                <a:lnTo>
                  <a:pt x="6667" y="7884"/>
                </a:lnTo>
                <a:lnTo>
                  <a:pt x="6570" y="7933"/>
                </a:lnTo>
                <a:lnTo>
                  <a:pt x="6448" y="7981"/>
                </a:lnTo>
                <a:lnTo>
                  <a:pt x="6424" y="8030"/>
                </a:lnTo>
                <a:lnTo>
                  <a:pt x="6448" y="8030"/>
                </a:lnTo>
                <a:lnTo>
                  <a:pt x="6545" y="8079"/>
                </a:lnTo>
                <a:lnTo>
                  <a:pt x="6691" y="8079"/>
                </a:lnTo>
                <a:lnTo>
                  <a:pt x="6789" y="8054"/>
                </a:lnTo>
                <a:lnTo>
                  <a:pt x="6813" y="8249"/>
                </a:lnTo>
                <a:lnTo>
                  <a:pt x="6740" y="8249"/>
                </a:lnTo>
                <a:lnTo>
                  <a:pt x="6570" y="8298"/>
                </a:lnTo>
                <a:lnTo>
                  <a:pt x="6424" y="8371"/>
                </a:lnTo>
                <a:lnTo>
                  <a:pt x="6399" y="8395"/>
                </a:lnTo>
                <a:lnTo>
                  <a:pt x="6424" y="8419"/>
                </a:lnTo>
                <a:lnTo>
                  <a:pt x="6472" y="8444"/>
                </a:lnTo>
                <a:lnTo>
                  <a:pt x="6545" y="8468"/>
                </a:lnTo>
                <a:lnTo>
                  <a:pt x="6837" y="8468"/>
                </a:lnTo>
                <a:lnTo>
                  <a:pt x="6862" y="8638"/>
                </a:lnTo>
                <a:lnTo>
                  <a:pt x="6764" y="8663"/>
                </a:lnTo>
                <a:lnTo>
                  <a:pt x="6667" y="8711"/>
                </a:lnTo>
                <a:lnTo>
                  <a:pt x="6570" y="8784"/>
                </a:lnTo>
                <a:lnTo>
                  <a:pt x="6570" y="8809"/>
                </a:lnTo>
                <a:lnTo>
                  <a:pt x="6886" y="8809"/>
                </a:lnTo>
                <a:lnTo>
                  <a:pt x="6910" y="9052"/>
                </a:lnTo>
                <a:lnTo>
                  <a:pt x="6764" y="9101"/>
                </a:lnTo>
                <a:lnTo>
                  <a:pt x="6691" y="9125"/>
                </a:lnTo>
                <a:lnTo>
                  <a:pt x="6618" y="9174"/>
                </a:lnTo>
                <a:lnTo>
                  <a:pt x="6618" y="9198"/>
                </a:lnTo>
                <a:lnTo>
                  <a:pt x="6667" y="9222"/>
                </a:lnTo>
                <a:lnTo>
                  <a:pt x="6691" y="9222"/>
                </a:lnTo>
                <a:lnTo>
                  <a:pt x="6789" y="9247"/>
                </a:lnTo>
                <a:lnTo>
                  <a:pt x="6910" y="9222"/>
                </a:lnTo>
                <a:lnTo>
                  <a:pt x="6910" y="9466"/>
                </a:lnTo>
                <a:lnTo>
                  <a:pt x="6570" y="9587"/>
                </a:lnTo>
                <a:lnTo>
                  <a:pt x="6545" y="9612"/>
                </a:lnTo>
                <a:lnTo>
                  <a:pt x="6545" y="9636"/>
                </a:lnTo>
                <a:lnTo>
                  <a:pt x="6594" y="9685"/>
                </a:lnTo>
                <a:lnTo>
                  <a:pt x="6764" y="9709"/>
                </a:lnTo>
                <a:lnTo>
                  <a:pt x="6910" y="9709"/>
                </a:lnTo>
                <a:lnTo>
                  <a:pt x="6910" y="9831"/>
                </a:lnTo>
                <a:lnTo>
                  <a:pt x="6813" y="9855"/>
                </a:lnTo>
                <a:lnTo>
                  <a:pt x="6667" y="9928"/>
                </a:lnTo>
                <a:lnTo>
                  <a:pt x="6643" y="9952"/>
                </a:lnTo>
                <a:lnTo>
                  <a:pt x="6643" y="10001"/>
                </a:lnTo>
                <a:lnTo>
                  <a:pt x="6667" y="10025"/>
                </a:lnTo>
                <a:lnTo>
                  <a:pt x="6716" y="10050"/>
                </a:lnTo>
                <a:lnTo>
                  <a:pt x="6910" y="10074"/>
                </a:lnTo>
                <a:lnTo>
                  <a:pt x="6886" y="10293"/>
                </a:lnTo>
                <a:lnTo>
                  <a:pt x="6789" y="10293"/>
                </a:lnTo>
                <a:lnTo>
                  <a:pt x="6691" y="10317"/>
                </a:lnTo>
                <a:lnTo>
                  <a:pt x="6667" y="10342"/>
                </a:lnTo>
                <a:lnTo>
                  <a:pt x="6667" y="10366"/>
                </a:lnTo>
                <a:lnTo>
                  <a:pt x="6667" y="10390"/>
                </a:lnTo>
                <a:lnTo>
                  <a:pt x="6691" y="10415"/>
                </a:lnTo>
                <a:lnTo>
                  <a:pt x="6789" y="10439"/>
                </a:lnTo>
                <a:lnTo>
                  <a:pt x="6862" y="10439"/>
                </a:lnTo>
                <a:lnTo>
                  <a:pt x="6837" y="10682"/>
                </a:lnTo>
                <a:lnTo>
                  <a:pt x="6813" y="10658"/>
                </a:lnTo>
                <a:lnTo>
                  <a:pt x="6764" y="10658"/>
                </a:lnTo>
                <a:lnTo>
                  <a:pt x="6764" y="10682"/>
                </a:lnTo>
                <a:lnTo>
                  <a:pt x="6740" y="10682"/>
                </a:lnTo>
                <a:lnTo>
                  <a:pt x="6764" y="10755"/>
                </a:lnTo>
                <a:lnTo>
                  <a:pt x="6813" y="10804"/>
                </a:lnTo>
                <a:lnTo>
                  <a:pt x="6813" y="10828"/>
                </a:lnTo>
                <a:lnTo>
                  <a:pt x="6813" y="10926"/>
                </a:lnTo>
                <a:lnTo>
                  <a:pt x="6837" y="10974"/>
                </a:lnTo>
                <a:lnTo>
                  <a:pt x="6862" y="11047"/>
                </a:lnTo>
                <a:lnTo>
                  <a:pt x="6910" y="11096"/>
                </a:lnTo>
                <a:lnTo>
                  <a:pt x="6935" y="11339"/>
                </a:lnTo>
                <a:lnTo>
                  <a:pt x="6935" y="11461"/>
                </a:lnTo>
                <a:lnTo>
                  <a:pt x="6886" y="11583"/>
                </a:lnTo>
                <a:lnTo>
                  <a:pt x="6837" y="11656"/>
                </a:lnTo>
                <a:lnTo>
                  <a:pt x="6740" y="11729"/>
                </a:lnTo>
                <a:lnTo>
                  <a:pt x="6643" y="11801"/>
                </a:lnTo>
                <a:lnTo>
                  <a:pt x="6594" y="11801"/>
                </a:lnTo>
                <a:lnTo>
                  <a:pt x="6570" y="11753"/>
                </a:lnTo>
                <a:lnTo>
                  <a:pt x="6521" y="11656"/>
                </a:lnTo>
                <a:lnTo>
                  <a:pt x="6472" y="11534"/>
                </a:lnTo>
                <a:lnTo>
                  <a:pt x="6424" y="11266"/>
                </a:lnTo>
                <a:lnTo>
                  <a:pt x="6448" y="10999"/>
                </a:lnTo>
                <a:lnTo>
                  <a:pt x="6472" y="10853"/>
                </a:lnTo>
                <a:lnTo>
                  <a:pt x="6521" y="10755"/>
                </a:lnTo>
                <a:lnTo>
                  <a:pt x="6521" y="10658"/>
                </a:lnTo>
                <a:lnTo>
                  <a:pt x="6521" y="10585"/>
                </a:lnTo>
                <a:lnTo>
                  <a:pt x="6472" y="10512"/>
                </a:lnTo>
                <a:lnTo>
                  <a:pt x="6424" y="10463"/>
                </a:lnTo>
                <a:lnTo>
                  <a:pt x="6424" y="10390"/>
                </a:lnTo>
                <a:lnTo>
                  <a:pt x="6448" y="10025"/>
                </a:lnTo>
                <a:lnTo>
                  <a:pt x="6448" y="9660"/>
                </a:lnTo>
                <a:lnTo>
                  <a:pt x="6399" y="9271"/>
                </a:lnTo>
                <a:lnTo>
                  <a:pt x="6326" y="8906"/>
                </a:lnTo>
                <a:lnTo>
                  <a:pt x="6253" y="8541"/>
                </a:lnTo>
                <a:lnTo>
                  <a:pt x="6132" y="8200"/>
                </a:lnTo>
                <a:lnTo>
                  <a:pt x="5961" y="7860"/>
                </a:lnTo>
                <a:lnTo>
                  <a:pt x="5791" y="7568"/>
                </a:lnTo>
                <a:lnTo>
                  <a:pt x="5767" y="7543"/>
                </a:lnTo>
                <a:lnTo>
                  <a:pt x="5864" y="7300"/>
                </a:lnTo>
                <a:lnTo>
                  <a:pt x="5937" y="7081"/>
                </a:lnTo>
                <a:lnTo>
                  <a:pt x="5937" y="6935"/>
                </a:lnTo>
                <a:lnTo>
                  <a:pt x="5937" y="6789"/>
                </a:lnTo>
                <a:lnTo>
                  <a:pt x="5889" y="6619"/>
                </a:lnTo>
                <a:lnTo>
                  <a:pt x="5840" y="6473"/>
                </a:lnTo>
                <a:lnTo>
                  <a:pt x="5767" y="6327"/>
                </a:lnTo>
                <a:lnTo>
                  <a:pt x="5670" y="6229"/>
                </a:lnTo>
                <a:lnTo>
                  <a:pt x="5597" y="6205"/>
                </a:lnTo>
                <a:lnTo>
                  <a:pt x="5524" y="6181"/>
                </a:lnTo>
                <a:lnTo>
                  <a:pt x="5451" y="6181"/>
                </a:lnTo>
                <a:lnTo>
                  <a:pt x="5378" y="6205"/>
                </a:lnTo>
                <a:lnTo>
                  <a:pt x="5305" y="6254"/>
                </a:lnTo>
                <a:lnTo>
                  <a:pt x="5280" y="6327"/>
                </a:lnTo>
                <a:lnTo>
                  <a:pt x="5280" y="6400"/>
                </a:lnTo>
                <a:lnTo>
                  <a:pt x="5305" y="6473"/>
                </a:lnTo>
                <a:lnTo>
                  <a:pt x="5426" y="6570"/>
                </a:lnTo>
                <a:lnTo>
                  <a:pt x="5475" y="6643"/>
                </a:lnTo>
                <a:lnTo>
                  <a:pt x="5524" y="6716"/>
                </a:lnTo>
                <a:lnTo>
                  <a:pt x="5524" y="6886"/>
                </a:lnTo>
                <a:lnTo>
                  <a:pt x="5499" y="7057"/>
                </a:lnTo>
                <a:lnTo>
                  <a:pt x="5451" y="7227"/>
                </a:lnTo>
                <a:lnTo>
                  <a:pt x="5353" y="7373"/>
                </a:lnTo>
                <a:lnTo>
                  <a:pt x="5305" y="7446"/>
                </a:lnTo>
                <a:lnTo>
                  <a:pt x="5256" y="7519"/>
                </a:lnTo>
                <a:lnTo>
                  <a:pt x="5183" y="7543"/>
                </a:lnTo>
                <a:lnTo>
                  <a:pt x="5086" y="7568"/>
                </a:lnTo>
                <a:lnTo>
                  <a:pt x="5013" y="7592"/>
                </a:lnTo>
                <a:lnTo>
                  <a:pt x="4964" y="7616"/>
                </a:lnTo>
                <a:lnTo>
                  <a:pt x="4915" y="7665"/>
                </a:lnTo>
                <a:lnTo>
                  <a:pt x="4891" y="7738"/>
                </a:lnTo>
                <a:lnTo>
                  <a:pt x="4867" y="7811"/>
                </a:lnTo>
                <a:lnTo>
                  <a:pt x="4891" y="7860"/>
                </a:lnTo>
                <a:lnTo>
                  <a:pt x="4915" y="7933"/>
                </a:lnTo>
                <a:lnTo>
                  <a:pt x="4964" y="7981"/>
                </a:lnTo>
                <a:lnTo>
                  <a:pt x="4842" y="7981"/>
                </a:lnTo>
                <a:lnTo>
                  <a:pt x="4648" y="8006"/>
                </a:lnTo>
                <a:lnTo>
                  <a:pt x="4575" y="8054"/>
                </a:lnTo>
                <a:lnTo>
                  <a:pt x="4550" y="8079"/>
                </a:lnTo>
                <a:lnTo>
                  <a:pt x="4550" y="8103"/>
                </a:lnTo>
                <a:lnTo>
                  <a:pt x="4550" y="8152"/>
                </a:lnTo>
                <a:lnTo>
                  <a:pt x="4599" y="8176"/>
                </a:lnTo>
                <a:lnTo>
                  <a:pt x="4696" y="8225"/>
                </a:lnTo>
                <a:lnTo>
                  <a:pt x="5013" y="8225"/>
                </a:lnTo>
                <a:lnTo>
                  <a:pt x="5013" y="8346"/>
                </a:lnTo>
                <a:lnTo>
                  <a:pt x="4842" y="8371"/>
                </a:lnTo>
                <a:lnTo>
                  <a:pt x="4696" y="8395"/>
                </a:lnTo>
                <a:lnTo>
                  <a:pt x="4526" y="8419"/>
                </a:lnTo>
                <a:lnTo>
                  <a:pt x="4477" y="8468"/>
                </a:lnTo>
                <a:lnTo>
                  <a:pt x="4453" y="8517"/>
                </a:lnTo>
                <a:lnTo>
                  <a:pt x="4477" y="8565"/>
                </a:lnTo>
                <a:lnTo>
                  <a:pt x="4526" y="8590"/>
                </a:lnTo>
                <a:lnTo>
                  <a:pt x="4745" y="8638"/>
                </a:lnTo>
                <a:lnTo>
                  <a:pt x="5013" y="8638"/>
                </a:lnTo>
                <a:lnTo>
                  <a:pt x="5013" y="8687"/>
                </a:lnTo>
                <a:lnTo>
                  <a:pt x="4891" y="8711"/>
                </a:lnTo>
                <a:lnTo>
                  <a:pt x="4672" y="8736"/>
                </a:lnTo>
                <a:lnTo>
                  <a:pt x="4575" y="8760"/>
                </a:lnTo>
                <a:lnTo>
                  <a:pt x="4477" y="8809"/>
                </a:lnTo>
                <a:lnTo>
                  <a:pt x="4453" y="8833"/>
                </a:lnTo>
                <a:lnTo>
                  <a:pt x="4477" y="8882"/>
                </a:lnTo>
                <a:lnTo>
                  <a:pt x="4550" y="8906"/>
                </a:lnTo>
                <a:lnTo>
                  <a:pt x="4648" y="8930"/>
                </a:lnTo>
                <a:lnTo>
                  <a:pt x="5013" y="8930"/>
                </a:lnTo>
                <a:lnTo>
                  <a:pt x="5013" y="9028"/>
                </a:lnTo>
                <a:lnTo>
                  <a:pt x="4794" y="9052"/>
                </a:lnTo>
                <a:lnTo>
                  <a:pt x="4623" y="9076"/>
                </a:lnTo>
                <a:lnTo>
                  <a:pt x="4550" y="9125"/>
                </a:lnTo>
                <a:lnTo>
                  <a:pt x="4550" y="9149"/>
                </a:lnTo>
                <a:lnTo>
                  <a:pt x="4550" y="9198"/>
                </a:lnTo>
                <a:lnTo>
                  <a:pt x="4599" y="9247"/>
                </a:lnTo>
                <a:lnTo>
                  <a:pt x="4696" y="9271"/>
                </a:lnTo>
                <a:lnTo>
                  <a:pt x="5037" y="9271"/>
                </a:lnTo>
                <a:lnTo>
                  <a:pt x="5061" y="9344"/>
                </a:lnTo>
                <a:lnTo>
                  <a:pt x="5013" y="9344"/>
                </a:lnTo>
                <a:lnTo>
                  <a:pt x="4794" y="9393"/>
                </a:lnTo>
                <a:lnTo>
                  <a:pt x="4623" y="9490"/>
                </a:lnTo>
                <a:lnTo>
                  <a:pt x="4599" y="9514"/>
                </a:lnTo>
                <a:lnTo>
                  <a:pt x="4623" y="9539"/>
                </a:lnTo>
                <a:lnTo>
                  <a:pt x="4818" y="9563"/>
                </a:lnTo>
                <a:lnTo>
                  <a:pt x="5037" y="9539"/>
                </a:lnTo>
                <a:lnTo>
                  <a:pt x="5110" y="9539"/>
                </a:lnTo>
                <a:lnTo>
                  <a:pt x="5134" y="9587"/>
                </a:lnTo>
                <a:lnTo>
                  <a:pt x="5037" y="9612"/>
                </a:lnTo>
                <a:lnTo>
                  <a:pt x="4940" y="9612"/>
                </a:lnTo>
                <a:lnTo>
                  <a:pt x="4794" y="9660"/>
                </a:lnTo>
                <a:lnTo>
                  <a:pt x="4745" y="9709"/>
                </a:lnTo>
                <a:lnTo>
                  <a:pt x="4696" y="9758"/>
                </a:lnTo>
                <a:lnTo>
                  <a:pt x="4696" y="9806"/>
                </a:lnTo>
                <a:lnTo>
                  <a:pt x="4721" y="9855"/>
                </a:lnTo>
                <a:lnTo>
                  <a:pt x="4794" y="9879"/>
                </a:lnTo>
                <a:lnTo>
                  <a:pt x="4964" y="9879"/>
                </a:lnTo>
                <a:lnTo>
                  <a:pt x="5086" y="9855"/>
                </a:lnTo>
                <a:lnTo>
                  <a:pt x="5207" y="9831"/>
                </a:lnTo>
                <a:lnTo>
                  <a:pt x="5256" y="9904"/>
                </a:lnTo>
                <a:lnTo>
                  <a:pt x="5134" y="9928"/>
                </a:lnTo>
                <a:lnTo>
                  <a:pt x="5013" y="9977"/>
                </a:lnTo>
                <a:lnTo>
                  <a:pt x="4915" y="10074"/>
                </a:lnTo>
                <a:lnTo>
                  <a:pt x="4915" y="10098"/>
                </a:lnTo>
                <a:lnTo>
                  <a:pt x="5037" y="10171"/>
                </a:lnTo>
                <a:lnTo>
                  <a:pt x="5159" y="10171"/>
                </a:lnTo>
                <a:lnTo>
                  <a:pt x="5329" y="10147"/>
                </a:lnTo>
                <a:lnTo>
                  <a:pt x="5402" y="10317"/>
                </a:lnTo>
                <a:lnTo>
                  <a:pt x="5329" y="10342"/>
                </a:lnTo>
                <a:lnTo>
                  <a:pt x="5207" y="10390"/>
                </a:lnTo>
                <a:lnTo>
                  <a:pt x="5086" y="10415"/>
                </a:lnTo>
                <a:lnTo>
                  <a:pt x="5086" y="10439"/>
                </a:lnTo>
                <a:lnTo>
                  <a:pt x="5207" y="10463"/>
                </a:lnTo>
                <a:lnTo>
                  <a:pt x="5305" y="10488"/>
                </a:lnTo>
                <a:lnTo>
                  <a:pt x="5475" y="10488"/>
                </a:lnTo>
                <a:lnTo>
                  <a:pt x="5524" y="10658"/>
                </a:lnTo>
                <a:lnTo>
                  <a:pt x="5378" y="10707"/>
                </a:lnTo>
                <a:lnTo>
                  <a:pt x="5232" y="10755"/>
                </a:lnTo>
                <a:lnTo>
                  <a:pt x="5207" y="10780"/>
                </a:lnTo>
                <a:lnTo>
                  <a:pt x="5232" y="10780"/>
                </a:lnTo>
                <a:lnTo>
                  <a:pt x="5353" y="10804"/>
                </a:lnTo>
                <a:lnTo>
                  <a:pt x="5548" y="10804"/>
                </a:lnTo>
                <a:lnTo>
                  <a:pt x="5572" y="10950"/>
                </a:lnTo>
                <a:lnTo>
                  <a:pt x="5524" y="10974"/>
                </a:lnTo>
                <a:lnTo>
                  <a:pt x="5402" y="10999"/>
                </a:lnTo>
                <a:lnTo>
                  <a:pt x="5280" y="11047"/>
                </a:lnTo>
                <a:lnTo>
                  <a:pt x="5280" y="11072"/>
                </a:lnTo>
                <a:lnTo>
                  <a:pt x="5280" y="11096"/>
                </a:lnTo>
                <a:lnTo>
                  <a:pt x="5451" y="11145"/>
                </a:lnTo>
                <a:lnTo>
                  <a:pt x="5621" y="11169"/>
                </a:lnTo>
                <a:lnTo>
                  <a:pt x="5645" y="11339"/>
                </a:lnTo>
                <a:lnTo>
                  <a:pt x="5548" y="11364"/>
                </a:lnTo>
                <a:lnTo>
                  <a:pt x="5426" y="11412"/>
                </a:lnTo>
                <a:lnTo>
                  <a:pt x="5426" y="11437"/>
                </a:lnTo>
                <a:lnTo>
                  <a:pt x="5451" y="11461"/>
                </a:lnTo>
                <a:lnTo>
                  <a:pt x="5548" y="11485"/>
                </a:lnTo>
                <a:lnTo>
                  <a:pt x="5670" y="11485"/>
                </a:lnTo>
                <a:lnTo>
                  <a:pt x="5694" y="11607"/>
                </a:lnTo>
                <a:lnTo>
                  <a:pt x="5548" y="11631"/>
                </a:lnTo>
                <a:lnTo>
                  <a:pt x="5426" y="11656"/>
                </a:lnTo>
                <a:lnTo>
                  <a:pt x="5378" y="11704"/>
                </a:lnTo>
                <a:lnTo>
                  <a:pt x="5353" y="11777"/>
                </a:lnTo>
                <a:lnTo>
                  <a:pt x="5378" y="11850"/>
                </a:lnTo>
                <a:lnTo>
                  <a:pt x="5402" y="11874"/>
                </a:lnTo>
                <a:lnTo>
                  <a:pt x="5426" y="11874"/>
                </a:lnTo>
                <a:lnTo>
                  <a:pt x="5548" y="11899"/>
                </a:lnTo>
                <a:lnTo>
                  <a:pt x="5718" y="11899"/>
                </a:lnTo>
                <a:lnTo>
                  <a:pt x="5718" y="12045"/>
                </a:lnTo>
                <a:lnTo>
                  <a:pt x="5548" y="12093"/>
                </a:lnTo>
                <a:lnTo>
                  <a:pt x="5402" y="12166"/>
                </a:lnTo>
                <a:lnTo>
                  <a:pt x="5402" y="12191"/>
                </a:lnTo>
                <a:lnTo>
                  <a:pt x="5548" y="12264"/>
                </a:lnTo>
                <a:lnTo>
                  <a:pt x="5645" y="12288"/>
                </a:lnTo>
                <a:lnTo>
                  <a:pt x="5718" y="12288"/>
                </a:lnTo>
                <a:lnTo>
                  <a:pt x="5718" y="12434"/>
                </a:lnTo>
                <a:lnTo>
                  <a:pt x="5597" y="12434"/>
                </a:lnTo>
                <a:lnTo>
                  <a:pt x="5451" y="12458"/>
                </a:lnTo>
                <a:lnTo>
                  <a:pt x="5378" y="12483"/>
                </a:lnTo>
                <a:lnTo>
                  <a:pt x="5305" y="12556"/>
                </a:lnTo>
                <a:lnTo>
                  <a:pt x="5280" y="12604"/>
                </a:lnTo>
                <a:lnTo>
                  <a:pt x="5280" y="12653"/>
                </a:lnTo>
                <a:lnTo>
                  <a:pt x="5305" y="12677"/>
                </a:lnTo>
                <a:lnTo>
                  <a:pt x="5353" y="12726"/>
                </a:lnTo>
                <a:lnTo>
                  <a:pt x="5499" y="12726"/>
                </a:lnTo>
                <a:lnTo>
                  <a:pt x="5645" y="12702"/>
                </a:lnTo>
                <a:lnTo>
                  <a:pt x="5743" y="12702"/>
                </a:lnTo>
                <a:lnTo>
                  <a:pt x="5718" y="13018"/>
                </a:lnTo>
                <a:lnTo>
                  <a:pt x="5621" y="13018"/>
                </a:lnTo>
                <a:lnTo>
                  <a:pt x="5451" y="13067"/>
                </a:lnTo>
                <a:lnTo>
                  <a:pt x="5305" y="13115"/>
                </a:lnTo>
                <a:lnTo>
                  <a:pt x="5280" y="13140"/>
                </a:lnTo>
                <a:lnTo>
                  <a:pt x="5280" y="13164"/>
                </a:lnTo>
                <a:lnTo>
                  <a:pt x="5305" y="13188"/>
                </a:lnTo>
                <a:lnTo>
                  <a:pt x="5670" y="13213"/>
                </a:lnTo>
                <a:lnTo>
                  <a:pt x="5718" y="13213"/>
                </a:lnTo>
                <a:lnTo>
                  <a:pt x="5718" y="13407"/>
                </a:lnTo>
                <a:lnTo>
                  <a:pt x="5597" y="13432"/>
                </a:lnTo>
                <a:lnTo>
                  <a:pt x="5475" y="13432"/>
                </a:lnTo>
                <a:lnTo>
                  <a:pt x="5378" y="13480"/>
                </a:lnTo>
                <a:lnTo>
                  <a:pt x="5305" y="13578"/>
                </a:lnTo>
                <a:lnTo>
                  <a:pt x="5305" y="13602"/>
                </a:lnTo>
                <a:lnTo>
                  <a:pt x="5329" y="13651"/>
                </a:lnTo>
                <a:lnTo>
                  <a:pt x="5451" y="13675"/>
                </a:lnTo>
                <a:lnTo>
                  <a:pt x="5572" y="13699"/>
                </a:lnTo>
                <a:lnTo>
                  <a:pt x="5718" y="13724"/>
                </a:lnTo>
                <a:lnTo>
                  <a:pt x="5718" y="13870"/>
                </a:lnTo>
                <a:lnTo>
                  <a:pt x="5621" y="13894"/>
                </a:lnTo>
                <a:lnTo>
                  <a:pt x="5353" y="13943"/>
                </a:lnTo>
                <a:lnTo>
                  <a:pt x="5305" y="13967"/>
                </a:lnTo>
                <a:lnTo>
                  <a:pt x="5280" y="14016"/>
                </a:lnTo>
                <a:lnTo>
                  <a:pt x="5305" y="14064"/>
                </a:lnTo>
                <a:lnTo>
                  <a:pt x="5329" y="14089"/>
                </a:lnTo>
                <a:lnTo>
                  <a:pt x="5402" y="14137"/>
                </a:lnTo>
                <a:lnTo>
                  <a:pt x="5499" y="14162"/>
                </a:lnTo>
                <a:lnTo>
                  <a:pt x="5718" y="14186"/>
                </a:lnTo>
                <a:lnTo>
                  <a:pt x="5694" y="14381"/>
                </a:lnTo>
                <a:lnTo>
                  <a:pt x="5524" y="14405"/>
                </a:lnTo>
                <a:lnTo>
                  <a:pt x="5378" y="14454"/>
                </a:lnTo>
                <a:lnTo>
                  <a:pt x="5305" y="14502"/>
                </a:lnTo>
                <a:lnTo>
                  <a:pt x="5232" y="14551"/>
                </a:lnTo>
                <a:lnTo>
                  <a:pt x="5232" y="14575"/>
                </a:lnTo>
                <a:lnTo>
                  <a:pt x="5256" y="14624"/>
                </a:lnTo>
                <a:lnTo>
                  <a:pt x="5402" y="14648"/>
                </a:lnTo>
                <a:lnTo>
                  <a:pt x="5694" y="14648"/>
                </a:lnTo>
                <a:lnTo>
                  <a:pt x="5694" y="14819"/>
                </a:lnTo>
                <a:lnTo>
                  <a:pt x="5475" y="14819"/>
                </a:lnTo>
                <a:lnTo>
                  <a:pt x="5402" y="14843"/>
                </a:lnTo>
                <a:lnTo>
                  <a:pt x="5329" y="14867"/>
                </a:lnTo>
                <a:lnTo>
                  <a:pt x="5305" y="14916"/>
                </a:lnTo>
                <a:lnTo>
                  <a:pt x="5280" y="14940"/>
                </a:lnTo>
                <a:lnTo>
                  <a:pt x="5280" y="14989"/>
                </a:lnTo>
                <a:lnTo>
                  <a:pt x="5305" y="15038"/>
                </a:lnTo>
                <a:lnTo>
                  <a:pt x="5378" y="15086"/>
                </a:lnTo>
                <a:lnTo>
                  <a:pt x="5475" y="15111"/>
                </a:lnTo>
                <a:lnTo>
                  <a:pt x="5572" y="15135"/>
                </a:lnTo>
                <a:lnTo>
                  <a:pt x="5670" y="15159"/>
                </a:lnTo>
                <a:lnTo>
                  <a:pt x="5670" y="15354"/>
                </a:lnTo>
                <a:lnTo>
                  <a:pt x="5548" y="15354"/>
                </a:lnTo>
                <a:lnTo>
                  <a:pt x="5451" y="15330"/>
                </a:lnTo>
                <a:lnTo>
                  <a:pt x="5353" y="15378"/>
                </a:lnTo>
                <a:lnTo>
                  <a:pt x="5329" y="15403"/>
                </a:lnTo>
                <a:lnTo>
                  <a:pt x="5305" y="15427"/>
                </a:lnTo>
                <a:lnTo>
                  <a:pt x="5329" y="15500"/>
                </a:lnTo>
                <a:lnTo>
                  <a:pt x="5378" y="15524"/>
                </a:lnTo>
                <a:lnTo>
                  <a:pt x="5426" y="15549"/>
                </a:lnTo>
                <a:lnTo>
                  <a:pt x="5524" y="15573"/>
                </a:lnTo>
                <a:lnTo>
                  <a:pt x="5645" y="15597"/>
                </a:lnTo>
                <a:lnTo>
                  <a:pt x="5645" y="15719"/>
                </a:lnTo>
                <a:lnTo>
                  <a:pt x="5305" y="15768"/>
                </a:lnTo>
                <a:lnTo>
                  <a:pt x="5280" y="15792"/>
                </a:lnTo>
                <a:lnTo>
                  <a:pt x="5280" y="15816"/>
                </a:lnTo>
                <a:lnTo>
                  <a:pt x="5280" y="15841"/>
                </a:lnTo>
                <a:lnTo>
                  <a:pt x="5305" y="15865"/>
                </a:lnTo>
                <a:lnTo>
                  <a:pt x="5621" y="15889"/>
                </a:lnTo>
                <a:lnTo>
                  <a:pt x="5621" y="16108"/>
                </a:lnTo>
                <a:lnTo>
                  <a:pt x="5524" y="16133"/>
                </a:lnTo>
                <a:lnTo>
                  <a:pt x="5378" y="16157"/>
                </a:lnTo>
                <a:lnTo>
                  <a:pt x="5305" y="16181"/>
                </a:lnTo>
                <a:lnTo>
                  <a:pt x="5256" y="16230"/>
                </a:lnTo>
                <a:lnTo>
                  <a:pt x="5232" y="16254"/>
                </a:lnTo>
                <a:lnTo>
                  <a:pt x="5256" y="16279"/>
                </a:lnTo>
                <a:lnTo>
                  <a:pt x="5305" y="16327"/>
                </a:lnTo>
                <a:lnTo>
                  <a:pt x="5353" y="16352"/>
                </a:lnTo>
                <a:lnTo>
                  <a:pt x="5475" y="16376"/>
                </a:lnTo>
                <a:lnTo>
                  <a:pt x="5597" y="16376"/>
                </a:lnTo>
                <a:lnTo>
                  <a:pt x="5572" y="16571"/>
                </a:lnTo>
                <a:lnTo>
                  <a:pt x="5572" y="16668"/>
                </a:lnTo>
                <a:lnTo>
                  <a:pt x="5280" y="16668"/>
                </a:lnTo>
                <a:lnTo>
                  <a:pt x="5207" y="16692"/>
                </a:lnTo>
                <a:lnTo>
                  <a:pt x="5159" y="16741"/>
                </a:lnTo>
                <a:lnTo>
                  <a:pt x="5159" y="16790"/>
                </a:lnTo>
                <a:lnTo>
                  <a:pt x="5207" y="16838"/>
                </a:lnTo>
                <a:lnTo>
                  <a:pt x="5256" y="16863"/>
                </a:lnTo>
                <a:lnTo>
                  <a:pt x="5402" y="16887"/>
                </a:lnTo>
                <a:lnTo>
                  <a:pt x="5548" y="16887"/>
                </a:lnTo>
                <a:lnTo>
                  <a:pt x="5524" y="17082"/>
                </a:lnTo>
                <a:lnTo>
                  <a:pt x="5426" y="17106"/>
                </a:lnTo>
                <a:lnTo>
                  <a:pt x="5280" y="17130"/>
                </a:lnTo>
                <a:lnTo>
                  <a:pt x="5207" y="17155"/>
                </a:lnTo>
                <a:lnTo>
                  <a:pt x="5134" y="17203"/>
                </a:lnTo>
                <a:lnTo>
                  <a:pt x="5134" y="17228"/>
                </a:lnTo>
                <a:lnTo>
                  <a:pt x="5134" y="17252"/>
                </a:lnTo>
                <a:lnTo>
                  <a:pt x="5207" y="17276"/>
                </a:lnTo>
                <a:lnTo>
                  <a:pt x="5280" y="17276"/>
                </a:lnTo>
                <a:lnTo>
                  <a:pt x="5426" y="17301"/>
                </a:lnTo>
                <a:lnTo>
                  <a:pt x="5499" y="17301"/>
                </a:lnTo>
                <a:lnTo>
                  <a:pt x="5475" y="17544"/>
                </a:lnTo>
                <a:lnTo>
                  <a:pt x="5378" y="17544"/>
                </a:lnTo>
                <a:lnTo>
                  <a:pt x="5256" y="17593"/>
                </a:lnTo>
                <a:lnTo>
                  <a:pt x="5183" y="17641"/>
                </a:lnTo>
                <a:lnTo>
                  <a:pt x="5183" y="17666"/>
                </a:lnTo>
                <a:lnTo>
                  <a:pt x="5183" y="17690"/>
                </a:lnTo>
                <a:lnTo>
                  <a:pt x="5207" y="17739"/>
                </a:lnTo>
                <a:lnTo>
                  <a:pt x="5256" y="17763"/>
                </a:lnTo>
                <a:lnTo>
                  <a:pt x="5378" y="17787"/>
                </a:lnTo>
                <a:lnTo>
                  <a:pt x="5451" y="17812"/>
                </a:lnTo>
                <a:lnTo>
                  <a:pt x="5426" y="17982"/>
                </a:lnTo>
                <a:lnTo>
                  <a:pt x="5329" y="17982"/>
                </a:lnTo>
                <a:lnTo>
                  <a:pt x="5086" y="18006"/>
                </a:lnTo>
                <a:lnTo>
                  <a:pt x="5037" y="18031"/>
                </a:lnTo>
                <a:lnTo>
                  <a:pt x="5013" y="18055"/>
                </a:lnTo>
                <a:lnTo>
                  <a:pt x="5013" y="18104"/>
                </a:lnTo>
                <a:lnTo>
                  <a:pt x="5061" y="18152"/>
                </a:lnTo>
                <a:lnTo>
                  <a:pt x="5159" y="18201"/>
                </a:lnTo>
                <a:lnTo>
                  <a:pt x="5280" y="18225"/>
                </a:lnTo>
                <a:lnTo>
                  <a:pt x="5402" y="18225"/>
                </a:lnTo>
                <a:lnTo>
                  <a:pt x="5402" y="18420"/>
                </a:lnTo>
                <a:lnTo>
                  <a:pt x="5353" y="18420"/>
                </a:lnTo>
                <a:lnTo>
                  <a:pt x="5207" y="18444"/>
                </a:lnTo>
                <a:lnTo>
                  <a:pt x="5134" y="18469"/>
                </a:lnTo>
                <a:lnTo>
                  <a:pt x="5086" y="18517"/>
                </a:lnTo>
                <a:lnTo>
                  <a:pt x="5061" y="18566"/>
                </a:lnTo>
                <a:lnTo>
                  <a:pt x="5086" y="18615"/>
                </a:lnTo>
                <a:lnTo>
                  <a:pt x="5134" y="18663"/>
                </a:lnTo>
                <a:lnTo>
                  <a:pt x="5183" y="18688"/>
                </a:lnTo>
                <a:lnTo>
                  <a:pt x="5329" y="18712"/>
                </a:lnTo>
                <a:lnTo>
                  <a:pt x="5378" y="18712"/>
                </a:lnTo>
                <a:lnTo>
                  <a:pt x="5353" y="18907"/>
                </a:lnTo>
                <a:lnTo>
                  <a:pt x="5280" y="18907"/>
                </a:lnTo>
                <a:lnTo>
                  <a:pt x="5183" y="18955"/>
                </a:lnTo>
                <a:lnTo>
                  <a:pt x="5159" y="18980"/>
                </a:lnTo>
                <a:lnTo>
                  <a:pt x="5159" y="19004"/>
                </a:lnTo>
                <a:lnTo>
                  <a:pt x="5159" y="19053"/>
                </a:lnTo>
                <a:lnTo>
                  <a:pt x="5183" y="19077"/>
                </a:lnTo>
                <a:lnTo>
                  <a:pt x="5256" y="19126"/>
                </a:lnTo>
                <a:lnTo>
                  <a:pt x="5353" y="19126"/>
                </a:lnTo>
                <a:lnTo>
                  <a:pt x="5353" y="19539"/>
                </a:lnTo>
                <a:lnTo>
                  <a:pt x="5353" y="19637"/>
                </a:lnTo>
                <a:lnTo>
                  <a:pt x="5402" y="19710"/>
                </a:lnTo>
                <a:lnTo>
                  <a:pt x="5475" y="19758"/>
                </a:lnTo>
                <a:lnTo>
                  <a:pt x="5548" y="19783"/>
                </a:lnTo>
                <a:lnTo>
                  <a:pt x="5572" y="19807"/>
                </a:lnTo>
                <a:lnTo>
                  <a:pt x="5718" y="19953"/>
                </a:lnTo>
                <a:lnTo>
                  <a:pt x="5840" y="20074"/>
                </a:lnTo>
                <a:lnTo>
                  <a:pt x="5986" y="20220"/>
                </a:lnTo>
                <a:lnTo>
                  <a:pt x="6132" y="20366"/>
                </a:lnTo>
                <a:lnTo>
                  <a:pt x="5961" y="20366"/>
                </a:lnTo>
                <a:lnTo>
                  <a:pt x="5816" y="20342"/>
                </a:lnTo>
                <a:lnTo>
                  <a:pt x="5670" y="20318"/>
                </a:lnTo>
                <a:lnTo>
                  <a:pt x="5524" y="20269"/>
                </a:lnTo>
                <a:lnTo>
                  <a:pt x="5378" y="20196"/>
                </a:lnTo>
                <a:lnTo>
                  <a:pt x="5232" y="20099"/>
                </a:lnTo>
                <a:lnTo>
                  <a:pt x="5086" y="20001"/>
                </a:lnTo>
                <a:lnTo>
                  <a:pt x="4940" y="19928"/>
                </a:lnTo>
                <a:lnTo>
                  <a:pt x="4818" y="19539"/>
                </a:lnTo>
                <a:lnTo>
                  <a:pt x="4721" y="19126"/>
                </a:lnTo>
                <a:lnTo>
                  <a:pt x="4672" y="18712"/>
                </a:lnTo>
                <a:lnTo>
                  <a:pt x="4623" y="18274"/>
                </a:lnTo>
                <a:lnTo>
                  <a:pt x="4575" y="17447"/>
                </a:lnTo>
                <a:lnTo>
                  <a:pt x="4526" y="16619"/>
                </a:lnTo>
                <a:lnTo>
                  <a:pt x="4477" y="15670"/>
                </a:lnTo>
                <a:lnTo>
                  <a:pt x="4429" y="14721"/>
                </a:lnTo>
                <a:lnTo>
                  <a:pt x="4404" y="14235"/>
                </a:lnTo>
                <a:lnTo>
                  <a:pt x="4380" y="13894"/>
                </a:lnTo>
                <a:lnTo>
                  <a:pt x="4331" y="13505"/>
                </a:lnTo>
                <a:lnTo>
                  <a:pt x="4258" y="13140"/>
                </a:lnTo>
                <a:lnTo>
                  <a:pt x="4161" y="12775"/>
                </a:lnTo>
                <a:lnTo>
                  <a:pt x="4112" y="12629"/>
                </a:lnTo>
                <a:lnTo>
                  <a:pt x="4039" y="12483"/>
                </a:lnTo>
                <a:lnTo>
                  <a:pt x="3966" y="12361"/>
                </a:lnTo>
                <a:lnTo>
                  <a:pt x="3893" y="12288"/>
                </a:lnTo>
                <a:lnTo>
                  <a:pt x="3820" y="12264"/>
                </a:lnTo>
                <a:lnTo>
                  <a:pt x="3577" y="12264"/>
                </a:lnTo>
                <a:lnTo>
                  <a:pt x="3504" y="12288"/>
                </a:lnTo>
                <a:lnTo>
                  <a:pt x="3407" y="12385"/>
                </a:lnTo>
                <a:lnTo>
                  <a:pt x="3334" y="12507"/>
                </a:lnTo>
                <a:lnTo>
                  <a:pt x="3309" y="12483"/>
                </a:lnTo>
                <a:lnTo>
                  <a:pt x="3188" y="12483"/>
                </a:lnTo>
                <a:lnTo>
                  <a:pt x="3066" y="12531"/>
                </a:lnTo>
                <a:lnTo>
                  <a:pt x="3042" y="12556"/>
                </a:lnTo>
                <a:lnTo>
                  <a:pt x="3042" y="12604"/>
                </a:lnTo>
                <a:lnTo>
                  <a:pt x="3066" y="12653"/>
                </a:lnTo>
                <a:lnTo>
                  <a:pt x="3115" y="12677"/>
                </a:lnTo>
                <a:lnTo>
                  <a:pt x="3236" y="12702"/>
                </a:lnTo>
                <a:lnTo>
                  <a:pt x="3261" y="12702"/>
                </a:lnTo>
                <a:lnTo>
                  <a:pt x="3212" y="12848"/>
                </a:lnTo>
                <a:lnTo>
                  <a:pt x="3042" y="12872"/>
                </a:lnTo>
                <a:lnTo>
                  <a:pt x="2871" y="12921"/>
                </a:lnTo>
                <a:lnTo>
                  <a:pt x="2871" y="12945"/>
                </a:lnTo>
                <a:lnTo>
                  <a:pt x="2871" y="12969"/>
                </a:lnTo>
                <a:lnTo>
                  <a:pt x="3017" y="13018"/>
                </a:lnTo>
                <a:lnTo>
                  <a:pt x="3163" y="13042"/>
                </a:lnTo>
                <a:lnTo>
                  <a:pt x="3139" y="13140"/>
                </a:lnTo>
                <a:lnTo>
                  <a:pt x="2969" y="13140"/>
                </a:lnTo>
                <a:lnTo>
                  <a:pt x="2847" y="13164"/>
                </a:lnTo>
                <a:lnTo>
                  <a:pt x="2725" y="13213"/>
                </a:lnTo>
                <a:lnTo>
                  <a:pt x="2701" y="13237"/>
                </a:lnTo>
                <a:lnTo>
                  <a:pt x="2701" y="13261"/>
                </a:lnTo>
                <a:lnTo>
                  <a:pt x="2701" y="13286"/>
                </a:lnTo>
                <a:lnTo>
                  <a:pt x="2725" y="13310"/>
                </a:lnTo>
                <a:lnTo>
                  <a:pt x="2847" y="13359"/>
                </a:lnTo>
                <a:lnTo>
                  <a:pt x="2969" y="13383"/>
                </a:lnTo>
                <a:lnTo>
                  <a:pt x="3090" y="13383"/>
                </a:lnTo>
                <a:lnTo>
                  <a:pt x="3066" y="13529"/>
                </a:lnTo>
                <a:lnTo>
                  <a:pt x="2847" y="13553"/>
                </a:lnTo>
                <a:lnTo>
                  <a:pt x="2750" y="13602"/>
                </a:lnTo>
                <a:lnTo>
                  <a:pt x="2652" y="13651"/>
                </a:lnTo>
                <a:lnTo>
                  <a:pt x="2628" y="13699"/>
                </a:lnTo>
                <a:lnTo>
                  <a:pt x="2652" y="13724"/>
                </a:lnTo>
                <a:lnTo>
                  <a:pt x="2847" y="13748"/>
                </a:lnTo>
                <a:lnTo>
                  <a:pt x="3042" y="13772"/>
                </a:lnTo>
                <a:lnTo>
                  <a:pt x="3042" y="13870"/>
                </a:lnTo>
                <a:lnTo>
                  <a:pt x="2920" y="13870"/>
                </a:lnTo>
                <a:lnTo>
                  <a:pt x="2774" y="13918"/>
                </a:lnTo>
                <a:lnTo>
                  <a:pt x="2701" y="13943"/>
                </a:lnTo>
                <a:lnTo>
                  <a:pt x="2628" y="13991"/>
                </a:lnTo>
                <a:lnTo>
                  <a:pt x="2628" y="14016"/>
                </a:lnTo>
                <a:lnTo>
                  <a:pt x="2701" y="14064"/>
                </a:lnTo>
                <a:lnTo>
                  <a:pt x="2798" y="14113"/>
                </a:lnTo>
                <a:lnTo>
                  <a:pt x="2896" y="14137"/>
                </a:lnTo>
                <a:lnTo>
                  <a:pt x="3017" y="14137"/>
                </a:lnTo>
                <a:lnTo>
                  <a:pt x="2993" y="14283"/>
                </a:lnTo>
                <a:lnTo>
                  <a:pt x="2871" y="14283"/>
                </a:lnTo>
                <a:lnTo>
                  <a:pt x="2725" y="14308"/>
                </a:lnTo>
                <a:lnTo>
                  <a:pt x="2677" y="14332"/>
                </a:lnTo>
                <a:lnTo>
                  <a:pt x="2604" y="14381"/>
                </a:lnTo>
                <a:lnTo>
                  <a:pt x="2604" y="14405"/>
                </a:lnTo>
                <a:lnTo>
                  <a:pt x="2579" y="14429"/>
                </a:lnTo>
                <a:lnTo>
                  <a:pt x="2604" y="14502"/>
                </a:lnTo>
                <a:lnTo>
                  <a:pt x="2677" y="14551"/>
                </a:lnTo>
                <a:lnTo>
                  <a:pt x="2725" y="14575"/>
                </a:lnTo>
                <a:lnTo>
                  <a:pt x="2871" y="14600"/>
                </a:lnTo>
                <a:lnTo>
                  <a:pt x="2969" y="14600"/>
                </a:lnTo>
                <a:lnTo>
                  <a:pt x="2969" y="14721"/>
                </a:lnTo>
                <a:lnTo>
                  <a:pt x="2969" y="14794"/>
                </a:lnTo>
                <a:lnTo>
                  <a:pt x="2774" y="14819"/>
                </a:lnTo>
                <a:lnTo>
                  <a:pt x="2628" y="14843"/>
                </a:lnTo>
                <a:lnTo>
                  <a:pt x="2555" y="14892"/>
                </a:lnTo>
                <a:lnTo>
                  <a:pt x="2506" y="14940"/>
                </a:lnTo>
                <a:lnTo>
                  <a:pt x="2482" y="14989"/>
                </a:lnTo>
                <a:lnTo>
                  <a:pt x="2506" y="15013"/>
                </a:lnTo>
                <a:lnTo>
                  <a:pt x="2579" y="15038"/>
                </a:lnTo>
                <a:lnTo>
                  <a:pt x="2652" y="15062"/>
                </a:lnTo>
                <a:lnTo>
                  <a:pt x="2823" y="15062"/>
                </a:lnTo>
                <a:lnTo>
                  <a:pt x="2944" y="15038"/>
                </a:lnTo>
                <a:lnTo>
                  <a:pt x="2944" y="15232"/>
                </a:lnTo>
                <a:lnTo>
                  <a:pt x="2871" y="15232"/>
                </a:lnTo>
                <a:lnTo>
                  <a:pt x="2677" y="15257"/>
                </a:lnTo>
                <a:lnTo>
                  <a:pt x="2506" y="15305"/>
                </a:lnTo>
                <a:lnTo>
                  <a:pt x="2506" y="15330"/>
                </a:lnTo>
                <a:lnTo>
                  <a:pt x="2506" y="15354"/>
                </a:lnTo>
                <a:lnTo>
                  <a:pt x="2701" y="15378"/>
                </a:lnTo>
                <a:lnTo>
                  <a:pt x="2920" y="15403"/>
                </a:lnTo>
                <a:lnTo>
                  <a:pt x="2920" y="15622"/>
                </a:lnTo>
                <a:lnTo>
                  <a:pt x="2798" y="15646"/>
                </a:lnTo>
                <a:lnTo>
                  <a:pt x="2652" y="15695"/>
                </a:lnTo>
                <a:lnTo>
                  <a:pt x="2506" y="15768"/>
                </a:lnTo>
                <a:lnTo>
                  <a:pt x="2506" y="15792"/>
                </a:lnTo>
                <a:lnTo>
                  <a:pt x="2506" y="15816"/>
                </a:lnTo>
                <a:lnTo>
                  <a:pt x="2798" y="15841"/>
                </a:lnTo>
                <a:lnTo>
                  <a:pt x="2896" y="15841"/>
                </a:lnTo>
                <a:lnTo>
                  <a:pt x="2896" y="15914"/>
                </a:lnTo>
                <a:lnTo>
                  <a:pt x="2750" y="15938"/>
                </a:lnTo>
                <a:lnTo>
                  <a:pt x="2604" y="15987"/>
                </a:lnTo>
                <a:lnTo>
                  <a:pt x="2482" y="16060"/>
                </a:lnTo>
                <a:lnTo>
                  <a:pt x="2433" y="16108"/>
                </a:lnTo>
                <a:lnTo>
                  <a:pt x="2433" y="16157"/>
                </a:lnTo>
                <a:lnTo>
                  <a:pt x="2433" y="16181"/>
                </a:lnTo>
                <a:lnTo>
                  <a:pt x="2506" y="16230"/>
                </a:lnTo>
                <a:lnTo>
                  <a:pt x="2579" y="16254"/>
                </a:lnTo>
                <a:lnTo>
                  <a:pt x="2725" y="16254"/>
                </a:lnTo>
                <a:lnTo>
                  <a:pt x="2896" y="16230"/>
                </a:lnTo>
                <a:lnTo>
                  <a:pt x="2871" y="16425"/>
                </a:lnTo>
                <a:lnTo>
                  <a:pt x="2628" y="16473"/>
                </a:lnTo>
                <a:lnTo>
                  <a:pt x="2506" y="16498"/>
                </a:lnTo>
                <a:lnTo>
                  <a:pt x="2409" y="16546"/>
                </a:lnTo>
                <a:lnTo>
                  <a:pt x="2409" y="16571"/>
                </a:lnTo>
                <a:lnTo>
                  <a:pt x="2409" y="16595"/>
                </a:lnTo>
                <a:lnTo>
                  <a:pt x="2506" y="16644"/>
                </a:lnTo>
                <a:lnTo>
                  <a:pt x="2628" y="16668"/>
                </a:lnTo>
                <a:lnTo>
                  <a:pt x="2871" y="16692"/>
                </a:lnTo>
                <a:lnTo>
                  <a:pt x="2847" y="16936"/>
                </a:lnTo>
                <a:lnTo>
                  <a:pt x="2701" y="16936"/>
                </a:lnTo>
                <a:lnTo>
                  <a:pt x="2555" y="16960"/>
                </a:lnTo>
                <a:lnTo>
                  <a:pt x="2458" y="16984"/>
                </a:lnTo>
                <a:lnTo>
                  <a:pt x="2409" y="17033"/>
                </a:lnTo>
                <a:lnTo>
                  <a:pt x="2385" y="17057"/>
                </a:lnTo>
                <a:lnTo>
                  <a:pt x="2433" y="17106"/>
                </a:lnTo>
                <a:lnTo>
                  <a:pt x="2482" y="17130"/>
                </a:lnTo>
                <a:lnTo>
                  <a:pt x="2604" y="17155"/>
                </a:lnTo>
                <a:lnTo>
                  <a:pt x="2847" y="17155"/>
                </a:lnTo>
                <a:lnTo>
                  <a:pt x="2823" y="17349"/>
                </a:lnTo>
                <a:lnTo>
                  <a:pt x="2701" y="17398"/>
                </a:lnTo>
                <a:lnTo>
                  <a:pt x="2604" y="17447"/>
                </a:lnTo>
                <a:lnTo>
                  <a:pt x="2506" y="17495"/>
                </a:lnTo>
                <a:lnTo>
                  <a:pt x="2458" y="17568"/>
                </a:lnTo>
                <a:lnTo>
                  <a:pt x="2433" y="17593"/>
                </a:lnTo>
                <a:lnTo>
                  <a:pt x="2458" y="17641"/>
                </a:lnTo>
                <a:lnTo>
                  <a:pt x="2458" y="17666"/>
                </a:lnTo>
                <a:lnTo>
                  <a:pt x="2506" y="17690"/>
                </a:lnTo>
                <a:lnTo>
                  <a:pt x="2652" y="17690"/>
                </a:lnTo>
                <a:lnTo>
                  <a:pt x="2823" y="17641"/>
                </a:lnTo>
                <a:lnTo>
                  <a:pt x="2798" y="17860"/>
                </a:lnTo>
                <a:lnTo>
                  <a:pt x="2628" y="17933"/>
                </a:lnTo>
                <a:lnTo>
                  <a:pt x="2506" y="17958"/>
                </a:lnTo>
                <a:lnTo>
                  <a:pt x="2482" y="17958"/>
                </a:lnTo>
                <a:lnTo>
                  <a:pt x="2458" y="17982"/>
                </a:lnTo>
                <a:lnTo>
                  <a:pt x="2458" y="18006"/>
                </a:lnTo>
                <a:lnTo>
                  <a:pt x="2482" y="18031"/>
                </a:lnTo>
                <a:lnTo>
                  <a:pt x="2628" y="18055"/>
                </a:lnTo>
                <a:lnTo>
                  <a:pt x="2798" y="18055"/>
                </a:lnTo>
                <a:lnTo>
                  <a:pt x="2774" y="18298"/>
                </a:lnTo>
                <a:lnTo>
                  <a:pt x="2725" y="18298"/>
                </a:lnTo>
                <a:lnTo>
                  <a:pt x="2628" y="18323"/>
                </a:lnTo>
                <a:lnTo>
                  <a:pt x="2506" y="18371"/>
                </a:lnTo>
                <a:lnTo>
                  <a:pt x="2482" y="18396"/>
                </a:lnTo>
                <a:lnTo>
                  <a:pt x="2482" y="18420"/>
                </a:lnTo>
                <a:lnTo>
                  <a:pt x="2482" y="18444"/>
                </a:lnTo>
                <a:lnTo>
                  <a:pt x="2506" y="18444"/>
                </a:lnTo>
                <a:lnTo>
                  <a:pt x="2604" y="18493"/>
                </a:lnTo>
                <a:lnTo>
                  <a:pt x="2725" y="18542"/>
                </a:lnTo>
                <a:lnTo>
                  <a:pt x="2750" y="18542"/>
                </a:lnTo>
                <a:lnTo>
                  <a:pt x="2725" y="18688"/>
                </a:lnTo>
                <a:lnTo>
                  <a:pt x="2628" y="18712"/>
                </a:lnTo>
                <a:lnTo>
                  <a:pt x="2506" y="18712"/>
                </a:lnTo>
                <a:lnTo>
                  <a:pt x="2458" y="18736"/>
                </a:lnTo>
                <a:lnTo>
                  <a:pt x="2409" y="18761"/>
                </a:lnTo>
                <a:lnTo>
                  <a:pt x="2385" y="18809"/>
                </a:lnTo>
                <a:lnTo>
                  <a:pt x="2385" y="18858"/>
                </a:lnTo>
                <a:lnTo>
                  <a:pt x="2433" y="18882"/>
                </a:lnTo>
                <a:lnTo>
                  <a:pt x="2482" y="18931"/>
                </a:lnTo>
                <a:lnTo>
                  <a:pt x="2604" y="18955"/>
                </a:lnTo>
                <a:lnTo>
                  <a:pt x="2701" y="18955"/>
                </a:lnTo>
                <a:lnTo>
                  <a:pt x="2677" y="19053"/>
                </a:lnTo>
                <a:lnTo>
                  <a:pt x="2604" y="19077"/>
                </a:lnTo>
                <a:lnTo>
                  <a:pt x="2555" y="19101"/>
                </a:lnTo>
                <a:lnTo>
                  <a:pt x="2433" y="19174"/>
                </a:lnTo>
                <a:lnTo>
                  <a:pt x="2433" y="19199"/>
                </a:lnTo>
                <a:lnTo>
                  <a:pt x="2433" y="19223"/>
                </a:lnTo>
                <a:lnTo>
                  <a:pt x="2531" y="19272"/>
                </a:lnTo>
                <a:lnTo>
                  <a:pt x="2628" y="19320"/>
                </a:lnTo>
                <a:lnTo>
                  <a:pt x="2604" y="19466"/>
                </a:lnTo>
                <a:lnTo>
                  <a:pt x="2458" y="19466"/>
                </a:lnTo>
                <a:lnTo>
                  <a:pt x="2360" y="19515"/>
                </a:lnTo>
                <a:lnTo>
                  <a:pt x="2336" y="19564"/>
                </a:lnTo>
                <a:lnTo>
                  <a:pt x="2360" y="19612"/>
                </a:lnTo>
                <a:lnTo>
                  <a:pt x="2385" y="19661"/>
                </a:lnTo>
                <a:lnTo>
                  <a:pt x="2433" y="19685"/>
                </a:lnTo>
                <a:lnTo>
                  <a:pt x="2531" y="19734"/>
                </a:lnTo>
                <a:lnTo>
                  <a:pt x="2458" y="19928"/>
                </a:lnTo>
                <a:lnTo>
                  <a:pt x="2312" y="20001"/>
                </a:lnTo>
                <a:lnTo>
                  <a:pt x="2166" y="20099"/>
                </a:lnTo>
                <a:lnTo>
                  <a:pt x="2020" y="20196"/>
                </a:lnTo>
                <a:lnTo>
                  <a:pt x="1874" y="20269"/>
                </a:lnTo>
                <a:lnTo>
                  <a:pt x="1728" y="20318"/>
                </a:lnTo>
                <a:lnTo>
                  <a:pt x="1582" y="20342"/>
                </a:lnTo>
                <a:lnTo>
                  <a:pt x="1436" y="20366"/>
                </a:lnTo>
                <a:lnTo>
                  <a:pt x="1265" y="20366"/>
                </a:lnTo>
                <a:lnTo>
                  <a:pt x="1411" y="20220"/>
                </a:lnTo>
                <a:lnTo>
                  <a:pt x="1557" y="20074"/>
                </a:lnTo>
                <a:lnTo>
                  <a:pt x="1679" y="19953"/>
                </a:lnTo>
                <a:lnTo>
                  <a:pt x="1825" y="19807"/>
                </a:lnTo>
                <a:lnTo>
                  <a:pt x="1849" y="19783"/>
                </a:lnTo>
                <a:lnTo>
                  <a:pt x="1922" y="19758"/>
                </a:lnTo>
                <a:lnTo>
                  <a:pt x="1995" y="19710"/>
                </a:lnTo>
                <a:lnTo>
                  <a:pt x="2020" y="19637"/>
                </a:lnTo>
                <a:lnTo>
                  <a:pt x="2044" y="19539"/>
                </a:lnTo>
                <a:lnTo>
                  <a:pt x="2020" y="18785"/>
                </a:lnTo>
                <a:lnTo>
                  <a:pt x="1971" y="18055"/>
                </a:lnTo>
                <a:lnTo>
                  <a:pt x="1825" y="16571"/>
                </a:lnTo>
                <a:lnTo>
                  <a:pt x="1752" y="15792"/>
                </a:lnTo>
                <a:lnTo>
                  <a:pt x="1703" y="15013"/>
                </a:lnTo>
                <a:lnTo>
                  <a:pt x="1679" y="13456"/>
                </a:lnTo>
                <a:lnTo>
                  <a:pt x="1655" y="12702"/>
                </a:lnTo>
                <a:lnTo>
                  <a:pt x="1679" y="11947"/>
                </a:lnTo>
                <a:lnTo>
                  <a:pt x="1703" y="11583"/>
                </a:lnTo>
                <a:lnTo>
                  <a:pt x="1752" y="11218"/>
                </a:lnTo>
                <a:lnTo>
                  <a:pt x="1825" y="10853"/>
                </a:lnTo>
                <a:lnTo>
                  <a:pt x="1922" y="10488"/>
                </a:lnTo>
                <a:lnTo>
                  <a:pt x="2044" y="10171"/>
                </a:lnTo>
                <a:lnTo>
                  <a:pt x="2166" y="9855"/>
                </a:lnTo>
                <a:lnTo>
                  <a:pt x="2287" y="9539"/>
                </a:lnTo>
                <a:lnTo>
                  <a:pt x="2360" y="9198"/>
                </a:lnTo>
                <a:lnTo>
                  <a:pt x="2385" y="8906"/>
                </a:lnTo>
                <a:lnTo>
                  <a:pt x="2385" y="8590"/>
                </a:lnTo>
                <a:lnTo>
                  <a:pt x="2385" y="8006"/>
                </a:lnTo>
                <a:lnTo>
                  <a:pt x="2458" y="7957"/>
                </a:lnTo>
                <a:lnTo>
                  <a:pt x="2482" y="7908"/>
                </a:lnTo>
                <a:lnTo>
                  <a:pt x="2506" y="7835"/>
                </a:lnTo>
                <a:lnTo>
                  <a:pt x="2506" y="7762"/>
                </a:lnTo>
                <a:lnTo>
                  <a:pt x="2506" y="7689"/>
                </a:lnTo>
                <a:lnTo>
                  <a:pt x="2458" y="7641"/>
                </a:lnTo>
                <a:lnTo>
                  <a:pt x="2385" y="7592"/>
                </a:lnTo>
                <a:lnTo>
                  <a:pt x="2312" y="7568"/>
                </a:lnTo>
                <a:lnTo>
                  <a:pt x="2214" y="7543"/>
                </a:lnTo>
                <a:lnTo>
                  <a:pt x="2141" y="7519"/>
                </a:lnTo>
                <a:lnTo>
                  <a:pt x="2093" y="7446"/>
                </a:lnTo>
                <a:lnTo>
                  <a:pt x="2044" y="7373"/>
                </a:lnTo>
                <a:lnTo>
                  <a:pt x="1947" y="7227"/>
                </a:lnTo>
                <a:lnTo>
                  <a:pt x="1898" y="7057"/>
                </a:lnTo>
                <a:lnTo>
                  <a:pt x="1874" y="6886"/>
                </a:lnTo>
                <a:lnTo>
                  <a:pt x="1874" y="6716"/>
                </a:lnTo>
                <a:lnTo>
                  <a:pt x="1898" y="6643"/>
                </a:lnTo>
                <a:lnTo>
                  <a:pt x="1971" y="6570"/>
                </a:lnTo>
                <a:lnTo>
                  <a:pt x="2093" y="6473"/>
                </a:lnTo>
                <a:lnTo>
                  <a:pt x="2117" y="6400"/>
                </a:lnTo>
                <a:lnTo>
                  <a:pt x="2117" y="6327"/>
                </a:lnTo>
                <a:lnTo>
                  <a:pt x="2093" y="6254"/>
                </a:lnTo>
                <a:lnTo>
                  <a:pt x="2020" y="6205"/>
                </a:lnTo>
                <a:lnTo>
                  <a:pt x="1947" y="6181"/>
                </a:lnTo>
                <a:lnTo>
                  <a:pt x="1849" y="6181"/>
                </a:lnTo>
                <a:lnTo>
                  <a:pt x="1801" y="6205"/>
                </a:lnTo>
                <a:lnTo>
                  <a:pt x="1728" y="6229"/>
                </a:lnTo>
                <a:lnTo>
                  <a:pt x="1630" y="6327"/>
                </a:lnTo>
                <a:lnTo>
                  <a:pt x="1557" y="6473"/>
                </a:lnTo>
                <a:lnTo>
                  <a:pt x="1484" y="6619"/>
                </a:lnTo>
                <a:lnTo>
                  <a:pt x="1460" y="6789"/>
                </a:lnTo>
                <a:lnTo>
                  <a:pt x="1460" y="6935"/>
                </a:lnTo>
                <a:lnTo>
                  <a:pt x="1460" y="7081"/>
                </a:lnTo>
                <a:lnTo>
                  <a:pt x="1533" y="7300"/>
                </a:lnTo>
                <a:lnTo>
                  <a:pt x="1630" y="7543"/>
                </a:lnTo>
                <a:lnTo>
                  <a:pt x="1606" y="7568"/>
                </a:lnTo>
                <a:lnTo>
                  <a:pt x="1533" y="7519"/>
                </a:lnTo>
                <a:lnTo>
                  <a:pt x="1411" y="7470"/>
                </a:lnTo>
                <a:lnTo>
                  <a:pt x="1363" y="7446"/>
                </a:lnTo>
                <a:lnTo>
                  <a:pt x="1290" y="7446"/>
                </a:lnTo>
                <a:lnTo>
                  <a:pt x="1265" y="7470"/>
                </a:lnTo>
                <a:lnTo>
                  <a:pt x="1241" y="7495"/>
                </a:lnTo>
                <a:lnTo>
                  <a:pt x="1241" y="7568"/>
                </a:lnTo>
                <a:lnTo>
                  <a:pt x="1290" y="7616"/>
                </a:lnTo>
                <a:lnTo>
                  <a:pt x="1363" y="7689"/>
                </a:lnTo>
                <a:lnTo>
                  <a:pt x="1460" y="7787"/>
                </a:lnTo>
                <a:lnTo>
                  <a:pt x="1436" y="7860"/>
                </a:lnTo>
                <a:lnTo>
                  <a:pt x="1314" y="7811"/>
                </a:lnTo>
                <a:lnTo>
                  <a:pt x="1192" y="7762"/>
                </a:lnTo>
                <a:lnTo>
                  <a:pt x="1071" y="7738"/>
                </a:lnTo>
                <a:lnTo>
                  <a:pt x="1022" y="7762"/>
                </a:lnTo>
                <a:lnTo>
                  <a:pt x="998" y="7811"/>
                </a:lnTo>
                <a:lnTo>
                  <a:pt x="1022" y="7835"/>
                </a:lnTo>
                <a:lnTo>
                  <a:pt x="1071" y="7908"/>
                </a:lnTo>
                <a:lnTo>
                  <a:pt x="1144" y="7981"/>
                </a:lnTo>
                <a:lnTo>
                  <a:pt x="1314" y="8103"/>
                </a:lnTo>
                <a:lnTo>
                  <a:pt x="1265" y="8249"/>
                </a:lnTo>
                <a:lnTo>
                  <a:pt x="1168" y="8225"/>
                </a:lnTo>
                <a:lnTo>
                  <a:pt x="1095" y="8200"/>
                </a:lnTo>
                <a:lnTo>
                  <a:pt x="998" y="8225"/>
                </a:lnTo>
                <a:lnTo>
                  <a:pt x="949" y="8249"/>
                </a:lnTo>
                <a:lnTo>
                  <a:pt x="949" y="8273"/>
                </a:lnTo>
                <a:lnTo>
                  <a:pt x="949" y="8322"/>
                </a:lnTo>
                <a:lnTo>
                  <a:pt x="1022" y="8371"/>
                </a:lnTo>
                <a:lnTo>
                  <a:pt x="1095" y="8419"/>
                </a:lnTo>
                <a:lnTo>
                  <a:pt x="1192" y="8444"/>
                </a:lnTo>
                <a:lnTo>
                  <a:pt x="1168" y="8468"/>
                </a:lnTo>
                <a:lnTo>
                  <a:pt x="973" y="8468"/>
                </a:lnTo>
                <a:lnTo>
                  <a:pt x="900" y="8492"/>
                </a:lnTo>
                <a:lnTo>
                  <a:pt x="852" y="8541"/>
                </a:lnTo>
                <a:lnTo>
                  <a:pt x="827" y="8565"/>
                </a:lnTo>
                <a:lnTo>
                  <a:pt x="803" y="8614"/>
                </a:lnTo>
                <a:lnTo>
                  <a:pt x="827" y="8663"/>
                </a:lnTo>
                <a:lnTo>
                  <a:pt x="852" y="8711"/>
                </a:lnTo>
                <a:lnTo>
                  <a:pt x="949" y="8760"/>
                </a:lnTo>
                <a:lnTo>
                  <a:pt x="1071" y="8784"/>
                </a:lnTo>
                <a:lnTo>
                  <a:pt x="1095" y="8784"/>
                </a:lnTo>
                <a:lnTo>
                  <a:pt x="1046" y="8979"/>
                </a:lnTo>
                <a:lnTo>
                  <a:pt x="803" y="8979"/>
                </a:lnTo>
                <a:lnTo>
                  <a:pt x="779" y="9028"/>
                </a:lnTo>
                <a:lnTo>
                  <a:pt x="779" y="9052"/>
                </a:lnTo>
                <a:lnTo>
                  <a:pt x="779" y="9101"/>
                </a:lnTo>
                <a:lnTo>
                  <a:pt x="827" y="9149"/>
                </a:lnTo>
                <a:lnTo>
                  <a:pt x="876" y="9174"/>
                </a:lnTo>
                <a:lnTo>
                  <a:pt x="973" y="9198"/>
                </a:lnTo>
                <a:lnTo>
                  <a:pt x="998" y="9222"/>
                </a:lnTo>
                <a:lnTo>
                  <a:pt x="998" y="9368"/>
                </a:lnTo>
                <a:lnTo>
                  <a:pt x="852" y="9368"/>
                </a:lnTo>
                <a:lnTo>
                  <a:pt x="803" y="9393"/>
                </a:lnTo>
                <a:lnTo>
                  <a:pt x="754" y="9417"/>
                </a:lnTo>
                <a:lnTo>
                  <a:pt x="730" y="9490"/>
                </a:lnTo>
                <a:lnTo>
                  <a:pt x="730" y="9539"/>
                </a:lnTo>
                <a:lnTo>
                  <a:pt x="730" y="9563"/>
                </a:lnTo>
                <a:lnTo>
                  <a:pt x="779" y="9612"/>
                </a:lnTo>
                <a:lnTo>
                  <a:pt x="827" y="9636"/>
                </a:lnTo>
                <a:lnTo>
                  <a:pt x="949" y="9660"/>
                </a:lnTo>
                <a:lnTo>
                  <a:pt x="949" y="9806"/>
                </a:lnTo>
                <a:lnTo>
                  <a:pt x="876" y="9806"/>
                </a:lnTo>
                <a:lnTo>
                  <a:pt x="803" y="9831"/>
                </a:lnTo>
                <a:lnTo>
                  <a:pt x="730" y="9879"/>
                </a:lnTo>
                <a:lnTo>
                  <a:pt x="681" y="9904"/>
                </a:lnTo>
                <a:lnTo>
                  <a:pt x="681" y="9952"/>
                </a:lnTo>
                <a:lnTo>
                  <a:pt x="681" y="10001"/>
                </a:lnTo>
                <a:lnTo>
                  <a:pt x="730" y="10050"/>
                </a:lnTo>
                <a:lnTo>
                  <a:pt x="827" y="10074"/>
                </a:lnTo>
                <a:lnTo>
                  <a:pt x="949" y="10074"/>
                </a:lnTo>
                <a:lnTo>
                  <a:pt x="949" y="10123"/>
                </a:lnTo>
                <a:lnTo>
                  <a:pt x="852" y="10147"/>
                </a:lnTo>
                <a:lnTo>
                  <a:pt x="803" y="10196"/>
                </a:lnTo>
                <a:lnTo>
                  <a:pt x="754" y="10244"/>
                </a:lnTo>
                <a:lnTo>
                  <a:pt x="754" y="10269"/>
                </a:lnTo>
                <a:lnTo>
                  <a:pt x="779" y="10293"/>
                </a:lnTo>
                <a:lnTo>
                  <a:pt x="876" y="10342"/>
                </a:lnTo>
                <a:lnTo>
                  <a:pt x="949" y="10342"/>
                </a:lnTo>
                <a:lnTo>
                  <a:pt x="973" y="10390"/>
                </a:lnTo>
                <a:lnTo>
                  <a:pt x="973" y="10463"/>
                </a:lnTo>
                <a:lnTo>
                  <a:pt x="925" y="10512"/>
                </a:lnTo>
                <a:lnTo>
                  <a:pt x="876" y="10585"/>
                </a:lnTo>
                <a:lnTo>
                  <a:pt x="852" y="10658"/>
                </a:lnTo>
                <a:lnTo>
                  <a:pt x="876" y="10755"/>
                </a:lnTo>
                <a:lnTo>
                  <a:pt x="925" y="10853"/>
                </a:lnTo>
                <a:lnTo>
                  <a:pt x="949" y="10999"/>
                </a:lnTo>
                <a:lnTo>
                  <a:pt x="973" y="11266"/>
                </a:lnTo>
                <a:lnTo>
                  <a:pt x="925" y="11534"/>
                </a:lnTo>
                <a:lnTo>
                  <a:pt x="876" y="11656"/>
                </a:lnTo>
                <a:lnTo>
                  <a:pt x="827" y="11753"/>
                </a:lnTo>
                <a:lnTo>
                  <a:pt x="803" y="11801"/>
                </a:lnTo>
                <a:lnTo>
                  <a:pt x="754" y="11801"/>
                </a:lnTo>
                <a:lnTo>
                  <a:pt x="657" y="11729"/>
                </a:lnTo>
                <a:lnTo>
                  <a:pt x="560" y="11656"/>
                </a:lnTo>
                <a:lnTo>
                  <a:pt x="511" y="11583"/>
                </a:lnTo>
                <a:lnTo>
                  <a:pt x="462" y="11461"/>
                </a:lnTo>
                <a:lnTo>
                  <a:pt x="462" y="11339"/>
                </a:lnTo>
                <a:lnTo>
                  <a:pt x="487" y="11096"/>
                </a:lnTo>
                <a:lnTo>
                  <a:pt x="535" y="11047"/>
                </a:lnTo>
                <a:lnTo>
                  <a:pt x="560" y="10974"/>
                </a:lnTo>
                <a:lnTo>
                  <a:pt x="584" y="10926"/>
                </a:lnTo>
                <a:lnTo>
                  <a:pt x="584" y="10828"/>
                </a:lnTo>
                <a:lnTo>
                  <a:pt x="511" y="10342"/>
                </a:lnTo>
                <a:lnTo>
                  <a:pt x="462" y="9831"/>
                </a:lnTo>
                <a:lnTo>
                  <a:pt x="462" y="9320"/>
                </a:lnTo>
                <a:lnTo>
                  <a:pt x="511" y="8809"/>
                </a:lnTo>
                <a:lnTo>
                  <a:pt x="584" y="8298"/>
                </a:lnTo>
                <a:lnTo>
                  <a:pt x="681" y="7787"/>
                </a:lnTo>
                <a:lnTo>
                  <a:pt x="803" y="7300"/>
                </a:lnTo>
                <a:lnTo>
                  <a:pt x="949" y="6813"/>
                </a:lnTo>
                <a:lnTo>
                  <a:pt x="1119" y="6400"/>
                </a:lnTo>
                <a:lnTo>
                  <a:pt x="1314" y="6010"/>
                </a:lnTo>
                <a:lnTo>
                  <a:pt x="1557" y="5621"/>
                </a:lnTo>
                <a:lnTo>
                  <a:pt x="1703" y="5451"/>
                </a:lnTo>
                <a:lnTo>
                  <a:pt x="1849" y="5280"/>
                </a:lnTo>
                <a:lnTo>
                  <a:pt x="2044" y="5134"/>
                </a:lnTo>
                <a:lnTo>
                  <a:pt x="2214" y="4988"/>
                </a:lnTo>
                <a:lnTo>
                  <a:pt x="2409" y="4891"/>
                </a:lnTo>
                <a:lnTo>
                  <a:pt x="2628" y="4794"/>
                </a:lnTo>
                <a:lnTo>
                  <a:pt x="2823" y="4745"/>
                </a:lnTo>
                <a:lnTo>
                  <a:pt x="3066" y="4696"/>
                </a:lnTo>
                <a:lnTo>
                  <a:pt x="3528" y="4623"/>
                </a:lnTo>
                <a:close/>
                <a:moveTo>
                  <a:pt x="3893" y="0"/>
                </a:moveTo>
                <a:lnTo>
                  <a:pt x="3699" y="73"/>
                </a:lnTo>
                <a:lnTo>
                  <a:pt x="3382" y="73"/>
                </a:lnTo>
                <a:lnTo>
                  <a:pt x="3212" y="122"/>
                </a:lnTo>
                <a:lnTo>
                  <a:pt x="3066" y="195"/>
                </a:lnTo>
                <a:lnTo>
                  <a:pt x="2896" y="268"/>
                </a:lnTo>
                <a:lnTo>
                  <a:pt x="2774" y="365"/>
                </a:lnTo>
                <a:lnTo>
                  <a:pt x="2628" y="487"/>
                </a:lnTo>
                <a:lnTo>
                  <a:pt x="2506" y="609"/>
                </a:lnTo>
                <a:lnTo>
                  <a:pt x="2287" y="901"/>
                </a:lnTo>
                <a:lnTo>
                  <a:pt x="2093" y="1217"/>
                </a:lnTo>
                <a:lnTo>
                  <a:pt x="1947" y="1533"/>
                </a:lnTo>
                <a:lnTo>
                  <a:pt x="1874" y="1850"/>
                </a:lnTo>
                <a:lnTo>
                  <a:pt x="1849" y="2044"/>
                </a:lnTo>
                <a:lnTo>
                  <a:pt x="1849" y="2215"/>
                </a:lnTo>
                <a:lnTo>
                  <a:pt x="1874" y="2409"/>
                </a:lnTo>
                <a:lnTo>
                  <a:pt x="1898" y="2580"/>
                </a:lnTo>
                <a:lnTo>
                  <a:pt x="1947" y="2750"/>
                </a:lnTo>
                <a:lnTo>
                  <a:pt x="2020" y="2896"/>
                </a:lnTo>
                <a:lnTo>
                  <a:pt x="2093" y="3066"/>
                </a:lnTo>
                <a:lnTo>
                  <a:pt x="2214" y="3212"/>
                </a:lnTo>
                <a:lnTo>
                  <a:pt x="2312" y="3358"/>
                </a:lnTo>
                <a:lnTo>
                  <a:pt x="2433" y="3480"/>
                </a:lnTo>
                <a:lnTo>
                  <a:pt x="2579" y="3577"/>
                </a:lnTo>
                <a:lnTo>
                  <a:pt x="2725" y="3699"/>
                </a:lnTo>
                <a:lnTo>
                  <a:pt x="2871" y="3772"/>
                </a:lnTo>
                <a:lnTo>
                  <a:pt x="3042" y="3845"/>
                </a:lnTo>
                <a:lnTo>
                  <a:pt x="3212" y="3918"/>
                </a:lnTo>
                <a:lnTo>
                  <a:pt x="3407" y="3966"/>
                </a:lnTo>
                <a:lnTo>
                  <a:pt x="3553" y="3966"/>
                </a:lnTo>
                <a:lnTo>
                  <a:pt x="3528" y="4039"/>
                </a:lnTo>
                <a:lnTo>
                  <a:pt x="3504" y="4234"/>
                </a:lnTo>
                <a:lnTo>
                  <a:pt x="3431" y="4234"/>
                </a:lnTo>
                <a:lnTo>
                  <a:pt x="3188" y="4210"/>
                </a:lnTo>
                <a:lnTo>
                  <a:pt x="2944" y="4210"/>
                </a:lnTo>
                <a:lnTo>
                  <a:pt x="2725" y="4258"/>
                </a:lnTo>
                <a:lnTo>
                  <a:pt x="2506" y="4331"/>
                </a:lnTo>
                <a:lnTo>
                  <a:pt x="2287" y="4404"/>
                </a:lnTo>
                <a:lnTo>
                  <a:pt x="2093" y="4526"/>
                </a:lnTo>
                <a:lnTo>
                  <a:pt x="1898" y="4648"/>
                </a:lnTo>
                <a:lnTo>
                  <a:pt x="1728" y="4794"/>
                </a:lnTo>
                <a:lnTo>
                  <a:pt x="1557" y="4964"/>
                </a:lnTo>
                <a:lnTo>
                  <a:pt x="1387" y="5134"/>
                </a:lnTo>
                <a:lnTo>
                  <a:pt x="1095" y="5499"/>
                </a:lnTo>
                <a:lnTo>
                  <a:pt x="852" y="5913"/>
                </a:lnTo>
                <a:lnTo>
                  <a:pt x="633" y="6327"/>
                </a:lnTo>
                <a:lnTo>
                  <a:pt x="438" y="6862"/>
                </a:lnTo>
                <a:lnTo>
                  <a:pt x="268" y="7446"/>
                </a:lnTo>
                <a:lnTo>
                  <a:pt x="122" y="8006"/>
                </a:lnTo>
                <a:lnTo>
                  <a:pt x="49" y="8614"/>
                </a:lnTo>
                <a:lnTo>
                  <a:pt x="0" y="9198"/>
                </a:lnTo>
                <a:lnTo>
                  <a:pt x="0" y="9806"/>
                </a:lnTo>
                <a:lnTo>
                  <a:pt x="49" y="10390"/>
                </a:lnTo>
                <a:lnTo>
                  <a:pt x="122" y="10974"/>
                </a:lnTo>
                <a:lnTo>
                  <a:pt x="146" y="10974"/>
                </a:lnTo>
                <a:lnTo>
                  <a:pt x="97" y="11193"/>
                </a:lnTo>
                <a:lnTo>
                  <a:pt x="73" y="11412"/>
                </a:lnTo>
                <a:lnTo>
                  <a:pt x="97" y="11631"/>
                </a:lnTo>
                <a:lnTo>
                  <a:pt x="170" y="11777"/>
                </a:lnTo>
                <a:lnTo>
                  <a:pt x="219" y="11899"/>
                </a:lnTo>
                <a:lnTo>
                  <a:pt x="316" y="11972"/>
                </a:lnTo>
                <a:lnTo>
                  <a:pt x="414" y="12069"/>
                </a:lnTo>
                <a:lnTo>
                  <a:pt x="511" y="12142"/>
                </a:lnTo>
                <a:lnTo>
                  <a:pt x="633" y="12191"/>
                </a:lnTo>
                <a:lnTo>
                  <a:pt x="754" y="12215"/>
                </a:lnTo>
                <a:lnTo>
                  <a:pt x="876" y="12215"/>
                </a:lnTo>
                <a:lnTo>
                  <a:pt x="998" y="12166"/>
                </a:lnTo>
                <a:lnTo>
                  <a:pt x="1144" y="12069"/>
                </a:lnTo>
                <a:lnTo>
                  <a:pt x="1241" y="11923"/>
                </a:lnTo>
                <a:lnTo>
                  <a:pt x="1217" y="12604"/>
                </a:lnTo>
                <a:lnTo>
                  <a:pt x="1217" y="13261"/>
                </a:lnTo>
                <a:lnTo>
                  <a:pt x="1217" y="14040"/>
                </a:lnTo>
                <a:lnTo>
                  <a:pt x="1241" y="14819"/>
                </a:lnTo>
                <a:lnTo>
                  <a:pt x="1265" y="15597"/>
                </a:lnTo>
                <a:lnTo>
                  <a:pt x="1314" y="16376"/>
                </a:lnTo>
                <a:lnTo>
                  <a:pt x="1460" y="17958"/>
                </a:lnTo>
                <a:lnTo>
                  <a:pt x="1509" y="18736"/>
                </a:lnTo>
                <a:lnTo>
                  <a:pt x="1509" y="19515"/>
                </a:lnTo>
                <a:lnTo>
                  <a:pt x="1265" y="19685"/>
                </a:lnTo>
                <a:lnTo>
                  <a:pt x="1022" y="19904"/>
                </a:lnTo>
                <a:lnTo>
                  <a:pt x="827" y="20147"/>
                </a:lnTo>
                <a:lnTo>
                  <a:pt x="730" y="20269"/>
                </a:lnTo>
                <a:lnTo>
                  <a:pt x="681" y="20415"/>
                </a:lnTo>
                <a:lnTo>
                  <a:pt x="633" y="20512"/>
                </a:lnTo>
                <a:lnTo>
                  <a:pt x="657" y="20634"/>
                </a:lnTo>
                <a:lnTo>
                  <a:pt x="706" y="20707"/>
                </a:lnTo>
                <a:lnTo>
                  <a:pt x="803" y="20756"/>
                </a:lnTo>
                <a:lnTo>
                  <a:pt x="1119" y="20829"/>
                </a:lnTo>
                <a:lnTo>
                  <a:pt x="1411" y="20829"/>
                </a:lnTo>
                <a:lnTo>
                  <a:pt x="1703" y="20804"/>
                </a:lnTo>
                <a:lnTo>
                  <a:pt x="1995" y="20731"/>
                </a:lnTo>
                <a:lnTo>
                  <a:pt x="2214" y="20634"/>
                </a:lnTo>
                <a:lnTo>
                  <a:pt x="2458" y="20512"/>
                </a:lnTo>
                <a:lnTo>
                  <a:pt x="2555" y="20439"/>
                </a:lnTo>
                <a:lnTo>
                  <a:pt x="2652" y="20366"/>
                </a:lnTo>
                <a:lnTo>
                  <a:pt x="2750" y="20269"/>
                </a:lnTo>
                <a:lnTo>
                  <a:pt x="2798" y="20172"/>
                </a:lnTo>
                <a:lnTo>
                  <a:pt x="2847" y="20123"/>
                </a:lnTo>
                <a:lnTo>
                  <a:pt x="2871" y="20074"/>
                </a:lnTo>
                <a:lnTo>
                  <a:pt x="2969" y="19783"/>
                </a:lnTo>
                <a:lnTo>
                  <a:pt x="3042" y="19466"/>
                </a:lnTo>
                <a:lnTo>
                  <a:pt x="3090" y="19150"/>
                </a:lnTo>
                <a:lnTo>
                  <a:pt x="3139" y="18809"/>
                </a:lnTo>
                <a:lnTo>
                  <a:pt x="3188" y="18152"/>
                </a:lnTo>
                <a:lnTo>
                  <a:pt x="3236" y="17520"/>
                </a:lnTo>
                <a:lnTo>
                  <a:pt x="3285" y="16425"/>
                </a:lnTo>
                <a:lnTo>
                  <a:pt x="3334" y="15330"/>
                </a:lnTo>
                <a:lnTo>
                  <a:pt x="3407" y="14502"/>
                </a:lnTo>
                <a:lnTo>
                  <a:pt x="3480" y="13651"/>
                </a:lnTo>
                <a:lnTo>
                  <a:pt x="3528" y="13164"/>
                </a:lnTo>
                <a:lnTo>
                  <a:pt x="3601" y="12872"/>
                </a:lnTo>
                <a:lnTo>
                  <a:pt x="3650" y="12750"/>
                </a:lnTo>
                <a:lnTo>
                  <a:pt x="3699" y="12629"/>
                </a:lnTo>
                <a:lnTo>
                  <a:pt x="3747" y="12750"/>
                </a:lnTo>
                <a:lnTo>
                  <a:pt x="3796" y="12872"/>
                </a:lnTo>
                <a:lnTo>
                  <a:pt x="3845" y="13164"/>
                </a:lnTo>
                <a:lnTo>
                  <a:pt x="3918" y="13651"/>
                </a:lnTo>
                <a:lnTo>
                  <a:pt x="3991" y="14502"/>
                </a:lnTo>
                <a:lnTo>
                  <a:pt x="4064" y="15330"/>
                </a:lnTo>
                <a:lnTo>
                  <a:pt x="4112" y="16425"/>
                </a:lnTo>
                <a:lnTo>
                  <a:pt x="4161" y="17520"/>
                </a:lnTo>
                <a:lnTo>
                  <a:pt x="4210" y="18152"/>
                </a:lnTo>
                <a:lnTo>
                  <a:pt x="4258" y="18809"/>
                </a:lnTo>
                <a:lnTo>
                  <a:pt x="4307" y="19150"/>
                </a:lnTo>
                <a:lnTo>
                  <a:pt x="4356" y="19466"/>
                </a:lnTo>
                <a:lnTo>
                  <a:pt x="4429" y="19783"/>
                </a:lnTo>
                <a:lnTo>
                  <a:pt x="4526" y="20074"/>
                </a:lnTo>
                <a:lnTo>
                  <a:pt x="4550" y="20123"/>
                </a:lnTo>
                <a:lnTo>
                  <a:pt x="4599" y="20172"/>
                </a:lnTo>
                <a:lnTo>
                  <a:pt x="4648" y="20269"/>
                </a:lnTo>
                <a:lnTo>
                  <a:pt x="4745" y="20366"/>
                </a:lnTo>
                <a:lnTo>
                  <a:pt x="4842" y="20439"/>
                </a:lnTo>
                <a:lnTo>
                  <a:pt x="4940" y="20512"/>
                </a:lnTo>
                <a:lnTo>
                  <a:pt x="5183" y="20634"/>
                </a:lnTo>
                <a:lnTo>
                  <a:pt x="5402" y="20731"/>
                </a:lnTo>
                <a:lnTo>
                  <a:pt x="5694" y="20804"/>
                </a:lnTo>
                <a:lnTo>
                  <a:pt x="5986" y="20829"/>
                </a:lnTo>
                <a:lnTo>
                  <a:pt x="6278" y="20829"/>
                </a:lnTo>
                <a:lnTo>
                  <a:pt x="6594" y="20756"/>
                </a:lnTo>
                <a:lnTo>
                  <a:pt x="6691" y="20707"/>
                </a:lnTo>
                <a:lnTo>
                  <a:pt x="6740" y="20634"/>
                </a:lnTo>
                <a:lnTo>
                  <a:pt x="6740" y="20512"/>
                </a:lnTo>
                <a:lnTo>
                  <a:pt x="6716" y="20415"/>
                </a:lnTo>
                <a:lnTo>
                  <a:pt x="6667" y="20269"/>
                </a:lnTo>
                <a:lnTo>
                  <a:pt x="6570" y="20147"/>
                </a:lnTo>
                <a:lnTo>
                  <a:pt x="6375" y="19904"/>
                </a:lnTo>
                <a:lnTo>
                  <a:pt x="6132" y="19685"/>
                </a:lnTo>
                <a:lnTo>
                  <a:pt x="5864" y="19515"/>
                </a:lnTo>
                <a:lnTo>
                  <a:pt x="5889" y="18736"/>
                </a:lnTo>
                <a:lnTo>
                  <a:pt x="5937" y="17958"/>
                </a:lnTo>
                <a:lnTo>
                  <a:pt x="6059" y="16376"/>
                </a:lnTo>
                <a:lnTo>
                  <a:pt x="6132" y="15597"/>
                </a:lnTo>
                <a:lnTo>
                  <a:pt x="6156" y="14819"/>
                </a:lnTo>
                <a:lnTo>
                  <a:pt x="6180" y="14040"/>
                </a:lnTo>
                <a:lnTo>
                  <a:pt x="6180" y="13261"/>
                </a:lnTo>
                <a:lnTo>
                  <a:pt x="6180" y="12604"/>
                </a:lnTo>
                <a:lnTo>
                  <a:pt x="6156" y="11923"/>
                </a:lnTo>
                <a:lnTo>
                  <a:pt x="6253" y="12069"/>
                </a:lnTo>
                <a:lnTo>
                  <a:pt x="6399" y="12166"/>
                </a:lnTo>
                <a:lnTo>
                  <a:pt x="6521" y="12215"/>
                </a:lnTo>
                <a:lnTo>
                  <a:pt x="6643" y="12215"/>
                </a:lnTo>
                <a:lnTo>
                  <a:pt x="6764" y="12191"/>
                </a:lnTo>
                <a:lnTo>
                  <a:pt x="6886" y="12142"/>
                </a:lnTo>
                <a:lnTo>
                  <a:pt x="6983" y="12069"/>
                </a:lnTo>
                <a:lnTo>
                  <a:pt x="7081" y="11972"/>
                </a:lnTo>
                <a:lnTo>
                  <a:pt x="7178" y="11899"/>
                </a:lnTo>
                <a:lnTo>
                  <a:pt x="7227" y="11777"/>
                </a:lnTo>
                <a:lnTo>
                  <a:pt x="7300" y="11631"/>
                </a:lnTo>
                <a:lnTo>
                  <a:pt x="7324" y="11412"/>
                </a:lnTo>
                <a:lnTo>
                  <a:pt x="7300" y="11193"/>
                </a:lnTo>
                <a:lnTo>
                  <a:pt x="7251" y="10974"/>
                </a:lnTo>
                <a:lnTo>
                  <a:pt x="7275" y="10974"/>
                </a:lnTo>
                <a:lnTo>
                  <a:pt x="7348" y="10390"/>
                </a:lnTo>
                <a:lnTo>
                  <a:pt x="7397" y="9806"/>
                </a:lnTo>
                <a:lnTo>
                  <a:pt x="7397" y="9198"/>
                </a:lnTo>
                <a:lnTo>
                  <a:pt x="7348" y="8614"/>
                </a:lnTo>
                <a:lnTo>
                  <a:pt x="7251" y="8006"/>
                </a:lnTo>
                <a:lnTo>
                  <a:pt x="7129" y="7446"/>
                </a:lnTo>
                <a:lnTo>
                  <a:pt x="6959" y="6862"/>
                </a:lnTo>
                <a:lnTo>
                  <a:pt x="6764" y="6327"/>
                </a:lnTo>
                <a:lnTo>
                  <a:pt x="6545" y="5913"/>
                </a:lnTo>
                <a:lnTo>
                  <a:pt x="6302" y="5499"/>
                </a:lnTo>
                <a:lnTo>
                  <a:pt x="6010" y="5134"/>
                </a:lnTo>
                <a:lnTo>
                  <a:pt x="5840" y="4964"/>
                </a:lnTo>
                <a:lnTo>
                  <a:pt x="5670" y="4794"/>
                </a:lnTo>
                <a:lnTo>
                  <a:pt x="5499" y="4648"/>
                </a:lnTo>
                <a:lnTo>
                  <a:pt x="5305" y="4526"/>
                </a:lnTo>
                <a:lnTo>
                  <a:pt x="5110" y="4404"/>
                </a:lnTo>
                <a:lnTo>
                  <a:pt x="4891" y="4331"/>
                </a:lnTo>
                <a:lnTo>
                  <a:pt x="4672" y="4258"/>
                </a:lnTo>
                <a:lnTo>
                  <a:pt x="4453" y="4210"/>
                </a:lnTo>
                <a:lnTo>
                  <a:pt x="4210" y="4210"/>
                </a:lnTo>
                <a:lnTo>
                  <a:pt x="3966" y="4234"/>
                </a:lnTo>
                <a:lnTo>
                  <a:pt x="3966" y="4210"/>
                </a:lnTo>
                <a:lnTo>
                  <a:pt x="3966" y="4185"/>
                </a:lnTo>
                <a:lnTo>
                  <a:pt x="3966" y="4137"/>
                </a:lnTo>
                <a:lnTo>
                  <a:pt x="3942" y="4039"/>
                </a:lnTo>
                <a:lnTo>
                  <a:pt x="3918" y="3966"/>
                </a:lnTo>
                <a:lnTo>
                  <a:pt x="4064" y="3942"/>
                </a:lnTo>
                <a:lnTo>
                  <a:pt x="4210" y="3893"/>
                </a:lnTo>
                <a:lnTo>
                  <a:pt x="4356" y="3845"/>
                </a:lnTo>
                <a:lnTo>
                  <a:pt x="4477" y="3772"/>
                </a:lnTo>
                <a:lnTo>
                  <a:pt x="4721" y="3602"/>
                </a:lnTo>
                <a:lnTo>
                  <a:pt x="4940" y="3383"/>
                </a:lnTo>
                <a:lnTo>
                  <a:pt x="5110" y="3115"/>
                </a:lnTo>
                <a:lnTo>
                  <a:pt x="5232" y="2847"/>
                </a:lnTo>
                <a:lnTo>
                  <a:pt x="5353" y="2531"/>
                </a:lnTo>
                <a:lnTo>
                  <a:pt x="5402" y="2215"/>
                </a:lnTo>
                <a:lnTo>
                  <a:pt x="5426" y="2069"/>
                </a:lnTo>
                <a:lnTo>
                  <a:pt x="5402" y="1898"/>
                </a:lnTo>
                <a:lnTo>
                  <a:pt x="5378" y="1704"/>
                </a:lnTo>
                <a:lnTo>
                  <a:pt x="5329" y="1485"/>
                </a:lnTo>
                <a:lnTo>
                  <a:pt x="5280" y="1290"/>
                </a:lnTo>
                <a:lnTo>
                  <a:pt x="5183" y="1095"/>
                </a:lnTo>
                <a:lnTo>
                  <a:pt x="5086" y="876"/>
                </a:lnTo>
                <a:lnTo>
                  <a:pt x="4988" y="682"/>
                </a:lnTo>
                <a:lnTo>
                  <a:pt x="4867" y="511"/>
                </a:lnTo>
                <a:lnTo>
                  <a:pt x="4721" y="365"/>
                </a:lnTo>
                <a:lnTo>
                  <a:pt x="4575" y="219"/>
                </a:lnTo>
                <a:lnTo>
                  <a:pt x="4429" y="122"/>
                </a:lnTo>
                <a:lnTo>
                  <a:pt x="4258" y="49"/>
                </a:lnTo>
                <a:lnTo>
                  <a:pt x="4088" y="0"/>
                </a:lnTo>
                <a:close/>
              </a:path>
            </a:pathLst>
          </a:custGeom>
          <a:solidFill>
            <a:schemeClr val="bg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29495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337126" y="227416"/>
            <a:ext cx="6978073"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200" dirty="0"/>
              <a:t>1. </a:t>
            </a:r>
            <a:r>
              <a:rPr lang="en" sz="4400" b="1" dirty="0"/>
              <a:t>Overall </a:t>
            </a:r>
            <a:r>
              <a:rPr lang="en" sz="4000" b="1" dirty="0"/>
              <a:t>improvement</a:t>
            </a:r>
            <a:endParaRPr sz="4400" b="1" dirty="0"/>
          </a:p>
        </p:txBody>
      </p:sp>
      <p:sp>
        <p:nvSpPr>
          <p:cNvPr id="153" name="Google Shape;153;p2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9</a:t>
            </a:fld>
            <a:endParaRPr/>
          </a:p>
        </p:txBody>
      </p:sp>
      <p:sp>
        <p:nvSpPr>
          <p:cNvPr id="4" name="Google Shape;112;p20"/>
          <p:cNvSpPr txBox="1">
            <a:spLocks/>
          </p:cNvSpPr>
          <p:nvPr/>
        </p:nvSpPr>
        <p:spPr>
          <a:xfrm>
            <a:off x="1106894" y="1084816"/>
            <a:ext cx="5315677" cy="263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spcBef>
                <a:spcPts val="600"/>
              </a:spcBef>
              <a:buClr>
                <a:srgbClr val="B7B7B7"/>
              </a:buClr>
              <a:buSzPts val="1600"/>
            </a:pPr>
            <a:r>
              <a:rPr lang="en-US" sz="1600" b="1" dirty="0">
                <a:solidFill>
                  <a:srgbClr val="666666"/>
                </a:solidFill>
                <a:latin typeface="Lato Light"/>
                <a:sym typeface="Lato Light"/>
              </a:rPr>
              <a:t>Students</a:t>
            </a:r>
          </a:p>
          <a:p>
            <a:pPr lvl="0">
              <a:spcBef>
                <a:spcPts val="600"/>
              </a:spcBef>
              <a:buClr>
                <a:srgbClr val="B7B7B7"/>
              </a:buClr>
              <a:buSzPts val="1600"/>
            </a:pPr>
            <a:r>
              <a:rPr lang="en-GB" dirty="0"/>
              <a:t>“</a:t>
            </a:r>
            <a:r>
              <a:rPr lang="en-GB" i="1" dirty="0">
                <a:solidFill>
                  <a:srgbClr val="008000"/>
                </a:solidFill>
              </a:rPr>
              <a:t>Since the first role play I feel that I have gained many new communication skills, I am a lot more confident when speaking to service users</a:t>
            </a:r>
            <a:r>
              <a:rPr lang="en-GB" dirty="0"/>
              <a:t>” </a:t>
            </a:r>
            <a:r>
              <a:rPr lang="en-GB" sz="1100" dirty="0"/>
              <a:t>(S18)</a:t>
            </a:r>
          </a:p>
          <a:p>
            <a:pPr lvl="0">
              <a:spcBef>
                <a:spcPts val="600"/>
              </a:spcBef>
              <a:buClr>
                <a:srgbClr val="B7B7B7"/>
              </a:buClr>
              <a:buSzPts val="1600"/>
            </a:pPr>
            <a:r>
              <a:rPr lang="en-US" sz="1600" b="1" dirty="0">
                <a:solidFill>
                  <a:srgbClr val="666666"/>
                </a:solidFill>
                <a:latin typeface="Lato Light"/>
                <a:sym typeface="Lato Light"/>
              </a:rPr>
              <a:t>PIs</a:t>
            </a:r>
          </a:p>
          <a:p>
            <a:pPr>
              <a:spcBef>
                <a:spcPts val="600"/>
              </a:spcBef>
              <a:buClr>
                <a:srgbClr val="B7B7B7"/>
              </a:buClr>
              <a:buSzPts val="1600"/>
            </a:pPr>
            <a:r>
              <a:rPr lang="en-GB" sz="1050" dirty="0"/>
              <a:t>From:</a:t>
            </a:r>
            <a:r>
              <a:rPr lang="en-GB" dirty="0"/>
              <a:t> </a:t>
            </a:r>
            <a:r>
              <a:rPr lang="en-GB" i="1" dirty="0"/>
              <a:t>“</a:t>
            </a:r>
            <a:r>
              <a:rPr lang="en-GB" i="1" dirty="0">
                <a:solidFill>
                  <a:srgbClr val="008000"/>
                </a:solidFill>
              </a:rPr>
              <a:t>Student was so nervous that it is very difficult to answer these two questions. She shows signs of future promise but will have to work on her approach to service users and lack of confidence</a:t>
            </a:r>
            <a:r>
              <a:rPr lang="en-GB" i="1" dirty="0"/>
              <a:t>” </a:t>
            </a:r>
            <a:r>
              <a:rPr lang="en-GB" sz="1100" dirty="0"/>
              <a:t>To:</a:t>
            </a:r>
            <a:r>
              <a:rPr lang="en-GB" dirty="0"/>
              <a:t> “</a:t>
            </a:r>
            <a:r>
              <a:rPr lang="en-GB" i="1" dirty="0">
                <a:solidFill>
                  <a:srgbClr val="008000"/>
                </a:solidFill>
              </a:rPr>
              <a:t>Student goes from strength to strength. She is confident and capable and knows how to ask the right questions</a:t>
            </a:r>
            <a:r>
              <a:rPr lang="en-GB" i="1" dirty="0"/>
              <a:t>” </a:t>
            </a:r>
            <a:r>
              <a:rPr lang="en-GB" sz="1100" dirty="0"/>
              <a:t>(P03 for S22)</a:t>
            </a:r>
            <a:endParaRPr lang="en-US" sz="1100" dirty="0">
              <a:solidFill>
                <a:srgbClr val="666666"/>
              </a:solidFill>
              <a:latin typeface="Lato Light"/>
              <a:sym typeface="Lato Light"/>
            </a:endParaRPr>
          </a:p>
          <a:p>
            <a:pPr lvl="0">
              <a:spcBef>
                <a:spcPts val="600"/>
              </a:spcBef>
              <a:buClr>
                <a:srgbClr val="B7B7B7"/>
              </a:buClr>
              <a:buSzPts val="1600"/>
            </a:pPr>
            <a:r>
              <a:rPr lang="en-US" sz="1600" b="1" dirty="0">
                <a:solidFill>
                  <a:srgbClr val="666666"/>
                </a:solidFill>
                <a:latin typeface="Lato Light"/>
                <a:sym typeface="Lato Light"/>
              </a:rPr>
              <a:t>PEs</a:t>
            </a:r>
          </a:p>
          <a:p>
            <a:r>
              <a:rPr lang="en-GB" dirty="0"/>
              <a:t>“</a:t>
            </a:r>
            <a:r>
              <a:rPr lang="en-GB" i="1" dirty="0"/>
              <a:t>[The students] </a:t>
            </a:r>
            <a:r>
              <a:rPr lang="en-GB" i="1" dirty="0">
                <a:solidFill>
                  <a:srgbClr val="008000"/>
                </a:solidFill>
              </a:rPr>
              <a:t>were more confident regarding asking open-ended questions compared to when they completed the initial role plays</a:t>
            </a:r>
            <a:r>
              <a:rPr lang="en-GB" dirty="0"/>
              <a:t>” </a:t>
            </a:r>
            <a:r>
              <a:rPr lang="en-GB" sz="1100" dirty="0"/>
              <a:t>(E02)</a:t>
            </a:r>
          </a:p>
        </p:txBody>
      </p:sp>
      <p:sp>
        <p:nvSpPr>
          <p:cNvPr id="30" name="Freeform 72"/>
          <p:cNvSpPr>
            <a:spLocks/>
          </p:cNvSpPr>
          <p:nvPr/>
        </p:nvSpPr>
        <p:spPr bwMode="auto">
          <a:xfrm rot="18900000">
            <a:off x="3487464" y="2283173"/>
            <a:ext cx="2380571" cy="2551687"/>
          </a:xfrm>
          <a:custGeom>
            <a:avLst/>
            <a:gdLst>
              <a:gd name="T0" fmla="*/ 3318 w 3325"/>
              <a:gd name="T1" fmla="*/ 1363 h 3564"/>
              <a:gd name="T2" fmla="*/ 1141 w 3325"/>
              <a:gd name="T3" fmla="*/ 1541 h 3564"/>
              <a:gd name="T4" fmla="*/ 15 w 3325"/>
              <a:gd name="T5" fmla="*/ 0 h 3564"/>
              <a:gd name="T6" fmla="*/ 3 w 3325"/>
              <a:gd name="T7" fmla="*/ 0 h 3564"/>
              <a:gd name="T8" fmla="*/ 0 w 3325"/>
              <a:gd name="T9" fmla="*/ 12 h 3564"/>
              <a:gd name="T10" fmla="*/ 1127 w 3325"/>
              <a:gd name="T11" fmla="*/ 1550 h 3564"/>
              <a:gd name="T12" fmla="*/ 426 w 3325"/>
              <a:gd name="T13" fmla="*/ 3555 h 3564"/>
              <a:gd name="T14" fmla="*/ 434 w 3325"/>
              <a:gd name="T15" fmla="*/ 3564 h 3564"/>
              <a:gd name="T16" fmla="*/ 443 w 3325"/>
              <a:gd name="T17" fmla="*/ 3564 h 3564"/>
              <a:gd name="T18" fmla="*/ 1143 w 3325"/>
              <a:gd name="T19" fmla="*/ 1557 h 3564"/>
              <a:gd name="T20" fmla="*/ 3321 w 3325"/>
              <a:gd name="T21" fmla="*/ 1380 h 3564"/>
              <a:gd name="T22" fmla="*/ 3325 w 3325"/>
              <a:gd name="T23" fmla="*/ 1370 h 3564"/>
              <a:gd name="T24" fmla="*/ 3318 w 3325"/>
              <a:gd name="T25" fmla="*/ 1363 h 3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5" h="3564">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alpha val="20000"/>
            </a:schemeClr>
          </a:solidFill>
          <a:ln>
            <a:noFill/>
          </a:ln>
        </p:spPr>
        <p:txBody>
          <a:bodyPr vert="horz" wrap="square" lIns="68580" tIns="34290" rIns="68580" bIns="34290" numCol="1" anchor="t" anchorCtr="0" compatLnSpc="1">
            <a:prstTxWarp prst="textNoShape">
              <a:avLst/>
            </a:prstTxWarp>
          </a:bodyPr>
          <a:lstStyle/>
          <a:p>
            <a:endParaRPr lang="id-ID" sz="1350"/>
          </a:p>
        </p:txBody>
      </p:sp>
      <p:cxnSp>
        <p:nvCxnSpPr>
          <p:cNvPr id="46" name="Straight Connector 45"/>
          <p:cNvCxnSpPr/>
          <p:nvPr/>
        </p:nvCxnSpPr>
        <p:spPr>
          <a:xfrm>
            <a:off x="667398" y="1965966"/>
            <a:ext cx="0" cy="753483"/>
          </a:xfrm>
          <a:prstGeom prst="line">
            <a:avLst/>
          </a:prstGeom>
          <a:ln w="19050" cap="flat" cmpd="sng" algn="ctr">
            <a:solidFill>
              <a:schemeClr val="tx1">
                <a:lumMod val="50000"/>
                <a:lumOff val="50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0" name="Google Shape;317;p39"/>
          <p:cNvSpPr/>
          <p:nvPr/>
        </p:nvSpPr>
        <p:spPr>
          <a:xfrm>
            <a:off x="337126" y="2811984"/>
            <a:ext cx="660544" cy="438187"/>
          </a:xfrm>
          <a:custGeom>
            <a:avLst/>
            <a:gdLst/>
            <a:ahLst/>
            <a:cxnLst/>
            <a:rect l="l" t="t" r="r" b="b"/>
            <a:pathLst>
              <a:path w="19881" h="11096" extrusionOk="0">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chemeClr val="tx1">
              <a:lumMod val="75000"/>
              <a:lumOff val="2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Google Shape;296;p39"/>
          <p:cNvSpPr/>
          <p:nvPr/>
        </p:nvSpPr>
        <p:spPr>
          <a:xfrm>
            <a:off x="337126" y="1380024"/>
            <a:ext cx="660544" cy="615707"/>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1">
              <a:lumMod val="75000"/>
              <a:lumOff val="2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Google Shape;313;p39"/>
          <p:cNvSpPr/>
          <p:nvPr/>
        </p:nvSpPr>
        <p:spPr>
          <a:xfrm>
            <a:off x="325031" y="4040910"/>
            <a:ext cx="660544" cy="704376"/>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tx1">
              <a:lumMod val="75000"/>
              <a:lumOff val="25000"/>
            </a:schemeClr>
          </a:solidFill>
          <a:ln>
            <a:noFill/>
          </a:ln>
        </p:spPr>
        <p:txBody>
          <a:bodyPr spcFirstLastPara="1" wrap="square" lIns="91425" tIns="91425" rIns="91425" bIns="91425"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spcBef>
                <a:spcPts val="0"/>
              </a:spcBef>
              <a:spcAft>
                <a:spcPts val="0"/>
              </a:spcAft>
              <a:buNone/>
            </a:pPr>
            <a:endParaRPr/>
          </a:p>
        </p:txBody>
      </p:sp>
      <p:cxnSp>
        <p:nvCxnSpPr>
          <p:cNvPr id="53" name="Straight Connector 52"/>
          <p:cNvCxnSpPr/>
          <p:nvPr/>
        </p:nvCxnSpPr>
        <p:spPr>
          <a:xfrm flipH="1">
            <a:off x="653143" y="3335772"/>
            <a:ext cx="14255" cy="679847"/>
          </a:xfrm>
          <a:prstGeom prst="line">
            <a:avLst/>
          </a:prstGeom>
          <a:ln w="19050" cap="flat" cmpd="sng" algn="ctr">
            <a:solidFill>
              <a:schemeClr val="tx1">
                <a:lumMod val="50000"/>
                <a:lumOff val="50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3621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glamour templat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885</TotalTime>
  <Words>1885</Words>
  <Application>Microsoft Office PowerPoint</Application>
  <PresentationFormat>On-screen Show (16:9)</PresentationFormat>
  <Paragraphs>589</Paragraphs>
  <Slides>22</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Calibri</vt:lpstr>
      <vt:lpstr>Lato Light</vt:lpstr>
      <vt:lpstr>Times New Roman</vt:lpstr>
      <vt:lpstr>Ink Free</vt:lpstr>
      <vt:lpstr>Arial</vt:lpstr>
      <vt:lpstr>Wingdings</vt:lpstr>
      <vt:lpstr>Lato Hairline</vt:lpstr>
      <vt:lpstr>Eglamour template</vt:lpstr>
      <vt:lpstr>Evaluation of service user-led role play feedback for social work students  Dr Eleni Skoura-Kirk, Lecturer in Social Work    Sarah Brown, Senior Lecturer in Social Work    Dr Rasa Mikelyte, Research Assistant - CHSS</vt:lpstr>
      <vt:lpstr>Introduction</vt:lpstr>
      <vt:lpstr>Skills development through role-plays</vt:lpstr>
      <vt:lpstr>PowerPoint Presentation</vt:lpstr>
      <vt:lpstr>    Role play interviews: design &amp; implementation</vt:lpstr>
      <vt:lpstr>Methodology</vt:lpstr>
      <vt:lpstr>Methodology</vt:lpstr>
      <vt:lpstr>PowerPoint Presentation</vt:lpstr>
      <vt:lpstr>1. Overall improvement</vt:lpstr>
      <vt:lpstr>2. Diverging emphases of       what improved</vt:lpstr>
      <vt:lpstr>2. Diverging emphases of       what improved</vt:lpstr>
      <vt:lpstr>3. Competing ideas on what      improvement is desired</vt:lpstr>
      <vt:lpstr>Quantitative Findings</vt:lpstr>
      <vt:lpstr>PowerPoint Presentation</vt:lpstr>
      <vt:lpstr>PowerPoint Presentation</vt:lpstr>
      <vt:lpstr>Results</vt:lpstr>
      <vt:lpstr>Results</vt:lpstr>
      <vt:lpstr>PowerPoint Presentation</vt:lpstr>
      <vt:lpstr>       Do role-plays with service users lead to better communication, interpersonal and reflective skills? </vt:lpstr>
      <vt:lpstr>Key messages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Rasa Mikelyte</dc:creator>
  <cp:lastModifiedBy>Eleni Skoura</cp:lastModifiedBy>
  <cp:revision>103</cp:revision>
  <dcterms:modified xsi:type="dcterms:W3CDTF">2018-09-12T09:11:00Z</dcterms:modified>
</cp:coreProperties>
</file>