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5"/>
  </p:handoutMasterIdLst>
  <p:sldIdLst>
    <p:sldId id="257" r:id="rId2"/>
    <p:sldId id="256" r:id="rId3"/>
    <p:sldId id="258" r:id="rId4"/>
    <p:sldId id="259" r:id="rId5"/>
    <p:sldId id="260" r:id="rId6"/>
    <p:sldId id="262" r:id="rId7"/>
    <p:sldId id="274" r:id="rId8"/>
    <p:sldId id="263" r:id="rId9"/>
    <p:sldId id="264" r:id="rId10"/>
    <p:sldId id="265" r:id="rId11"/>
    <p:sldId id="267" r:id="rId12"/>
    <p:sldId id="272" r:id="rId13"/>
    <p:sldId id="268" r:id="rId14"/>
    <p:sldId id="269" r:id="rId15"/>
    <p:sldId id="275" r:id="rId16"/>
    <p:sldId id="276" r:id="rId17"/>
    <p:sldId id="277" r:id="rId18"/>
    <p:sldId id="279" r:id="rId19"/>
    <p:sldId id="278" r:id="rId20"/>
    <p:sldId id="270" r:id="rId21"/>
    <p:sldId id="273" r:id="rId22"/>
    <p:sldId id="261" r:id="rId23"/>
    <p:sldId id="271" r:id="rId24"/>
  </p:sldIdLst>
  <p:sldSz cx="9144000" cy="6858000" type="screen4x3"/>
  <p:notesSz cx="6858000" cy="9945688"/>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0929"/>
  </p:normalViewPr>
  <p:slideViewPr>
    <p:cSldViewPr>
      <p:cViewPr varScale="1">
        <p:scale>
          <a:sx n="86" d="100"/>
          <a:sy n="86" d="100"/>
        </p:scale>
        <p:origin x="13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8475"/>
          </a:xfrm>
          <a:prstGeom prst="rect">
            <a:avLst/>
          </a:prstGeom>
        </p:spPr>
        <p:txBody>
          <a:bodyPr vert="horz" lIns="91440" tIns="45720" rIns="91440" bIns="45720" rtlCol="0"/>
          <a:lstStyle>
            <a:lvl1pPr algn="r">
              <a:defRPr sz="1200"/>
            </a:lvl1pPr>
          </a:lstStyle>
          <a:p>
            <a:fld id="{506949C4-E2A5-402B-BD9B-A23622C800D6}" type="datetimeFigureOut">
              <a:rPr lang="en-GB" smtClean="0"/>
              <a:t>02/12/2018</a:t>
            </a:fld>
            <a:endParaRPr lang="en-GB"/>
          </a:p>
        </p:txBody>
      </p:sp>
      <p:sp>
        <p:nvSpPr>
          <p:cNvPr id="4" name="Footer Placeholder 3"/>
          <p:cNvSpPr>
            <a:spLocks noGrp="1"/>
          </p:cNvSpPr>
          <p:nvPr>
            <p:ph type="ftr" sz="quarter" idx="2"/>
          </p:nvPr>
        </p:nvSpPr>
        <p:spPr>
          <a:xfrm>
            <a:off x="0" y="9447213"/>
            <a:ext cx="29718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7213"/>
            <a:ext cx="2971800" cy="498475"/>
          </a:xfrm>
          <a:prstGeom prst="rect">
            <a:avLst/>
          </a:prstGeom>
        </p:spPr>
        <p:txBody>
          <a:bodyPr vert="horz" lIns="91440" tIns="45720" rIns="91440" bIns="45720" rtlCol="0" anchor="b"/>
          <a:lstStyle>
            <a:lvl1pPr algn="r">
              <a:defRPr sz="1200"/>
            </a:lvl1pPr>
          </a:lstStyle>
          <a:p>
            <a:fld id="{3BBB0DD8-4A42-4024-B03B-DFB0C7FB819C}" type="slidenum">
              <a:rPr lang="en-GB" smtClean="0"/>
              <a:t>‹#›</a:t>
            </a:fld>
            <a:endParaRPr lang="en-GB"/>
          </a:p>
        </p:txBody>
      </p:sp>
    </p:spTree>
    <p:extLst>
      <p:ext uri="{BB962C8B-B14F-4D97-AF65-F5344CB8AC3E}">
        <p14:creationId xmlns:p14="http://schemas.microsoft.com/office/powerpoint/2010/main" val="19855390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2FBE0E3-7440-4861-83C0-FA4674E3DD62}" type="slidenum">
              <a:rPr lang="en-GB" altLang="en-US"/>
              <a:pPr/>
              <a:t>‹#›</a:t>
            </a:fld>
            <a:endParaRPr lang="en-GB" altLang="en-US"/>
          </a:p>
        </p:txBody>
      </p:sp>
    </p:spTree>
    <p:extLst>
      <p:ext uri="{BB962C8B-B14F-4D97-AF65-F5344CB8AC3E}">
        <p14:creationId xmlns:p14="http://schemas.microsoft.com/office/powerpoint/2010/main" val="4267451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C712883-2B50-4499-982D-425ED7F10001}" type="slidenum">
              <a:rPr lang="en-GB" altLang="en-US"/>
              <a:pPr/>
              <a:t>‹#›</a:t>
            </a:fld>
            <a:endParaRPr lang="en-GB" altLang="en-US"/>
          </a:p>
        </p:txBody>
      </p:sp>
    </p:spTree>
    <p:extLst>
      <p:ext uri="{BB962C8B-B14F-4D97-AF65-F5344CB8AC3E}">
        <p14:creationId xmlns:p14="http://schemas.microsoft.com/office/powerpoint/2010/main" val="1152575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D1B4DDB1-B030-4BFD-8527-382EF7D18113}" type="slidenum">
              <a:rPr lang="en-GB" altLang="en-US"/>
              <a:pPr/>
              <a:t>‹#›</a:t>
            </a:fld>
            <a:endParaRPr lang="en-GB" altLang="en-US"/>
          </a:p>
        </p:txBody>
      </p:sp>
    </p:spTree>
    <p:extLst>
      <p:ext uri="{BB962C8B-B14F-4D97-AF65-F5344CB8AC3E}">
        <p14:creationId xmlns:p14="http://schemas.microsoft.com/office/powerpoint/2010/main" val="1926806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40059FF0-29DB-403E-8055-EE08E596F3E2}" type="slidenum">
              <a:rPr lang="en-GB" altLang="en-US"/>
              <a:pPr/>
              <a:t>‹#›</a:t>
            </a:fld>
            <a:endParaRPr lang="en-GB" altLang="en-US"/>
          </a:p>
        </p:txBody>
      </p:sp>
    </p:spTree>
    <p:extLst>
      <p:ext uri="{BB962C8B-B14F-4D97-AF65-F5344CB8AC3E}">
        <p14:creationId xmlns:p14="http://schemas.microsoft.com/office/powerpoint/2010/main" val="1944101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8ACC544-6616-4031-9288-A79A38B1049C}" type="slidenum">
              <a:rPr lang="en-GB" altLang="en-US"/>
              <a:pPr/>
              <a:t>‹#›</a:t>
            </a:fld>
            <a:endParaRPr lang="en-GB" altLang="en-US"/>
          </a:p>
        </p:txBody>
      </p:sp>
    </p:spTree>
    <p:extLst>
      <p:ext uri="{BB962C8B-B14F-4D97-AF65-F5344CB8AC3E}">
        <p14:creationId xmlns:p14="http://schemas.microsoft.com/office/powerpoint/2010/main" val="129969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90600" y="1981200"/>
            <a:ext cx="3467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10100" y="1981200"/>
            <a:ext cx="3467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1F8934C2-5024-498E-9D72-9472CD4E2087}" type="slidenum">
              <a:rPr lang="en-GB" altLang="en-US"/>
              <a:pPr/>
              <a:t>‹#›</a:t>
            </a:fld>
            <a:endParaRPr lang="en-GB" altLang="en-US"/>
          </a:p>
        </p:txBody>
      </p:sp>
    </p:spTree>
    <p:extLst>
      <p:ext uri="{BB962C8B-B14F-4D97-AF65-F5344CB8AC3E}">
        <p14:creationId xmlns:p14="http://schemas.microsoft.com/office/powerpoint/2010/main" val="32930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DAC196E0-BDF1-456B-81B8-A43D602EBC71}" type="slidenum">
              <a:rPr lang="en-GB" altLang="en-US"/>
              <a:pPr/>
              <a:t>‹#›</a:t>
            </a:fld>
            <a:endParaRPr lang="en-GB" altLang="en-US"/>
          </a:p>
        </p:txBody>
      </p:sp>
    </p:spTree>
    <p:extLst>
      <p:ext uri="{BB962C8B-B14F-4D97-AF65-F5344CB8AC3E}">
        <p14:creationId xmlns:p14="http://schemas.microsoft.com/office/powerpoint/2010/main" val="618224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FCD9C3D3-E52F-48FA-9418-6BD244DB8D29}" type="slidenum">
              <a:rPr lang="en-GB" altLang="en-US"/>
              <a:pPr/>
              <a:t>‹#›</a:t>
            </a:fld>
            <a:endParaRPr lang="en-GB" altLang="en-US"/>
          </a:p>
        </p:txBody>
      </p:sp>
    </p:spTree>
    <p:extLst>
      <p:ext uri="{BB962C8B-B14F-4D97-AF65-F5344CB8AC3E}">
        <p14:creationId xmlns:p14="http://schemas.microsoft.com/office/powerpoint/2010/main" val="219479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CDFC7B03-4D27-4D56-A117-F4DD7701E080}" type="slidenum">
              <a:rPr lang="en-GB" altLang="en-US"/>
              <a:pPr/>
              <a:t>‹#›</a:t>
            </a:fld>
            <a:endParaRPr lang="en-GB" altLang="en-US"/>
          </a:p>
        </p:txBody>
      </p:sp>
    </p:spTree>
    <p:extLst>
      <p:ext uri="{BB962C8B-B14F-4D97-AF65-F5344CB8AC3E}">
        <p14:creationId xmlns:p14="http://schemas.microsoft.com/office/powerpoint/2010/main" val="76630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E68629E9-F1B1-4A57-A006-54A837810CAA}" type="slidenum">
              <a:rPr lang="en-GB" altLang="en-US"/>
              <a:pPr/>
              <a:t>‹#›</a:t>
            </a:fld>
            <a:endParaRPr lang="en-GB" altLang="en-US"/>
          </a:p>
        </p:txBody>
      </p:sp>
    </p:spTree>
    <p:extLst>
      <p:ext uri="{BB962C8B-B14F-4D97-AF65-F5344CB8AC3E}">
        <p14:creationId xmlns:p14="http://schemas.microsoft.com/office/powerpoint/2010/main" val="2811632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5F7FBBC8-DF8E-494C-B971-6326BA41EBA0}" type="slidenum">
              <a:rPr lang="en-GB" altLang="en-US"/>
              <a:pPr/>
              <a:t>‹#›</a:t>
            </a:fld>
            <a:endParaRPr lang="en-GB" altLang="en-US"/>
          </a:p>
        </p:txBody>
      </p:sp>
    </p:spTree>
    <p:extLst>
      <p:ext uri="{BB962C8B-B14F-4D97-AF65-F5344CB8AC3E}">
        <p14:creationId xmlns:p14="http://schemas.microsoft.com/office/powerpoint/2010/main" val="3690071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990600" y="1981200"/>
            <a:ext cx="7086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3075" name="Rectangle 3"/>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endParaRPr lang="en-GB" altLang="en-US"/>
          </a:p>
        </p:txBody>
      </p:sp>
      <p:sp>
        <p:nvSpPr>
          <p:cNvPr id="3077" name="Rectangle 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3078"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ltLang="en-US"/>
          </a:p>
        </p:txBody>
      </p:sp>
      <p:sp>
        <p:nvSpPr>
          <p:cNvPr id="3079" name="Rectangle 7"/>
          <p:cNvSpPr>
            <a:spLocks noGrp="1" noChangeArrowheads="1"/>
          </p:cNvSpPr>
          <p:nvPr>
            <p:ph type="sldNum" sz="quarter" idx="4"/>
          </p:nvPr>
        </p:nvSpPr>
        <p:spPr bwMode="auto">
          <a:xfrm>
            <a:off x="6553200" y="62484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D766AE7-660A-4C78-9AF8-4DEDA71DF455}" type="slidenum">
              <a:rPr lang="en-GB" altLang="en-US"/>
              <a:pPr/>
              <a:t>‹#›</a:t>
            </a:fld>
            <a:endParaRPr lang="en-GB" altLang="en-US"/>
          </a:p>
        </p:txBody>
      </p:sp>
      <p:pic>
        <p:nvPicPr>
          <p:cNvPr id="3081" name="Picture 9" descr="CCCU logo - main"/>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659563" y="5843588"/>
            <a:ext cx="2201862"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Humnst777 BT" pitchFamily="34" charset="0"/>
        </a:defRPr>
      </a:lvl2pPr>
      <a:lvl3pPr algn="ctr" rtl="0" eaLnBrk="1" fontAlgn="base" hangingPunct="1">
        <a:spcBef>
          <a:spcPct val="0"/>
        </a:spcBef>
        <a:spcAft>
          <a:spcPct val="0"/>
        </a:spcAft>
        <a:defRPr sz="4400">
          <a:solidFill>
            <a:schemeClr val="tx2"/>
          </a:solidFill>
          <a:latin typeface="Humnst777 BT" pitchFamily="34" charset="0"/>
        </a:defRPr>
      </a:lvl3pPr>
      <a:lvl4pPr algn="ctr" rtl="0" eaLnBrk="1" fontAlgn="base" hangingPunct="1">
        <a:spcBef>
          <a:spcPct val="0"/>
        </a:spcBef>
        <a:spcAft>
          <a:spcPct val="0"/>
        </a:spcAft>
        <a:defRPr sz="4400">
          <a:solidFill>
            <a:schemeClr val="tx2"/>
          </a:solidFill>
          <a:latin typeface="Humnst777 BT" pitchFamily="34" charset="0"/>
        </a:defRPr>
      </a:lvl4pPr>
      <a:lvl5pPr algn="ctr" rtl="0" eaLnBrk="1" fontAlgn="base" hangingPunct="1">
        <a:spcBef>
          <a:spcPct val="0"/>
        </a:spcBef>
        <a:spcAft>
          <a:spcPct val="0"/>
        </a:spcAft>
        <a:defRPr sz="4400">
          <a:solidFill>
            <a:schemeClr val="tx2"/>
          </a:solidFill>
          <a:latin typeface="Humnst777 BT" pitchFamily="34" charset="0"/>
        </a:defRPr>
      </a:lvl5pPr>
      <a:lvl6pPr marL="457200" algn="ctr" rtl="0" eaLnBrk="1" fontAlgn="base" hangingPunct="1">
        <a:spcBef>
          <a:spcPct val="0"/>
        </a:spcBef>
        <a:spcAft>
          <a:spcPct val="0"/>
        </a:spcAft>
        <a:defRPr sz="4400">
          <a:solidFill>
            <a:schemeClr val="tx2"/>
          </a:solidFill>
          <a:latin typeface="Humnst777 BT" pitchFamily="34" charset="0"/>
        </a:defRPr>
      </a:lvl6pPr>
      <a:lvl7pPr marL="914400" algn="ctr" rtl="0" eaLnBrk="1" fontAlgn="base" hangingPunct="1">
        <a:spcBef>
          <a:spcPct val="0"/>
        </a:spcBef>
        <a:spcAft>
          <a:spcPct val="0"/>
        </a:spcAft>
        <a:defRPr sz="4400">
          <a:solidFill>
            <a:schemeClr val="tx2"/>
          </a:solidFill>
          <a:latin typeface="Humnst777 BT" pitchFamily="34" charset="0"/>
        </a:defRPr>
      </a:lvl7pPr>
      <a:lvl8pPr marL="1371600" algn="ctr" rtl="0" eaLnBrk="1" fontAlgn="base" hangingPunct="1">
        <a:spcBef>
          <a:spcPct val="0"/>
        </a:spcBef>
        <a:spcAft>
          <a:spcPct val="0"/>
        </a:spcAft>
        <a:defRPr sz="4400">
          <a:solidFill>
            <a:schemeClr val="tx2"/>
          </a:solidFill>
          <a:latin typeface="Humnst777 BT" pitchFamily="34" charset="0"/>
        </a:defRPr>
      </a:lvl8pPr>
      <a:lvl9pPr marL="1828800" algn="ctr" rtl="0" eaLnBrk="1" fontAlgn="base" hangingPunct="1">
        <a:spcBef>
          <a:spcPct val="0"/>
        </a:spcBef>
        <a:spcAft>
          <a:spcPct val="0"/>
        </a:spcAft>
        <a:defRPr sz="4400">
          <a:solidFill>
            <a:schemeClr val="tx2"/>
          </a:solidFill>
          <a:latin typeface="Humnst777 BT" pitchFamily="34" charset="0"/>
        </a:defRPr>
      </a:lvl9pPr>
    </p:titleStyle>
    <p:bodyStyle>
      <a:lvl1pPr marL="342900" indent="-3429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ea typeface="+mn-ea"/>
          <a:cs typeface="+mn-cs"/>
        </a:defRPr>
      </a:lvl1pPr>
      <a:lvl2pPr marL="742950" indent="-28575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2pPr>
      <a:lvl3pPr marL="11430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3pPr>
      <a:lvl4pPr marL="16002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4pPr>
      <a:lvl5pPr marL="20574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5pPr>
      <a:lvl6pPr marL="25146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6pPr>
      <a:lvl7pPr marL="29718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7pPr>
      <a:lvl8pPr marL="34290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8pPr>
      <a:lvl9pPr marL="3886200" indent="-228600" algn="l" rtl="0" eaLnBrk="1" fontAlgn="base" hangingPunct="1">
        <a:spcBef>
          <a:spcPct val="50000"/>
        </a:spcBef>
        <a:spcAft>
          <a:spcPct val="0"/>
        </a:spcAft>
        <a:buClr>
          <a:srgbClr val="C73D30"/>
        </a:buClr>
        <a:buFont typeface="Wingdings" pitchFamily="2" charset="2"/>
        <a:buChar char="l"/>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eleni.skoura-kirk@canterbury.ac.uk"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5800" y="980728"/>
            <a:ext cx="7772400" cy="2619723"/>
          </a:xfrm>
        </p:spPr>
        <p:txBody>
          <a:bodyPr/>
          <a:lstStyle/>
          <a:p>
            <a:r>
              <a:rPr lang="en-US" altLang="en-US" sz="3600" dirty="0"/>
              <a:t>Does Service User and </a:t>
            </a:r>
            <a:r>
              <a:rPr lang="en-US" altLang="en-US" sz="3600" dirty="0" err="1"/>
              <a:t>Carer</a:t>
            </a:r>
            <a:r>
              <a:rPr lang="en-US" altLang="en-US" sz="3600" dirty="0"/>
              <a:t> involvement in social work education promote person-</a:t>
            </a:r>
            <a:r>
              <a:rPr lang="en-US" altLang="en-US" sz="3600" dirty="0" err="1"/>
              <a:t>centred</a:t>
            </a:r>
            <a:r>
              <a:rPr lang="en-US" altLang="en-US" sz="3600" dirty="0"/>
              <a:t> social work practice? An examination of student discourses.</a:t>
            </a:r>
          </a:p>
        </p:txBody>
      </p:sp>
      <p:sp>
        <p:nvSpPr>
          <p:cNvPr id="4101" name="Rectangle 5"/>
          <p:cNvSpPr>
            <a:spLocks noGrp="1" noChangeArrowheads="1"/>
          </p:cNvSpPr>
          <p:nvPr>
            <p:ph type="subTitle" idx="1"/>
          </p:nvPr>
        </p:nvSpPr>
        <p:spPr>
          <a:xfrm>
            <a:off x="1331640" y="4077072"/>
            <a:ext cx="6152728" cy="1129680"/>
          </a:xfrm>
        </p:spPr>
        <p:txBody>
          <a:bodyPr/>
          <a:lstStyle/>
          <a:p>
            <a:r>
              <a:rPr lang="en-US" altLang="en-US" sz="2400" dirty="0" err="1"/>
              <a:t>Dr</a:t>
            </a:r>
            <a:r>
              <a:rPr lang="en-US" altLang="en-US" sz="2400" dirty="0"/>
              <a:t> </a:t>
            </a:r>
            <a:r>
              <a:rPr lang="en-US" altLang="en-US" sz="2400" dirty="0" err="1"/>
              <a:t>Eleni</a:t>
            </a:r>
            <a:r>
              <a:rPr lang="en-US" altLang="en-US" sz="2400" dirty="0"/>
              <a:t> </a:t>
            </a:r>
            <a:r>
              <a:rPr lang="en-US" altLang="en-US" sz="2400" dirty="0" err="1"/>
              <a:t>Skoura</a:t>
            </a:r>
            <a:r>
              <a:rPr lang="en-US" altLang="en-US" sz="2400" dirty="0"/>
              <a:t>-Kirk</a:t>
            </a:r>
          </a:p>
          <a:p>
            <a:r>
              <a:rPr lang="en-US" altLang="en-US" sz="2400" dirty="0"/>
              <a:t>Senior Lecturer in Social Work</a:t>
            </a:r>
          </a:p>
          <a:p>
            <a:r>
              <a:rPr lang="en-US" altLang="en-US" sz="2400" dirty="0"/>
              <a:t>New Directions Conference 26</a:t>
            </a:r>
            <a:r>
              <a:rPr lang="en-US" altLang="en-US" sz="2400" baseline="30000" dirty="0"/>
              <a:t>th</a:t>
            </a:r>
            <a:r>
              <a:rPr lang="en-US" altLang="en-US" sz="2400" dirty="0"/>
              <a:t> and 27</a:t>
            </a:r>
            <a:r>
              <a:rPr lang="en-US" altLang="en-US" sz="2400" baseline="30000" dirty="0"/>
              <a:t>th</a:t>
            </a:r>
            <a:r>
              <a:rPr lang="en-US" altLang="en-US" sz="2400" dirty="0"/>
              <a:t> August 2015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Theme 4</a:t>
            </a:r>
          </a:p>
        </p:txBody>
      </p:sp>
      <p:sp>
        <p:nvSpPr>
          <p:cNvPr id="3" name="Content Placeholder 2"/>
          <p:cNvSpPr>
            <a:spLocks noGrp="1"/>
          </p:cNvSpPr>
          <p:nvPr>
            <p:ph idx="1"/>
          </p:nvPr>
        </p:nvSpPr>
        <p:spPr/>
        <p:txBody>
          <a:bodyPr/>
          <a:lstStyle/>
          <a:p>
            <a:r>
              <a:rPr lang="en-GB" dirty="0"/>
              <a:t>“A service user can be challenging, difficult, negative but can also be inspiring, positive and a life changing experience for those that encounter them.”</a:t>
            </a:r>
          </a:p>
          <a:p>
            <a:r>
              <a:rPr lang="en-GB" dirty="0"/>
              <a:t>“Someone with whom we work collaboratively with, in most situations, however occasionally we force ourselves on them.” </a:t>
            </a:r>
          </a:p>
          <a:p>
            <a:endParaRPr lang="en-GB" dirty="0"/>
          </a:p>
        </p:txBody>
      </p:sp>
    </p:spTree>
    <p:extLst>
      <p:ext uri="{BB962C8B-B14F-4D97-AF65-F5344CB8AC3E}">
        <p14:creationId xmlns:p14="http://schemas.microsoft.com/office/powerpoint/2010/main" val="3818423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260648"/>
            <a:ext cx="7772400" cy="1143000"/>
          </a:xfrm>
        </p:spPr>
        <p:txBody>
          <a:bodyPr/>
          <a:lstStyle/>
          <a:p>
            <a:r>
              <a:rPr lang="en-GB" dirty="0"/>
              <a:t>Initial findings- essays (26)</a:t>
            </a:r>
          </a:p>
        </p:txBody>
      </p:sp>
      <p:sp>
        <p:nvSpPr>
          <p:cNvPr id="3" name="Content Placeholder 2"/>
          <p:cNvSpPr>
            <a:spLocks noGrp="1"/>
          </p:cNvSpPr>
          <p:nvPr>
            <p:ph idx="1"/>
          </p:nvPr>
        </p:nvSpPr>
        <p:spPr>
          <a:xfrm>
            <a:off x="990600" y="1556792"/>
            <a:ext cx="7086600" cy="4114800"/>
          </a:xfrm>
        </p:spPr>
        <p:txBody>
          <a:bodyPr/>
          <a:lstStyle/>
          <a:p>
            <a:r>
              <a:rPr lang="en-GB" dirty="0"/>
              <a:t>Use of emotional words when ‘processing’ the experience of SUCI in the classroom, i.e. “surprised”, “challenged”, “I began to notice some areas of instability in myself”, “very shocked”, “I felt ashamed”, “sobering thought”.</a:t>
            </a:r>
          </a:p>
          <a:p>
            <a:r>
              <a:rPr lang="en-GB" dirty="0"/>
              <a:t>Lightbulb moment? “ I was narrow minded”, “superficial”, “an eye-opener”.</a:t>
            </a:r>
          </a:p>
        </p:txBody>
      </p:sp>
    </p:spTree>
    <p:extLst>
      <p:ext uri="{BB962C8B-B14F-4D97-AF65-F5344CB8AC3E}">
        <p14:creationId xmlns:p14="http://schemas.microsoft.com/office/powerpoint/2010/main" val="1323885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Initial findings- essays cont.</a:t>
            </a:r>
          </a:p>
        </p:txBody>
      </p:sp>
      <p:sp>
        <p:nvSpPr>
          <p:cNvPr id="3" name="Content Placeholder 2"/>
          <p:cNvSpPr>
            <a:spLocks noGrp="1"/>
          </p:cNvSpPr>
          <p:nvPr>
            <p:ph idx="1"/>
          </p:nvPr>
        </p:nvSpPr>
        <p:spPr/>
        <p:txBody>
          <a:bodyPr/>
          <a:lstStyle/>
          <a:p>
            <a:r>
              <a:rPr lang="en-GB" dirty="0"/>
              <a:t>Followed by examples of how their practice might be different (i.e. recognising the control element of domestic abuse in future cases).</a:t>
            </a:r>
          </a:p>
          <a:p>
            <a:r>
              <a:rPr lang="en-GB" dirty="0"/>
              <a:t>However, essays part of formal assessment/students following guidance, so writing what they feel markers want to hear? Links to broader expected social work discourses? </a:t>
            </a:r>
          </a:p>
        </p:txBody>
      </p:sp>
    </p:spTree>
    <p:extLst>
      <p:ext uri="{BB962C8B-B14F-4D97-AF65-F5344CB8AC3E}">
        <p14:creationId xmlns:p14="http://schemas.microsoft.com/office/powerpoint/2010/main" val="1068271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Initial findings- APTs (12)</a:t>
            </a:r>
          </a:p>
        </p:txBody>
      </p:sp>
      <p:sp>
        <p:nvSpPr>
          <p:cNvPr id="3" name="Content Placeholder 2"/>
          <p:cNvSpPr>
            <a:spLocks noGrp="1"/>
          </p:cNvSpPr>
          <p:nvPr>
            <p:ph idx="1"/>
          </p:nvPr>
        </p:nvSpPr>
        <p:spPr/>
        <p:txBody>
          <a:bodyPr/>
          <a:lstStyle/>
          <a:p>
            <a:r>
              <a:rPr lang="en-GB" dirty="0"/>
              <a:t>Clear evidence of use of person-centred and empowerment discourses.</a:t>
            </a:r>
          </a:p>
          <a:p>
            <a:r>
              <a:rPr lang="en-GB" dirty="0"/>
              <a:t>Service users are present, i.e. they are constructed through lively examples of practice, rather than relegated to initials and jargon.</a:t>
            </a:r>
          </a:p>
          <a:p>
            <a:r>
              <a:rPr lang="en-GB" dirty="0"/>
              <a:t>Practice dilemmas and conflicts explored in the students’ writing. </a:t>
            </a:r>
          </a:p>
        </p:txBody>
      </p:sp>
    </p:spTree>
    <p:extLst>
      <p:ext uri="{BB962C8B-B14F-4D97-AF65-F5344CB8AC3E}">
        <p14:creationId xmlns:p14="http://schemas.microsoft.com/office/powerpoint/2010/main" val="1304508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772400" cy="1143000"/>
          </a:xfrm>
        </p:spPr>
        <p:txBody>
          <a:bodyPr/>
          <a:lstStyle/>
          <a:p>
            <a:r>
              <a:rPr lang="en-GB" sz="3600" dirty="0"/>
              <a:t>Initial findings- focus group (11)</a:t>
            </a:r>
          </a:p>
        </p:txBody>
      </p:sp>
      <p:sp>
        <p:nvSpPr>
          <p:cNvPr id="3" name="Content Placeholder 2"/>
          <p:cNvSpPr>
            <a:spLocks noGrp="1"/>
          </p:cNvSpPr>
          <p:nvPr>
            <p:ph idx="1"/>
          </p:nvPr>
        </p:nvSpPr>
        <p:spPr>
          <a:xfrm>
            <a:off x="899592" y="1196752"/>
            <a:ext cx="7086600" cy="4114800"/>
          </a:xfrm>
        </p:spPr>
        <p:txBody>
          <a:bodyPr/>
          <a:lstStyle/>
          <a:p>
            <a:r>
              <a:rPr lang="en-GB" dirty="0"/>
              <a:t>Narratives explored and questioned: ‘real’ and ‘valid’. Word ‘concrete’ used, i.e. clear perspective linked to best social work practice. </a:t>
            </a:r>
          </a:p>
          <a:p>
            <a:r>
              <a:rPr lang="en-GB" dirty="0"/>
              <a:t>Critical incident in classroom/disclosure: strong, lasting reactions, links to risk.</a:t>
            </a:r>
          </a:p>
          <a:p>
            <a:r>
              <a:rPr lang="en-GB" dirty="0"/>
              <a:t>Emotional impact of narratives- need for building/teaching resilience.</a:t>
            </a:r>
          </a:p>
          <a:p>
            <a:r>
              <a:rPr lang="en-GB" dirty="0"/>
              <a:t>Deep awareness of power of language and conflicts with practice environments,. </a:t>
            </a:r>
          </a:p>
          <a:p>
            <a:pPr marL="0" indent="0">
              <a:buNone/>
            </a:pPr>
            <a:endParaRPr lang="en-GB" dirty="0"/>
          </a:p>
        </p:txBody>
      </p:sp>
    </p:spTree>
    <p:extLst>
      <p:ext uri="{BB962C8B-B14F-4D97-AF65-F5344CB8AC3E}">
        <p14:creationId xmlns:p14="http://schemas.microsoft.com/office/powerpoint/2010/main" val="6911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Examples- what is real?</a:t>
            </a:r>
          </a:p>
        </p:txBody>
      </p:sp>
      <p:sp>
        <p:nvSpPr>
          <p:cNvPr id="3" name="Content Placeholder 2"/>
          <p:cNvSpPr>
            <a:spLocks noGrp="1"/>
          </p:cNvSpPr>
          <p:nvPr>
            <p:ph idx="1"/>
          </p:nvPr>
        </p:nvSpPr>
        <p:spPr/>
        <p:txBody>
          <a:bodyPr/>
          <a:lstStyle/>
          <a:p>
            <a:pPr marL="0" indent="0">
              <a:buNone/>
            </a:pPr>
            <a:r>
              <a:rPr lang="en-GB" sz="1800" dirty="0"/>
              <a:t>118…we can all sit here with case studies and reason it on a </a:t>
            </a:r>
          </a:p>
          <a:p>
            <a:pPr marL="0" indent="0">
              <a:buNone/>
            </a:pPr>
            <a:r>
              <a:rPr lang="en-GB" sz="1800" dirty="0"/>
              <a:t>119	piece of paper but it doesn’t mean anything to me, cause in my head it still </a:t>
            </a:r>
            <a:r>
              <a:rPr lang="en-GB" sz="1800" b="1" dirty="0"/>
              <a:t>is</a:t>
            </a:r>
            <a:r>
              <a:rPr lang="en-GB" sz="1800" dirty="0"/>
              <a:t> a story </a:t>
            </a:r>
          </a:p>
          <a:p>
            <a:pPr marL="0" indent="0">
              <a:buNone/>
            </a:pPr>
            <a:r>
              <a:rPr lang="en-GB" sz="1800" dirty="0"/>
              <a:t>120	and I don’t think it’s </a:t>
            </a:r>
            <a:r>
              <a:rPr lang="en-GB" sz="1800" b="1" dirty="0"/>
              <a:t>real</a:t>
            </a:r>
            <a:r>
              <a:rPr lang="en-GB" sz="1800" dirty="0"/>
              <a:t> but until I hear someone talking about their own personal </a:t>
            </a:r>
          </a:p>
          <a:p>
            <a:pPr marL="0" indent="0">
              <a:buNone/>
            </a:pPr>
            <a:r>
              <a:rPr lang="en-GB" sz="1800" dirty="0"/>
              <a:t>121 	life, that’s where I kind of have that emotional connection. </a:t>
            </a:r>
          </a:p>
        </p:txBody>
      </p:sp>
    </p:spTree>
    <p:extLst>
      <p:ext uri="{BB962C8B-B14F-4D97-AF65-F5344CB8AC3E}">
        <p14:creationId xmlns:p14="http://schemas.microsoft.com/office/powerpoint/2010/main" val="4202809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Examples: negotiating the subjective</a:t>
            </a:r>
          </a:p>
        </p:txBody>
      </p:sp>
      <p:sp>
        <p:nvSpPr>
          <p:cNvPr id="3" name="Content Placeholder 2"/>
          <p:cNvSpPr>
            <a:spLocks noGrp="1"/>
          </p:cNvSpPr>
          <p:nvPr>
            <p:ph idx="1"/>
          </p:nvPr>
        </p:nvSpPr>
        <p:spPr/>
        <p:txBody>
          <a:bodyPr/>
          <a:lstStyle/>
          <a:p>
            <a:pPr marL="0" indent="0">
              <a:buNone/>
            </a:pPr>
            <a:r>
              <a:rPr lang="en-GB" sz="1800" dirty="0"/>
              <a:t>131 F	I think, I think the danger of it though is like, what [</a:t>
            </a:r>
            <a:r>
              <a:rPr lang="en-GB" sz="1800" i="1" dirty="0"/>
              <a:t>Alice</a:t>
            </a:r>
            <a:r>
              <a:rPr lang="en-GB" sz="1800" dirty="0"/>
              <a:t>] was saying, also about if </a:t>
            </a:r>
          </a:p>
          <a:p>
            <a:pPr marL="0" indent="0">
              <a:buNone/>
            </a:pPr>
            <a:r>
              <a:rPr lang="en-GB" sz="1800" dirty="0"/>
              <a:t>132 your experience of domestic abuse and then if you see someone come in and then if </a:t>
            </a:r>
          </a:p>
          <a:p>
            <a:pPr marL="0" indent="0">
              <a:buNone/>
            </a:pPr>
            <a:r>
              <a:rPr lang="en-GB" sz="1800" dirty="0"/>
              <a:t>133	you get  the perspective of the service user that comes in, you </a:t>
            </a:r>
            <a:r>
              <a:rPr lang="en-GB" sz="1800" b="1" dirty="0"/>
              <a:t>shouldn't </a:t>
            </a:r>
            <a:r>
              <a:rPr lang="en-GB" sz="1800" dirty="0"/>
              <a:t>take it on </a:t>
            </a:r>
          </a:p>
          <a:p>
            <a:pPr marL="0" indent="0">
              <a:buNone/>
            </a:pPr>
            <a:r>
              <a:rPr lang="en-GB" sz="1800" dirty="0"/>
              <a:t>134	face value that that is </a:t>
            </a:r>
            <a:r>
              <a:rPr lang="en-GB" sz="1800" u="sng" dirty="0"/>
              <a:t>the experience</a:t>
            </a:r>
            <a:r>
              <a:rPr lang="en-GB" sz="1800" dirty="0"/>
              <a:t>. </a:t>
            </a:r>
          </a:p>
          <a:p>
            <a:pPr marL="0" indent="0">
              <a:buNone/>
            </a:pPr>
            <a:r>
              <a:rPr lang="en-GB" sz="1800" dirty="0"/>
              <a:t>135       </a:t>
            </a:r>
            <a:r>
              <a:rPr lang="en-GB" sz="1800" u="sng" dirty="0"/>
              <a:t>((General murmurs of agreement))</a:t>
            </a:r>
            <a:endParaRPr lang="en-GB" sz="1800" dirty="0"/>
          </a:p>
          <a:p>
            <a:pPr marL="0" indent="0">
              <a:buNone/>
            </a:pPr>
            <a:r>
              <a:rPr lang="en-GB" sz="1800" dirty="0"/>
              <a:t>136	</a:t>
            </a:r>
            <a:r>
              <a:rPr lang="en-GB" sz="1800" b="1" dirty="0"/>
              <a:t>Because</a:t>
            </a:r>
            <a:r>
              <a:rPr lang="en-GB" sz="1800" dirty="0"/>
              <a:t> there was one particular experience that actually made me quite angry? </a:t>
            </a:r>
          </a:p>
          <a:p>
            <a:endParaRPr lang="en-GB" dirty="0"/>
          </a:p>
        </p:txBody>
      </p:sp>
    </p:spTree>
    <p:extLst>
      <p:ext uri="{BB962C8B-B14F-4D97-AF65-F5344CB8AC3E}">
        <p14:creationId xmlns:p14="http://schemas.microsoft.com/office/powerpoint/2010/main" val="2787612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Examples: emotional impact</a:t>
            </a:r>
          </a:p>
        </p:txBody>
      </p:sp>
      <p:sp>
        <p:nvSpPr>
          <p:cNvPr id="3" name="Content Placeholder 2"/>
          <p:cNvSpPr>
            <a:spLocks noGrp="1"/>
          </p:cNvSpPr>
          <p:nvPr>
            <p:ph idx="1"/>
          </p:nvPr>
        </p:nvSpPr>
        <p:spPr/>
        <p:txBody>
          <a:bodyPr/>
          <a:lstStyle/>
          <a:p>
            <a:pPr marL="0" indent="0">
              <a:buNone/>
            </a:pPr>
            <a:r>
              <a:rPr lang="en-GB" sz="1400" dirty="0"/>
              <a:t>99 D	as I say, learning them on the module, it doesn't always bring up thoughts and </a:t>
            </a:r>
          </a:p>
          <a:p>
            <a:pPr marL="0" indent="0">
              <a:buNone/>
            </a:pPr>
            <a:r>
              <a:rPr lang="en-GB" sz="1400" dirty="0"/>
              <a:t>100	feelings from your personal life but listening to a service user discussing it, that that </a:t>
            </a:r>
          </a:p>
          <a:p>
            <a:pPr marL="0" indent="0">
              <a:buNone/>
            </a:pPr>
            <a:r>
              <a:rPr lang="en-GB" sz="1400" dirty="0"/>
              <a:t>102	young lady really </a:t>
            </a:r>
            <a:r>
              <a:rPr lang="en-GB" sz="1400" u="sng" dirty="0"/>
              <a:t>affected me personally</a:t>
            </a:r>
            <a:r>
              <a:rPr lang="en-GB" sz="1400" dirty="0"/>
              <a:t> and made me identify issues that maybe </a:t>
            </a:r>
          </a:p>
          <a:p>
            <a:pPr marL="0" indent="0">
              <a:buNone/>
            </a:pPr>
            <a:r>
              <a:rPr lang="en-GB" sz="1400" dirty="0"/>
              <a:t>103	that I’ve got to </a:t>
            </a:r>
            <a:r>
              <a:rPr lang="en-GB" sz="1400" u="sng" dirty="0"/>
              <a:t>deal with</a:t>
            </a:r>
            <a:r>
              <a:rPr lang="en-GB" sz="1400" dirty="0"/>
              <a:t> </a:t>
            </a:r>
          </a:p>
          <a:p>
            <a:pPr marL="0" indent="0">
              <a:buNone/>
            </a:pPr>
            <a:r>
              <a:rPr lang="en-GB" sz="1400" dirty="0"/>
              <a:t>104 Eleni       </a:t>
            </a:r>
            <a:r>
              <a:rPr lang="en-GB" sz="1400" u="sng" dirty="0" err="1"/>
              <a:t>Mmmhmm</a:t>
            </a:r>
            <a:r>
              <a:rPr lang="en-GB" sz="1400" u="sng" dirty="0"/>
              <a:t>	</a:t>
            </a:r>
            <a:r>
              <a:rPr lang="en-GB" sz="1400" dirty="0"/>
              <a:t> </a:t>
            </a:r>
          </a:p>
          <a:p>
            <a:pPr marL="0" indent="0">
              <a:buNone/>
            </a:pPr>
            <a:r>
              <a:rPr lang="en-GB" sz="1400" dirty="0"/>
              <a:t>105  D	and go forward with and it was really interesting and really </a:t>
            </a:r>
            <a:r>
              <a:rPr lang="en-GB" sz="1400" u="sng" dirty="0"/>
              <a:t>helpful</a:t>
            </a:r>
            <a:r>
              <a:rPr lang="en-GB" sz="1400" dirty="0"/>
              <a:t>.</a:t>
            </a:r>
          </a:p>
          <a:p>
            <a:pPr marL="0" indent="0">
              <a:buNone/>
            </a:pPr>
            <a:r>
              <a:rPr lang="en-GB" sz="1400" dirty="0"/>
              <a:t>106 Eleni       </a:t>
            </a:r>
            <a:r>
              <a:rPr lang="en-GB" sz="1400" u="sng" dirty="0" err="1"/>
              <a:t>Mmmhmm</a:t>
            </a:r>
            <a:r>
              <a:rPr lang="en-GB" sz="1400" dirty="0"/>
              <a:t>, it's interesting, yeah, that the emotional impact is something I’m seeing at</a:t>
            </a:r>
          </a:p>
          <a:p>
            <a:pPr marL="0" indent="0">
              <a:buNone/>
            </a:pPr>
            <a:r>
              <a:rPr lang="en-GB" sz="1400" dirty="0"/>
              <a:t>107	</a:t>
            </a:r>
            <a:r>
              <a:rPr lang="en-GB" sz="1400" u="sng" dirty="0"/>
              <a:t>the essays</a:t>
            </a:r>
            <a:r>
              <a:rPr lang="en-GB" sz="1400" dirty="0"/>
              <a:t>.</a:t>
            </a:r>
          </a:p>
          <a:p>
            <a:pPr marL="0" indent="0">
              <a:buNone/>
            </a:pPr>
            <a:r>
              <a:rPr lang="en-GB" sz="1400" dirty="0"/>
              <a:t>108 A	</a:t>
            </a:r>
            <a:r>
              <a:rPr lang="en-GB" sz="1400" u="sng" dirty="0"/>
              <a:t>((Murmurs agreement))</a:t>
            </a:r>
            <a:endParaRPr lang="en-GB" sz="1400" dirty="0"/>
          </a:p>
          <a:p>
            <a:pPr marL="0" indent="0">
              <a:buNone/>
            </a:pPr>
            <a:r>
              <a:rPr lang="en-GB" sz="1400" dirty="0"/>
              <a:t>108 D            I actually cried </a:t>
            </a:r>
            <a:r>
              <a:rPr lang="en-GB" sz="1400" u="sng" dirty="0"/>
              <a:t>at that lecture, I did</a:t>
            </a:r>
            <a:r>
              <a:rPr lang="en-GB" sz="1400" dirty="0"/>
              <a:t>.</a:t>
            </a:r>
          </a:p>
        </p:txBody>
      </p:sp>
    </p:spTree>
    <p:extLst>
      <p:ext uri="{BB962C8B-B14F-4D97-AF65-F5344CB8AC3E}">
        <p14:creationId xmlns:p14="http://schemas.microsoft.com/office/powerpoint/2010/main" val="4087413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ideological dilemma</a:t>
            </a:r>
          </a:p>
        </p:txBody>
      </p:sp>
      <p:sp>
        <p:nvSpPr>
          <p:cNvPr id="3" name="Content Placeholder 2"/>
          <p:cNvSpPr>
            <a:spLocks noGrp="1"/>
          </p:cNvSpPr>
          <p:nvPr>
            <p:ph idx="1"/>
          </p:nvPr>
        </p:nvSpPr>
        <p:spPr/>
        <p:txBody>
          <a:bodyPr/>
          <a:lstStyle/>
          <a:p>
            <a:pPr marL="0" indent="0">
              <a:buNone/>
            </a:pPr>
            <a:r>
              <a:rPr lang="en-GB" sz="2000" dirty="0"/>
              <a:t>967 remember going in on the first day of this placement and going into like a handover meeting and </a:t>
            </a:r>
          </a:p>
          <a:p>
            <a:pPr marL="0" indent="0">
              <a:buNone/>
            </a:pPr>
            <a:r>
              <a:rPr lang="en-GB" sz="2000" dirty="0"/>
              <a:t>968 everyone referring to the Room 1, Room 2, Room 3 and I thought: I am never, ever, ever going </a:t>
            </a:r>
          </a:p>
          <a:p>
            <a:pPr marL="0" indent="0">
              <a:buNone/>
            </a:pPr>
            <a:r>
              <a:rPr lang="en-GB" sz="2000" dirty="0"/>
              <a:t>969 to get into that mode of referring to them as room numbers, I think that’s just so taking away </a:t>
            </a:r>
          </a:p>
          <a:p>
            <a:pPr marL="0" indent="0">
              <a:buNone/>
            </a:pPr>
            <a:r>
              <a:rPr lang="en-GB" sz="2000" dirty="0"/>
              <a:t>970 the individual perspective and I did it the other day because the unit’s completely full and I just </a:t>
            </a:r>
          </a:p>
          <a:p>
            <a:pPr marL="0" indent="0">
              <a:buNone/>
            </a:pPr>
            <a:r>
              <a:rPr lang="en-GB" sz="2000" dirty="0"/>
              <a:t>971 couldn’t remember this person’s name off the top of my head and I referred to them for the  </a:t>
            </a:r>
          </a:p>
          <a:p>
            <a:pPr marL="0" indent="0">
              <a:buNone/>
            </a:pPr>
            <a:r>
              <a:rPr lang="en-GB" sz="2000" dirty="0"/>
              <a:t>972 room and I could feel myself inside thinking: What have I just done?</a:t>
            </a:r>
          </a:p>
        </p:txBody>
      </p:sp>
    </p:spTree>
    <p:extLst>
      <p:ext uri="{BB962C8B-B14F-4D97-AF65-F5344CB8AC3E}">
        <p14:creationId xmlns:p14="http://schemas.microsoft.com/office/powerpoint/2010/main" val="3164171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Initial comments on these findings</a:t>
            </a:r>
          </a:p>
        </p:txBody>
      </p:sp>
      <p:sp>
        <p:nvSpPr>
          <p:cNvPr id="3" name="Content Placeholder 2"/>
          <p:cNvSpPr>
            <a:spLocks noGrp="1"/>
          </p:cNvSpPr>
          <p:nvPr>
            <p:ph idx="1"/>
          </p:nvPr>
        </p:nvSpPr>
        <p:spPr/>
        <p:txBody>
          <a:bodyPr/>
          <a:lstStyle/>
          <a:p>
            <a:r>
              <a:rPr lang="en-GB" dirty="0"/>
              <a:t>Person-centred, anti-oppressive discourses present from the start, seem to be ‘refined’ across the course and to inform direct practice. (Interpretive repertoires)</a:t>
            </a:r>
          </a:p>
          <a:p>
            <a:r>
              <a:rPr lang="en-GB" dirty="0"/>
              <a:t>Emotional, relational discourses employed by students.</a:t>
            </a:r>
          </a:p>
          <a:p>
            <a:r>
              <a:rPr lang="en-GB" dirty="0"/>
              <a:t>Conflicts when their person-centred discourses are to be applied on placement. (ideological dilemmas)</a:t>
            </a:r>
          </a:p>
          <a:p>
            <a:pPr marL="0" indent="0">
              <a:buNone/>
            </a:pPr>
            <a:r>
              <a:rPr lang="en-GB" dirty="0"/>
              <a:t> </a:t>
            </a:r>
          </a:p>
          <a:p>
            <a:endParaRPr lang="en-GB" dirty="0"/>
          </a:p>
          <a:p>
            <a:endParaRPr lang="en-GB" dirty="0"/>
          </a:p>
          <a:p>
            <a:endParaRPr lang="en-GB" dirty="0"/>
          </a:p>
        </p:txBody>
      </p:sp>
    </p:spTree>
    <p:extLst>
      <p:ext uri="{BB962C8B-B14F-4D97-AF65-F5344CB8AC3E}">
        <p14:creationId xmlns:p14="http://schemas.microsoft.com/office/powerpoint/2010/main" val="456631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altLang="en-US" dirty="0"/>
              <a:t>Research area</a:t>
            </a:r>
          </a:p>
        </p:txBody>
      </p:sp>
      <p:sp>
        <p:nvSpPr>
          <p:cNvPr id="2051" name="Rectangle 3"/>
          <p:cNvSpPr>
            <a:spLocks noGrp="1" noChangeArrowheads="1"/>
          </p:cNvSpPr>
          <p:nvPr>
            <p:ph type="body" idx="1"/>
          </p:nvPr>
        </p:nvSpPr>
        <p:spPr/>
        <p:txBody>
          <a:bodyPr/>
          <a:lstStyle/>
          <a:p>
            <a:r>
              <a:rPr lang="en-US" altLang="en-US" dirty="0"/>
              <a:t>Long-standing interest and involvement in service user and </a:t>
            </a:r>
            <a:r>
              <a:rPr lang="en-US" altLang="en-US" dirty="0" err="1"/>
              <a:t>carer</a:t>
            </a:r>
            <a:r>
              <a:rPr lang="en-US" altLang="en-US" dirty="0"/>
              <a:t> involvement in social work education.</a:t>
            </a:r>
          </a:p>
          <a:p>
            <a:r>
              <a:rPr lang="en-US" altLang="en-US" dirty="0"/>
              <a:t>Committed yet wanting to promote critical approach.</a:t>
            </a:r>
          </a:p>
          <a:p>
            <a:r>
              <a:rPr lang="en-US" altLang="en-US" dirty="0"/>
              <a:t>Gap in the knowledge of impact of service user involvement in the practice of students.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Reflections/challenges/way forward</a:t>
            </a:r>
          </a:p>
        </p:txBody>
      </p:sp>
      <p:sp>
        <p:nvSpPr>
          <p:cNvPr id="3" name="Content Placeholder 2"/>
          <p:cNvSpPr>
            <a:spLocks noGrp="1"/>
          </p:cNvSpPr>
          <p:nvPr>
            <p:ph idx="1"/>
          </p:nvPr>
        </p:nvSpPr>
        <p:spPr>
          <a:xfrm>
            <a:off x="899592" y="1752600"/>
            <a:ext cx="7086600" cy="4114800"/>
          </a:xfrm>
        </p:spPr>
        <p:txBody>
          <a:bodyPr/>
          <a:lstStyle/>
          <a:p>
            <a:r>
              <a:rPr lang="en-GB" dirty="0"/>
              <a:t>Discourse analysis can feel very slippery and vague- how to ensure robust research with direct, tangible outcomes?</a:t>
            </a:r>
          </a:p>
          <a:p>
            <a:r>
              <a:rPr lang="en-GB" dirty="0"/>
              <a:t>Discourse analysis can benefit social work research, theory and practice, as it can promote critical thinking and practice approaches.</a:t>
            </a:r>
          </a:p>
          <a:p>
            <a:r>
              <a:rPr lang="en-GB" dirty="0"/>
              <a:t>On practical level, changes to the module: more theory, space to reflect and dialogue model.  </a:t>
            </a:r>
          </a:p>
          <a:p>
            <a:pPr marL="0" indent="0">
              <a:buNone/>
            </a:pPr>
            <a:endParaRPr lang="en-GB" dirty="0"/>
          </a:p>
        </p:txBody>
      </p:sp>
    </p:spTree>
    <p:extLst>
      <p:ext uri="{BB962C8B-B14F-4D97-AF65-F5344CB8AC3E}">
        <p14:creationId xmlns:p14="http://schemas.microsoft.com/office/powerpoint/2010/main" val="250843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Contact:</a:t>
            </a:r>
          </a:p>
        </p:txBody>
      </p:sp>
      <p:sp>
        <p:nvSpPr>
          <p:cNvPr id="3" name="Content Placeholder 2"/>
          <p:cNvSpPr>
            <a:spLocks noGrp="1"/>
          </p:cNvSpPr>
          <p:nvPr>
            <p:ph idx="1"/>
          </p:nvPr>
        </p:nvSpPr>
        <p:spPr/>
        <p:txBody>
          <a:bodyPr/>
          <a:lstStyle/>
          <a:p>
            <a:r>
              <a:rPr lang="en-GB" dirty="0"/>
              <a:t>Dr Eleni </a:t>
            </a:r>
            <a:r>
              <a:rPr lang="en-GB" dirty="0" err="1"/>
              <a:t>Skoura</a:t>
            </a:r>
            <a:r>
              <a:rPr lang="en-GB" dirty="0"/>
              <a:t>-Kirk </a:t>
            </a:r>
          </a:p>
          <a:p>
            <a:pPr marL="0" indent="0">
              <a:buNone/>
            </a:pPr>
            <a:r>
              <a:rPr lang="en-GB" dirty="0"/>
              <a:t>School of Public Health, Midwifery and Social Work</a:t>
            </a:r>
          </a:p>
          <a:p>
            <a:pPr marL="0" indent="0">
              <a:buNone/>
            </a:pPr>
            <a:r>
              <a:rPr lang="en-GB" dirty="0">
                <a:hlinkClick r:id="rId2"/>
              </a:rPr>
              <a:t>eleni.skoura-kirk@canterbury.ac.uk</a:t>
            </a:r>
            <a:r>
              <a:rPr lang="en-GB" dirty="0"/>
              <a:t> </a:t>
            </a:r>
          </a:p>
          <a:p>
            <a:pPr marL="0" indent="0">
              <a:buNone/>
            </a:pPr>
            <a:r>
              <a:rPr lang="en-GB" dirty="0"/>
              <a:t>01227 767700 </a:t>
            </a:r>
            <a:r>
              <a:rPr lang="en-GB" dirty="0" err="1"/>
              <a:t>ext</a:t>
            </a:r>
            <a:r>
              <a:rPr lang="en-GB" dirty="0"/>
              <a:t> 3886</a:t>
            </a:r>
          </a:p>
        </p:txBody>
      </p:sp>
    </p:spTree>
    <p:extLst>
      <p:ext uri="{BB962C8B-B14F-4D97-AF65-F5344CB8AC3E}">
        <p14:creationId xmlns:p14="http://schemas.microsoft.com/office/powerpoint/2010/main" val="2873545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a:xfrm>
            <a:off x="539552" y="1981200"/>
            <a:ext cx="7992888" cy="4114800"/>
          </a:xfrm>
        </p:spPr>
        <p:txBody>
          <a:bodyPr/>
          <a:lstStyle/>
          <a:p>
            <a:r>
              <a:rPr lang="en-GB" sz="2000" dirty="0">
                <a:solidFill>
                  <a:schemeClr val="tx1"/>
                </a:solidFill>
                <a:latin typeface="+mn-lt"/>
                <a:ea typeface="+mn-ea"/>
                <a:cs typeface="+mn-cs"/>
              </a:rPr>
              <a:t>Baldwin, M. and </a:t>
            </a:r>
            <a:r>
              <a:rPr lang="en-GB" sz="2000" dirty="0" err="1">
                <a:solidFill>
                  <a:schemeClr val="tx1"/>
                </a:solidFill>
                <a:latin typeface="+mn-lt"/>
                <a:ea typeface="+mn-ea"/>
                <a:cs typeface="+mn-cs"/>
              </a:rPr>
              <a:t>Sadd</a:t>
            </a:r>
            <a:r>
              <a:rPr lang="en-GB" sz="2000" dirty="0">
                <a:solidFill>
                  <a:schemeClr val="tx1"/>
                </a:solidFill>
                <a:latin typeface="+mn-lt"/>
                <a:ea typeface="+mn-ea"/>
                <a:cs typeface="+mn-cs"/>
              </a:rPr>
              <a:t>, J. (2006) Allies with Attitude! Service Users, Academics and Social Service Agency Staff Learning How to Share Power in Running Social Work Education Courses, </a:t>
            </a:r>
            <a:r>
              <a:rPr lang="en-GB" sz="2000" i="1" dirty="0">
                <a:solidFill>
                  <a:schemeClr val="tx1"/>
                </a:solidFill>
                <a:latin typeface="+mn-lt"/>
                <a:ea typeface="+mn-ea"/>
                <a:cs typeface="+mn-cs"/>
              </a:rPr>
              <a:t>Social Work Education</a:t>
            </a:r>
            <a:r>
              <a:rPr lang="en-GB" sz="2000" dirty="0">
                <a:solidFill>
                  <a:schemeClr val="tx1"/>
                </a:solidFill>
                <a:latin typeface="+mn-lt"/>
                <a:ea typeface="+mn-ea"/>
                <a:cs typeface="+mn-cs"/>
              </a:rPr>
              <a:t>, 25 (4), pp. 348-359.</a:t>
            </a:r>
          </a:p>
          <a:p>
            <a:pPr lvl="0"/>
            <a:r>
              <a:rPr lang="en-GB" sz="2000" dirty="0" err="1"/>
              <a:t>Krumer-Nevo</a:t>
            </a:r>
            <a:r>
              <a:rPr lang="en-GB" sz="2000" dirty="0"/>
              <a:t>, M., Weiss-Gal I. and Levin, L. (2011). Searching for Poverty-aware Social Work: Discourse Analysis of Job Descriptions. Journal of Social Policy, 40 (2), pp 313-332</a:t>
            </a:r>
            <a:endParaRPr lang="en-GB" sz="2000" dirty="0">
              <a:solidFill>
                <a:schemeClr val="tx1"/>
              </a:solidFill>
              <a:latin typeface="+mn-lt"/>
              <a:ea typeface="+mn-ea"/>
              <a:cs typeface="+mn-cs"/>
            </a:endParaRPr>
          </a:p>
          <a:p>
            <a:r>
              <a:rPr lang="en-GB" sz="2000" dirty="0"/>
              <a:t>Phillips, N. and Hardy, C. (2002) </a:t>
            </a:r>
            <a:r>
              <a:rPr lang="en-GB" sz="2000" i="1" dirty="0"/>
              <a:t>Discourse Analysis: Investigating processes of social construction.</a:t>
            </a:r>
            <a:r>
              <a:rPr lang="en-GB" sz="2000" dirty="0"/>
              <a:t> Thousand Oaks, Sage.</a:t>
            </a:r>
            <a:endParaRPr lang="en-GB" sz="2000" dirty="0">
              <a:solidFill>
                <a:schemeClr val="tx1"/>
              </a:solidFill>
              <a:latin typeface="+mn-lt"/>
              <a:ea typeface="+mn-ea"/>
              <a:cs typeface="+mn-cs"/>
            </a:endParaRPr>
          </a:p>
          <a:p>
            <a:r>
              <a:rPr lang="en-GB" sz="2000" dirty="0"/>
              <a:t>Potter, J. and </a:t>
            </a:r>
            <a:r>
              <a:rPr lang="en-GB" sz="2000" dirty="0" err="1"/>
              <a:t>Wetherell</a:t>
            </a:r>
            <a:r>
              <a:rPr lang="en-GB" sz="2000" dirty="0"/>
              <a:t>, M. (1987) </a:t>
            </a:r>
            <a:r>
              <a:rPr lang="en-GB" sz="2000" i="1" dirty="0"/>
              <a:t>Discourse and Social psychology: beyond attitudes and behaviour</a:t>
            </a:r>
            <a:r>
              <a:rPr lang="en-GB" sz="2000" dirty="0"/>
              <a:t>. London: Sage.</a:t>
            </a:r>
          </a:p>
          <a:p>
            <a:endParaRPr lang="en-GB" sz="2000" dirty="0">
              <a:solidFill>
                <a:schemeClr val="tx1"/>
              </a:solidFill>
              <a:latin typeface="+mn-lt"/>
              <a:ea typeface="+mn-ea"/>
              <a:cs typeface="+mn-cs"/>
            </a:endParaRPr>
          </a:p>
          <a:p>
            <a:endParaRPr lang="en-GB" dirty="0"/>
          </a:p>
        </p:txBody>
      </p:sp>
    </p:spTree>
    <p:extLst>
      <p:ext uri="{BB962C8B-B14F-4D97-AF65-F5344CB8AC3E}">
        <p14:creationId xmlns:p14="http://schemas.microsoft.com/office/powerpoint/2010/main" val="664376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p>
        </p:txBody>
      </p:sp>
      <p:sp>
        <p:nvSpPr>
          <p:cNvPr id="3" name="Content Placeholder 2"/>
          <p:cNvSpPr>
            <a:spLocks noGrp="1"/>
          </p:cNvSpPr>
          <p:nvPr>
            <p:ph idx="1"/>
          </p:nvPr>
        </p:nvSpPr>
        <p:spPr/>
        <p:txBody>
          <a:bodyPr/>
          <a:lstStyle/>
          <a:p>
            <a:r>
              <a:rPr lang="en-GB" sz="2000" dirty="0"/>
              <a:t>Robinson, K. and Webber, M. (2013) Models and Effectiveness of Service User and Carer Involvement in Social Work Education: A Literature Review, </a:t>
            </a:r>
            <a:r>
              <a:rPr lang="en-GB" sz="2000" i="1" dirty="0"/>
              <a:t>British Journal of Social Work</a:t>
            </a:r>
            <a:r>
              <a:rPr lang="en-GB" sz="2000" dirty="0"/>
              <a:t>, 43, pp. 925-944 </a:t>
            </a:r>
          </a:p>
          <a:p>
            <a:r>
              <a:rPr lang="en-GB" sz="2000" dirty="0" err="1"/>
              <a:t>Skoura</a:t>
            </a:r>
            <a:r>
              <a:rPr lang="en-GB" sz="2000" dirty="0"/>
              <a:t>-Kirk, E., Backhouse, B., Bennison, G., Cecil, B., Keeler, J., Talbot, D. and Watch, L.  (2013) Mark my words! Service User and Carer involvement in Social Work Academic Assessment, </a:t>
            </a:r>
            <a:r>
              <a:rPr lang="en-GB" sz="2000" i="1" dirty="0"/>
              <a:t>Social Work Education, </a:t>
            </a:r>
            <a:r>
              <a:rPr lang="en-GB" sz="2000" dirty="0"/>
              <a:t>32 (5), pp. 560-575.</a:t>
            </a:r>
          </a:p>
          <a:p>
            <a:r>
              <a:rPr lang="en-GB" sz="2000" dirty="0"/>
              <a:t>Trevithick, P. (2003) Effective relationship-based practice: A theoretical exploration, </a:t>
            </a:r>
            <a:r>
              <a:rPr lang="en-GB" sz="2000" i="1" dirty="0"/>
              <a:t>Journal of Social Work Practice</a:t>
            </a:r>
            <a:r>
              <a:rPr lang="en-GB" sz="2000" dirty="0"/>
              <a:t>, 17 (2), pp.163-176</a:t>
            </a:r>
          </a:p>
          <a:p>
            <a:endParaRPr lang="en-GB" dirty="0"/>
          </a:p>
        </p:txBody>
      </p:sp>
    </p:spTree>
    <p:extLst>
      <p:ext uri="{BB962C8B-B14F-4D97-AF65-F5344CB8AC3E}">
        <p14:creationId xmlns:p14="http://schemas.microsoft.com/office/powerpoint/2010/main" val="356707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00" y="260648"/>
            <a:ext cx="7772400" cy="1143000"/>
          </a:xfrm>
        </p:spPr>
        <p:txBody>
          <a:bodyPr/>
          <a:lstStyle/>
          <a:p>
            <a:r>
              <a:rPr lang="en-GB" dirty="0"/>
              <a:t>Working title</a:t>
            </a:r>
          </a:p>
        </p:txBody>
      </p:sp>
      <p:sp>
        <p:nvSpPr>
          <p:cNvPr id="3" name="Content Placeholder 2"/>
          <p:cNvSpPr>
            <a:spLocks noGrp="1"/>
          </p:cNvSpPr>
          <p:nvPr>
            <p:ph idx="1"/>
          </p:nvPr>
        </p:nvSpPr>
        <p:spPr>
          <a:xfrm>
            <a:off x="971600" y="1372460"/>
            <a:ext cx="7086600" cy="4824536"/>
          </a:xfrm>
        </p:spPr>
        <p:txBody>
          <a:bodyPr/>
          <a:lstStyle/>
          <a:p>
            <a:r>
              <a:rPr lang="en-US" altLang="en-US" dirty="0"/>
              <a:t>Does Service User and </a:t>
            </a:r>
            <a:r>
              <a:rPr lang="en-US" altLang="en-US" dirty="0" err="1"/>
              <a:t>Carer</a:t>
            </a:r>
            <a:r>
              <a:rPr lang="en-US" altLang="en-US" dirty="0"/>
              <a:t> involvement in social work education promote person-</a:t>
            </a:r>
            <a:r>
              <a:rPr lang="en-US" altLang="en-US" dirty="0" err="1"/>
              <a:t>centred</a:t>
            </a:r>
            <a:r>
              <a:rPr lang="en-US" altLang="en-US" dirty="0"/>
              <a:t> practice?</a:t>
            </a:r>
          </a:p>
          <a:p>
            <a:r>
              <a:rPr lang="en-US" dirty="0"/>
              <a:t>“Person-</a:t>
            </a:r>
            <a:r>
              <a:rPr lang="en-US" dirty="0" err="1"/>
              <a:t>centred</a:t>
            </a:r>
            <a:r>
              <a:rPr lang="en-US" dirty="0"/>
              <a:t>” refers to empathy, non-judgmental approach, use of self. Also want to capture issues of power, ADP and AOP.</a:t>
            </a:r>
          </a:p>
          <a:p>
            <a:r>
              <a:rPr lang="en-US" dirty="0"/>
              <a:t>Driven by the idea that SUI can have an impact on the attitudes and values of students and their practice </a:t>
            </a:r>
            <a:r>
              <a:rPr lang="en-US" sz="1600" dirty="0"/>
              <a:t>(levels 2a and 3a Robinson and Webber, 2013)</a:t>
            </a:r>
            <a:r>
              <a:rPr lang="en-US" dirty="0"/>
              <a:t>.</a:t>
            </a:r>
            <a:endParaRPr lang="en-GB" dirty="0"/>
          </a:p>
        </p:txBody>
      </p:sp>
    </p:spTree>
    <p:extLst>
      <p:ext uri="{BB962C8B-B14F-4D97-AF65-F5344CB8AC3E}">
        <p14:creationId xmlns:p14="http://schemas.microsoft.com/office/powerpoint/2010/main" val="4125502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Impact on values, attitudes, beliefs.</a:t>
            </a:r>
          </a:p>
        </p:txBody>
      </p:sp>
      <p:sp>
        <p:nvSpPr>
          <p:cNvPr id="3" name="Content Placeholder 2"/>
          <p:cNvSpPr>
            <a:spLocks noGrp="1"/>
          </p:cNvSpPr>
          <p:nvPr>
            <p:ph idx="1"/>
          </p:nvPr>
        </p:nvSpPr>
        <p:spPr>
          <a:xfrm>
            <a:off x="990600" y="1981200"/>
            <a:ext cx="7086600" cy="4544144"/>
          </a:xfrm>
        </p:spPr>
        <p:txBody>
          <a:bodyPr/>
          <a:lstStyle/>
          <a:p>
            <a:r>
              <a:rPr lang="en-GB" dirty="0"/>
              <a:t>“The development of knowledge and skills can be learned, and assessed for competence, more readily than values. We still feel we are there to shape the value base…” (Baldwin and </a:t>
            </a:r>
            <a:r>
              <a:rPr lang="en-GB" dirty="0" err="1"/>
              <a:t>Sadd</a:t>
            </a:r>
            <a:r>
              <a:rPr lang="en-GB" dirty="0"/>
              <a:t>, 2006, p. 351)</a:t>
            </a:r>
          </a:p>
          <a:p>
            <a:r>
              <a:rPr lang="en-GB" dirty="0"/>
              <a:t>“We want to try to identify and nurture empathy in social work students- empathy, not sympathy.” (Bob B., in </a:t>
            </a:r>
            <a:r>
              <a:rPr lang="en-GB" dirty="0" err="1"/>
              <a:t>Skoura</a:t>
            </a:r>
            <a:r>
              <a:rPr lang="en-GB" dirty="0"/>
              <a:t>-Kirk et al, 2013, p. 566) </a:t>
            </a:r>
          </a:p>
        </p:txBody>
      </p:sp>
    </p:spTree>
    <p:extLst>
      <p:ext uri="{BB962C8B-B14F-4D97-AF65-F5344CB8AC3E}">
        <p14:creationId xmlns:p14="http://schemas.microsoft.com/office/powerpoint/2010/main" val="2829677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990600" y="1981200"/>
            <a:ext cx="7469832" cy="4400128"/>
          </a:xfrm>
        </p:spPr>
        <p:txBody>
          <a:bodyPr/>
          <a:lstStyle/>
          <a:p>
            <a:r>
              <a:rPr lang="en-GB" dirty="0">
                <a:solidFill>
                  <a:schemeClr val="tx1"/>
                </a:solidFill>
                <a:latin typeface="+mn-lt"/>
                <a:ea typeface="+mn-ea"/>
                <a:cs typeface="+mn-cs"/>
              </a:rPr>
              <a:t>“An important question in this area, and a subject that warrants rigorous research because of its relevance to all professionals working with people, is whether these ‘attitudes’ and ‘abilities’—such as empathy or the ‘professional use of self’—can be taught on training courses, including social work courses” (</a:t>
            </a:r>
            <a:r>
              <a:rPr lang="en-GB" dirty="0" err="1">
                <a:solidFill>
                  <a:schemeClr val="tx1"/>
                </a:solidFill>
                <a:latin typeface="+mn-lt"/>
                <a:ea typeface="+mn-ea"/>
                <a:cs typeface="+mn-cs"/>
              </a:rPr>
              <a:t>Erera</a:t>
            </a:r>
            <a:r>
              <a:rPr lang="en-GB" dirty="0">
                <a:solidFill>
                  <a:schemeClr val="tx1"/>
                </a:solidFill>
                <a:latin typeface="+mn-lt"/>
                <a:ea typeface="+mn-ea"/>
                <a:cs typeface="+mn-cs"/>
              </a:rPr>
              <a:t>, 1997 cited in Trevithick, 2003, p. 165).</a:t>
            </a:r>
            <a:endParaRPr lang="en-GB" dirty="0"/>
          </a:p>
        </p:txBody>
      </p:sp>
    </p:spTree>
    <p:extLst>
      <p:ext uri="{BB962C8B-B14F-4D97-AF65-F5344CB8AC3E}">
        <p14:creationId xmlns:p14="http://schemas.microsoft.com/office/powerpoint/2010/main" val="85571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a:t>
            </a:r>
          </a:p>
        </p:txBody>
      </p:sp>
      <p:sp>
        <p:nvSpPr>
          <p:cNvPr id="3" name="Content Placeholder 2"/>
          <p:cNvSpPr>
            <a:spLocks noGrp="1"/>
          </p:cNvSpPr>
          <p:nvPr>
            <p:ph idx="1"/>
          </p:nvPr>
        </p:nvSpPr>
        <p:spPr>
          <a:xfrm>
            <a:off x="683568" y="1772816"/>
            <a:ext cx="7393632" cy="4680520"/>
          </a:xfrm>
        </p:spPr>
        <p:txBody>
          <a:bodyPr/>
          <a:lstStyle/>
          <a:p>
            <a:r>
              <a:rPr lang="en-GB" dirty="0"/>
              <a:t>2</a:t>
            </a:r>
            <a:r>
              <a:rPr lang="en-GB" baseline="30000" dirty="0"/>
              <a:t>nd</a:t>
            </a:r>
            <a:r>
              <a:rPr lang="en-GB" dirty="0"/>
              <a:t> year BA module focusing on the service user experience- one cohort of students (28 gave consent).</a:t>
            </a:r>
          </a:p>
          <a:p>
            <a:r>
              <a:rPr lang="en-GB" dirty="0"/>
              <a:t>Wanted to examine the way in which the students’ written discourses around “service users” and “carers” might have shifted after SUI input during the module. </a:t>
            </a:r>
          </a:p>
          <a:p>
            <a:r>
              <a:rPr lang="en-GB" dirty="0"/>
              <a:t>Discourse analysis approach.</a:t>
            </a:r>
          </a:p>
          <a:p>
            <a:r>
              <a:rPr lang="en-GB" dirty="0"/>
              <a:t>Ethical approval by FREC.</a:t>
            </a:r>
          </a:p>
        </p:txBody>
      </p:sp>
    </p:spTree>
    <p:extLst>
      <p:ext uri="{BB962C8B-B14F-4D97-AF65-F5344CB8AC3E}">
        <p14:creationId xmlns:p14="http://schemas.microsoft.com/office/powerpoint/2010/main" val="3680160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Discourse Analysis</a:t>
            </a:r>
          </a:p>
        </p:txBody>
      </p:sp>
      <p:sp>
        <p:nvSpPr>
          <p:cNvPr id="3" name="Content Placeholder 2"/>
          <p:cNvSpPr>
            <a:spLocks noGrp="1"/>
          </p:cNvSpPr>
          <p:nvPr>
            <p:ph idx="1"/>
          </p:nvPr>
        </p:nvSpPr>
        <p:spPr>
          <a:xfrm>
            <a:off x="971600" y="1412776"/>
            <a:ext cx="7105600" cy="4683224"/>
          </a:xfrm>
        </p:spPr>
        <p:txBody>
          <a:bodyPr/>
          <a:lstStyle/>
          <a:p>
            <a:r>
              <a:rPr lang="en-GB" sz="2400" dirty="0"/>
              <a:t>Professional discourses shaping relationship between social worker/ service user (</a:t>
            </a:r>
            <a:r>
              <a:rPr lang="en-GB" sz="2400" dirty="0" err="1"/>
              <a:t>Krumer-Nevo</a:t>
            </a:r>
            <a:r>
              <a:rPr lang="en-GB" sz="2400" dirty="0"/>
              <a:t> et al, 2011)</a:t>
            </a:r>
          </a:p>
          <a:p>
            <a:r>
              <a:rPr lang="en-GB" sz="2400" dirty="0"/>
              <a:t>Social Linguistic Analysis: understand how social phenomena- decisions, organisations, identities- are produced by specific discursive actions and events on the part of particular actors (Phillips and Hardy, 2002, p.23; </a:t>
            </a:r>
          </a:p>
          <a:p>
            <a:r>
              <a:rPr lang="en-GB" sz="2400" dirty="0"/>
              <a:t>Links to work by Potter and </a:t>
            </a:r>
            <a:r>
              <a:rPr lang="en-GB" sz="2400" dirty="0" err="1"/>
              <a:t>Wetherell</a:t>
            </a:r>
            <a:r>
              <a:rPr lang="en-GB" sz="2400" dirty="0"/>
              <a:t> (1987) and </a:t>
            </a:r>
            <a:r>
              <a:rPr lang="en-GB" sz="2400" dirty="0" err="1"/>
              <a:t>Billig</a:t>
            </a:r>
            <a:r>
              <a:rPr lang="en-GB" sz="2400" dirty="0"/>
              <a:t> et al, (1988), i.e. idea of interpretive repertoires, ideological dilemmas and subject positioning.</a:t>
            </a:r>
          </a:p>
        </p:txBody>
      </p:sp>
    </p:spTree>
    <p:extLst>
      <p:ext uri="{BB962C8B-B14F-4D97-AF65-F5344CB8AC3E}">
        <p14:creationId xmlns:p14="http://schemas.microsoft.com/office/powerpoint/2010/main" val="2288662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a:t>
            </a:r>
          </a:p>
        </p:txBody>
      </p:sp>
      <p:sp>
        <p:nvSpPr>
          <p:cNvPr id="3" name="Content Placeholder 2"/>
          <p:cNvSpPr>
            <a:spLocks noGrp="1"/>
          </p:cNvSpPr>
          <p:nvPr>
            <p:ph idx="1"/>
          </p:nvPr>
        </p:nvSpPr>
        <p:spPr/>
        <p:txBody>
          <a:bodyPr/>
          <a:lstStyle/>
          <a:p>
            <a:r>
              <a:rPr lang="en-GB" dirty="0"/>
              <a:t>Initial written statements on ‘I think a service user is…” “I think a carer is…”</a:t>
            </a:r>
          </a:p>
          <a:p>
            <a:r>
              <a:rPr lang="en-GB" dirty="0"/>
              <a:t>Student reflective essays at the end of the module.</a:t>
            </a:r>
          </a:p>
          <a:p>
            <a:r>
              <a:rPr lang="en-GB" dirty="0"/>
              <a:t>Students’ Assessment of Practice Tool (APT) end of their placement, end of the academic year. </a:t>
            </a:r>
          </a:p>
          <a:p>
            <a:r>
              <a:rPr lang="en-GB" dirty="0"/>
              <a:t>Focus group to discuss initial findings.</a:t>
            </a:r>
          </a:p>
        </p:txBody>
      </p:sp>
    </p:spTree>
    <p:extLst>
      <p:ext uri="{BB962C8B-B14F-4D97-AF65-F5344CB8AC3E}">
        <p14:creationId xmlns:p14="http://schemas.microsoft.com/office/powerpoint/2010/main" val="3174211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630616" cy="659160"/>
          </a:xfrm>
        </p:spPr>
        <p:txBody>
          <a:bodyPr/>
          <a:lstStyle/>
          <a:p>
            <a:r>
              <a:rPr lang="en-GB" dirty="0"/>
              <a:t>Initial findings- statements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32226348"/>
              </p:ext>
            </p:extLst>
          </p:nvPr>
        </p:nvGraphicFramePr>
        <p:xfrm>
          <a:off x="611560" y="908720"/>
          <a:ext cx="8352929" cy="5770880"/>
        </p:xfrm>
        <a:graphic>
          <a:graphicData uri="http://schemas.openxmlformats.org/drawingml/2006/table">
            <a:tbl>
              <a:tblPr firstRow="1" bandRow="1">
                <a:tableStyleId>{5C22544A-7EE6-4342-B048-85BDC9FD1C3A}</a:tableStyleId>
              </a:tblPr>
              <a:tblGrid>
                <a:gridCol w="2016224">
                  <a:extLst>
                    <a:ext uri="{9D8B030D-6E8A-4147-A177-3AD203B41FA5}">
                      <a16:colId xmlns:a16="http://schemas.microsoft.com/office/drawing/2014/main" val="20000"/>
                    </a:ext>
                  </a:extLst>
                </a:gridCol>
                <a:gridCol w="2035397">
                  <a:extLst>
                    <a:ext uri="{9D8B030D-6E8A-4147-A177-3AD203B41FA5}">
                      <a16:colId xmlns:a16="http://schemas.microsoft.com/office/drawing/2014/main" val="20001"/>
                    </a:ext>
                  </a:extLst>
                </a:gridCol>
                <a:gridCol w="1527757">
                  <a:extLst>
                    <a:ext uri="{9D8B030D-6E8A-4147-A177-3AD203B41FA5}">
                      <a16:colId xmlns:a16="http://schemas.microsoft.com/office/drawing/2014/main" val="20002"/>
                    </a:ext>
                  </a:extLst>
                </a:gridCol>
                <a:gridCol w="1527757">
                  <a:extLst>
                    <a:ext uri="{9D8B030D-6E8A-4147-A177-3AD203B41FA5}">
                      <a16:colId xmlns:a16="http://schemas.microsoft.com/office/drawing/2014/main" val="20003"/>
                    </a:ext>
                  </a:extLst>
                </a:gridCol>
                <a:gridCol w="1245794">
                  <a:extLst>
                    <a:ext uri="{9D8B030D-6E8A-4147-A177-3AD203B41FA5}">
                      <a16:colId xmlns:a16="http://schemas.microsoft.com/office/drawing/2014/main" val="20004"/>
                    </a:ext>
                  </a:extLst>
                </a:gridCol>
              </a:tblGrid>
              <a:tr h="370840">
                <a:tc gridSpan="5">
                  <a:txBody>
                    <a:bodyPr/>
                    <a:lstStyle/>
                    <a:p>
                      <a:r>
                        <a:rPr lang="en-GB" dirty="0"/>
                        <a:t>“A service user is…” </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10000"/>
                  </a:ext>
                </a:extLst>
              </a:tr>
              <a:tr h="370840">
                <a:tc>
                  <a:txBody>
                    <a:bodyPr/>
                    <a:lstStyle/>
                    <a:p>
                      <a:r>
                        <a:rPr lang="en-GB" b="1" dirty="0"/>
                        <a:t>Themes</a:t>
                      </a:r>
                    </a:p>
                  </a:txBody>
                  <a:tcPr/>
                </a:tc>
                <a:tc>
                  <a:txBody>
                    <a:bodyPr/>
                    <a:lstStyle/>
                    <a:p>
                      <a:r>
                        <a:rPr lang="en-GB" dirty="0"/>
                        <a:t>Examples</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1"/>
                  </a:ext>
                </a:extLst>
              </a:tr>
              <a:tr h="370840">
                <a:tc>
                  <a:txBody>
                    <a:bodyPr/>
                    <a:lstStyle/>
                    <a:p>
                      <a:r>
                        <a:rPr lang="en-GB" dirty="0"/>
                        <a:t>1)</a:t>
                      </a:r>
                      <a:r>
                        <a:rPr lang="en-GB" baseline="0" dirty="0"/>
                        <a:t> </a:t>
                      </a:r>
                      <a:r>
                        <a:rPr lang="en-GB" dirty="0"/>
                        <a:t>In</a:t>
                      </a:r>
                      <a:r>
                        <a:rPr lang="en-GB" baseline="0" dirty="0"/>
                        <a:t> need of support and guidance</a:t>
                      </a:r>
                      <a:endParaRPr lang="en-GB" dirty="0"/>
                    </a:p>
                  </a:txBody>
                  <a:tcPr/>
                </a:tc>
                <a:tc>
                  <a:txBody>
                    <a:bodyPr/>
                    <a:lstStyle/>
                    <a:p>
                      <a:r>
                        <a:rPr lang="en-GB" dirty="0"/>
                        <a:t>Vulnerability</a:t>
                      </a:r>
                    </a:p>
                  </a:txBody>
                  <a:tcPr/>
                </a:tc>
                <a:tc>
                  <a:txBody>
                    <a:bodyPr/>
                    <a:lstStyle/>
                    <a:p>
                      <a:r>
                        <a:rPr lang="en-GB" dirty="0"/>
                        <a:t>Crisis</a:t>
                      </a:r>
                    </a:p>
                  </a:txBody>
                  <a:tcPr/>
                </a:tc>
                <a:tc>
                  <a:txBody>
                    <a:bodyPr/>
                    <a:lstStyle/>
                    <a:p>
                      <a:r>
                        <a:rPr lang="en-GB" dirty="0"/>
                        <a:t>Uses services</a:t>
                      </a:r>
                    </a:p>
                  </a:txBody>
                  <a:tcPr/>
                </a:tc>
                <a:tc>
                  <a:txBody>
                    <a:bodyPr/>
                    <a:lstStyle/>
                    <a:p>
                      <a:endParaRPr lang="en-GB" dirty="0"/>
                    </a:p>
                  </a:txBody>
                  <a:tcPr/>
                </a:tc>
                <a:extLst>
                  <a:ext uri="{0D108BD9-81ED-4DB2-BD59-A6C34878D82A}">
                    <a16:rowId xmlns:a16="http://schemas.microsoft.com/office/drawing/2014/main" val="10002"/>
                  </a:ext>
                </a:extLst>
              </a:tr>
              <a:tr h="370840">
                <a:tc>
                  <a:txBody>
                    <a:bodyPr/>
                    <a:lstStyle/>
                    <a:p>
                      <a:r>
                        <a:rPr lang="en-GB" dirty="0"/>
                        <a:t>2) Emancipation/</a:t>
                      </a:r>
                    </a:p>
                    <a:p>
                      <a:r>
                        <a:rPr lang="en-GB" dirty="0"/>
                        <a:t>empowerment </a:t>
                      </a:r>
                    </a:p>
                  </a:txBody>
                  <a:tcPr/>
                </a:tc>
                <a:tc>
                  <a:txBody>
                    <a:bodyPr/>
                    <a:lstStyle/>
                    <a:p>
                      <a:r>
                        <a:rPr lang="en-GB" dirty="0"/>
                        <a:t>Facing oppression, bias, exclusion</a:t>
                      </a:r>
                    </a:p>
                  </a:txBody>
                  <a:tcPr/>
                </a:tc>
                <a:tc>
                  <a:txBody>
                    <a:bodyPr/>
                    <a:lstStyle/>
                    <a:p>
                      <a:r>
                        <a:rPr lang="en-GB" dirty="0"/>
                        <a:t>An</a:t>
                      </a:r>
                      <a:r>
                        <a:rPr lang="en-GB" baseline="0" dirty="0"/>
                        <a:t> individual with rights, a voice</a:t>
                      </a:r>
                      <a:endParaRPr lang="en-GB" dirty="0"/>
                    </a:p>
                  </a:txBody>
                  <a:tcPr/>
                </a:tc>
                <a:tc>
                  <a:txBody>
                    <a:bodyPr/>
                    <a:lstStyle/>
                    <a:p>
                      <a:r>
                        <a:rPr lang="en-GB" dirty="0"/>
                        <a:t>A person</a:t>
                      </a:r>
                      <a:r>
                        <a:rPr lang="en-GB" baseline="0" dirty="0"/>
                        <a:t> just like me/ a human being</a:t>
                      </a:r>
                      <a:endParaRPr lang="en-GB" dirty="0"/>
                    </a:p>
                  </a:txBody>
                  <a:tcPr/>
                </a:tc>
                <a:tc>
                  <a:txBody>
                    <a:bodyPr/>
                    <a:lstStyle/>
                    <a:p>
                      <a:r>
                        <a:rPr lang="en-GB" dirty="0"/>
                        <a:t>A source of learning</a:t>
                      </a:r>
                    </a:p>
                  </a:txBody>
                  <a:tcPr/>
                </a:tc>
                <a:extLst>
                  <a:ext uri="{0D108BD9-81ED-4DB2-BD59-A6C34878D82A}">
                    <a16:rowId xmlns:a16="http://schemas.microsoft.com/office/drawing/2014/main" val="10003"/>
                  </a:ext>
                </a:extLst>
              </a:tr>
              <a:tr h="370840">
                <a:tc>
                  <a:txBody>
                    <a:bodyPr/>
                    <a:lstStyle/>
                    <a:p>
                      <a:r>
                        <a:rPr lang="en-GB" dirty="0"/>
                        <a:t>3) Narrow/</a:t>
                      </a:r>
                    </a:p>
                    <a:p>
                      <a:r>
                        <a:rPr lang="en-GB" dirty="0"/>
                        <a:t>oppressive</a:t>
                      </a:r>
                    </a:p>
                  </a:txBody>
                  <a:tcPr/>
                </a:tc>
                <a:tc>
                  <a:txBody>
                    <a:bodyPr/>
                    <a:lstStyle/>
                    <a:p>
                      <a:r>
                        <a:rPr lang="en-GB" dirty="0"/>
                        <a:t>Dependent on</a:t>
                      </a:r>
                      <a:r>
                        <a:rPr lang="en-GB" baseline="0" dirty="0"/>
                        <a:t> </a:t>
                      </a:r>
                      <a:r>
                        <a:rPr lang="en-GB" dirty="0"/>
                        <a:t>government funding</a:t>
                      </a:r>
                    </a:p>
                  </a:txBody>
                  <a:tcPr/>
                </a:tc>
                <a:tc>
                  <a:txBody>
                    <a:bodyPr/>
                    <a:lstStyle/>
                    <a:p>
                      <a:r>
                        <a:rPr lang="en-GB" dirty="0"/>
                        <a:t>A patient in hospital or resident in care home</a:t>
                      </a:r>
                    </a:p>
                  </a:txBody>
                  <a:tcPr/>
                </a:tc>
                <a:tc>
                  <a:txBody>
                    <a:bodyPr/>
                    <a:lstStyle/>
                    <a:p>
                      <a:r>
                        <a:rPr lang="en-GB" dirty="0"/>
                        <a:t>Part of</a:t>
                      </a:r>
                      <a:r>
                        <a:rPr lang="en-GB" baseline="0" dirty="0"/>
                        <a:t> a caseload that could be taking up time that could be used more positively elsewhere </a:t>
                      </a:r>
                      <a:endParaRPr lang="en-GB" dirty="0"/>
                    </a:p>
                  </a:txBody>
                  <a:tcPr/>
                </a:tc>
                <a:tc>
                  <a:txBody>
                    <a:bodyPr/>
                    <a:lstStyle/>
                    <a:p>
                      <a:endParaRPr lang="en-GB" dirty="0"/>
                    </a:p>
                  </a:txBody>
                  <a:tcPr/>
                </a:tc>
                <a:extLst>
                  <a:ext uri="{0D108BD9-81ED-4DB2-BD59-A6C34878D82A}">
                    <a16:rowId xmlns:a16="http://schemas.microsoft.com/office/drawing/2014/main" val="10004"/>
                  </a:ext>
                </a:extLst>
              </a:tr>
              <a:tr h="370840">
                <a:tc>
                  <a:txBody>
                    <a:bodyPr/>
                    <a:lstStyle/>
                    <a:p>
                      <a:r>
                        <a:rPr lang="en-GB" dirty="0"/>
                        <a:t>4) Complexity/</a:t>
                      </a:r>
                    </a:p>
                    <a:p>
                      <a:r>
                        <a:rPr lang="en-GB" dirty="0"/>
                        <a:t>tensions</a:t>
                      </a:r>
                    </a:p>
                  </a:txBody>
                  <a:tcPr/>
                </a:tc>
                <a:tc>
                  <a:txBody>
                    <a:bodyPr/>
                    <a:lstStyle/>
                    <a:p>
                      <a:r>
                        <a:rPr lang="en-GB" dirty="0"/>
                        <a:t>Partnership/force</a:t>
                      </a:r>
                    </a:p>
                  </a:txBody>
                  <a:tcPr/>
                </a:tc>
                <a:tc>
                  <a:txBody>
                    <a:bodyPr/>
                    <a:lstStyle/>
                    <a:p>
                      <a:r>
                        <a:rPr lang="en-GB" dirty="0"/>
                        <a:t>Difficult</a:t>
                      </a:r>
                      <a:r>
                        <a:rPr lang="en-GB" baseline="0" dirty="0"/>
                        <a:t> but also inspiring</a:t>
                      </a:r>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892247411"/>
      </p:ext>
    </p:extLst>
  </p:cSld>
  <p:clrMapOvr>
    <a:masterClrMapping/>
  </p:clrMapOvr>
</p:sld>
</file>

<file path=ppt/theme/theme1.xml><?xml version="1.0" encoding="utf-8"?>
<a:theme xmlns:a="http://schemas.openxmlformats.org/drawingml/2006/main" name="powerpoint-presentation">
  <a:themeElements>
    <a:clrScheme name="">
      <a:dk1>
        <a:srgbClr val="1C2157"/>
      </a:dk1>
      <a:lt1>
        <a:srgbClr val="FFFFFF"/>
      </a:lt1>
      <a:dk2>
        <a:srgbClr val="1C2157"/>
      </a:dk2>
      <a:lt2>
        <a:srgbClr val="919191"/>
      </a:lt2>
      <a:accent1>
        <a:srgbClr val="618FFD"/>
      </a:accent1>
      <a:accent2>
        <a:srgbClr val="00AE00"/>
      </a:accent2>
      <a:accent3>
        <a:srgbClr val="FFFFFF"/>
      </a:accent3>
      <a:accent4>
        <a:srgbClr val="161B49"/>
      </a:accent4>
      <a:accent5>
        <a:srgbClr val="B7C6FE"/>
      </a:accent5>
      <a:accent6>
        <a:srgbClr val="009D00"/>
      </a:accent6>
      <a:hlink>
        <a:srgbClr val="FC0128"/>
      </a:hlink>
      <a:folHlink>
        <a:srgbClr val="CECECE"/>
      </a:folHlink>
    </a:clrScheme>
    <a:fontScheme name="powerpoint-presentation">
      <a:majorFont>
        <a:latin typeface="Humnst777 BT"/>
        <a:ea typeface=""/>
        <a:cs typeface=""/>
      </a:majorFont>
      <a:minorFont>
        <a:latin typeface="Humnst777 B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owerpoint-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point-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werpoint-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point-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point-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point-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werpoint-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Chester Conference 2015</Template>
  <TotalTime>0</TotalTime>
  <Words>1455</Words>
  <Application>Microsoft Office PowerPoint</Application>
  <PresentationFormat>On-screen Show (4:3)</PresentationFormat>
  <Paragraphs>125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Humnst777 BT</vt:lpstr>
      <vt:lpstr>Times New Roman</vt:lpstr>
      <vt:lpstr>Wingdings</vt:lpstr>
      <vt:lpstr>powerpoint-presentation</vt:lpstr>
      <vt:lpstr>Does Service User and Carer involvement in social work education promote person-centred social work practice? An examination of student discourses.</vt:lpstr>
      <vt:lpstr>Research area</vt:lpstr>
      <vt:lpstr>Working title</vt:lpstr>
      <vt:lpstr>Impact on values, attitudes, beliefs.</vt:lpstr>
      <vt:lpstr>PowerPoint Presentation</vt:lpstr>
      <vt:lpstr>How?</vt:lpstr>
      <vt:lpstr>Discourse Analysis</vt:lpstr>
      <vt:lpstr>Data </vt:lpstr>
      <vt:lpstr>Initial findings- statements</vt:lpstr>
      <vt:lpstr>Theme 4</vt:lpstr>
      <vt:lpstr>Initial findings- essays (26)</vt:lpstr>
      <vt:lpstr>Initial findings- essays cont.</vt:lpstr>
      <vt:lpstr>Initial findings- APTs (12)</vt:lpstr>
      <vt:lpstr>Initial findings- focus group (11)</vt:lpstr>
      <vt:lpstr>Examples- what is real?</vt:lpstr>
      <vt:lpstr>Examples: negotiating the subjective</vt:lpstr>
      <vt:lpstr>Examples: emotional impact</vt:lpstr>
      <vt:lpstr>Example: ideological dilemma</vt:lpstr>
      <vt:lpstr>Initial comments on these findings</vt:lpstr>
      <vt:lpstr>Reflections/challenges/way forward</vt:lpstr>
      <vt:lpstr>Contact:</vt:lpstr>
      <vt:lpstr>References</vt:lpstr>
      <vt:lpstr>References</vt:lpstr>
    </vt:vector>
  </TitlesOfParts>
  <Company>Canterbury Christ Church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Service User and Carer involvement in social work education promote person-centred social work practice? An examination of student discourses.</dc:title>
  <dc:creator>Eleni Skoura</dc:creator>
  <cp:lastModifiedBy>Eleni Skoura</cp:lastModifiedBy>
  <cp:revision>1</cp:revision>
  <cp:lastPrinted>2015-08-25T15:00:24Z</cp:lastPrinted>
  <dcterms:created xsi:type="dcterms:W3CDTF">2018-12-02T14:34:56Z</dcterms:created>
  <dcterms:modified xsi:type="dcterms:W3CDTF">2018-12-02T14:35:18Z</dcterms:modified>
</cp:coreProperties>
</file>