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6"/>
  </p:handoutMasterIdLst>
  <p:sldIdLst>
    <p:sldId id="257" r:id="rId2"/>
    <p:sldId id="258" r:id="rId3"/>
    <p:sldId id="279" r:id="rId4"/>
    <p:sldId id="261" r:id="rId5"/>
    <p:sldId id="272" r:id="rId6"/>
    <p:sldId id="264" r:id="rId7"/>
    <p:sldId id="265" r:id="rId8"/>
    <p:sldId id="266" r:id="rId9"/>
    <p:sldId id="270" r:id="rId10"/>
    <p:sldId id="271" r:id="rId11"/>
    <p:sldId id="275" r:id="rId12"/>
    <p:sldId id="276" r:id="rId13"/>
    <p:sldId id="286" r:id="rId14"/>
    <p:sldId id="281" r:id="rId15"/>
    <p:sldId id="282" r:id="rId16"/>
    <p:sldId id="287" r:id="rId17"/>
    <p:sldId id="280" r:id="rId18"/>
    <p:sldId id="284" r:id="rId19"/>
    <p:sldId id="283" r:id="rId20"/>
    <p:sldId id="285" r:id="rId21"/>
    <p:sldId id="273" r:id="rId22"/>
    <p:sldId id="256" r:id="rId23"/>
    <p:sldId id="259" r:id="rId24"/>
    <p:sldId id="274" r:id="rId25"/>
  </p:sldIdLst>
  <p:sldSz cx="9144000" cy="6858000" type="screen4x3"/>
  <p:notesSz cx="6858000" cy="994568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8" d="100"/>
          <a:sy n="68" d="100"/>
        </p:scale>
        <p:origin x="80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1CF948-CD19-4B91-A022-78A6A9F1691C}" type="doc">
      <dgm:prSet loTypeId="urn:microsoft.com/office/officeart/2005/8/layout/h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4ADD5A2-9839-46F4-900F-4A2891CC27C7}">
      <dgm:prSet phldrT="[Text]"/>
      <dgm:spPr/>
      <dgm:t>
        <a:bodyPr/>
        <a:lstStyle/>
        <a:p>
          <a:r>
            <a:rPr lang="en-GB" dirty="0" smtClean="0"/>
            <a:t>Before</a:t>
          </a:r>
        </a:p>
        <a:p>
          <a:endParaRPr lang="en-GB" dirty="0"/>
        </a:p>
      </dgm:t>
    </dgm:pt>
    <dgm:pt modelId="{E2481782-18AE-48EA-BA31-BE1F669467FA}" type="parTrans" cxnId="{5FC1D3DD-A160-4E65-AE0A-EBC0A1FE558E}">
      <dgm:prSet/>
      <dgm:spPr/>
      <dgm:t>
        <a:bodyPr/>
        <a:lstStyle/>
        <a:p>
          <a:endParaRPr lang="en-GB"/>
        </a:p>
      </dgm:t>
    </dgm:pt>
    <dgm:pt modelId="{0921A20A-66E0-41AF-92BE-E3757896D0C9}" type="sibTrans" cxnId="{5FC1D3DD-A160-4E65-AE0A-EBC0A1FE558E}">
      <dgm:prSet/>
      <dgm:spPr/>
      <dgm:t>
        <a:bodyPr/>
        <a:lstStyle/>
        <a:p>
          <a:endParaRPr lang="en-GB"/>
        </a:p>
      </dgm:t>
    </dgm:pt>
    <dgm:pt modelId="{C8F5EFB1-8288-4EB0-99B9-D51456F3A43B}">
      <dgm:prSet phldrT="[Text]"/>
      <dgm:spPr/>
      <dgm:t>
        <a:bodyPr/>
        <a:lstStyle/>
        <a:p>
          <a:r>
            <a:rPr lang="en-GB" dirty="0" smtClean="0"/>
            <a:t>They are to blame</a:t>
          </a:r>
          <a:endParaRPr lang="en-GB" dirty="0"/>
        </a:p>
      </dgm:t>
    </dgm:pt>
    <dgm:pt modelId="{2C119681-E270-4746-BD2F-504E9C249E80}" type="parTrans" cxnId="{A44BDA98-B0A2-4251-B946-30129872644D}">
      <dgm:prSet/>
      <dgm:spPr/>
      <dgm:t>
        <a:bodyPr/>
        <a:lstStyle/>
        <a:p>
          <a:endParaRPr lang="en-GB"/>
        </a:p>
      </dgm:t>
    </dgm:pt>
    <dgm:pt modelId="{776F85F1-00A8-49F4-835B-B6A41CE61EE4}" type="sibTrans" cxnId="{A44BDA98-B0A2-4251-B946-30129872644D}">
      <dgm:prSet/>
      <dgm:spPr/>
      <dgm:t>
        <a:bodyPr/>
        <a:lstStyle/>
        <a:p>
          <a:endParaRPr lang="en-GB"/>
        </a:p>
      </dgm:t>
    </dgm:pt>
    <dgm:pt modelId="{0D468A2E-9471-4E74-B94C-BE520750E0B1}">
      <dgm:prSet phldrT="[Text]"/>
      <dgm:spPr/>
      <dgm:t>
        <a:bodyPr/>
        <a:lstStyle/>
        <a:p>
          <a:r>
            <a:rPr lang="en-GB" dirty="0" smtClean="0"/>
            <a:t>‘Damaged goods’</a:t>
          </a:r>
          <a:endParaRPr lang="en-GB" dirty="0"/>
        </a:p>
      </dgm:t>
    </dgm:pt>
    <dgm:pt modelId="{BD745276-2F36-4683-8AC7-3F2FA3DBFD6D}" type="parTrans" cxnId="{6189E0B8-E584-415E-AB1E-A61D1926B184}">
      <dgm:prSet/>
      <dgm:spPr/>
      <dgm:t>
        <a:bodyPr/>
        <a:lstStyle/>
        <a:p>
          <a:endParaRPr lang="en-GB"/>
        </a:p>
      </dgm:t>
    </dgm:pt>
    <dgm:pt modelId="{ED1D62EF-5622-4FDF-A3CF-707C36AA6D3D}" type="sibTrans" cxnId="{6189E0B8-E584-415E-AB1E-A61D1926B184}">
      <dgm:prSet/>
      <dgm:spPr/>
      <dgm:t>
        <a:bodyPr/>
        <a:lstStyle/>
        <a:p>
          <a:endParaRPr lang="en-GB"/>
        </a:p>
      </dgm:t>
    </dgm:pt>
    <dgm:pt modelId="{0BE72B04-FF25-42FF-8A93-8C5F82D181A3}">
      <dgm:prSet phldrT="[Text]"/>
      <dgm:spPr/>
      <dgm:t>
        <a:bodyPr/>
        <a:lstStyle/>
        <a:p>
          <a:r>
            <a:rPr lang="en-GB" dirty="0" smtClean="0"/>
            <a:t>After </a:t>
          </a:r>
          <a:endParaRPr lang="en-GB" dirty="0"/>
        </a:p>
      </dgm:t>
    </dgm:pt>
    <dgm:pt modelId="{9FB08963-73C6-4B65-B17E-FBC8A2321956}" type="parTrans" cxnId="{04B843BB-788B-4DB9-9FDB-EA11E1748A24}">
      <dgm:prSet/>
      <dgm:spPr/>
      <dgm:t>
        <a:bodyPr/>
        <a:lstStyle/>
        <a:p>
          <a:endParaRPr lang="en-GB"/>
        </a:p>
      </dgm:t>
    </dgm:pt>
    <dgm:pt modelId="{90951AA4-B8B0-4F8B-A8CE-5A9394585EE0}" type="sibTrans" cxnId="{04B843BB-788B-4DB9-9FDB-EA11E1748A24}">
      <dgm:prSet/>
      <dgm:spPr/>
      <dgm:t>
        <a:bodyPr/>
        <a:lstStyle/>
        <a:p>
          <a:endParaRPr lang="en-GB"/>
        </a:p>
      </dgm:t>
    </dgm:pt>
    <dgm:pt modelId="{7AA17259-15E4-4E8B-A9FB-3D7B00ABD90C}">
      <dgm:prSet/>
      <dgm:spPr/>
      <dgm:t>
        <a:bodyPr/>
        <a:lstStyle/>
        <a:p>
          <a:r>
            <a:rPr lang="en-GB" dirty="0" smtClean="0"/>
            <a:t>‘Damaged goods’</a:t>
          </a:r>
          <a:endParaRPr lang="en-GB" dirty="0"/>
        </a:p>
      </dgm:t>
    </dgm:pt>
    <dgm:pt modelId="{76D3D34E-213D-4E9E-9535-64DD76CBA375}" type="parTrans" cxnId="{8711C2E1-EE67-4710-AD4F-A2CE00020965}">
      <dgm:prSet/>
      <dgm:spPr/>
      <dgm:t>
        <a:bodyPr/>
        <a:lstStyle/>
        <a:p>
          <a:endParaRPr lang="en-GB"/>
        </a:p>
      </dgm:t>
    </dgm:pt>
    <dgm:pt modelId="{47D33468-E4E8-4A7A-8456-B5ABCDA3ABDB}" type="sibTrans" cxnId="{8711C2E1-EE67-4710-AD4F-A2CE00020965}">
      <dgm:prSet/>
      <dgm:spPr/>
      <dgm:t>
        <a:bodyPr/>
        <a:lstStyle/>
        <a:p>
          <a:endParaRPr lang="en-GB"/>
        </a:p>
      </dgm:t>
    </dgm:pt>
    <dgm:pt modelId="{197FD437-5DD9-4F82-8621-8D0B585C38B4}">
      <dgm:prSet/>
      <dgm:spPr/>
      <dgm:t>
        <a:bodyPr/>
        <a:lstStyle/>
        <a:p>
          <a:endParaRPr lang="en-GB" dirty="0"/>
        </a:p>
      </dgm:t>
    </dgm:pt>
    <dgm:pt modelId="{D108EAAF-3E8C-4BA1-871C-297B1AF7F100}" type="parTrans" cxnId="{46E61CC8-2F79-47C9-B43C-28B4936F8818}">
      <dgm:prSet/>
      <dgm:spPr/>
      <dgm:t>
        <a:bodyPr/>
        <a:lstStyle/>
        <a:p>
          <a:endParaRPr lang="en-GB"/>
        </a:p>
      </dgm:t>
    </dgm:pt>
    <dgm:pt modelId="{B1E5D3A9-4A16-47A3-B4D4-C7066050A473}" type="sibTrans" cxnId="{46E61CC8-2F79-47C9-B43C-28B4936F8818}">
      <dgm:prSet/>
      <dgm:spPr/>
      <dgm:t>
        <a:bodyPr/>
        <a:lstStyle/>
        <a:p>
          <a:endParaRPr lang="en-GB"/>
        </a:p>
      </dgm:t>
    </dgm:pt>
    <dgm:pt modelId="{D9DF239C-F4EF-41E8-901A-369939E39196}">
      <dgm:prSet/>
      <dgm:spPr/>
      <dgm:t>
        <a:bodyPr/>
        <a:lstStyle/>
        <a:p>
          <a:r>
            <a:rPr lang="en-GB" dirty="0" smtClean="0"/>
            <a:t>It can happen to anyone</a:t>
          </a:r>
          <a:endParaRPr lang="en-GB" dirty="0"/>
        </a:p>
      </dgm:t>
    </dgm:pt>
    <dgm:pt modelId="{6517D2B4-7C15-4B04-AA77-6269683F2235}" type="parTrans" cxnId="{4039C23A-6E0C-4FF5-BF64-1B10E10A13B0}">
      <dgm:prSet/>
      <dgm:spPr/>
      <dgm:t>
        <a:bodyPr/>
        <a:lstStyle/>
        <a:p>
          <a:endParaRPr lang="en-GB"/>
        </a:p>
      </dgm:t>
    </dgm:pt>
    <dgm:pt modelId="{C5E05EBA-CFC9-4A2C-B04F-70A2E507DE05}" type="sibTrans" cxnId="{4039C23A-6E0C-4FF5-BF64-1B10E10A13B0}">
      <dgm:prSet/>
      <dgm:spPr/>
      <dgm:t>
        <a:bodyPr/>
        <a:lstStyle/>
        <a:p>
          <a:endParaRPr lang="en-GB"/>
        </a:p>
      </dgm:t>
    </dgm:pt>
    <dgm:pt modelId="{7F4264DF-195D-4109-A0C6-BC2314DCFB43}">
      <dgm:prSet/>
      <dgm:spPr/>
      <dgm:t>
        <a:bodyPr/>
        <a:lstStyle/>
        <a:p>
          <a:r>
            <a:rPr lang="en-GB" dirty="0" smtClean="0"/>
            <a:t>Brave, strong</a:t>
          </a:r>
          <a:endParaRPr lang="en-GB" dirty="0"/>
        </a:p>
      </dgm:t>
    </dgm:pt>
    <dgm:pt modelId="{093272D7-ECA9-45A1-A571-46920697F5F8}" type="parTrans" cxnId="{3974773B-F188-4E99-ABC6-83EA07CA72C7}">
      <dgm:prSet/>
      <dgm:spPr/>
      <dgm:t>
        <a:bodyPr/>
        <a:lstStyle/>
        <a:p>
          <a:endParaRPr lang="en-GB"/>
        </a:p>
      </dgm:t>
    </dgm:pt>
    <dgm:pt modelId="{0D400CD3-B9F9-4BF6-B99F-B4A29A9BF572}" type="sibTrans" cxnId="{3974773B-F188-4E99-ABC6-83EA07CA72C7}">
      <dgm:prSet/>
      <dgm:spPr/>
      <dgm:t>
        <a:bodyPr/>
        <a:lstStyle/>
        <a:p>
          <a:endParaRPr lang="en-GB"/>
        </a:p>
      </dgm:t>
    </dgm:pt>
    <dgm:pt modelId="{3D5B062E-445A-46CC-9206-D250C758DCD0}" type="pres">
      <dgm:prSet presAssocID="{371CF948-CD19-4B91-A022-78A6A9F1691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14E77C0-A45B-423D-99BF-AE7ADE507C4C}" type="pres">
      <dgm:prSet presAssocID="{74ADD5A2-9839-46F4-900F-4A2891CC27C7}" presName="composite" presStyleCnt="0"/>
      <dgm:spPr/>
    </dgm:pt>
    <dgm:pt modelId="{74F860A2-5E32-473C-949A-9504EDCC5DBA}" type="pres">
      <dgm:prSet presAssocID="{74ADD5A2-9839-46F4-900F-4A2891CC27C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246753-E4F0-4758-974E-2ABD49F3286A}" type="pres">
      <dgm:prSet presAssocID="{74ADD5A2-9839-46F4-900F-4A2891CC27C7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7960AB-333C-4C3B-BBEF-B2FC8CC8CF41}" type="pres">
      <dgm:prSet presAssocID="{0921A20A-66E0-41AF-92BE-E3757896D0C9}" presName="space" presStyleCnt="0"/>
      <dgm:spPr/>
    </dgm:pt>
    <dgm:pt modelId="{80D0E5B6-2FA4-4AAA-8FA8-B9DE40427222}" type="pres">
      <dgm:prSet presAssocID="{0BE72B04-FF25-42FF-8A93-8C5F82D181A3}" presName="composite" presStyleCnt="0"/>
      <dgm:spPr/>
    </dgm:pt>
    <dgm:pt modelId="{9231EF2D-BA1B-4604-A4B2-F35D92A0DE4F}" type="pres">
      <dgm:prSet presAssocID="{0BE72B04-FF25-42FF-8A93-8C5F82D181A3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A7F1D8-F68F-481F-9B61-225474176A00}" type="pres">
      <dgm:prSet presAssocID="{0BE72B04-FF25-42FF-8A93-8C5F82D181A3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F9F8E68-168E-4649-A6F9-6DF1B7E28A2B}" type="presOf" srcId="{0BE72B04-FF25-42FF-8A93-8C5F82D181A3}" destId="{9231EF2D-BA1B-4604-A4B2-F35D92A0DE4F}" srcOrd="0" destOrd="0" presId="urn:microsoft.com/office/officeart/2005/8/layout/hList1"/>
    <dgm:cxn modelId="{3974773B-F188-4E99-ABC6-83EA07CA72C7}" srcId="{0BE72B04-FF25-42FF-8A93-8C5F82D181A3}" destId="{7F4264DF-195D-4109-A0C6-BC2314DCFB43}" srcOrd="2" destOrd="0" parTransId="{093272D7-ECA9-45A1-A571-46920697F5F8}" sibTransId="{0D400CD3-B9F9-4BF6-B99F-B4A29A9BF572}"/>
    <dgm:cxn modelId="{AE299F02-3599-4E36-AC15-D0BF49D06D87}" type="presOf" srcId="{C8F5EFB1-8288-4EB0-99B9-D51456F3A43B}" destId="{80246753-E4F0-4758-974E-2ABD49F3286A}" srcOrd="0" destOrd="0" presId="urn:microsoft.com/office/officeart/2005/8/layout/hList1"/>
    <dgm:cxn modelId="{9DA746B1-32D1-41D1-A626-5BDE96ACE214}" type="presOf" srcId="{0D468A2E-9471-4E74-B94C-BE520750E0B1}" destId="{80246753-E4F0-4758-974E-2ABD49F3286A}" srcOrd="0" destOrd="1" presId="urn:microsoft.com/office/officeart/2005/8/layout/hList1"/>
    <dgm:cxn modelId="{714673DE-6263-4496-95F1-3D1AC20126E4}" type="presOf" srcId="{7AA17259-15E4-4E8B-A9FB-3D7B00ABD90C}" destId="{72A7F1D8-F68F-481F-9B61-225474176A00}" srcOrd="0" destOrd="0" presId="urn:microsoft.com/office/officeart/2005/8/layout/hList1"/>
    <dgm:cxn modelId="{80653E1B-F16C-416A-B0BA-B85FC3D926FE}" type="presOf" srcId="{74ADD5A2-9839-46F4-900F-4A2891CC27C7}" destId="{74F860A2-5E32-473C-949A-9504EDCC5DBA}" srcOrd="0" destOrd="0" presId="urn:microsoft.com/office/officeart/2005/8/layout/hList1"/>
    <dgm:cxn modelId="{9CD3B813-58A9-4E89-851C-65D713E08D78}" type="presOf" srcId="{D9DF239C-F4EF-41E8-901A-369939E39196}" destId="{72A7F1D8-F68F-481F-9B61-225474176A00}" srcOrd="0" destOrd="1" presId="urn:microsoft.com/office/officeart/2005/8/layout/hList1"/>
    <dgm:cxn modelId="{928F5895-8138-49B6-A532-1B9E3E1E8938}" type="presOf" srcId="{197FD437-5DD9-4F82-8621-8D0B585C38B4}" destId="{72A7F1D8-F68F-481F-9B61-225474176A00}" srcOrd="0" destOrd="3" presId="urn:microsoft.com/office/officeart/2005/8/layout/hList1"/>
    <dgm:cxn modelId="{6189E0B8-E584-415E-AB1E-A61D1926B184}" srcId="{74ADD5A2-9839-46F4-900F-4A2891CC27C7}" destId="{0D468A2E-9471-4E74-B94C-BE520750E0B1}" srcOrd="1" destOrd="0" parTransId="{BD745276-2F36-4683-8AC7-3F2FA3DBFD6D}" sibTransId="{ED1D62EF-5622-4FDF-A3CF-707C36AA6D3D}"/>
    <dgm:cxn modelId="{5FC1D3DD-A160-4E65-AE0A-EBC0A1FE558E}" srcId="{371CF948-CD19-4B91-A022-78A6A9F1691C}" destId="{74ADD5A2-9839-46F4-900F-4A2891CC27C7}" srcOrd="0" destOrd="0" parTransId="{E2481782-18AE-48EA-BA31-BE1F669467FA}" sibTransId="{0921A20A-66E0-41AF-92BE-E3757896D0C9}"/>
    <dgm:cxn modelId="{04B843BB-788B-4DB9-9FDB-EA11E1748A24}" srcId="{371CF948-CD19-4B91-A022-78A6A9F1691C}" destId="{0BE72B04-FF25-42FF-8A93-8C5F82D181A3}" srcOrd="1" destOrd="0" parTransId="{9FB08963-73C6-4B65-B17E-FBC8A2321956}" sibTransId="{90951AA4-B8B0-4F8B-A8CE-5A9394585EE0}"/>
    <dgm:cxn modelId="{173FC3DC-10A1-4F75-82F9-46FCA6846086}" type="presOf" srcId="{7F4264DF-195D-4109-A0C6-BC2314DCFB43}" destId="{72A7F1D8-F68F-481F-9B61-225474176A00}" srcOrd="0" destOrd="2" presId="urn:microsoft.com/office/officeart/2005/8/layout/hList1"/>
    <dgm:cxn modelId="{8711C2E1-EE67-4710-AD4F-A2CE00020965}" srcId="{0BE72B04-FF25-42FF-8A93-8C5F82D181A3}" destId="{7AA17259-15E4-4E8B-A9FB-3D7B00ABD90C}" srcOrd="0" destOrd="0" parTransId="{76D3D34E-213D-4E9E-9535-64DD76CBA375}" sibTransId="{47D33468-E4E8-4A7A-8456-B5ABCDA3ABDB}"/>
    <dgm:cxn modelId="{46E61CC8-2F79-47C9-B43C-28B4936F8818}" srcId="{0BE72B04-FF25-42FF-8A93-8C5F82D181A3}" destId="{197FD437-5DD9-4F82-8621-8D0B585C38B4}" srcOrd="3" destOrd="0" parTransId="{D108EAAF-3E8C-4BA1-871C-297B1AF7F100}" sibTransId="{B1E5D3A9-4A16-47A3-B4D4-C7066050A473}"/>
    <dgm:cxn modelId="{4039C23A-6E0C-4FF5-BF64-1B10E10A13B0}" srcId="{0BE72B04-FF25-42FF-8A93-8C5F82D181A3}" destId="{D9DF239C-F4EF-41E8-901A-369939E39196}" srcOrd="1" destOrd="0" parTransId="{6517D2B4-7C15-4B04-AA77-6269683F2235}" sibTransId="{C5E05EBA-CFC9-4A2C-B04F-70A2E507DE05}"/>
    <dgm:cxn modelId="{3EFCAEAB-27C3-44C8-8B37-BCD926072330}" type="presOf" srcId="{371CF948-CD19-4B91-A022-78A6A9F1691C}" destId="{3D5B062E-445A-46CC-9206-D250C758DCD0}" srcOrd="0" destOrd="0" presId="urn:microsoft.com/office/officeart/2005/8/layout/hList1"/>
    <dgm:cxn modelId="{A44BDA98-B0A2-4251-B946-30129872644D}" srcId="{74ADD5A2-9839-46F4-900F-4A2891CC27C7}" destId="{C8F5EFB1-8288-4EB0-99B9-D51456F3A43B}" srcOrd="0" destOrd="0" parTransId="{2C119681-E270-4746-BD2F-504E9C249E80}" sibTransId="{776F85F1-00A8-49F4-835B-B6A41CE61EE4}"/>
    <dgm:cxn modelId="{E559B001-D8FC-4734-8882-7554B52850AB}" type="presParOf" srcId="{3D5B062E-445A-46CC-9206-D250C758DCD0}" destId="{914E77C0-A45B-423D-99BF-AE7ADE507C4C}" srcOrd="0" destOrd="0" presId="urn:microsoft.com/office/officeart/2005/8/layout/hList1"/>
    <dgm:cxn modelId="{F46426EC-91C3-487D-97C4-DDBE8B9DACBF}" type="presParOf" srcId="{914E77C0-A45B-423D-99BF-AE7ADE507C4C}" destId="{74F860A2-5E32-473C-949A-9504EDCC5DBA}" srcOrd="0" destOrd="0" presId="urn:microsoft.com/office/officeart/2005/8/layout/hList1"/>
    <dgm:cxn modelId="{9B606B9D-C649-4DEB-AF58-01B3EBDE33A7}" type="presParOf" srcId="{914E77C0-A45B-423D-99BF-AE7ADE507C4C}" destId="{80246753-E4F0-4758-974E-2ABD49F3286A}" srcOrd="1" destOrd="0" presId="urn:microsoft.com/office/officeart/2005/8/layout/hList1"/>
    <dgm:cxn modelId="{DD0FD8E3-909D-4FCA-B38A-2C2F5AE57D0A}" type="presParOf" srcId="{3D5B062E-445A-46CC-9206-D250C758DCD0}" destId="{C77960AB-333C-4C3B-BBEF-B2FC8CC8CF41}" srcOrd="1" destOrd="0" presId="urn:microsoft.com/office/officeart/2005/8/layout/hList1"/>
    <dgm:cxn modelId="{391AD708-9115-4D3F-9985-20F161289FF5}" type="presParOf" srcId="{3D5B062E-445A-46CC-9206-D250C758DCD0}" destId="{80D0E5B6-2FA4-4AAA-8FA8-B9DE40427222}" srcOrd="2" destOrd="0" presId="urn:microsoft.com/office/officeart/2005/8/layout/hList1"/>
    <dgm:cxn modelId="{DD70162F-E3E4-4894-8BD7-9E103632CD4A}" type="presParOf" srcId="{80D0E5B6-2FA4-4AAA-8FA8-B9DE40427222}" destId="{9231EF2D-BA1B-4604-A4B2-F35D92A0DE4F}" srcOrd="0" destOrd="0" presId="urn:microsoft.com/office/officeart/2005/8/layout/hList1"/>
    <dgm:cxn modelId="{E46A0576-C914-402B-895F-42C49ACB47C7}" type="presParOf" srcId="{80D0E5B6-2FA4-4AAA-8FA8-B9DE40427222}" destId="{72A7F1D8-F68F-481F-9B61-225474176A0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F860A2-5E32-473C-949A-9504EDCC5DBA}">
      <dsp:nvSpPr>
        <dsp:cNvPr id="0" name=""/>
        <dsp:cNvSpPr/>
      </dsp:nvSpPr>
      <dsp:spPr>
        <a:xfrm>
          <a:off x="39" y="205496"/>
          <a:ext cx="3767563" cy="12383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dirty="0" smtClean="0"/>
            <a:t>Before</a:t>
          </a:r>
        </a:p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3100" kern="1200" dirty="0"/>
        </a:p>
      </dsp:txBody>
      <dsp:txXfrm>
        <a:off x="39" y="205496"/>
        <a:ext cx="3767563" cy="1238301"/>
      </dsp:txXfrm>
    </dsp:sp>
    <dsp:sp modelId="{80246753-E4F0-4758-974E-2ABD49F3286A}">
      <dsp:nvSpPr>
        <dsp:cNvPr id="0" name=""/>
        <dsp:cNvSpPr/>
      </dsp:nvSpPr>
      <dsp:spPr>
        <a:xfrm>
          <a:off x="39" y="1443798"/>
          <a:ext cx="3767563" cy="26711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3100" kern="1200" dirty="0" smtClean="0"/>
            <a:t>They are to blame</a:t>
          </a:r>
          <a:endParaRPr lang="en-GB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3100" kern="1200" dirty="0" smtClean="0"/>
            <a:t>‘Damaged goods’</a:t>
          </a:r>
          <a:endParaRPr lang="en-GB" sz="3100" kern="1200" dirty="0"/>
        </a:p>
      </dsp:txBody>
      <dsp:txXfrm>
        <a:off x="39" y="1443798"/>
        <a:ext cx="3767563" cy="2671185"/>
      </dsp:txXfrm>
    </dsp:sp>
    <dsp:sp modelId="{9231EF2D-BA1B-4604-A4B2-F35D92A0DE4F}">
      <dsp:nvSpPr>
        <dsp:cNvPr id="0" name=""/>
        <dsp:cNvSpPr/>
      </dsp:nvSpPr>
      <dsp:spPr>
        <a:xfrm>
          <a:off x="4295061" y="205496"/>
          <a:ext cx="3767563" cy="12383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0472" tIns="125984" rIns="220472" bIns="125984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100" kern="1200" dirty="0" smtClean="0"/>
            <a:t>After </a:t>
          </a:r>
          <a:endParaRPr lang="en-GB" sz="3100" kern="1200" dirty="0"/>
        </a:p>
      </dsp:txBody>
      <dsp:txXfrm>
        <a:off x="4295061" y="205496"/>
        <a:ext cx="3767563" cy="1238301"/>
      </dsp:txXfrm>
    </dsp:sp>
    <dsp:sp modelId="{72A7F1D8-F68F-481F-9B61-225474176A00}">
      <dsp:nvSpPr>
        <dsp:cNvPr id="0" name=""/>
        <dsp:cNvSpPr/>
      </dsp:nvSpPr>
      <dsp:spPr>
        <a:xfrm>
          <a:off x="4295061" y="1443798"/>
          <a:ext cx="3767563" cy="267118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54" tIns="165354" rIns="220472" bIns="248031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3100" kern="1200" dirty="0" smtClean="0"/>
            <a:t>‘Damaged goods’</a:t>
          </a:r>
          <a:endParaRPr lang="en-GB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3100" kern="1200" dirty="0" smtClean="0"/>
            <a:t>It can happen to anyone</a:t>
          </a:r>
          <a:endParaRPr lang="en-GB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3100" kern="1200" dirty="0" smtClean="0"/>
            <a:t>Brave, strong</a:t>
          </a:r>
          <a:endParaRPr lang="en-GB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3100" kern="1200" dirty="0"/>
        </a:p>
      </dsp:txBody>
      <dsp:txXfrm>
        <a:off x="4295061" y="1443798"/>
        <a:ext cx="3767563" cy="2671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FF2EC6-CDD7-407D-82EB-0A4645CE6B7D}" type="datetimeFigureOut">
              <a:rPr lang="en-GB" smtClean="0"/>
              <a:t>29/03/2016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6F469-FACD-40AE-A101-7968B80DCD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99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E9C49-4896-41B6-B817-DA743C9B5DA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185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3DD1EE-4225-4468-88A9-9B33661582E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380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394EB-8C5A-4525-8937-9FF62837C8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459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6895C-7FFA-44EE-96BF-BDF9047CF0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9647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042DD-18AC-4F84-84F3-327E68F5B7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069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467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981200"/>
            <a:ext cx="34671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EE581-E5FC-4AEC-9543-386E71BC4E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6851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13863-28F5-4B93-9EAC-1EA07EDF3B9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2130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3687F-6324-43F2-9CB2-63355CA4A1F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828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8D0A82-0DD7-46E2-911D-E414DA19D5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9276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FB2B2-7B13-4BC6-A328-A464D2FD64D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499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54F88F-A25F-4416-9C40-CBD0A243CA9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204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086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8E0746-15FD-4F43-91AF-B5C1973C1E17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3081" name="Picture 9" descr="CCCU logo - main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5843588"/>
            <a:ext cx="2201862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umnst777 BT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umnst777 BT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umnst777 BT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umnst777 BT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umnst777 BT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umnst777 BT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umnst777 BT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umnst777 BT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rgbClr val="C73D30"/>
        </a:buClr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rgbClr val="C73D30"/>
        </a:buClr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rgbClr val="C73D30"/>
        </a:buClr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rgbClr val="C73D30"/>
        </a:buClr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rgbClr val="C73D30"/>
        </a:buClr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484784"/>
            <a:ext cx="7772400" cy="2448272"/>
          </a:xfrm>
        </p:spPr>
        <p:txBody>
          <a:bodyPr anchor="ctr"/>
          <a:lstStyle/>
          <a:p>
            <a:r>
              <a:rPr lang="en-US" altLang="en-US" sz="3600" dirty="0" smtClean="0"/>
              <a:t>Service user and </a:t>
            </a:r>
            <a:r>
              <a:rPr lang="en-US" altLang="en-US" sz="3600" dirty="0" err="1" smtClean="0"/>
              <a:t>carer</a:t>
            </a:r>
            <a:r>
              <a:rPr lang="en-US" altLang="en-US" sz="3600" dirty="0" smtClean="0"/>
              <a:t> involvement in social work education: </a:t>
            </a:r>
            <a:br>
              <a:rPr lang="en-US" altLang="en-US" sz="3600" dirty="0" smtClean="0"/>
            </a:br>
            <a:r>
              <a:rPr lang="en-US" altLang="en-US" sz="3600" dirty="0" smtClean="0"/>
              <a:t>impact on professional </a:t>
            </a:r>
            <a:r>
              <a:rPr lang="en-US" altLang="en-US" sz="3600" dirty="0" smtClean="0"/>
              <a:t>discourses</a:t>
            </a:r>
            <a:endParaRPr lang="en-US" altLang="en-US" sz="3600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23628" y="4581128"/>
            <a:ext cx="5896744" cy="1392560"/>
          </a:xfrm>
        </p:spPr>
        <p:txBody>
          <a:bodyPr/>
          <a:lstStyle/>
          <a:p>
            <a:r>
              <a:rPr lang="en-US" altLang="en-US" sz="2800" dirty="0" err="1" smtClean="0"/>
              <a:t>Dr</a:t>
            </a:r>
            <a:r>
              <a:rPr lang="en-US" altLang="en-US" sz="2800" dirty="0" smtClean="0"/>
              <a:t> Eleni </a:t>
            </a:r>
            <a:r>
              <a:rPr lang="en-US" altLang="en-US" sz="2800" dirty="0" err="1" smtClean="0"/>
              <a:t>Skoura</a:t>
            </a:r>
            <a:r>
              <a:rPr lang="en-US" altLang="en-US" sz="2800" dirty="0" smtClean="0"/>
              <a:t>-Kirk</a:t>
            </a:r>
          </a:p>
          <a:p>
            <a:r>
              <a:rPr lang="en-US" altLang="en-US" sz="2800" dirty="0" smtClean="0"/>
              <a:t>Senior Lecturer in Social Work</a:t>
            </a:r>
          </a:p>
          <a:p>
            <a:r>
              <a:rPr lang="en-US" altLang="en-US" sz="2800" dirty="0" smtClean="0"/>
              <a:t>ECSWR 2016</a:t>
            </a:r>
            <a:endParaRPr lang="en-US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Theme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“A service user can be challenging, difficult, negative but can also be inspiring, positive and a life changing experience for those that encounter them.”</a:t>
            </a:r>
          </a:p>
          <a:p>
            <a:r>
              <a:rPr lang="en-GB" dirty="0" smtClean="0"/>
              <a:t>“Someone with whom we work collaboratively with, in most situations, however occasionally we force ourselves on them.”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752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76" y="260648"/>
            <a:ext cx="7772400" cy="1143000"/>
          </a:xfrm>
        </p:spPr>
        <p:txBody>
          <a:bodyPr/>
          <a:lstStyle/>
          <a:p>
            <a:r>
              <a:rPr lang="en-GB" dirty="0" smtClean="0"/>
              <a:t>Initial findings: student essays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274706"/>
              </p:ext>
            </p:extLst>
          </p:nvPr>
        </p:nvGraphicFramePr>
        <p:xfrm>
          <a:off x="663602" y="1556792"/>
          <a:ext cx="7086600" cy="4649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264"/>
                <a:gridCol w="4729336"/>
              </a:tblGrid>
              <a:tr h="534893">
                <a:tc>
                  <a:txBody>
                    <a:bodyPr/>
                    <a:lstStyle/>
                    <a:p>
                      <a:r>
                        <a:rPr lang="en-GB" dirty="0" smtClean="0"/>
                        <a:t>Theme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Sub-themes</a:t>
                      </a:r>
                      <a:endParaRPr lang="en-GB" dirty="0"/>
                    </a:p>
                  </a:txBody>
                  <a:tcPr/>
                </a:tc>
              </a:tr>
              <a:tr h="9232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Use of language to describe impact 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Emotional ‘shocked’- also re-told the story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Cognitive ‘made me aware’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Reflective ‘made</a:t>
                      </a:r>
                      <a:r>
                        <a:rPr lang="en-GB" baseline="0" dirty="0" smtClean="0"/>
                        <a:t> me think’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baseline="0" dirty="0" smtClean="0"/>
                        <a:t>Also use of words like ‘correct’</a:t>
                      </a:r>
                      <a:endParaRPr lang="en-GB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/>
                    </a:p>
                  </a:txBody>
                  <a:tcPr/>
                </a:tc>
              </a:tr>
              <a:tr h="534893">
                <a:tc>
                  <a:txBody>
                    <a:bodyPr/>
                    <a:lstStyle/>
                    <a:p>
                      <a:r>
                        <a:rPr lang="en-GB" b="1" dirty="0" smtClean="0"/>
                        <a:t>‘Before and after’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Specific</a:t>
                      </a:r>
                      <a:r>
                        <a:rPr lang="en-GB" baseline="0" dirty="0" smtClean="0"/>
                        <a:t> service user groups emerge as focus of negative preconceptions: ‘why doesn’t she just leave?’, ‘I imagine an individual with bad skin, missing teeth, dark circled eyes and dirty clothes’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dirty="0"/>
                    </a:p>
                  </a:txBody>
                  <a:tcPr/>
                </a:tc>
              </a:tr>
              <a:tr h="534893">
                <a:tc>
                  <a:txBody>
                    <a:bodyPr/>
                    <a:lstStyle/>
                    <a:p>
                      <a:r>
                        <a:rPr lang="en-GB" b="1" dirty="0" smtClean="0"/>
                        <a:t>Impact on practice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 smtClean="0"/>
                        <a:t>Need for reflection, address own prejudices</a:t>
                      </a:r>
                      <a:r>
                        <a:rPr lang="en-GB" baseline="0" dirty="0" smtClean="0"/>
                        <a:t> to promote AOP, promote empathy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71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‘Before and after’ theme</a:t>
            </a:r>
            <a:endParaRPr lang="en-GB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15497472"/>
              </p:ext>
            </p:extLst>
          </p:nvPr>
        </p:nvGraphicFramePr>
        <p:xfrm>
          <a:off x="395536" y="1628800"/>
          <a:ext cx="8062664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ight Arrow 6"/>
          <p:cNvSpPr/>
          <p:nvPr/>
        </p:nvSpPr>
        <p:spPr bwMode="auto">
          <a:xfrm>
            <a:off x="4283968" y="3573016"/>
            <a:ext cx="432048" cy="360040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 bwMode="auto">
          <a:xfrm>
            <a:off x="685800" y="5301208"/>
            <a:ext cx="3526160" cy="432048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smtClean="0">
                <a:latin typeface="+mn-lt"/>
              </a:rPr>
              <a:t>Deserving/undeserving</a:t>
            </a:r>
            <a:endParaRPr kumimoji="0" lang="en-GB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4932040" y="5301208"/>
            <a:ext cx="2952328" cy="432048"/>
          </a:xfrm>
          <a:prstGeom prst="round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Deserving/resilient</a:t>
            </a:r>
          </a:p>
        </p:txBody>
      </p:sp>
    </p:spTree>
    <p:extLst>
      <p:ext uri="{BB962C8B-B14F-4D97-AF65-F5344CB8AC3E}">
        <p14:creationId xmlns:p14="http://schemas.microsoft.com/office/powerpoint/2010/main" val="2236239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“…reconstructing </a:t>
            </a:r>
            <a:r>
              <a:rPr lang="en-GB" dirty="0"/>
              <a:t>my opinion of problem drug-users as vulnerable, as opposed to dangerous</a:t>
            </a:r>
            <a:r>
              <a:rPr lang="en-GB" dirty="0" smtClean="0"/>
              <a:t>.”</a:t>
            </a:r>
          </a:p>
          <a:p>
            <a:r>
              <a:rPr lang="en-GB" dirty="0" smtClean="0"/>
              <a:t>“…the </a:t>
            </a:r>
            <a:r>
              <a:rPr lang="en-GB" dirty="0"/>
              <a:t>person standing in front of me completely challenged the preconceived ideas I had uncomfortably formed. A strong </a:t>
            </a:r>
            <a:r>
              <a:rPr lang="en-GB" dirty="0" smtClean="0"/>
              <a:t>woman</a:t>
            </a:r>
            <a:r>
              <a:rPr lang="en-GB" dirty="0"/>
              <a:t>, who didn’t come across at all like a </a:t>
            </a:r>
            <a:r>
              <a:rPr lang="en-GB" dirty="0" smtClean="0"/>
              <a:t>victim…”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482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on practice theme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3732664"/>
              </p:ext>
            </p:extLst>
          </p:nvPr>
        </p:nvGraphicFramePr>
        <p:xfrm>
          <a:off x="899592" y="1628800"/>
          <a:ext cx="7558608" cy="4551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9838"/>
                <a:gridCol w="5658770"/>
              </a:tblGrid>
              <a:tr h="422259">
                <a:tc>
                  <a:txBody>
                    <a:bodyPr/>
                    <a:lstStyle/>
                    <a:p>
                      <a:r>
                        <a:rPr lang="en-GB" dirty="0" smtClean="0"/>
                        <a:t>Themes/</a:t>
                      </a:r>
                    </a:p>
                    <a:p>
                      <a:r>
                        <a:rPr lang="en-GB" dirty="0" smtClean="0"/>
                        <a:t>discourses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Examples</a:t>
                      </a:r>
                      <a:endParaRPr lang="en-GB" dirty="0"/>
                    </a:p>
                  </a:txBody>
                  <a:tcPr/>
                </a:tc>
              </a:tr>
              <a:tr h="104118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Reflective practitioner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Awareness</a:t>
                      </a:r>
                      <a:r>
                        <a:rPr lang="en-GB" baseline="0" dirty="0" smtClean="0"/>
                        <a:t> of one’s own prejudices</a:t>
                      </a:r>
                    </a:p>
                    <a:p>
                      <a:r>
                        <a:rPr lang="en-GB" baseline="0" dirty="0" smtClean="0"/>
                        <a:t>Need for ongoing reflection</a:t>
                      </a:r>
                    </a:p>
                    <a:p>
                      <a:r>
                        <a:rPr lang="en-GB" baseline="0" dirty="0" smtClean="0"/>
                        <a:t>Own ethics and values</a:t>
                      </a:r>
                    </a:p>
                    <a:p>
                      <a:r>
                        <a:rPr lang="en-GB" baseline="0" dirty="0" smtClean="0"/>
                        <a:t>Own identities and experiences </a:t>
                      </a:r>
                      <a:endParaRPr lang="en-GB" dirty="0"/>
                    </a:p>
                  </a:txBody>
                  <a:tcPr/>
                </a:tc>
              </a:tr>
              <a:tr h="104118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Expert practitioner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Recognition of hidden group</a:t>
                      </a:r>
                    </a:p>
                    <a:p>
                      <a:r>
                        <a:rPr lang="en-GB" dirty="0" smtClean="0"/>
                        <a:t>Broader</a:t>
                      </a:r>
                      <a:r>
                        <a:rPr lang="en-GB" baseline="0" dirty="0" smtClean="0"/>
                        <a:t>, more complex definitions</a:t>
                      </a:r>
                    </a:p>
                    <a:p>
                      <a:r>
                        <a:rPr lang="en-GB" baseline="0" dirty="0" smtClean="0"/>
                        <a:t>Reasons behind a social issue</a:t>
                      </a:r>
                      <a:endParaRPr lang="en-GB" dirty="0"/>
                    </a:p>
                  </a:txBody>
                  <a:tcPr/>
                </a:tc>
              </a:tr>
              <a:tr h="42225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Person-centred practitioner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Non-judgemental, empathy, treat as individual</a:t>
                      </a:r>
                      <a:endParaRPr lang="en-GB" dirty="0"/>
                    </a:p>
                  </a:txBody>
                  <a:tcPr/>
                </a:tc>
              </a:tr>
              <a:tr h="104118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Critical practitioner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Non-judgemental when we make judgements all</a:t>
                      </a:r>
                      <a:r>
                        <a:rPr lang="en-GB" baseline="0" dirty="0" smtClean="0"/>
                        <a:t> the time as</a:t>
                      </a:r>
                      <a:r>
                        <a:rPr lang="en-GB" dirty="0" smtClean="0"/>
                        <a:t> social workers?</a:t>
                      </a:r>
                    </a:p>
                    <a:p>
                      <a:r>
                        <a:rPr lang="en-GB" dirty="0" smtClean="0"/>
                        <a:t>Care vs control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7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on practice-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 am aware that there is an emotional connection so I am able to manage that, as I discovered this during academic time, not while working with an individual. If the latter had happened, it may have led me to work inappropriately, </a:t>
            </a:r>
            <a:r>
              <a:rPr lang="en-GB" dirty="0" smtClean="0"/>
              <a:t>[…] demonstrating </a:t>
            </a:r>
            <a:r>
              <a:rPr lang="en-GB" dirty="0"/>
              <a:t>poor </a:t>
            </a:r>
            <a:r>
              <a:rPr lang="en-GB" dirty="0" smtClean="0"/>
              <a:t>practice.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13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 of initial findings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086600" cy="4328120"/>
          </a:xfrm>
        </p:spPr>
        <p:txBody>
          <a:bodyPr/>
          <a:lstStyle/>
          <a:p>
            <a:r>
              <a:rPr lang="en-GB" dirty="0" smtClean="0"/>
              <a:t>The students move across different discourses when discussing ‘service users’- moral, political, therapeutic.</a:t>
            </a:r>
          </a:p>
          <a:p>
            <a:r>
              <a:rPr lang="en-GB" dirty="0" smtClean="0"/>
              <a:t>Emotional response to service user narratives in the classroom. </a:t>
            </a:r>
          </a:p>
          <a:p>
            <a:r>
              <a:rPr lang="en-GB" dirty="0" smtClean="0"/>
              <a:t>Students beginning to articulate effect on practice by </a:t>
            </a:r>
            <a:r>
              <a:rPr lang="en-GB" dirty="0" smtClean="0"/>
              <a:t>employing different professional </a:t>
            </a:r>
            <a:r>
              <a:rPr lang="en-GB" dirty="0" smtClean="0"/>
              <a:t>interpretive </a:t>
            </a:r>
            <a:r>
              <a:rPr lang="en-GB" dirty="0" smtClean="0"/>
              <a:t>repertoires</a:t>
            </a:r>
            <a:r>
              <a:rPr lang="en-GB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556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Critical points: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56226"/>
            <a:ext cx="8134672" cy="4337070"/>
          </a:xfrm>
        </p:spPr>
        <p:txBody>
          <a:bodyPr/>
          <a:lstStyle/>
          <a:p>
            <a:r>
              <a:rPr lang="en-GB" dirty="0"/>
              <a:t>Prevalence of </a:t>
            </a:r>
            <a:r>
              <a:rPr lang="en-GB" dirty="0" smtClean="0"/>
              <a:t>individualistic/moral </a:t>
            </a:r>
            <a:r>
              <a:rPr lang="en-GB" dirty="0" smtClean="0"/>
              <a:t>discourses, </a:t>
            </a:r>
            <a:r>
              <a:rPr lang="en-GB" dirty="0" smtClean="0"/>
              <a:t>especially in the ‘before’- absence of structural; replaced by more ‘therapeutic’ discourses, but also some awareness of structural factors. </a:t>
            </a:r>
          </a:p>
          <a:p>
            <a:pPr marL="0" indent="0">
              <a:buNone/>
            </a:pPr>
            <a:r>
              <a:rPr lang="en-GB" sz="2400" dirty="0" smtClean="0"/>
              <a:t>“I </a:t>
            </a:r>
            <a:r>
              <a:rPr lang="en-GB" sz="2400" dirty="0"/>
              <a:t>viewed all homeless people as alcoholics or drug addicts, who do not contribute to society […] After hearing his story my views had changed and I felt empowered and wanted to fight the causes of homelessness</a:t>
            </a:r>
            <a:r>
              <a:rPr lang="en-GB" sz="2400" dirty="0" smtClean="0"/>
              <a:t>.” </a:t>
            </a:r>
            <a:endParaRPr lang="en-GB" sz="24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241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Critical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981200"/>
            <a:ext cx="7465640" cy="4114800"/>
          </a:xfrm>
        </p:spPr>
        <p:txBody>
          <a:bodyPr/>
          <a:lstStyle/>
          <a:p>
            <a:r>
              <a:rPr lang="en-GB" dirty="0"/>
              <a:t>Concern over the prevalence of a discourse of ‘deserving’- what about empathy for those that we </a:t>
            </a:r>
            <a:r>
              <a:rPr lang="en-GB" dirty="0" smtClean="0"/>
              <a:t>deem </a:t>
            </a:r>
            <a:r>
              <a:rPr lang="en-GB" dirty="0"/>
              <a:t>to be ‘non-deserving’?</a:t>
            </a:r>
          </a:p>
          <a:p>
            <a:pPr marL="0" indent="0">
              <a:buNone/>
            </a:pPr>
            <a:r>
              <a:rPr lang="en-GB" sz="2400" dirty="0"/>
              <a:t>“I did start to question why my views had changed so quickly and I wondered if my views had changed because he was from a hardworking, educated and wealthy background and would of my views changed in such a way if he had </a:t>
            </a:r>
            <a:r>
              <a:rPr lang="en-GB" sz="2400" dirty="0" smtClean="0"/>
              <a:t>been an </a:t>
            </a:r>
            <a:r>
              <a:rPr lang="en-GB" sz="2400" dirty="0"/>
              <a:t>alcoholic, drug user who had never worked before?”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07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Critical points: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Concern over limitations of discourses, i.e. neoliberal ideas of resilient?</a:t>
            </a:r>
          </a:p>
          <a:p>
            <a:pPr marL="0" indent="0">
              <a:buNone/>
            </a:pPr>
            <a:r>
              <a:rPr lang="en-GB" dirty="0" smtClean="0"/>
              <a:t>“Programmes </a:t>
            </a:r>
            <a:r>
              <a:rPr lang="en-GB" dirty="0"/>
              <a:t>such as the </a:t>
            </a:r>
            <a:r>
              <a:rPr lang="en-GB" dirty="0" smtClean="0"/>
              <a:t>“Pride </a:t>
            </a:r>
            <a:r>
              <a:rPr lang="en-GB" dirty="0"/>
              <a:t>of Britain </a:t>
            </a:r>
            <a:r>
              <a:rPr lang="en-GB" dirty="0" smtClean="0"/>
              <a:t>awards” </a:t>
            </a:r>
            <a:r>
              <a:rPr lang="en-GB" dirty="0"/>
              <a:t>recognizes young carers as heroes and for this reason, I wanted to remain as an informal carer to be a </a:t>
            </a:r>
            <a:r>
              <a:rPr lang="en-GB" dirty="0" smtClean="0"/>
              <a:t>hero”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48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Research area</a:t>
            </a:r>
            <a:endParaRPr lang="en-US" alt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8700" y="1752600"/>
            <a:ext cx="7086600" cy="4114800"/>
          </a:xfrm>
        </p:spPr>
        <p:txBody>
          <a:bodyPr/>
          <a:lstStyle/>
          <a:p>
            <a:r>
              <a:rPr lang="en-US" altLang="en-US" dirty="0" smtClean="0"/>
              <a:t>Gap </a:t>
            </a:r>
            <a:r>
              <a:rPr lang="en-US" altLang="en-US" dirty="0" smtClean="0"/>
              <a:t>in the knowledge of impact of service user involvement in the value-base, attitudes and practice of students </a:t>
            </a:r>
            <a:r>
              <a:rPr lang="en-US" altLang="en-US" sz="2000" dirty="0" smtClean="0"/>
              <a:t>(Taylor and Le Riche, 2006; Rhodes, 2012; Robinson and Webber, 2013; Tanner et al, 2015</a:t>
            </a:r>
            <a:r>
              <a:rPr lang="en-US" altLang="en-US" sz="2000" dirty="0" smtClean="0"/>
              <a:t>)</a:t>
            </a:r>
          </a:p>
          <a:p>
            <a:r>
              <a:rPr lang="en-US" sz="2400" dirty="0"/>
              <a:t>Driven by the idea that SUCI can have an impact on the attitudes and values of students and their practice </a:t>
            </a:r>
            <a:r>
              <a:rPr lang="en-US" sz="2000" dirty="0"/>
              <a:t>(levels 2a- changes in attitudes and perceptions and 3a- changes in behavior; Robinson and Webber, 2013).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4165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84784"/>
            <a:ext cx="8134672" cy="4739952"/>
          </a:xfrm>
        </p:spPr>
        <p:txBody>
          <a:bodyPr/>
          <a:lstStyle/>
          <a:p>
            <a:r>
              <a:rPr lang="en-GB" dirty="0" smtClean="0"/>
              <a:t>SUCI in the classroom: allow for reflective space to process the emotional impact.</a:t>
            </a:r>
          </a:p>
          <a:p>
            <a:r>
              <a:rPr lang="en-GB" dirty="0" smtClean="0"/>
              <a:t>Critically approach SUCI: awareness of limitations of individualistic/ moralistic/ therapeutic discourses, potential for critical/radical discourses? Incremental approach. </a:t>
            </a:r>
          </a:p>
          <a:p>
            <a:r>
              <a:rPr lang="en-GB" dirty="0" smtClean="0"/>
              <a:t>Promote uncertainty, complexity; careful not to promote a ‘correct’ approach to practice and replace old preconceptions with new stereotypes.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184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err="1" smtClean="0"/>
              <a:t>Ellerman</a:t>
            </a:r>
            <a:r>
              <a:rPr lang="en-GB" sz="2000" dirty="0" smtClean="0"/>
              <a:t>, A. (</a:t>
            </a:r>
            <a:r>
              <a:rPr lang="en-GB" sz="2000" dirty="0"/>
              <a:t>1998) Can discourse analysis enable </a:t>
            </a:r>
            <a:r>
              <a:rPr lang="en-GB" sz="2000" dirty="0" smtClean="0"/>
              <a:t>reflective social </a:t>
            </a:r>
            <a:r>
              <a:rPr lang="en-GB" sz="2000" dirty="0"/>
              <a:t>work practice?, </a:t>
            </a:r>
            <a:r>
              <a:rPr lang="en-GB" sz="2000" i="1" dirty="0"/>
              <a:t>Social Work </a:t>
            </a:r>
            <a:r>
              <a:rPr lang="en-GB" sz="2000" i="1" dirty="0" smtClean="0"/>
              <a:t>Education</a:t>
            </a:r>
            <a:r>
              <a:rPr lang="en-GB" sz="2000" dirty="0" smtClean="0"/>
              <a:t>, </a:t>
            </a:r>
            <a:r>
              <a:rPr lang="en-GB" sz="2000" dirty="0"/>
              <a:t>17:1, </a:t>
            </a:r>
            <a:r>
              <a:rPr lang="en-GB" sz="2000" dirty="0" smtClean="0"/>
              <a:t>35-44.</a:t>
            </a:r>
          </a:p>
          <a:p>
            <a:r>
              <a:rPr lang="en-GB" sz="2000" dirty="0" smtClean="0"/>
              <a:t>Gregory, M. and Holloway, M. (2005) Language and the Shaping of Social Work, </a:t>
            </a:r>
            <a:r>
              <a:rPr lang="en-GB" sz="2000" i="1" dirty="0" smtClean="0"/>
              <a:t>British Journal of Social Work</a:t>
            </a:r>
            <a:r>
              <a:rPr lang="en-GB" sz="2000" dirty="0" smtClean="0"/>
              <a:t>, 35, pp. 37-53. </a:t>
            </a:r>
          </a:p>
          <a:p>
            <a:pPr lvl="0"/>
            <a:r>
              <a:rPr lang="en-GB" sz="2000" dirty="0" err="1" smtClean="0"/>
              <a:t>Krumer-Nevo</a:t>
            </a:r>
            <a:r>
              <a:rPr lang="en-GB" sz="2000" dirty="0" smtClean="0"/>
              <a:t>, M., Weiss-Gal I. and Levin, L. (2011). Searching for Poverty-aware Social Work: Discourse Analysis of Job Descriptions. Journal of Social Policy, 40 (2), pp 313-332.</a:t>
            </a:r>
            <a:endParaRPr lang="en-GB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47003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References</a:t>
            </a:r>
            <a:endParaRPr lang="en-US" alt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000" dirty="0" err="1" smtClean="0"/>
              <a:t>Masocha</a:t>
            </a:r>
            <a:r>
              <a:rPr lang="en-GB" sz="2000" dirty="0" smtClean="0"/>
              <a:t>, S. (2015) Construction of the ‘other’ in social workers’ discourses of asylum seekers, </a:t>
            </a:r>
            <a:r>
              <a:rPr lang="en-GB" sz="2000" i="1" dirty="0" smtClean="0"/>
              <a:t>Journal of Social Work,</a:t>
            </a:r>
            <a:r>
              <a:rPr lang="en-GB" sz="2000" dirty="0" smtClean="0"/>
              <a:t> 15(6), pp. 569-585.</a:t>
            </a:r>
          </a:p>
          <a:p>
            <a:r>
              <a:rPr lang="en-GB" sz="2000" dirty="0" smtClean="0"/>
              <a:t>Phillips, N. and Hardy, C. (2002) </a:t>
            </a:r>
            <a:r>
              <a:rPr lang="en-GB" sz="2000" i="1" dirty="0" smtClean="0"/>
              <a:t>Discourse Analysis: Investigating processes of social construction.</a:t>
            </a:r>
            <a:r>
              <a:rPr lang="en-GB" sz="2000" dirty="0" smtClean="0"/>
              <a:t> Thousand Oaks, Sage.</a:t>
            </a:r>
          </a:p>
          <a:p>
            <a:r>
              <a:rPr lang="en-GB" sz="2000" dirty="0" smtClean="0"/>
              <a:t>Potter, J. and </a:t>
            </a:r>
            <a:r>
              <a:rPr lang="en-GB" sz="2000" dirty="0" err="1" smtClean="0"/>
              <a:t>Wetherell</a:t>
            </a:r>
            <a:r>
              <a:rPr lang="en-GB" sz="2000" dirty="0" smtClean="0"/>
              <a:t>, M. (1987) </a:t>
            </a:r>
            <a:r>
              <a:rPr lang="en-GB" sz="2000" i="1" dirty="0" smtClean="0"/>
              <a:t>Discourse and Social psychology: beyond attitudes and behaviour</a:t>
            </a:r>
            <a:r>
              <a:rPr lang="en-GB" sz="2000" dirty="0" smtClean="0"/>
              <a:t>. London: Sage.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Rhodes, C.A. (2012) User involvement in health and social care education: A concept analysis, </a:t>
            </a:r>
            <a:r>
              <a:rPr lang="en-GB" sz="2000" i="1" dirty="0" smtClean="0"/>
              <a:t>Nurse Education Today, </a:t>
            </a:r>
            <a:r>
              <a:rPr lang="en-GB" sz="2000" dirty="0" smtClean="0"/>
              <a:t>32, pp.185-189.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Robinson, K. and Webber, M. (2013) Models and Effectiveness of Service User and Carer Involvement in Social Work Education: A Literature Review, </a:t>
            </a:r>
            <a:r>
              <a:rPr lang="en-GB" sz="2000" i="1" dirty="0" smtClean="0"/>
              <a:t>British Journal of Social Work</a:t>
            </a:r>
            <a:r>
              <a:rPr lang="en-GB" sz="2000" dirty="0" smtClean="0"/>
              <a:t>, 43, pp. 925-944. </a:t>
            </a:r>
            <a:endParaRPr lang="en-GB" sz="2000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 smtClean="0"/>
              <a:t>Rodger, J.J. (1991) Discourse Analysis and Social Relationships in Social Work, </a:t>
            </a:r>
            <a:r>
              <a:rPr lang="en-GB" sz="2000" i="1" dirty="0" smtClean="0"/>
              <a:t>British Journal of Social Work</a:t>
            </a:r>
            <a:r>
              <a:rPr lang="en-GB" sz="2000" dirty="0" smtClean="0"/>
              <a:t>, 21, pp. 63-79.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06674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Tanner, D., </a:t>
            </a:r>
            <a:r>
              <a:rPr lang="en-US" sz="2000" dirty="0" err="1" smtClean="0"/>
              <a:t>Littlechild</a:t>
            </a:r>
            <a:r>
              <a:rPr lang="en-US" sz="2000" dirty="0" smtClean="0"/>
              <a:t>, R., Duffy, J. and Hayes, D. (2015) ‘Making it Real’: Evaluating the Impact of Service User and </a:t>
            </a:r>
            <a:r>
              <a:rPr lang="en-US" sz="2000" dirty="0" err="1" smtClean="0"/>
              <a:t>Carer</a:t>
            </a:r>
            <a:r>
              <a:rPr lang="en-US" sz="2000" dirty="0" smtClean="0"/>
              <a:t> Involvement in Social Work Education, </a:t>
            </a:r>
            <a:r>
              <a:rPr lang="en-US" sz="2000" i="1" dirty="0" smtClean="0"/>
              <a:t>British Journal of Social Work, </a:t>
            </a:r>
            <a:r>
              <a:rPr lang="en-US" sz="2000" dirty="0" smtClean="0"/>
              <a:t>pp.1-20 (Advanced Access). </a:t>
            </a:r>
            <a:endParaRPr lang="en-GB" sz="2000" dirty="0" smtClean="0"/>
          </a:p>
          <a:p>
            <a:r>
              <a:rPr lang="en-GB" sz="2000" dirty="0" smtClean="0"/>
              <a:t>Taylor, I. and Le Riche, P. (2006) What do we know about partnership with service users and carers in social work education and how robust is the evidence base?, </a:t>
            </a:r>
            <a:r>
              <a:rPr lang="en-GB" sz="2000" i="1" dirty="0" smtClean="0"/>
              <a:t>Health and Social Care in the Community, </a:t>
            </a:r>
            <a:r>
              <a:rPr lang="en-GB" sz="2000" b="1" dirty="0" smtClean="0"/>
              <a:t>14 </a:t>
            </a:r>
            <a:r>
              <a:rPr lang="en-GB" sz="2000" dirty="0" smtClean="0"/>
              <a:t>(5), 418–425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40835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Research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6230" y="1752600"/>
            <a:ext cx="7465640" cy="4114800"/>
          </a:xfrm>
        </p:spPr>
        <p:txBody>
          <a:bodyPr/>
          <a:lstStyle/>
          <a:p>
            <a:r>
              <a:rPr lang="en-GB" dirty="0" smtClean="0"/>
              <a:t>What impact does service user and carer involvement in social work education have on the way in which </a:t>
            </a:r>
            <a:r>
              <a:rPr lang="en-GB" dirty="0" smtClean="0"/>
              <a:t>students ‘construct’ ‘service users’?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039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00" y="260648"/>
            <a:ext cx="7772400" cy="1296144"/>
          </a:xfrm>
        </p:spPr>
        <p:txBody>
          <a:bodyPr/>
          <a:lstStyle/>
          <a:p>
            <a:r>
              <a:rPr lang="en-GB" dirty="0" smtClean="0"/>
              <a:t>Language, power </a:t>
            </a:r>
            <a:r>
              <a:rPr lang="en-GB" dirty="0" smtClean="0"/>
              <a:t>and professional discourse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00" y="1916832"/>
            <a:ext cx="8119764" cy="3960440"/>
          </a:xfrm>
        </p:spPr>
        <p:txBody>
          <a:bodyPr/>
          <a:lstStyle/>
          <a:p>
            <a:r>
              <a:rPr lang="en-GB" dirty="0" smtClean="0"/>
              <a:t>Professional </a:t>
            </a:r>
            <a:r>
              <a:rPr lang="en-GB" dirty="0" smtClean="0"/>
              <a:t>discourses shaping relationship between social worker/ service user </a:t>
            </a:r>
            <a:r>
              <a:rPr lang="en-GB" sz="2000" dirty="0" smtClean="0"/>
              <a:t>(</a:t>
            </a:r>
            <a:r>
              <a:rPr lang="en-GB" sz="2000" dirty="0" err="1" smtClean="0"/>
              <a:t>Krumer-Nevo</a:t>
            </a:r>
            <a:r>
              <a:rPr lang="en-GB" sz="2000" dirty="0" smtClean="0"/>
              <a:t> et al, 2011</a:t>
            </a:r>
            <a:r>
              <a:rPr lang="en-GB" sz="2000" dirty="0" smtClean="0"/>
              <a:t>)</a:t>
            </a:r>
          </a:p>
          <a:p>
            <a:r>
              <a:rPr lang="en-GB" dirty="0"/>
              <a:t>Professional social work discourses can reinforce the inequality between social worker and service user </a:t>
            </a:r>
            <a:r>
              <a:rPr lang="en-GB" sz="2000" dirty="0"/>
              <a:t>(Rodger, 1991)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656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Social work discourses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752600"/>
            <a:ext cx="7086600" cy="4114800"/>
          </a:xfrm>
        </p:spPr>
        <p:txBody>
          <a:bodyPr/>
          <a:lstStyle/>
          <a:p>
            <a:r>
              <a:rPr lang="en-GB" dirty="0" smtClean="0"/>
              <a:t>Social work at the intersection of varying and contradictory discourses, i.e. humanism, feminism, black perspectives </a:t>
            </a:r>
            <a:r>
              <a:rPr lang="en-GB" sz="2000" dirty="0" smtClean="0"/>
              <a:t>(</a:t>
            </a:r>
            <a:r>
              <a:rPr lang="en-GB" sz="2000" dirty="0" err="1" smtClean="0"/>
              <a:t>Ellerman</a:t>
            </a:r>
            <a:r>
              <a:rPr lang="en-GB" sz="2000" dirty="0" smtClean="0"/>
              <a:t>, 1998)</a:t>
            </a:r>
          </a:p>
          <a:p>
            <a:r>
              <a:rPr lang="en-GB" dirty="0" smtClean="0"/>
              <a:t>Moral, therapeutic and managerial discourses </a:t>
            </a:r>
            <a:r>
              <a:rPr lang="en-GB" sz="2000" dirty="0" smtClean="0"/>
              <a:t>(Gregory and Holloway, 2005</a:t>
            </a:r>
            <a:r>
              <a:rPr lang="en-GB" sz="2000" dirty="0" smtClean="0"/>
              <a:t>)</a:t>
            </a:r>
          </a:p>
          <a:p>
            <a:r>
              <a:rPr lang="en-GB" dirty="0" smtClean="0"/>
              <a:t>Anti-discriminatory, anti-oppressive discourses.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001782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772816"/>
            <a:ext cx="7393632" cy="4680520"/>
          </a:xfrm>
        </p:spPr>
        <p:txBody>
          <a:bodyPr/>
          <a:lstStyle/>
          <a:p>
            <a:r>
              <a:rPr lang="en-GB" dirty="0" smtClean="0"/>
              <a:t>2</a:t>
            </a:r>
            <a:r>
              <a:rPr lang="en-GB" baseline="30000" dirty="0" smtClean="0"/>
              <a:t>nd</a:t>
            </a:r>
            <a:r>
              <a:rPr lang="en-GB" dirty="0" smtClean="0"/>
              <a:t> year BA module focusing on the service user experience- one cohort of students (28 gave consent).</a:t>
            </a:r>
          </a:p>
          <a:p>
            <a:r>
              <a:rPr lang="en-GB" dirty="0" smtClean="0"/>
              <a:t>Wanted to examine the way in which the students’ written discourses around “service users” and “carers” might have shifted after SUCI input during the module. </a:t>
            </a:r>
          </a:p>
          <a:p>
            <a:r>
              <a:rPr lang="en-GB" dirty="0" smtClean="0"/>
              <a:t>Discourse analysis approach.</a:t>
            </a:r>
          </a:p>
          <a:p>
            <a:r>
              <a:rPr lang="en-GB" dirty="0" smtClean="0"/>
              <a:t>Ethical approval by FREC.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916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Discourse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916832"/>
            <a:ext cx="7105600" cy="4179168"/>
          </a:xfrm>
        </p:spPr>
        <p:txBody>
          <a:bodyPr/>
          <a:lstStyle/>
          <a:p>
            <a:r>
              <a:rPr lang="en-GB" sz="2400" dirty="0" smtClean="0"/>
              <a:t>Social Linguistic Analysis: understand how social phenomena- decisions, organisations, identities- are produced by specific discursive actions and events on the part of particular actors (Phillips and Hardy, 2002, p.23) </a:t>
            </a:r>
          </a:p>
          <a:p>
            <a:r>
              <a:rPr lang="en-GB" sz="2400" dirty="0" smtClean="0"/>
              <a:t>Links to work by Potter and </a:t>
            </a:r>
            <a:r>
              <a:rPr lang="en-GB" sz="2400" dirty="0" err="1" smtClean="0"/>
              <a:t>Wetherell</a:t>
            </a:r>
            <a:r>
              <a:rPr lang="en-GB" sz="2400" dirty="0" smtClean="0"/>
              <a:t> (1987) i.e. idea of interpretive repertoires, ideological dilemmas and subject positioning (see </a:t>
            </a:r>
            <a:r>
              <a:rPr lang="en-GB" sz="2400" dirty="0" err="1" smtClean="0"/>
              <a:t>Masocha</a:t>
            </a:r>
            <a:r>
              <a:rPr lang="en-GB" sz="2400" dirty="0" smtClean="0"/>
              <a:t>, 2015)</a:t>
            </a:r>
          </a:p>
        </p:txBody>
      </p:sp>
    </p:spTree>
    <p:extLst>
      <p:ext uri="{BB962C8B-B14F-4D97-AF65-F5344CB8AC3E}">
        <p14:creationId xmlns:p14="http://schemas.microsoft.com/office/powerpoint/2010/main" val="177468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Initial written statements on ‘I think a service user is…” “I think a carer is…”</a:t>
            </a:r>
          </a:p>
          <a:p>
            <a:r>
              <a:rPr lang="en-GB" dirty="0" smtClean="0"/>
              <a:t>Student reflective essays at the end of the module. </a:t>
            </a:r>
            <a:r>
              <a:rPr lang="en-GB" b="1" i="1" dirty="0" smtClean="0"/>
              <a:t>(focus on these two)</a:t>
            </a:r>
          </a:p>
          <a:p>
            <a:r>
              <a:rPr lang="en-GB" i="1" dirty="0" smtClean="0"/>
              <a:t>Students’ Assessment of Practice Tool (APT) end of their placement, end of the academic year. </a:t>
            </a:r>
          </a:p>
          <a:p>
            <a:r>
              <a:rPr lang="en-GB" i="1" dirty="0" smtClean="0"/>
              <a:t>Focus group to discuss initial findings.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2514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630616" cy="659160"/>
          </a:xfrm>
        </p:spPr>
        <p:txBody>
          <a:bodyPr/>
          <a:lstStyle/>
          <a:p>
            <a:r>
              <a:rPr lang="en-GB" dirty="0" smtClean="0"/>
              <a:t>Initial findings- statements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9671266"/>
              </p:ext>
            </p:extLst>
          </p:nvPr>
        </p:nvGraphicFramePr>
        <p:xfrm>
          <a:off x="683568" y="908721"/>
          <a:ext cx="8136904" cy="5857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3591"/>
                <a:gridCol w="1972169"/>
                <a:gridCol w="1480299"/>
                <a:gridCol w="2479160"/>
                <a:gridCol w="251685"/>
              </a:tblGrid>
              <a:tr h="555288">
                <a:tc gridSpan="5">
                  <a:txBody>
                    <a:bodyPr/>
                    <a:lstStyle/>
                    <a:p>
                      <a:r>
                        <a:rPr lang="en-GB" dirty="0" smtClean="0"/>
                        <a:t>“A service user is…” Discourses co-existing in</a:t>
                      </a:r>
                      <a:r>
                        <a:rPr lang="en-GB" baseline="0" dirty="0" smtClean="0"/>
                        <a:t> student statements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55243">
                <a:tc>
                  <a:txBody>
                    <a:bodyPr/>
                    <a:lstStyle/>
                    <a:p>
                      <a:r>
                        <a:rPr lang="en-GB" b="1" dirty="0" smtClean="0"/>
                        <a:t>Themes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Examples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888107"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en-GB" b="1" dirty="0" smtClean="0"/>
                        <a:t>Need/</a:t>
                      </a:r>
                    </a:p>
                    <a:p>
                      <a:pPr marL="0" indent="0">
                        <a:buNone/>
                      </a:pPr>
                      <a:r>
                        <a:rPr lang="en-GB" b="1" dirty="0" smtClean="0"/>
                        <a:t>vulnerability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…is sometimes vulnerable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Someone in need of help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Having difficulty leading a ‘normal’ life.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031249">
                <a:tc>
                  <a:txBody>
                    <a:bodyPr/>
                    <a:lstStyle/>
                    <a:p>
                      <a:r>
                        <a:rPr lang="en-GB" b="1" dirty="0" smtClean="0"/>
                        <a:t>2)</a:t>
                      </a:r>
                      <a:r>
                        <a:rPr lang="en-GB" b="1" baseline="0" dirty="0" smtClean="0"/>
                        <a:t> Political/</a:t>
                      </a:r>
                    </a:p>
                    <a:p>
                      <a:r>
                        <a:rPr lang="en-GB" b="1" baseline="0" dirty="0" smtClean="0"/>
                        <a:t>emancipatory </a:t>
                      </a:r>
                      <a:endParaRPr lang="en-GB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Facing oppression, bias, exclusion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An</a:t>
                      </a:r>
                      <a:r>
                        <a:rPr lang="en-GB" baseline="0" dirty="0" smtClean="0"/>
                        <a:t> individual with rights, a voice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 danger of being oppressed by those helping them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621675">
                <a:tc>
                  <a:txBody>
                    <a:bodyPr/>
                    <a:lstStyle/>
                    <a:p>
                      <a:r>
                        <a:rPr lang="en-GB" b="1" dirty="0" smtClean="0"/>
                        <a:t>3) Person-centred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 human being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 person just like 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An expert by experience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420971">
                <a:tc>
                  <a:txBody>
                    <a:bodyPr/>
                    <a:lstStyle/>
                    <a:p>
                      <a:r>
                        <a:rPr lang="en-GB" b="1" dirty="0" smtClean="0"/>
                        <a:t>4) Oppressive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Dependent on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government funding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 patient in hospital or resident in care home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Part of</a:t>
                      </a:r>
                      <a:r>
                        <a:rPr lang="en-GB" baseline="0" dirty="0" smtClean="0"/>
                        <a:t> a caseload that could be taking up time that could be used more positively elsewhere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888107">
                <a:tc>
                  <a:txBody>
                    <a:bodyPr/>
                    <a:lstStyle/>
                    <a:p>
                      <a:r>
                        <a:rPr lang="en-GB" b="1" dirty="0" smtClean="0"/>
                        <a:t>5) Complexity/</a:t>
                      </a:r>
                    </a:p>
                    <a:p>
                      <a:r>
                        <a:rPr lang="en-GB" b="1" dirty="0" smtClean="0"/>
                        <a:t>tensions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Partnership/force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Difficult</a:t>
                      </a:r>
                      <a:r>
                        <a:rPr lang="en-GB" baseline="0" dirty="0" smtClean="0"/>
                        <a:t> but also inspiring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478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presentation">
  <a:themeElements>
    <a:clrScheme name="">
      <a:dk1>
        <a:srgbClr val="1C2157"/>
      </a:dk1>
      <a:lt1>
        <a:srgbClr val="FFFFFF"/>
      </a:lt1>
      <a:dk2>
        <a:srgbClr val="1C2157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161B49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powerpoint-presentation">
      <a:majorFont>
        <a:latin typeface="Humnst777 BT"/>
        <a:ea typeface=""/>
        <a:cs typeface=""/>
      </a:majorFont>
      <a:minorFont>
        <a:latin typeface="Humnst777 B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powerpoint-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-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powerpoint-presentation</Template>
  <TotalTime>552</TotalTime>
  <Words>1583</Words>
  <Application>Microsoft Office PowerPoint</Application>
  <PresentationFormat>On-screen Show (4:3)</PresentationFormat>
  <Paragraphs>138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Humnst777 BT</vt:lpstr>
      <vt:lpstr>Times New Roman</vt:lpstr>
      <vt:lpstr>Wingdings</vt:lpstr>
      <vt:lpstr>powerpoint-presentation</vt:lpstr>
      <vt:lpstr>Service user and carer involvement in social work education:  impact on professional discourses</vt:lpstr>
      <vt:lpstr>Research area</vt:lpstr>
      <vt:lpstr>Research question</vt:lpstr>
      <vt:lpstr>Language, power and professional discourse</vt:lpstr>
      <vt:lpstr>Social work discourses</vt:lpstr>
      <vt:lpstr>How?</vt:lpstr>
      <vt:lpstr>Discourse Analysis</vt:lpstr>
      <vt:lpstr>Data </vt:lpstr>
      <vt:lpstr>Initial findings- statements</vt:lpstr>
      <vt:lpstr>Theme 5</vt:lpstr>
      <vt:lpstr>Initial findings: student essays</vt:lpstr>
      <vt:lpstr>‘Before and after’ theme</vt:lpstr>
      <vt:lpstr>Examples</vt:lpstr>
      <vt:lpstr>Effect on practice theme</vt:lpstr>
      <vt:lpstr>Effect on practice- example</vt:lpstr>
      <vt:lpstr>Discussion of initial findings </vt:lpstr>
      <vt:lpstr>Critical points:</vt:lpstr>
      <vt:lpstr>Critical points</vt:lpstr>
      <vt:lpstr>Critical points:</vt:lpstr>
      <vt:lpstr>Recommendations</vt:lpstr>
      <vt:lpstr>References</vt:lpstr>
      <vt:lpstr>References</vt:lpstr>
      <vt:lpstr>References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Does Service User and Carer involvement promote person-centred practice?  An Examination of student discourses</dc:title>
  <dc:creator>Eleni</dc:creator>
  <cp:lastModifiedBy>Eleni</cp:lastModifiedBy>
  <cp:revision>54</cp:revision>
  <cp:lastPrinted>2016-03-29T14:18:34Z</cp:lastPrinted>
  <dcterms:created xsi:type="dcterms:W3CDTF">2016-03-26T14:46:58Z</dcterms:created>
  <dcterms:modified xsi:type="dcterms:W3CDTF">2016-03-29T14:18:44Z</dcterms:modified>
</cp:coreProperties>
</file>