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8" r:id="rId4"/>
    <p:sldId id="267" r:id="rId5"/>
    <p:sldId id="261" r:id="rId6"/>
    <p:sldId id="263" r:id="rId7"/>
    <p:sldId id="264" r:id="rId8"/>
    <p:sldId id="265" r:id="rId9"/>
    <p:sldId id="266" r:id="rId10"/>
    <p:sldId id="269" r:id="rId11"/>
    <p:sldId id="259" r:id="rId12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84" autoAdjust="0"/>
    <p:restoredTop sz="44231" autoAdjust="0"/>
  </p:normalViewPr>
  <p:slideViewPr>
    <p:cSldViewPr snapToGrid="0">
      <p:cViewPr varScale="1">
        <p:scale>
          <a:sx n="112" d="100"/>
          <a:sy n="112" d="100"/>
        </p:scale>
        <p:origin x="3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Equal 1/3?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BE-4AB5-95AB-CDB7B37004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BE-4AB5-95AB-CDB7B37004B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83C-49F6-88EE-FBD0C5402FA9}"/>
              </c:ext>
            </c:extLst>
          </c:dPt>
          <c:cat>
            <c:strRef>
              <c:f>Sheet1!$A$2:$A$5</c:f>
              <c:strCache>
                <c:ptCount val="3"/>
                <c:pt idx="0">
                  <c:v>Teaching</c:v>
                </c:pt>
                <c:pt idx="1">
                  <c:v>Research</c:v>
                </c:pt>
                <c:pt idx="2">
                  <c:v>Admin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3C-49F6-88EE-FBD0C5402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A9E0D-C911-410D-AE5A-7F9A87D4907F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74333193-F85E-4412-8145-D40B2DEA701C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alpha val="70000"/>
          </a:schemeClr>
        </a:solidFill>
        <a:ln/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n-US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n-US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n-US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n-US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Teaching</a:t>
          </a:r>
          <a:endParaRPr lang="en-US" dirty="0"/>
        </a:p>
      </dgm:t>
    </dgm:pt>
    <dgm:pt modelId="{36D2CD7E-76B6-4250-9301-B912B34A1A29}" type="parTrans" cxnId="{10B3D5E8-F401-4EE1-A37A-D239D0C3D202}">
      <dgm:prSet/>
      <dgm:spPr/>
      <dgm:t>
        <a:bodyPr/>
        <a:lstStyle/>
        <a:p>
          <a:endParaRPr lang="en-US"/>
        </a:p>
      </dgm:t>
    </dgm:pt>
    <dgm:pt modelId="{C939AFEA-A47B-4401-A5C8-645E46E915A4}" type="sibTrans" cxnId="{10B3D5E8-F401-4EE1-A37A-D239D0C3D202}">
      <dgm:prSet/>
      <dgm:spPr/>
      <dgm:t>
        <a:bodyPr/>
        <a:lstStyle/>
        <a:p>
          <a:endParaRPr lang="en-US"/>
        </a:p>
      </dgm:t>
    </dgm:pt>
    <dgm:pt modelId="{8CC758CC-0D38-4FFF-88EA-D7F24D42B2DC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alpha val="68000"/>
          </a:schemeClr>
        </a:solidFill>
      </dgm:spPr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Research</a:t>
          </a:r>
          <a:endParaRPr lang="en-US" dirty="0"/>
        </a:p>
      </dgm:t>
    </dgm:pt>
    <dgm:pt modelId="{2545200D-C4AC-4D12-ABFB-95DA89F8A59A}" type="parTrans" cxnId="{AE117CDF-13E4-4847-B769-A8BEB4042BCC}">
      <dgm:prSet/>
      <dgm:spPr/>
      <dgm:t>
        <a:bodyPr/>
        <a:lstStyle/>
        <a:p>
          <a:endParaRPr lang="en-US"/>
        </a:p>
      </dgm:t>
    </dgm:pt>
    <dgm:pt modelId="{50697E7F-B8CF-4718-ACB7-7F9EE5FFA1AF}" type="sibTrans" cxnId="{AE117CDF-13E4-4847-B769-A8BEB4042BCC}">
      <dgm:prSet/>
      <dgm:spPr/>
      <dgm:t>
        <a:bodyPr/>
        <a:lstStyle/>
        <a:p>
          <a:endParaRPr lang="en-US"/>
        </a:p>
      </dgm:t>
    </dgm:pt>
    <dgm:pt modelId="{1D59B887-173D-45F2-99DA-E6BBE7E99F28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50">
            <a:alpha val="64000"/>
          </a:srgbClr>
        </a:solidFill>
        <a:ln/>
      </dgm:spPr>
      <dgm:t>
        <a:bodyPr/>
        <a:lstStyle/>
        <a:p>
          <a:r>
            <a:rPr lang="en-US" dirty="0" smtClean="0"/>
            <a:t>Admin</a:t>
          </a:r>
          <a:endParaRPr lang="en-US" dirty="0"/>
        </a:p>
      </dgm:t>
    </dgm:pt>
    <dgm:pt modelId="{4FE6EAA2-AC4B-49D1-88BF-0184AAA1F796}" type="parTrans" cxnId="{A2C40135-5A5B-4D53-A042-90D39766A095}">
      <dgm:prSet/>
      <dgm:spPr/>
      <dgm:t>
        <a:bodyPr/>
        <a:lstStyle/>
        <a:p>
          <a:endParaRPr lang="en-US"/>
        </a:p>
      </dgm:t>
    </dgm:pt>
    <dgm:pt modelId="{501EACB9-F882-479F-9FB5-03AAD09DD66E}" type="sibTrans" cxnId="{A2C40135-5A5B-4D53-A042-90D39766A095}">
      <dgm:prSet/>
      <dgm:spPr/>
      <dgm:t>
        <a:bodyPr/>
        <a:lstStyle/>
        <a:p>
          <a:endParaRPr lang="en-US"/>
        </a:p>
      </dgm:t>
    </dgm:pt>
    <dgm:pt modelId="{6A821383-0E67-437E-BF4B-F97C4E657345}" type="pres">
      <dgm:prSet presAssocID="{CF6A9E0D-C911-410D-AE5A-7F9A87D4907F}" presName="Name0" presStyleCnt="0">
        <dgm:presLayoutVars>
          <dgm:chMax val="7"/>
          <dgm:dir/>
          <dgm:resizeHandles val="exact"/>
        </dgm:presLayoutVars>
      </dgm:prSet>
      <dgm:spPr/>
    </dgm:pt>
    <dgm:pt modelId="{DEB9CB01-60FF-4916-B19C-2362963FE55B}" type="pres">
      <dgm:prSet presAssocID="{CF6A9E0D-C911-410D-AE5A-7F9A87D4907F}" presName="ellipse1" presStyleLbl="vennNode1" presStyleIdx="0" presStyleCnt="3" custLinFactNeighborX="18733" custLinFactNeighborY="84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20CA0-A6A4-416C-9405-1EDE7E9B5F76}" type="pres">
      <dgm:prSet presAssocID="{CF6A9E0D-C911-410D-AE5A-7F9A87D4907F}" presName="ellipse2" presStyleLbl="vennNode1" presStyleIdx="1" presStyleCnt="3" custLinFactNeighborX="48811" custLinFactNeighborY="18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6E115-8B0B-42C3-A328-63771F0169A5}" type="pres">
      <dgm:prSet presAssocID="{CF6A9E0D-C911-410D-AE5A-7F9A87D4907F}" presName="ellipse3" presStyleLbl="vennNode1" presStyleIdx="2" presStyleCnt="3" custScaleX="162313" custScaleY="91113" custLinFactNeighborX="-46942" custLinFactNeighborY="47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5D5C9-058D-4B60-A6ED-9432D3B9969F}" type="presOf" srcId="{CF6A9E0D-C911-410D-AE5A-7F9A87D4907F}" destId="{6A821383-0E67-437E-BF4B-F97C4E657345}" srcOrd="0" destOrd="0" presId="urn:microsoft.com/office/officeart/2005/8/layout/rings+Icon"/>
    <dgm:cxn modelId="{F254F829-9416-42BB-868A-F23A88F04F7F}" type="presOf" srcId="{1D59B887-173D-45F2-99DA-E6BBE7E99F28}" destId="{0FA6E115-8B0B-42C3-A328-63771F0169A5}" srcOrd="0" destOrd="0" presId="urn:microsoft.com/office/officeart/2005/8/layout/rings+Icon"/>
    <dgm:cxn modelId="{10B3D5E8-F401-4EE1-A37A-D239D0C3D202}" srcId="{CF6A9E0D-C911-410D-AE5A-7F9A87D4907F}" destId="{74333193-F85E-4412-8145-D40B2DEA701C}" srcOrd="0" destOrd="0" parTransId="{36D2CD7E-76B6-4250-9301-B912B34A1A29}" sibTransId="{C939AFEA-A47B-4401-A5C8-645E46E915A4}"/>
    <dgm:cxn modelId="{A2C40135-5A5B-4D53-A042-90D39766A095}" srcId="{CF6A9E0D-C911-410D-AE5A-7F9A87D4907F}" destId="{1D59B887-173D-45F2-99DA-E6BBE7E99F28}" srcOrd="2" destOrd="0" parTransId="{4FE6EAA2-AC4B-49D1-88BF-0184AAA1F796}" sibTransId="{501EACB9-F882-479F-9FB5-03AAD09DD66E}"/>
    <dgm:cxn modelId="{4F61D5F2-5A1F-44FC-8B35-E265AFE84CF2}" type="presOf" srcId="{74333193-F85E-4412-8145-D40B2DEA701C}" destId="{DEB9CB01-60FF-4916-B19C-2362963FE55B}" srcOrd="0" destOrd="0" presId="urn:microsoft.com/office/officeart/2005/8/layout/rings+Icon"/>
    <dgm:cxn modelId="{AE117CDF-13E4-4847-B769-A8BEB4042BCC}" srcId="{CF6A9E0D-C911-410D-AE5A-7F9A87D4907F}" destId="{8CC758CC-0D38-4FFF-88EA-D7F24D42B2DC}" srcOrd="1" destOrd="0" parTransId="{2545200D-C4AC-4D12-ABFB-95DA89F8A59A}" sibTransId="{50697E7F-B8CF-4718-ACB7-7F9EE5FFA1AF}"/>
    <dgm:cxn modelId="{AEC297CB-E83E-483D-9F93-A107D2A15BF1}" type="presOf" srcId="{8CC758CC-0D38-4FFF-88EA-D7F24D42B2DC}" destId="{6A920CA0-A6A4-416C-9405-1EDE7E9B5F76}" srcOrd="0" destOrd="0" presId="urn:microsoft.com/office/officeart/2005/8/layout/rings+Icon"/>
    <dgm:cxn modelId="{C4BFB49B-CB03-4840-A869-E9EF604E07D3}" type="presParOf" srcId="{6A821383-0E67-437E-BF4B-F97C4E657345}" destId="{DEB9CB01-60FF-4916-B19C-2362963FE55B}" srcOrd="0" destOrd="0" presId="urn:microsoft.com/office/officeart/2005/8/layout/rings+Icon"/>
    <dgm:cxn modelId="{196D1D57-ACEA-4C28-BCE4-D6E9A75B4066}" type="presParOf" srcId="{6A821383-0E67-437E-BF4B-F97C4E657345}" destId="{6A920CA0-A6A4-416C-9405-1EDE7E9B5F76}" srcOrd="1" destOrd="0" presId="urn:microsoft.com/office/officeart/2005/8/layout/rings+Icon"/>
    <dgm:cxn modelId="{13015C89-C9C1-4B1C-8E1F-33BB22A2B304}" type="presParOf" srcId="{6A821383-0E67-437E-BF4B-F97C4E657345}" destId="{0FA6E115-8B0B-42C3-A328-63771F0169A5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9CB01-60FF-4916-B19C-2362963FE55B}">
      <dsp:nvSpPr>
        <dsp:cNvPr id="0" name=""/>
        <dsp:cNvSpPr/>
      </dsp:nvSpPr>
      <dsp:spPr>
        <a:xfrm>
          <a:off x="1149477" y="1557956"/>
          <a:ext cx="2335995" cy="2335962"/>
        </a:xfrm>
        <a:prstGeom prst="ellipse">
          <a:avLst/>
        </a:prstGeom>
        <a:solidFill>
          <a:schemeClr val="accent1">
            <a:alpha val="70000"/>
          </a:schemeClr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Teaching</a:t>
          </a:r>
          <a:endParaRPr lang="en-US" sz="1400" kern="1200" dirty="0"/>
        </a:p>
      </dsp:txBody>
      <dsp:txXfrm>
        <a:off x="1491576" y="1900050"/>
        <a:ext cx="1651797" cy="1651774"/>
      </dsp:txXfrm>
    </dsp:sp>
    <dsp:sp modelId="{6A920CA0-A6A4-416C-9405-1EDE7E9B5F76}">
      <dsp:nvSpPr>
        <dsp:cNvPr id="0" name=""/>
        <dsp:cNvSpPr/>
      </dsp:nvSpPr>
      <dsp:spPr>
        <a:xfrm>
          <a:off x="3054456" y="1557956"/>
          <a:ext cx="2335995" cy="2335962"/>
        </a:xfrm>
        <a:prstGeom prst="ellipse">
          <a:avLst/>
        </a:prstGeom>
        <a:solidFill>
          <a:schemeClr val="accent2">
            <a:alpha val="68000"/>
          </a:scheme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</a:t>
          </a:r>
          <a:endParaRPr lang="en-US" sz="1400" kern="1200" dirty="0"/>
        </a:p>
      </dsp:txBody>
      <dsp:txXfrm>
        <a:off x="3396555" y="1900050"/>
        <a:ext cx="1651797" cy="1651774"/>
      </dsp:txXfrm>
    </dsp:sp>
    <dsp:sp modelId="{0FA6E115-8B0B-42C3-A328-63771F0169A5}">
      <dsp:nvSpPr>
        <dsp:cNvPr id="0" name=""/>
        <dsp:cNvSpPr/>
      </dsp:nvSpPr>
      <dsp:spPr>
        <a:xfrm>
          <a:off x="1290791" y="1204573"/>
          <a:ext cx="3791624" cy="2128365"/>
        </a:xfrm>
        <a:prstGeom prst="ellipse">
          <a:avLst/>
        </a:prstGeom>
        <a:solidFill>
          <a:srgbClr val="00B050">
            <a:alpha val="64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</a:t>
          </a:r>
          <a:endParaRPr lang="en-US" sz="1400" kern="1200" dirty="0"/>
        </a:p>
      </dsp:txBody>
      <dsp:txXfrm>
        <a:off x="1846061" y="1516265"/>
        <a:ext cx="2681084" cy="1504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pact.ref.ac.uk/CaseStudies/Results.aspx?HEI=120" TargetMode="External"/><Relationship Id="rId2" Type="http://schemas.openxmlformats.org/officeDocument/2006/relationships/hyperlink" Target="https://www.kent.ac.uk/research/downloads/kent-research-making-difference-2014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9023"/>
            <a:ext cx="9143999" cy="426591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44" y="989116"/>
            <a:ext cx="4176464" cy="2164317"/>
          </a:xfrm>
        </p:spPr>
        <p:txBody>
          <a:bodyPr/>
          <a:lstStyle/>
          <a:p>
            <a:r>
              <a:rPr lang="en-US" dirty="0" smtClean="0"/>
              <a:t>THE OFFICE FOR SCHOLARLY COMMUNICATION/ </a:t>
            </a:r>
            <a:r>
              <a:rPr lang="en-GB" dirty="0" err="1" smtClean="0">
                <a:solidFill>
                  <a:srgbClr val="D6A300"/>
                </a:solidFill>
              </a:rPr>
              <a:t>Libchat</a:t>
            </a:r>
            <a:endParaRPr lang="en-GB" dirty="0">
              <a:solidFill>
                <a:srgbClr val="D6A300"/>
              </a:solidFill>
            </a:endParaRPr>
          </a:p>
          <a:p>
            <a:endParaRPr lang="en-US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and how does IS change the world?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Impact stories</a:t>
            </a:r>
          </a:p>
          <a:p>
            <a:pPr lvl="1"/>
            <a:r>
              <a:rPr lang="en-GB" dirty="0"/>
              <a:t>Mary Rose : Protecting our Heritage through </a:t>
            </a:r>
            <a:r>
              <a:rPr lang="en-GB" dirty="0" smtClean="0"/>
              <a:t>Chemistry </a:t>
            </a:r>
          </a:p>
          <a:p>
            <a:pPr lvl="1"/>
            <a:r>
              <a:rPr lang="en-GB" dirty="0"/>
              <a:t>The first comprehensive theory-based treatment of </a:t>
            </a:r>
            <a:r>
              <a:rPr lang="en-GB" dirty="0" err="1" smtClean="0"/>
              <a:t>firesetting</a:t>
            </a:r>
            <a:endParaRPr lang="en-GB" dirty="0" smtClean="0"/>
          </a:p>
          <a:p>
            <a:pPr lvl="1"/>
            <a:r>
              <a:rPr lang="en-GB" dirty="0"/>
              <a:t>Using the Roman Family to Enhance the Value of Roman Culture in the Present</a:t>
            </a:r>
          </a:p>
          <a:p>
            <a:pPr lvl="1"/>
            <a:endParaRPr lang="en-GB" dirty="0"/>
          </a:p>
          <a:p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www.kent.ac.uk/research/downloads/kent-research-making-difference-2014.pdf</a:t>
            </a:r>
            <a:endParaRPr lang="en-GB" sz="1600" dirty="0" smtClean="0"/>
          </a:p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impact.ref.ac.uk/CaseStudies/Results.aspx?HEI=120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1841863" y="2364377"/>
            <a:ext cx="1384663" cy="20769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 what </a:t>
            </a:r>
            <a:r>
              <a:rPr lang="en-GB" dirty="0" smtClean="0"/>
              <a:t>do researchers actually do?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484313"/>
            <a:ext cx="8559800" cy="4897437"/>
          </a:xfrm>
        </p:spPr>
        <p:txBody>
          <a:bodyPr/>
          <a:lstStyle/>
          <a:p>
            <a:r>
              <a:rPr lang="en-GB" dirty="0"/>
              <a:t>We talk a lot about supporting research and supporting researchers... but what do they actually do?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Kent Research</a:t>
            </a:r>
          </a:p>
          <a:p>
            <a:pPr lvl="1"/>
            <a:r>
              <a:rPr lang="en-GB" dirty="0" smtClean="0"/>
              <a:t>Alex, Rowan &amp; Darcy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Where does IS support for research fit </a:t>
            </a:r>
            <a:r>
              <a:rPr lang="en-GB" dirty="0"/>
              <a:t>into the bigger picture? </a:t>
            </a:r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/>
              <a:t>How </a:t>
            </a:r>
            <a:r>
              <a:rPr lang="en-GB" dirty="0"/>
              <a:t>does </a:t>
            </a:r>
            <a:r>
              <a:rPr lang="en-GB" dirty="0" smtClean="0"/>
              <a:t>IS help change the </a:t>
            </a:r>
            <a:r>
              <a:rPr lang="en-GB" dirty="0"/>
              <a:t>world?</a:t>
            </a:r>
          </a:p>
          <a:p>
            <a:endParaRPr lang="en-GB" sz="1000" dirty="0" smtClean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Research, Teaching, Administration?</a:t>
            </a:r>
            <a:endParaRPr lang="en-GB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206867"/>
              </p:ext>
            </p:extLst>
          </p:nvPr>
        </p:nvGraphicFramePr>
        <p:xfrm>
          <a:off x="0" y="1288371"/>
          <a:ext cx="4775200" cy="339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06790741"/>
              </p:ext>
            </p:extLst>
          </p:nvPr>
        </p:nvGraphicFramePr>
        <p:xfrm>
          <a:off x="3666308" y="2585257"/>
          <a:ext cx="6890855" cy="389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69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say research... What do you hear?</a:t>
            </a:r>
          </a:p>
        </p:txBody>
      </p:sp>
      <p:sp>
        <p:nvSpPr>
          <p:cNvPr id="5" name="Flowchart: Connector 4"/>
          <p:cNvSpPr/>
          <p:nvPr/>
        </p:nvSpPr>
        <p:spPr bwMode="auto">
          <a:xfrm>
            <a:off x="2152996" y="3906982"/>
            <a:ext cx="2169622" cy="45719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lowchart: Connector 5"/>
          <p:cNvSpPr>
            <a:spLocks noChangeAspect="1"/>
          </p:cNvSpPr>
          <p:nvPr/>
        </p:nvSpPr>
        <p:spPr bwMode="auto">
          <a:xfrm>
            <a:off x="1339911" y="892700"/>
            <a:ext cx="6120000" cy="6120000"/>
          </a:xfrm>
          <a:prstGeom prst="flowChartConnector">
            <a:avLst/>
          </a:prstGeom>
          <a:gradFill>
            <a:gsLst>
              <a:gs pos="22000">
                <a:srgbClr val="FF0000"/>
              </a:gs>
              <a:gs pos="0">
                <a:srgbClr val="E3E3E3"/>
              </a:gs>
              <a:gs pos="0">
                <a:srgbClr val="E3E3E3"/>
              </a:gs>
              <a:gs pos="0">
                <a:srgbClr val="E3E3E3"/>
              </a:gs>
              <a:gs pos="0">
                <a:srgbClr val="E3E3E3"/>
              </a:gs>
              <a:gs pos="0">
                <a:schemeClr val="accent3">
                  <a:lumMod val="89000"/>
                </a:schemeClr>
              </a:gs>
              <a:gs pos="100000">
                <a:schemeClr val="accent3">
                  <a:lumMod val="89000"/>
                </a:schemeClr>
              </a:gs>
              <a:gs pos="69000">
                <a:srgbClr val="FFFF00"/>
              </a:gs>
              <a:gs pos="100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3683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2391" y="3537202"/>
            <a:ext cx="152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Finding out something new</a:t>
            </a:r>
            <a:endParaRPr lang="en-GB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25314" y="2570440"/>
            <a:ext cx="227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Funder Compliance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982582" y="4366558"/>
            <a:ext cx="1931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Impact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220" y="4828671"/>
            <a:ext cx="194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Public engagement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76536" y="3496019"/>
            <a:ext cx="194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Open Science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57777" y="5581083"/>
            <a:ext cx="261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Technical requirements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85635" y="3203960"/>
            <a:ext cx="194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Publishing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80030" y="5121788"/>
            <a:ext cx="194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Dissemination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23973" y="3737705"/>
            <a:ext cx="194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Data Management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3490" y="1909293"/>
            <a:ext cx="194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Data Security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428129" y="2808122"/>
            <a:ext cx="194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Bibliometrics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105369" y="1699901"/>
            <a:ext cx="194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REF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471430" y="2863107"/>
            <a:ext cx="2208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Knowledge Transfer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154319" y="4522464"/>
            <a:ext cx="194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Collaboration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877007" y="4052952"/>
            <a:ext cx="194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Networking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829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Yes, that Kent Scholar diagram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4367"/>
            <a:ext cx="8699500" cy="5675065"/>
          </a:xfrm>
        </p:spPr>
      </p:pic>
    </p:spTree>
    <p:extLst>
      <p:ext uri="{BB962C8B-B14F-4D97-AF65-F5344CB8AC3E}">
        <p14:creationId xmlns:p14="http://schemas.microsoft.com/office/powerpoint/2010/main" val="3667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474460"/>
            <a:ext cx="8291513" cy="576263"/>
          </a:xfrm>
        </p:spPr>
        <p:txBody>
          <a:bodyPr/>
          <a:lstStyle/>
          <a:p>
            <a:r>
              <a:rPr lang="en-GB" dirty="0" smtClean="0"/>
              <a:t>What does IS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it is labelled as Research Support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Service catalogue</a:t>
            </a:r>
          </a:p>
          <a:p>
            <a:pPr lvl="1"/>
            <a:endParaRPr lang="en-GB" dirty="0"/>
          </a:p>
          <a:p>
            <a:r>
              <a:rPr lang="en-GB" dirty="0">
                <a:ea typeface="+mn-ea"/>
              </a:rPr>
              <a:t>When it is seen as core function</a:t>
            </a:r>
          </a:p>
          <a:p>
            <a:pPr lvl="1"/>
            <a:r>
              <a:rPr lang="en-GB" dirty="0" smtClean="0"/>
              <a:t>When you don’t even realise you’re doing it</a:t>
            </a:r>
          </a:p>
          <a:p>
            <a:pPr lvl="1"/>
            <a:r>
              <a:rPr lang="en-GB" dirty="0" smtClean="0"/>
              <a:t>Underlying systems –  research in an organisation with no internet access, data storage or books?</a:t>
            </a:r>
          </a:p>
          <a:p>
            <a:pPr lvl="1"/>
            <a:r>
              <a:rPr lang="en-GB" dirty="0" smtClean="0"/>
              <a:t>Implicit expertise – e.g. Liaison Librarians, Web Solutions</a:t>
            </a:r>
          </a:p>
        </p:txBody>
      </p:sp>
    </p:spTree>
    <p:extLst>
      <p:ext uri="{BB962C8B-B14F-4D97-AF65-F5344CB8AC3E}">
        <p14:creationId xmlns:p14="http://schemas.microsoft.com/office/powerpoint/2010/main" val="24103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Researcher A... AKA Alex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92" y="1339184"/>
            <a:ext cx="3245221" cy="3245221"/>
          </a:xfrm>
        </p:spPr>
      </p:pic>
      <p:sp>
        <p:nvSpPr>
          <p:cNvPr id="5" name="TextBox 4"/>
          <p:cNvSpPr txBox="1"/>
          <p:nvPr/>
        </p:nvSpPr>
        <p:spPr>
          <a:xfrm>
            <a:off x="358923" y="1228087"/>
            <a:ext cx="5020655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Alex’s research is social-based. When you say research, Alex would think of interviews, focus groups </a:t>
            </a:r>
            <a:r>
              <a:rPr lang="en-GB" dirty="0" smtClean="0"/>
              <a:t>and analysing </a:t>
            </a:r>
            <a:r>
              <a:rPr lang="en-GB" dirty="0" smtClean="0"/>
              <a:t>responses to surveys – paper-based or through Social Media.</a:t>
            </a:r>
            <a:endParaRPr lang="en-GB" dirty="0"/>
          </a:p>
          <a:p>
            <a:r>
              <a:rPr lang="en-GB" dirty="0" smtClean="0"/>
              <a:t>Research outputs take the form of policy recommendations, research reports, books and journal articles. Alex’s research is accessible for, and of interest to, the public.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7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Researcher B... Rowan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72" y="1230593"/>
            <a:ext cx="3273041" cy="3273041"/>
          </a:xfrm>
        </p:spPr>
      </p:pic>
      <p:sp>
        <p:nvSpPr>
          <p:cNvPr id="3" name="TextBox 2"/>
          <p:cNvSpPr txBox="1"/>
          <p:nvPr/>
        </p:nvSpPr>
        <p:spPr>
          <a:xfrm>
            <a:off x="457200" y="1230593"/>
            <a:ext cx="4863437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researcher in the Arts, Rowan makes considerable use of the books and archives available in the </a:t>
            </a:r>
            <a:r>
              <a:rPr lang="en-GB" dirty="0" smtClean="0"/>
              <a:t>library as well as online resources. Staff expertise </a:t>
            </a:r>
            <a:r>
              <a:rPr lang="en-GB" dirty="0" smtClean="0"/>
              <a:t>around literature searches and special collections have been invaluable.</a:t>
            </a:r>
          </a:p>
          <a:p>
            <a:r>
              <a:rPr lang="en-GB" dirty="0" smtClean="0"/>
              <a:t>Primary outputs are books and performances, with a small number of journal articles.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5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Researcher C... introducing Darcy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38" y="1298959"/>
            <a:ext cx="3236676" cy="3236676"/>
          </a:xfrm>
        </p:spPr>
      </p:pic>
      <p:sp>
        <p:nvSpPr>
          <p:cNvPr id="6" name="TextBox 5"/>
          <p:cNvSpPr txBox="1"/>
          <p:nvPr/>
        </p:nvSpPr>
        <p:spPr>
          <a:xfrm>
            <a:off x="457200" y="1193904"/>
            <a:ext cx="4849738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lab-based researcher, Darcy works in the intersection between biological, medical and physical sciences. Past projects have been funded by the NHS and the MoD. </a:t>
            </a:r>
          </a:p>
          <a:p>
            <a:r>
              <a:rPr lang="en-GB" dirty="0" smtClean="0"/>
              <a:t>Primary research techniques include Dynamic </a:t>
            </a:r>
            <a:r>
              <a:rPr lang="en-GB" dirty="0"/>
              <a:t>light scattering (DLS), Single crystal X-ray diffraction, Infrared </a:t>
            </a:r>
            <a:r>
              <a:rPr lang="en-GB" dirty="0" smtClean="0"/>
              <a:t>spectroscopy and </a:t>
            </a:r>
            <a:r>
              <a:rPr lang="en-GB" dirty="0" err="1" smtClean="0"/>
              <a:t>Fluorenscence</a:t>
            </a:r>
            <a:r>
              <a:rPr lang="en-GB" dirty="0" smtClean="0"/>
              <a:t> microscopy.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395</Words>
  <Application>Microsoft Office PowerPoint</Application>
  <PresentationFormat>On-screen Show (4:3)</PresentationFormat>
  <Paragraphs>74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Schoolbook</vt:lpstr>
      <vt:lpstr>kent2013</vt:lpstr>
      <vt:lpstr>PowerPoint Presentation</vt:lpstr>
      <vt:lpstr>So… what do researchers actually do?  </vt:lpstr>
      <vt:lpstr>Research, Teaching, Administration?</vt:lpstr>
      <vt:lpstr>I say research... What do you hear?</vt:lpstr>
      <vt:lpstr>Yes, that Kent Scholar diagram </vt:lpstr>
      <vt:lpstr>What does IS do?</vt:lpstr>
      <vt:lpstr>Researcher A... AKA Alex</vt:lpstr>
      <vt:lpstr>Researcher B... Rowan</vt:lpstr>
      <vt:lpstr>Researcher C... introducing Darcy</vt:lpstr>
      <vt:lpstr>... and how does IS change the world?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Sarah Gilkes</cp:lastModifiedBy>
  <cp:revision>93</cp:revision>
  <cp:lastPrinted>2017-06-08T07:33:19Z</cp:lastPrinted>
  <dcterms:created xsi:type="dcterms:W3CDTF">2013-06-07T14:52:08Z</dcterms:created>
  <dcterms:modified xsi:type="dcterms:W3CDTF">2017-12-04T14:59:55Z</dcterms:modified>
  <cp:category/>
</cp:coreProperties>
</file>