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74" r:id="rId2"/>
    <p:sldId id="275" r:id="rId3"/>
    <p:sldId id="276" r:id="rId4"/>
    <p:sldId id="277" r:id="rId5"/>
    <p:sldId id="278" r:id="rId6"/>
    <p:sldId id="279" r:id="rId7"/>
    <p:sldId id="264" r:id="rId8"/>
    <p:sldId id="259" r:id="rId9"/>
    <p:sldId id="260" r:id="rId10"/>
    <p:sldId id="261" r:id="rId11"/>
    <p:sldId id="266" r:id="rId12"/>
    <p:sldId id="267" r:id="rId13"/>
    <p:sldId id="271" r:id="rId14"/>
    <p:sldId id="281" r:id="rId15"/>
    <p:sldId id="273" r:id="rId16"/>
    <p:sldId id="263" r:id="rId17"/>
    <p:sldId id="280" r:id="rId18"/>
    <p:sldId id="269"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C6"/>
    <a:srgbClr val="FFFFCC"/>
    <a:srgbClr val="D8D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87" d="100"/>
          <a:sy n="87" d="100"/>
        </p:scale>
        <p:origin x="-5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303D2D-F318-884B-B95C-A9FDED6D59D5}" type="datetimeFigureOut">
              <a:rPr lang="en-US" smtClean="0"/>
              <a:pPr/>
              <a:t>16/12/14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419455-BFC9-AC4F-825A-80ABECAFF9EF}" type="slidenum">
              <a:rPr lang="en-US" smtClean="0"/>
              <a:pPr/>
              <a:t>‹#›</a:t>
            </a:fld>
            <a:endParaRPr lang="en-US"/>
          </a:p>
        </p:txBody>
      </p:sp>
    </p:spTree>
    <p:extLst>
      <p:ext uri="{BB962C8B-B14F-4D97-AF65-F5344CB8AC3E}">
        <p14:creationId xmlns:p14="http://schemas.microsoft.com/office/powerpoint/2010/main" val="1743538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A673A4-D207-9749-A286-EC87E57A31B9}" type="datetimeFigureOut">
              <a:rPr lang="en-US" smtClean="0"/>
              <a:pPr/>
              <a:t>16/12/14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B6620-0EC4-6F4D-B7BF-B9E4946A5E8E}" type="slidenum">
              <a:rPr lang="en-US" smtClean="0"/>
              <a:pPr/>
              <a:t>‹#›</a:t>
            </a:fld>
            <a:endParaRPr lang="en-US"/>
          </a:p>
        </p:txBody>
      </p:sp>
    </p:spTree>
    <p:extLst>
      <p:ext uri="{BB962C8B-B14F-4D97-AF65-F5344CB8AC3E}">
        <p14:creationId xmlns:p14="http://schemas.microsoft.com/office/powerpoint/2010/main" val="938854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A7642-EE4E-3A47-ACA1-9D23D3D36F89}" type="slidenum">
              <a:rPr lang="en-US"/>
              <a:pPr/>
              <a:t>1</a:t>
            </a:fld>
            <a:endParaRPr lang="en-US" dirty="0"/>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using computers to carry out tasks which should require human knowledge, we can use computational analysis to study interactions in social networks and extrapolate information about how people treat each other and show their interest in other people. But what does activity on a social network reveal about what people really think about each other? Considering the recent research project Valuing Electronic Music (http://</a:t>
            </a:r>
            <a:r>
              <a:rPr lang="en-US" dirty="0" err="1"/>
              <a:t>valuingelectronicmusic.org</a:t>
            </a:r>
            <a:r>
              <a:rPr lang="en-US" dirty="0"/>
              <a:t>), I shall discuss how musicians interact on the social network </a:t>
            </a:r>
            <a:r>
              <a:rPr lang="en-US" dirty="0" err="1"/>
              <a:t>SoundCloud</a:t>
            </a:r>
            <a:r>
              <a:rPr lang="en-US" dirty="0"/>
              <a:t> and what this reveals of their opinions of each other’s music.</a:t>
            </a:r>
          </a:p>
        </p:txBody>
      </p:sp>
      <p:sp>
        <p:nvSpPr>
          <p:cNvPr id="4" name="Slide Number Placeholder 3"/>
          <p:cNvSpPr>
            <a:spLocks noGrp="1"/>
          </p:cNvSpPr>
          <p:nvPr>
            <p:ph type="sldNum" sz="quarter" idx="10"/>
          </p:nvPr>
        </p:nvSpPr>
        <p:spPr/>
        <p:txBody>
          <a:bodyPr/>
          <a:lstStyle/>
          <a:p>
            <a:fld id="{991D3107-D325-E246-A0D7-E1D6240FD796}" type="slidenum">
              <a:rPr lang="en-US" smtClean="0"/>
              <a:t>7</a:t>
            </a:fld>
            <a:endParaRPr lang="en-US"/>
          </a:p>
        </p:txBody>
      </p:sp>
    </p:spTree>
    <p:extLst>
      <p:ext uri="{BB962C8B-B14F-4D97-AF65-F5344CB8AC3E}">
        <p14:creationId xmlns:p14="http://schemas.microsoft.com/office/powerpoint/2010/main" val="277283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using computers to carry out tasks which should require human knowledge, we can use computational analysis to study interactions in social networks and extrapolate information about how people treat each other and show their interest in other people. But what does activity on a social network reveal about what people really think about each other? Considering the recent research project Valuing Electronic Music (http://</a:t>
            </a:r>
            <a:r>
              <a:rPr lang="en-US" dirty="0" err="1"/>
              <a:t>valuingelectronicmusic.org</a:t>
            </a:r>
            <a:r>
              <a:rPr lang="en-US" dirty="0"/>
              <a:t>), I shall discuss how musicians interact on the social network </a:t>
            </a:r>
            <a:r>
              <a:rPr lang="en-US" dirty="0" err="1"/>
              <a:t>SoundCloud</a:t>
            </a:r>
            <a:r>
              <a:rPr lang="en-US" dirty="0"/>
              <a:t> and what this reveals of their opinions of each other’s music.</a:t>
            </a:r>
          </a:p>
        </p:txBody>
      </p:sp>
      <p:sp>
        <p:nvSpPr>
          <p:cNvPr id="4" name="Slide Number Placeholder 3"/>
          <p:cNvSpPr>
            <a:spLocks noGrp="1"/>
          </p:cNvSpPr>
          <p:nvPr>
            <p:ph type="sldNum" sz="quarter" idx="10"/>
          </p:nvPr>
        </p:nvSpPr>
        <p:spPr/>
        <p:txBody>
          <a:bodyPr/>
          <a:lstStyle/>
          <a:p>
            <a:fld id="{991D3107-D325-E246-A0D7-E1D6240FD796}" type="slidenum">
              <a:rPr lang="en-US" smtClean="0"/>
              <a:t>11</a:t>
            </a:fld>
            <a:endParaRPr lang="en-US"/>
          </a:p>
        </p:txBody>
      </p:sp>
    </p:spTree>
    <p:extLst>
      <p:ext uri="{BB962C8B-B14F-4D97-AF65-F5344CB8AC3E}">
        <p14:creationId xmlns:p14="http://schemas.microsoft.com/office/powerpoint/2010/main" val="277283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using computers to carry out tasks which should require human knowledge, we can use computational analysis to study interactions in social networks and extrapolate information about how people treat each other and show their interest in other people. But what does activity on a social network reveal about what people really think about each other? Considering the recent research project Valuing Electronic Music (http://</a:t>
            </a:r>
            <a:r>
              <a:rPr lang="en-US" dirty="0" err="1"/>
              <a:t>valuingelectronicmusic.org</a:t>
            </a:r>
            <a:r>
              <a:rPr lang="en-US" dirty="0"/>
              <a:t>), I shall discuss how musicians interact on the social network </a:t>
            </a:r>
            <a:r>
              <a:rPr lang="en-US" dirty="0" err="1"/>
              <a:t>SoundCloud</a:t>
            </a:r>
            <a:r>
              <a:rPr lang="en-US" dirty="0"/>
              <a:t> and what this reveals of their opinions of each other’s music.</a:t>
            </a:r>
          </a:p>
        </p:txBody>
      </p:sp>
      <p:sp>
        <p:nvSpPr>
          <p:cNvPr id="4" name="Slide Number Placeholder 3"/>
          <p:cNvSpPr>
            <a:spLocks noGrp="1"/>
          </p:cNvSpPr>
          <p:nvPr>
            <p:ph type="sldNum" sz="quarter" idx="10"/>
          </p:nvPr>
        </p:nvSpPr>
        <p:spPr/>
        <p:txBody>
          <a:bodyPr/>
          <a:lstStyle/>
          <a:p>
            <a:fld id="{991D3107-D325-E246-A0D7-E1D6240FD796}" type="slidenum">
              <a:rPr lang="en-US" smtClean="0"/>
              <a:t>12</a:t>
            </a:fld>
            <a:endParaRPr lang="en-US"/>
          </a:p>
        </p:txBody>
      </p:sp>
    </p:spTree>
    <p:extLst>
      <p:ext uri="{BB962C8B-B14F-4D97-AF65-F5344CB8AC3E}">
        <p14:creationId xmlns:p14="http://schemas.microsoft.com/office/powerpoint/2010/main" val="277283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using computers to carry out tasks which should require human knowledge, we can use computational analysis to study interactions in social networks and extrapolate information about how people treat each other and show their interest in other people. But what does activity on a social network reveal about what people really think about each other? Considering the recent research project Valuing Electronic Music (http://</a:t>
            </a:r>
            <a:r>
              <a:rPr lang="en-US" dirty="0" err="1"/>
              <a:t>valuingelectronicmusic.org</a:t>
            </a:r>
            <a:r>
              <a:rPr lang="en-US" dirty="0"/>
              <a:t>), I shall discuss how musicians interact on the social network </a:t>
            </a:r>
            <a:r>
              <a:rPr lang="en-US" dirty="0" err="1"/>
              <a:t>SoundCloud</a:t>
            </a:r>
            <a:r>
              <a:rPr lang="en-US" dirty="0"/>
              <a:t> and what this reveals of their opinions of each other’s music.</a:t>
            </a:r>
          </a:p>
        </p:txBody>
      </p:sp>
      <p:sp>
        <p:nvSpPr>
          <p:cNvPr id="4" name="Slide Number Placeholder 3"/>
          <p:cNvSpPr>
            <a:spLocks noGrp="1"/>
          </p:cNvSpPr>
          <p:nvPr>
            <p:ph type="sldNum" sz="quarter" idx="10"/>
          </p:nvPr>
        </p:nvSpPr>
        <p:spPr/>
        <p:txBody>
          <a:bodyPr/>
          <a:lstStyle/>
          <a:p>
            <a:fld id="{991D3107-D325-E246-A0D7-E1D6240FD796}" type="slidenum">
              <a:rPr lang="en-US" smtClean="0"/>
              <a:t>13</a:t>
            </a:fld>
            <a:endParaRPr lang="en-US"/>
          </a:p>
        </p:txBody>
      </p:sp>
    </p:spTree>
    <p:extLst>
      <p:ext uri="{BB962C8B-B14F-4D97-AF65-F5344CB8AC3E}">
        <p14:creationId xmlns:p14="http://schemas.microsoft.com/office/powerpoint/2010/main" val="277283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using computers to carry out tasks which should require human knowledge, we can use computational analysis to study interactions in social networks and extrapolate information about how people treat each other and show their interest in other people. But what does activity on a social network reveal about what people really think about each other? Considering the recent research project Valuing Electronic Music (http://</a:t>
            </a:r>
            <a:r>
              <a:rPr lang="en-US" dirty="0" err="1"/>
              <a:t>valuingelectronicmusic.org</a:t>
            </a:r>
            <a:r>
              <a:rPr lang="en-US" dirty="0"/>
              <a:t>), I shall discuss how musicians interact on the social network </a:t>
            </a:r>
            <a:r>
              <a:rPr lang="en-US" dirty="0" err="1"/>
              <a:t>SoundCloud</a:t>
            </a:r>
            <a:r>
              <a:rPr lang="en-US" dirty="0"/>
              <a:t> and what this reveals of their opinions of each other’s music.</a:t>
            </a:r>
          </a:p>
        </p:txBody>
      </p:sp>
      <p:sp>
        <p:nvSpPr>
          <p:cNvPr id="4" name="Slide Number Placeholder 3"/>
          <p:cNvSpPr>
            <a:spLocks noGrp="1"/>
          </p:cNvSpPr>
          <p:nvPr>
            <p:ph type="sldNum" sz="quarter" idx="10"/>
          </p:nvPr>
        </p:nvSpPr>
        <p:spPr/>
        <p:txBody>
          <a:bodyPr/>
          <a:lstStyle/>
          <a:p>
            <a:fld id="{991D3107-D325-E246-A0D7-E1D6240FD796}" type="slidenum">
              <a:rPr lang="en-US" smtClean="0"/>
              <a:t>18</a:t>
            </a:fld>
            <a:endParaRPr lang="en-US"/>
          </a:p>
        </p:txBody>
      </p:sp>
    </p:spTree>
    <p:extLst>
      <p:ext uri="{BB962C8B-B14F-4D97-AF65-F5344CB8AC3E}">
        <p14:creationId xmlns:p14="http://schemas.microsoft.com/office/powerpoint/2010/main" val="277283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another example of using computers to carry out tasks which should require human knowledge, we can use computational analysis to study interactions in social networks and extrapolate information about how people treat each other and show their interest in other people. But what does activity on a social network reveal about what people really think about each other? Considering the recent research project Valuing Electronic Music (http://</a:t>
            </a:r>
            <a:r>
              <a:rPr lang="en-US" dirty="0" err="1"/>
              <a:t>valuingelectronicmusic.org</a:t>
            </a:r>
            <a:r>
              <a:rPr lang="en-US" dirty="0"/>
              <a:t>), I shall discuss how musicians interact on the social network </a:t>
            </a:r>
            <a:r>
              <a:rPr lang="en-US" dirty="0" err="1"/>
              <a:t>SoundCloud</a:t>
            </a:r>
            <a:r>
              <a:rPr lang="en-US" dirty="0"/>
              <a:t> and what this reveals of their opinions of each other’s music.</a:t>
            </a:r>
          </a:p>
        </p:txBody>
      </p:sp>
      <p:sp>
        <p:nvSpPr>
          <p:cNvPr id="4" name="Slide Number Placeholder 3"/>
          <p:cNvSpPr>
            <a:spLocks noGrp="1"/>
          </p:cNvSpPr>
          <p:nvPr>
            <p:ph type="sldNum" sz="quarter" idx="10"/>
          </p:nvPr>
        </p:nvSpPr>
        <p:spPr/>
        <p:txBody>
          <a:bodyPr/>
          <a:lstStyle/>
          <a:p>
            <a:fld id="{991D3107-D325-E246-A0D7-E1D6240FD796}" type="slidenum">
              <a:rPr lang="en-US" smtClean="0"/>
              <a:t>19</a:t>
            </a:fld>
            <a:endParaRPr lang="en-US"/>
          </a:p>
        </p:txBody>
      </p:sp>
    </p:spTree>
    <p:extLst>
      <p:ext uri="{BB962C8B-B14F-4D97-AF65-F5344CB8AC3E}">
        <p14:creationId xmlns:p14="http://schemas.microsoft.com/office/powerpoint/2010/main" val="277283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71CA37A-CE0C-1749-A72D-BF26428A82E7}" type="datetime1">
              <a:rPr lang="en-US" smtClean="0"/>
              <a:pPr/>
              <a:t>16/12/14</a:t>
            </a:fld>
            <a:endParaRPr lang="en-US"/>
          </a:p>
        </p:txBody>
      </p:sp>
      <p:sp>
        <p:nvSpPr>
          <p:cNvPr id="5" name="Footer Placeholder 4"/>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6" name="Slide Number Placeholder 5"/>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0D994F5-B126-3B4F-89E9-60E04DF86A6C}" type="datetime1">
              <a:rPr lang="en-US" smtClean="0"/>
              <a:pPr/>
              <a:t>16/12/14</a:t>
            </a:fld>
            <a:endParaRPr lang="en-US"/>
          </a:p>
        </p:txBody>
      </p:sp>
      <p:sp>
        <p:nvSpPr>
          <p:cNvPr id="5" name="Footer Placeholder 4"/>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6" name="Slide Number Placeholder 5"/>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79C24AE-81E3-5F4A-9655-A3E6E44D9FF6}" type="datetime1">
              <a:rPr lang="en-US" smtClean="0"/>
              <a:pPr/>
              <a:t>16/12/14</a:t>
            </a:fld>
            <a:endParaRPr lang="en-US"/>
          </a:p>
        </p:txBody>
      </p:sp>
      <p:sp>
        <p:nvSpPr>
          <p:cNvPr id="5" name="Footer Placeholder 4"/>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6" name="Slide Number Placeholder 5"/>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9C1C59A-AE33-9841-A0C5-B47C7DB70751}" type="datetime1">
              <a:rPr lang="en-US" smtClean="0"/>
              <a:pPr/>
              <a:t>16/12/14</a:t>
            </a:fld>
            <a:endParaRPr lang="en-US"/>
          </a:p>
        </p:txBody>
      </p:sp>
      <p:sp>
        <p:nvSpPr>
          <p:cNvPr id="5" name="Footer Placeholder 4"/>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6" name="Slide Number Placeholder 5"/>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830E8B7-1F4E-514D-A167-1E25B59F00FF}" type="datetime1">
              <a:rPr lang="en-US" smtClean="0"/>
              <a:pPr/>
              <a:t>16/12/14</a:t>
            </a:fld>
            <a:endParaRPr lang="en-US"/>
          </a:p>
        </p:txBody>
      </p:sp>
      <p:sp>
        <p:nvSpPr>
          <p:cNvPr id="5" name="Footer Placeholder 4"/>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6" name="Slide Number Placeholder 5"/>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F510D5D-77BF-5F44-98AC-A9D17CAA818F}" type="datetime1">
              <a:rPr lang="en-US" smtClean="0"/>
              <a:pPr/>
              <a:t>16/12/14</a:t>
            </a:fld>
            <a:endParaRPr lang="en-US"/>
          </a:p>
        </p:txBody>
      </p:sp>
      <p:sp>
        <p:nvSpPr>
          <p:cNvPr id="6" name="Footer Placeholder 5"/>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7" name="Slide Number Placeholder 6"/>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6876C3F-8DDA-DE40-A0CC-B6A1AC16B3F6}" type="datetime1">
              <a:rPr lang="en-US" smtClean="0"/>
              <a:pPr/>
              <a:t>16/12/14</a:t>
            </a:fld>
            <a:endParaRPr lang="en-US"/>
          </a:p>
        </p:txBody>
      </p:sp>
      <p:sp>
        <p:nvSpPr>
          <p:cNvPr id="8" name="Footer Placeholder 7"/>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9" name="Slide Number Placeholder 8"/>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ACB6CC-4EA2-6C49-9903-0F4CC1EB13A8}" type="datetime1">
              <a:rPr lang="en-US" smtClean="0"/>
              <a:pPr/>
              <a:t>16/12/14</a:t>
            </a:fld>
            <a:endParaRPr lang="en-US"/>
          </a:p>
        </p:txBody>
      </p:sp>
      <p:sp>
        <p:nvSpPr>
          <p:cNvPr id="4" name="Footer Placeholder 3"/>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5" name="Slide Number Placeholder 4"/>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DB533-FC3B-924D-804D-7CD8F92EEF5A}" type="datetime1">
              <a:rPr lang="en-US" smtClean="0"/>
              <a:pPr/>
              <a:t>16/12/14</a:t>
            </a:fld>
            <a:endParaRPr lang="en-US"/>
          </a:p>
        </p:txBody>
      </p:sp>
      <p:sp>
        <p:nvSpPr>
          <p:cNvPr id="3" name="Footer Placeholder 2"/>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4" name="Slide Number Placeholder 3"/>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69FACEA-875D-9A4C-9812-37C0A3ACE01A}" type="datetime1">
              <a:rPr lang="en-US" smtClean="0"/>
              <a:pPr/>
              <a:t>16/12/14</a:t>
            </a:fld>
            <a:endParaRPr lang="en-US"/>
          </a:p>
        </p:txBody>
      </p:sp>
      <p:sp>
        <p:nvSpPr>
          <p:cNvPr id="6" name="Footer Placeholder 5"/>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7" name="Slide Number Placeholder 6"/>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DF4906-4097-8D4A-82B4-A1861637D029}" type="datetime1">
              <a:rPr lang="en-US" smtClean="0"/>
              <a:pPr/>
              <a:t>16/12/14</a:t>
            </a:fld>
            <a:endParaRPr lang="en-US"/>
          </a:p>
        </p:txBody>
      </p:sp>
      <p:sp>
        <p:nvSpPr>
          <p:cNvPr id="6" name="Footer Placeholder 5"/>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7" name="Slide Number Placeholder 6"/>
          <p:cNvSpPr>
            <a:spLocks noGrp="1"/>
          </p:cNvSpPr>
          <p:nvPr>
            <p:ph type="sldNum" sz="quarter" idx="12"/>
          </p:nvPr>
        </p:nvSpPr>
        <p:spPr/>
        <p:txBody>
          <a:bodyPr/>
          <a:lstStyle/>
          <a:p>
            <a:fld id="{C3D0EA84-05FB-B248-B6F9-2117B1CF33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CC"/>
          </a:solidFill>
          <a:ln>
            <a:solidFill>
              <a:srgbClr val="800000"/>
            </a:solidFill>
          </a:ln>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FFFFCC"/>
          </a:solidFill>
          <a:ln>
            <a:solidFill>
              <a:srgbClr val="800000"/>
            </a:solid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C71C3-5044-AB4A-8B9F-C5D315C1D540}" type="datetime1">
              <a:rPr lang="en-US" smtClean="0"/>
              <a:pPr/>
              <a:t>16/12/14</a:t>
            </a:fld>
            <a:endParaRPr lang="en-US"/>
          </a:p>
        </p:txBody>
      </p:sp>
      <p:sp>
        <p:nvSpPr>
          <p:cNvPr id="5" name="Footer Placeholder 4"/>
          <p:cNvSpPr>
            <a:spLocks noGrp="1"/>
          </p:cNvSpPr>
          <p:nvPr>
            <p:ph type="ftr" sz="quarter" idx="3"/>
          </p:nvPr>
        </p:nvSpPr>
        <p:spPr>
          <a:xfrm>
            <a:off x="457200" y="6356350"/>
            <a:ext cx="8229600" cy="365125"/>
          </a:xfrm>
          <a:prstGeom prst="rect">
            <a:avLst/>
          </a:prstGeom>
          <a:solidFill>
            <a:srgbClr val="F7F7C6"/>
          </a:solidFill>
          <a:ln>
            <a:solidFill>
              <a:srgbClr val="800000"/>
            </a:solidFill>
          </a:ln>
        </p:spPr>
        <p:txBody>
          <a:bodyPr vert="horz" lIns="91440" tIns="45720" rIns="91440" bIns="45720" rtlCol="0" anchor="ctr"/>
          <a:lstStyle>
            <a:lvl1pPr algn="ctr">
              <a:defRPr sz="1800" b="1" i="1">
                <a:solidFill>
                  <a:schemeClr val="accent2">
                    <a:lumMod val="50000"/>
                  </a:schemeClr>
                </a:solidFill>
                <a:latin typeface="Courier New"/>
                <a:cs typeface="Courier New"/>
              </a:defRPr>
            </a:lvl1pPr>
          </a:lstStyle>
          <a:p>
            <a:r>
              <a:rPr lang="en-US" dirty="0" smtClean="0"/>
              <a:t>Valuing Electronic Music    </a:t>
            </a:r>
            <a:r>
              <a:rPr lang="en-US" u="sng" dirty="0" smtClean="0"/>
              <a:t>http://</a:t>
            </a:r>
            <a:r>
              <a:rPr lang="en-US" u="sng" dirty="0" err="1" smtClean="0"/>
              <a:t>valuingelectronicmusic.org</a:t>
            </a:r>
            <a:r>
              <a:rPr lang="en-US" dirty="0" smtClean="0"/>
              <a:t> </a:t>
            </a:r>
            <a:endParaRPr lang="en-US" u="sng"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0EA84-05FB-B248-B6F9-2117B1CF33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hyperlink" Target="http://www.youtube.com/watch?v=G8iH8fPeJik" TargetMode="External"/><Relationship Id="rId1" Type="http://schemas.microsoft.com/office/2007/relationships/media" Target="file://localhost/Users/annajordanous/Desktop/Visualisation%20of%20SoundCloud%20activity%20(30%20second%20snapshot).mp4" TargetMode="External"/><Relationship Id="rId2" Type="http://schemas.openxmlformats.org/officeDocument/2006/relationships/video" Target="file://localhost/Users/annajordanous/Desktop/Visualisation%20of%20SoundCloud%20activity%20(30%20second%20snapshot).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valuingelectronicmusic.org/2014/09/08/geography-soundcloud-following/" TargetMode="External"/><Relationship Id="rId4" Type="http://schemas.openxmlformats.org/officeDocument/2006/relationships/hyperlink" Target="http://valuingelectronicmusic.org/2014/06/04/exploring-genre-on-soundcloud-part-i/" TargetMode="Externa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13.png"/><Relationship Id="rId5" Type="http://schemas.openxmlformats.org/officeDocument/2006/relationships/image" Target="../media/image22.jp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soundcloud.com" TargetMode="External"/><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624" y="1700808"/>
            <a:ext cx="6768752" cy="1224136"/>
          </a:xfrm>
        </p:spPr>
        <p:txBody>
          <a:bodyPr/>
          <a:lstStyle/>
          <a:p>
            <a:r>
              <a:rPr lang="en-US" sz="3200" dirty="0" smtClean="0">
                <a:latin typeface="Garamond"/>
                <a:cs typeface="Garamond"/>
              </a:rPr>
              <a:t>Online Networks and the Production of Value in Electronic Music</a:t>
            </a:r>
            <a:endParaRPr lang="en-US" dirty="0">
              <a:solidFill>
                <a:schemeClr val="tx1"/>
              </a:solidFill>
              <a:latin typeface="Times New Roman" charset="0"/>
            </a:endParaRPr>
          </a:p>
        </p:txBody>
      </p:sp>
      <p:sp>
        <p:nvSpPr>
          <p:cNvPr id="2051" name="Rectangle 3"/>
          <p:cNvSpPr>
            <a:spLocks noGrp="1" noChangeArrowheads="1"/>
          </p:cNvSpPr>
          <p:nvPr>
            <p:ph type="subTitle" idx="1"/>
          </p:nvPr>
        </p:nvSpPr>
        <p:spPr>
          <a:xfrm>
            <a:off x="2051720" y="3501008"/>
            <a:ext cx="5328592" cy="2160240"/>
          </a:xfrm>
        </p:spPr>
        <p:txBody>
          <a:bodyPr>
            <a:normAutofit lnSpcReduction="10000"/>
          </a:bodyPr>
          <a:lstStyle/>
          <a:p>
            <a:pPr algn="l">
              <a:spcAft>
                <a:spcPts val="600"/>
              </a:spcAft>
            </a:pPr>
            <a:r>
              <a:rPr lang="en-US" sz="2000" dirty="0">
                <a:solidFill>
                  <a:schemeClr val="tx1">
                    <a:lumMod val="65000"/>
                    <a:lumOff val="35000"/>
                  </a:schemeClr>
                </a:solidFill>
                <a:latin typeface="Garamond" charset="0"/>
              </a:rPr>
              <a:t>Anna </a:t>
            </a:r>
            <a:r>
              <a:rPr lang="en-US" sz="2000" dirty="0" err="1">
                <a:solidFill>
                  <a:schemeClr val="tx1">
                    <a:lumMod val="65000"/>
                    <a:lumOff val="35000"/>
                  </a:schemeClr>
                </a:solidFill>
                <a:latin typeface="Garamond" charset="0"/>
              </a:rPr>
              <a:t>Jordanous</a:t>
            </a:r>
            <a:r>
              <a:rPr lang="en-US" sz="2000" dirty="0">
                <a:solidFill>
                  <a:schemeClr val="tx1">
                    <a:lumMod val="65000"/>
                    <a:lumOff val="35000"/>
                  </a:schemeClr>
                </a:solidFill>
                <a:latin typeface="Garamond" charset="0"/>
              </a:rPr>
              <a:t> (School of Computing, University of Kent) </a:t>
            </a:r>
          </a:p>
          <a:p>
            <a:pPr algn="l">
              <a:spcAft>
                <a:spcPts val="600"/>
              </a:spcAft>
            </a:pPr>
            <a:r>
              <a:rPr lang="en-US" sz="2000" dirty="0" smtClean="0">
                <a:solidFill>
                  <a:schemeClr val="tx1">
                    <a:lumMod val="65000"/>
                    <a:lumOff val="35000"/>
                  </a:schemeClr>
                </a:solidFill>
                <a:latin typeface="Garamond" charset="0"/>
              </a:rPr>
              <a:t>Byron </a:t>
            </a:r>
            <a:r>
              <a:rPr lang="en-US" sz="2000" dirty="0">
                <a:solidFill>
                  <a:schemeClr val="tx1">
                    <a:lumMod val="65000"/>
                    <a:lumOff val="35000"/>
                  </a:schemeClr>
                </a:solidFill>
                <a:latin typeface="Garamond" charset="0"/>
              </a:rPr>
              <a:t>Dueck (Department of Music, Open University</a:t>
            </a:r>
            <a:r>
              <a:rPr lang="en-US" sz="2000" dirty="0" smtClean="0">
                <a:solidFill>
                  <a:schemeClr val="tx1">
                    <a:lumMod val="65000"/>
                    <a:lumOff val="35000"/>
                  </a:schemeClr>
                </a:solidFill>
                <a:latin typeface="Garamond" charset="0"/>
              </a:rPr>
              <a:t>)</a:t>
            </a:r>
            <a:endParaRPr lang="en-US" sz="2000" dirty="0">
              <a:solidFill>
                <a:schemeClr val="tx1">
                  <a:lumMod val="65000"/>
                  <a:lumOff val="35000"/>
                </a:schemeClr>
              </a:solidFill>
              <a:latin typeface="Garamond" charset="0"/>
            </a:endParaRPr>
          </a:p>
          <a:p>
            <a:pPr algn="l">
              <a:spcAft>
                <a:spcPts val="600"/>
              </a:spcAft>
            </a:pPr>
            <a:r>
              <a:rPr lang="en-US" sz="2000" dirty="0" smtClean="0">
                <a:solidFill>
                  <a:schemeClr val="tx1">
                    <a:lumMod val="65000"/>
                    <a:lumOff val="35000"/>
                  </a:schemeClr>
                </a:solidFill>
                <a:latin typeface="Garamond" charset="0"/>
              </a:rPr>
              <a:t>Daniel </a:t>
            </a:r>
            <a:r>
              <a:rPr lang="en-US" sz="2000" dirty="0" err="1">
                <a:solidFill>
                  <a:schemeClr val="tx1">
                    <a:lumMod val="65000"/>
                    <a:lumOff val="35000"/>
                  </a:schemeClr>
                </a:solidFill>
                <a:latin typeface="Garamond" charset="0"/>
              </a:rPr>
              <a:t>Allington</a:t>
            </a:r>
            <a:r>
              <a:rPr lang="en-US" sz="2000" dirty="0">
                <a:solidFill>
                  <a:schemeClr val="tx1">
                    <a:lumMod val="65000"/>
                    <a:lumOff val="35000"/>
                  </a:schemeClr>
                </a:solidFill>
                <a:latin typeface="Garamond" charset="0"/>
              </a:rPr>
              <a:t> (Department of Applied Linguistics and English Language, Open University)</a:t>
            </a:r>
          </a:p>
          <a:p>
            <a:pPr algn="l">
              <a:spcAft>
                <a:spcPts val="600"/>
              </a:spcAft>
            </a:pPr>
            <a:endParaRPr lang="en-US" sz="2000" dirty="0">
              <a:solidFill>
                <a:schemeClr val="tx1">
                  <a:lumMod val="65000"/>
                  <a:lumOff val="35000"/>
                </a:schemeClr>
              </a:solidFill>
              <a:latin typeface="Garamond" charset="0"/>
            </a:endParaRPr>
          </a:p>
        </p:txBody>
      </p:sp>
      <p:pic>
        <p:nvPicPr>
          <p:cNvPr id="4" name="Picture 3" descr="vem_banner.jpg"/>
          <p:cNvPicPr>
            <a:picLocks noChangeAspect="1"/>
          </p:cNvPicPr>
          <p:nvPr/>
        </p:nvPicPr>
        <p:blipFill>
          <a:blip r:embed="rId3"/>
          <a:stretch>
            <a:fillRect/>
          </a:stretch>
        </p:blipFill>
        <p:spPr>
          <a:xfrm>
            <a:off x="859083" y="46988"/>
            <a:ext cx="7643124" cy="1389293"/>
          </a:xfrm>
          <a:prstGeom prst="rect">
            <a:avLst/>
          </a:prstGeom>
        </p:spPr>
      </p:pic>
    </p:spTree>
    <p:extLst>
      <p:ext uri="{BB962C8B-B14F-4D97-AF65-F5344CB8AC3E}">
        <p14:creationId xmlns:p14="http://schemas.microsoft.com/office/powerpoint/2010/main" val="450627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Visualisation of SoundCloud activity (30 second snapshot).mp4">
            <a:hlinkClick r:id="" action="ppaction://media"/>
          </p:cNvPr>
          <p:cNvPicPr>
            <a:picLocks noGrp="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457201" y="1715665"/>
            <a:ext cx="8229600" cy="4525963"/>
          </a:xfrm>
          <a:ln w="57150" cap="flat" cmpd="thinThick" algn="ctr">
            <a:solidFill>
              <a:srgbClr val="FFFFCC"/>
            </a:solidFill>
            <a:prstDash val="solid"/>
            <a:round/>
            <a:headEnd type="none" w="med" len="med"/>
            <a:tailEnd type="none" w="med" len="med"/>
          </a:ln>
        </p:spPr>
      </p:pic>
      <p:sp>
        <p:nvSpPr>
          <p:cNvPr id="2" name="Title 1"/>
          <p:cNvSpPr>
            <a:spLocks noGrp="1"/>
          </p:cNvSpPr>
          <p:nvPr>
            <p:ph type="title"/>
          </p:nvPr>
        </p:nvSpPr>
        <p:spPr/>
        <p:txBody>
          <a:bodyPr>
            <a:normAutofit fontScale="90000"/>
          </a:bodyPr>
          <a:lstStyle/>
          <a:p>
            <a:r>
              <a:rPr lang="en-US" dirty="0" smtClean="0"/>
              <a:t>But... </a:t>
            </a:r>
            <a:br>
              <a:rPr lang="en-US" dirty="0" smtClean="0"/>
            </a:br>
            <a:r>
              <a:rPr lang="en-US" dirty="0" smtClean="0"/>
              <a:t>mismatch with qualitative  findings </a:t>
            </a:r>
            <a:endParaRPr lang="en-US" dirty="0"/>
          </a:p>
        </p:txBody>
      </p:sp>
      <p:pic>
        <p:nvPicPr>
          <p:cNvPr id="4" name="Content Placeholder 8" descr="chitchat.png"/>
          <p:cNvPicPr>
            <a:picLocks noChangeAspect="1"/>
          </p:cNvPicPr>
          <p:nvPr/>
        </p:nvPicPr>
        <p:blipFill>
          <a:blip r:embed="rId5"/>
          <a:srcRect l="-2499" r="-2499"/>
          <a:stretch>
            <a:fillRect/>
          </a:stretch>
        </p:blipFill>
        <p:spPr>
          <a:xfrm>
            <a:off x="8052939" y="335388"/>
            <a:ext cx="590494" cy="760168"/>
          </a:xfrm>
          <a:prstGeom prst="rect">
            <a:avLst/>
          </a:prstGeom>
          <a:solidFill>
            <a:srgbClr val="FFFFCC"/>
          </a:solidFill>
        </p:spPr>
      </p:pic>
      <p:sp>
        <p:nvSpPr>
          <p:cNvPr id="5" name="Footer Placeholder 4"/>
          <p:cNvSpPr>
            <a:spLocks noGrp="1"/>
          </p:cNvSpPr>
          <p:nvPr>
            <p:ph type="ftr" sz="quarter" idx="11"/>
          </p:nvPr>
        </p:nvSpPr>
        <p:spPr/>
        <p:txBody>
          <a:bodyPr/>
          <a:lstStyle/>
          <a:p>
            <a:r>
              <a:rPr lang="en-US" dirty="0" smtClean="0"/>
              <a:t>Valuing Electronic Music    </a:t>
            </a:r>
            <a:r>
              <a:rPr lang="en-US" dirty="0" smtClean="0"/>
              <a:t>http://</a:t>
            </a:r>
            <a:r>
              <a:rPr lang="en-US" dirty="0" err="1" smtClean="0"/>
              <a:t>valuingelectronicmusic.org</a:t>
            </a:r>
            <a:endParaRPr lang="en-US" dirty="0"/>
          </a:p>
        </p:txBody>
      </p:sp>
      <p:sp>
        <p:nvSpPr>
          <p:cNvPr id="6" name="TextBox 5"/>
          <p:cNvSpPr txBox="1"/>
          <p:nvPr/>
        </p:nvSpPr>
        <p:spPr>
          <a:xfrm>
            <a:off x="1226300" y="2061080"/>
            <a:ext cx="7230164" cy="830997"/>
          </a:xfrm>
          <a:prstGeom prst="rect">
            <a:avLst/>
          </a:prstGeom>
          <a:solidFill>
            <a:schemeClr val="lt1">
              <a:alpha val="75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ln w="3175" cap="flat" cmpd="sng" algn="ctr">
                  <a:solidFill>
                    <a:schemeClr val="tx1"/>
                  </a:solidFill>
                  <a:prstDash val="solid"/>
                  <a:round/>
                  <a:headEnd type="none" w="med" len="med"/>
                  <a:tailEnd type="none" w="med" len="med"/>
                </a:ln>
              </a:rPr>
              <a:t>Little interest in the ‘top </a:t>
            </a:r>
            <a:r>
              <a:rPr lang="en-US" sz="2400" dirty="0" err="1" smtClean="0">
                <a:ln w="3175" cap="flat" cmpd="sng" algn="ctr">
                  <a:solidFill>
                    <a:schemeClr val="tx1"/>
                  </a:solidFill>
                  <a:prstDash val="solid"/>
                  <a:round/>
                  <a:headEnd type="none" w="med" len="med"/>
                  <a:tailEnd type="none" w="med" len="med"/>
                </a:ln>
                <a:latin typeface="Courier New"/>
                <a:cs typeface="Courier New"/>
              </a:rPr>
              <a:t>x</a:t>
            </a:r>
            <a:r>
              <a:rPr lang="en-US" sz="2400" dirty="0" smtClean="0">
                <a:ln w="3175" cap="flat" cmpd="sng" algn="ctr">
                  <a:solidFill>
                    <a:schemeClr val="tx1"/>
                  </a:solidFill>
                  <a:prstDash val="solid"/>
                  <a:round/>
                  <a:headEnd type="none" w="med" len="med"/>
                  <a:tailEnd type="none" w="med" len="med"/>
                </a:ln>
              </a:rPr>
              <a:t> users’ across the whole group</a:t>
            </a:r>
          </a:p>
          <a:p>
            <a:r>
              <a:rPr lang="en-US" sz="2400" dirty="0" smtClean="0">
                <a:ln w="3175" cap="flat" cmpd="sng" algn="ctr">
                  <a:solidFill>
                    <a:schemeClr val="tx1"/>
                  </a:solidFill>
                  <a:prstDash val="solid"/>
                  <a:round/>
                  <a:headEnd type="none" w="med" len="med"/>
                  <a:tailEnd type="none" w="med" len="med"/>
                </a:ln>
              </a:rPr>
              <a:t>More important: Relationships / personal networks</a:t>
            </a:r>
          </a:p>
        </p:txBody>
      </p:sp>
      <p:sp>
        <p:nvSpPr>
          <p:cNvPr id="7" name="TextBox 6"/>
          <p:cNvSpPr txBox="1"/>
          <p:nvPr/>
        </p:nvSpPr>
        <p:spPr>
          <a:xfrm>
            <a:off x="-510637" y="4292918"/>
            <a:ext cx="6544885" cy="1384995"/>
          </a:xfrm>
          <a:prstGeom prst="rect">
            <a:avLst/>
          </a:prstGeom>
          <a:noFill/>
        </p:spPr>
        <p:txBody>
          <a:bodyPr wrap="square" rtlCol="0">
            <a:spAutoFit/>
          </a:bodyPr>
          <a:lstStyle/>
          <a:p>
            <a:pPr lvl="2">
              <a:buFont typeface="Wingdings" charset="2"/>
              <a:buChar char="ü"/>
            </a:pPr>
            <a:r>
              <a:rPr lang="en-US" sz="2800" b="1" spc="300" dirty="0" smtClean="0">
                <a:ln w="3175" cap="flat" cmpd="sng" algn="ctr">
                  <a:solidFill>
                    <a:schemeClr val="tx1"/>
                  </a:solidFill>
                  <a:prstDash val="solid"/>
                  <a:round/>
                  <a:headEnd type="none" w="med" len="med"/>
                  <a:tailEnd type="none" w="med" len="med"/>
                </a:ln>
                <a:solidFill>
                  <a:schemeClr val="bg1"/>
                </a:solidFill>
              </a:rPr>
              <a:t>smaller networks of users</a:t>
            </a:r>
          </a:p>
          <a:p>
            <a:pPr lvl="2">
              <a:buFont typeface="Wingdings" charset="2"/>
              <a:buChar char="ü"/>
            </a:pPr>
            <a:r>
              <a:rPr lang="en-US" sz="2800" b="1" spc="300" dirty="0" smtClean="0">
                <a:ln w="3175" cap="flat" cmpd="sng" algn="ctr">
                  <a:solidFill>
                    <a:schemeClr val="tx1"/>
                  </a:solidFill>
                  <a:prstDash val="solid"/>
                  <a:round/>
                  <a:headEnd type="none" w="med" len="med"/>
                  <a:tailEnd type="none" w="med" len="med"/>
                </a:ln>
                <a:solidFill>
                  <a:schemeClr val="bg1"/>
                </a:solidFill>
              </a:rPr>
              <a:t>influenced by genres</a:t>
            </a:r>
          </a:p>
          <a:p>
            <a:pPr lvl="2">
              <a:buFont typeface="Wingdings" charset="2"/>
              <a:buChar char="ü"/>
            </a:pPr>
            <a:r>
              <a:rPr lang="en-US" sz="2800" b="1" spc="300" dirty="0" smtClean="0">
                <a:ln w="3175" cap="flat" cmpd="sng" algn="ctr">
                  <a:solidFill>
                    <a:schemeClr val="tx1"/>
                  </a:solidFill>
                  <a:prstDash val="solid"/>
                  <a:round/>
                  <a:headEnd type="none" w="med" len="med"/>
                  <a:tailEnd type="none" w="med" len="med"/>
                </a:ln>
                <a:solidFill>
                  <a:schemeClr val="bg1"/>
                </a:solidFill>
              </a:rPr>
              <a:t>geographically influenced</a:t>
            </a:r>
          </a:p>
        </p:txBody>
      </p:sp>
      <p:sp>
        <p:nvSpPr>
          <p:cNvPr id="11" name="Rectangle 10"/>
          <p:cNvSpPr/>
          <p:nvPr/>
        </p:nvSpPr>
        <p:spPr>
          <a:xfrm>
            <a:off x="7390362" y="4608021"/>
            <a:ext cx="1637557" cy="1200329"/>
          </a:xfrm>
          <a:prstGeom prst="rect">
            <a:avLst/>
          </a:prstGeom>
          <a:solidFill>
            <a:schemeClr val="tx1"/>
          </a:solidFill>
          <a:ln>
            <a:solidFill>
              <a:srgbClr val="800000"/>
            </a:solidFill>
          </a:ln>
        </p:spPr>
        <p:txBody>
          <a:bodyPr wrap="square">
            <a:spAutoFit/>
          </a:bodyPr>
          <a:lstStyle/>
          <a:p>
            <a:pPr algn="r"/>
            <a:r>
              <a:rPr lang="en-US" dirty="0" smtClean="0">
                <a:ln>
                  <a:solidFill>
                    <a:schemeClr val="accent4"/>
                  </a:solidFill>
                </a:ln>
                <a:solidFill>
                  <a:schemeClr val="accent4">
                    <a:lumMod val="50000"/>
                  </a:schemeClr>
                </a:solidFill>
                <a:hlinkClick r:id="rId6"/>
              </a:rPr>
              <a:t>http://www.youtube.com/watch?v=G8iH8fPeJik</a:t>
            </a:r>
            <a:endParaRPr lang="en-US" dirty="0">
              <a:ln>
                <a:solidFill>
                  <a:schemeClr val="accent4"/>
                </a:solidFill>
              </a:ln>
              <a:solidFill>
                <a:schemeClr val="accent4">
                  <a:lumMod val="5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mute="1">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834" y="408372"/>
            <a:ext cx="8434659" cy="1039427"/>
          </a:xfrm>
        </p:spPr>
        <p:txBody>
          <a:bodyPr>
            <a:noAutofit/>
          </a:bodyPr>
          <a:lstStyle/>
          <a:p>
            <a:r>
              <a:rPr lang="en-US" dirty="0" smtClean="0"/>
              <a:t>Identifying sub-networks</a:t>
            </a:r>
            <a:endParaRPr lang="en-US" dirty="0"/>
          </a:p>
        </p:txBody>
      </p:sp>
      <p:sp>
        <p:nvSpPr>
          <p:cNvPr id="4" name="Text Placeholder 3"/>
          <p:cNvSpPr>
            <a:spLocks noGrp="1"/>
          </p:cNvSpPr>
          <p:nvPr>
            <p:ph type="body" idx="1"/>
          </p:nvPr>
        </p:nvSpPr>
        <p:spPr>
          <a:xfrm>
            <a:off x="426128" y="1722438"/>
            <a:ext cx="8260671" cy="639762"/>
          </a:xfrm>
        </p:spPr>
        <p:txBody>
          <a:bodyPr>
            <a:noAutofit/>
          </a:bodyPr>
          <a:lstStyle/>
          <a:p>
            <a:r>
              <a:rPr lang="en-US" dirty="0" smtClean="0"/>
              <a:t>Grouping by </a:t>
            </a:r>
            <a:r>
              <a:rPr lang="en-US" dirty="0" smtClean="0"/>
              <a:t>e.g. musical genres, physical </a:t>
            </a:r>
            <a:r>
              <a:rPr lang="en-US" dirty="0" smtClean="0"/>
              <a:t>locations of </a:t>
            </a:r>
            <a:r>
              <a:rPr lang="en-US" dirty="0" smtClean="0"/>
              <a:t>musicians</a:t>
            </a:r>
            <a:endParaRPr lang="en-US" dirty="0"/>
          </a:p>
        </p:txBody>
      </p:sp>
      <p:pic>
        <p:nvPicPr>
          <p:cNvPr id="11"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4361" b="4361"/>
          <a:stretch>
            <a:fillRect/>
          </a:stretch>
        </p:blipFill>
        <p:spPr bwMode="auto">
          <a:xfrm>
            <a:off x="457200" y="2410567"/>
            <a:ext cx="4040188" cy="3951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 name="Picture 1"/>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t="4379" b="4379"/>
          <a:stretch>
            <a:fillRect/>
          </a:stretch>
        </p:blipFill>
        <p:spPr bwMode="auto">
          <a:xfrm>
            <a:off x="4645025" y="2410567"/>
            <a:ext cx="4041775" cy="3951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Footer Placeholder 4"/>
          <p:cNvSpPr>
            <a:spLocks noGrp="1"/>
          </p:cNvSpPr>
          <p:nvPr>
            <p:ph type="ftr" sz="quarter" idx="11"/>
          </p:nvPr>
        </p:nvSpPr>
        <p:spPr>
          <a:xfrm>
            <a:off x="457200" y="6356350"/>
            <a:ext cx="8229600" cy="365125"/>
          </a:xfrm>
        </p:spPr>
        <p:txBody>
          <a:bodyPr/>
          <a:lstStyle/>
          <a:p>
            <a:r>
              <a:rPr lang="en-US" dirty="0" smtClean="0"/>
              <a:t>Valuing Electronic Music    </a:t>
            </a:r>
            <a:r>
              <a:rPr lang="en-US" dirty="0" smtClean="0"/>
              <a:t>http://</a:t>
            </a:r>
            <a:r>
              <a:rPr lang="en-US" dirty="0" err="1" smtClean="0"/>
              <a:t>valuingelectronicmusic.org</a:t>
            </a:r>
            <a:endParaRPr lang="en-US" dirty="0"/>
          </a:p>
        </p:txBody>
      </p:sp>
    </p:spTree>
    <p:extLst>
      <p:ext uri="{BB962C8B-B14F-4D97-AF65-F5344CB8AC3E}">
        <p14:creationId xmlns:p14="http://schemas.microsoft.com/office/powerpoint/2010/main" val="2881941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smtClean="0"/>
              <a:t>Empirically </a:t>
            </a:r>
            <a:r>
              <a:rPr lang="en-US" dirty="0" err="1" smtClean="0"/>
              <a:t>analysing</a:t>
            </a:r>
            <a:r>
              <a:rPr lang="en-US" dirty="0" smtClean="0"/>
              <a:t> value/valuing</a:t>
            </a:r>
            <a:endParaRPr lang="en-US" dirty="0"/>
          </a:p>
        </p:txBody>
      </p:sp>
      <p:sp>
        <p:nvSpPr>
          <p:cNvPr id="10" name="Content Placeholder 2"/>
          <p:cNvSpPr>
            <a:spLocks noGrp="1"/>
          </p:cNvSpPr>
          <p:nvPr>
            <p:ph sz="half" idx="1"/>
          </p:nvPr>
        </p:nvSpPr>
        <p:spPr>
          <a:xfrm>
            <a:off x="294813" y="1522660"/>
            <a:ext cx="4333865" cy="2857671"/>
          </a:xfrm>
        </p:spPr>
        <p:txBody>
          <a:bodyPr>
            <a:noAutofit/>
          </a:bodyPr>
          <a:lstStyle/>
          <a:p>
            <a:pPr marL="0" indent="0">
              <a:buNone/>
            </a:pPr>
            <a:r>
              <a:rPr lang="en-US" dirty="0" smtClean="0"/>
              <a:t>Can we ‘measure’ / </a:t>
            </a:r>
            <a:r>
              <a:rPr lang="en-US" dirty="0" err="1" smtClean="0"/>
              <a:t>analyse</a:t>
            </a:r>
            <a:r>
              <a:rPr lang="en-US" dirty="0" smtClean="0"/>
              <a:t> cultural value computationally?</a:t>
            </a:r>
          </a:p>
          <a:p>
            <a:pPr lvl="1"/>
            <a:r>
              <a:rPr lang="en-US" dirty="0" smtClean="0"/>
              <a:t>Yes - </a:t>
            </a:r>
            <a:r>
              <a:rPr lang="en-US" dirty="0"/>
              <a:t>i</a:t>
            </a:r>
            <a:r>
              <a:rPr lang="en-US" dirty="0" smtClean="0"/>
              <a:t>f we look at the </a:t>
            </a:r>
            <a:r>
              <a:rPr lang="en-US" b="1" dirty="0" smtClean="0"/>
              <a:t>smaller </a:t>
            </a:r>
            <a:r>
              <a:rPr lang="en-US" dirty="0" smtClean="0"/>
              <a:t>picture</a:t>
            </a:r>
            <a:r>
              <a:rPr lang="en-US" b="1" dirty="0" smtClean="0"/>
              <a:t>s</a:t>
            </a:r>
            <a:r>
              <a:rPr lang="en-US" dirty="0" smtClean="0"/>
              <a:t>, not one bigger picture</a:t>
            </a:r>
          </a:p>
        </p:txBody>
      </p:sp>
      <p:pic>
        <p:nvPicPr>
          <p:cNvPr id="4" name="Content Placeholder 3" descr="creative_5.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151" b="89"/>
          <a:stretch/>
        </p:blipFill>
        <p:spPr>
          <a:xfrm>
            <a:off x="4522244" y="1522661"/>
            <a:ext cx="4288094" cy="2603704"/>
          </a:xfrm>
        </p:spPr>
      </p:pic>
      <p:sp>
        <p:nvSpPr>
          <p:cNvPr id="5" name="Rectangle 4"/>
          <p:cNvSpPr/>
          <p:nvPr/>
        </p:nvSpPr>
        <p:spPr>
          <a:xfrm>
            <a:off x="294813" y="4146853"/>
            <a:ext cx="8515524" cy="2209498"/>
          </a:xfrm>
          <a:prstGeom prst="rect">
            <a:avLst/>
          </a:prstGeom>
          <a:solidFill>
            <a:srgbClr val="FFFFCC"/>
          </a:solidFill>
          <a:ln>
            <a:solidFill>
              <a:srgbClr val="800000"/>
            </a:solidFill>
          </a:ln>
        </p:spPr>
        <p:txBody>
          <a:bodyPr vert="horz" lIns="91440" tIns="45720" rIns="91440" bIns="45720" rtlCol="0">
            <a:noAutofit/>
          </a:bodyPr>
          <a:lstStyle/>
          <a:p>
            <a:pPr marL="742950" lvl="1" indent="-285750">
              <a:spcBef>
                <a:spcPct val="20000"/>
              </a:spcBef>
              <a:buFont typeface="Arial"/>
              <a:buChar char="–"/>
            </a:pPr>
            <a:r>
              <a:rPr lang="en-US" sz="2400" dirty="0"/>
              <a:t>As a proxy for value:</a:t>
            </a:r>
          </a:p>
          <a:p>
            <a:pPr marL="1200150" lvl="2" indent="-285750">
              <a:spcBef>
                <a:spcPct val="20000"/>
              </a:spcBef>
              <a:buFont typeface="Arial"/>
              <a:buChar char="–"/>
            </a:pPr>
            <a:r>
              <a:rPr lang="en-US" sz="2400" dirty="0" smtClean="0"/>
              <a:t>look </a:t>
            </a:r>
            <a:r>
              <a:rPr lang="en-US" sz="2400" dirty="0"/>
              <a:t>for interactions between people linked together in </a:t>
            </a:r>
            <a:r>
              <a:rPr lang="en-US" sz="2400" dirty="0" err="1"/>
              <a:t>subnetworks</a:t>
            </a:r>
            <a:r>
              <a:rPr lang="en-US" sz="2400" dirty="0"/>
              <a:t> / ego networks / cliques</a:t>
            </a:r>
          </a:p>
          <a:p>
            <a:pPr lvl="2">
              <a:spcBef>
                <a:spcPct val="20000"/>
              </a:spcBef>
            </a:pPr>
            <a:r>
              <a:rPr lang="en-US" sz="2000" dirty="0"/>
              <a:t>= evidence of interpersonal relationships</a:t>
            </a:r>
          </a:p>
          <a:p>
            <a:pPr marL="742950" lvl="1" indent="-285750">
              <a:spcBef>
                <a:spcPct val="20000"/>
              </a:spcBef>
              <a:buFont typeface="Arial"/>
              <a:buChar char="–"/>
            </a:pPr>
            <a:r>
              <a:rPr lang="en-US" sz="2400" dirty="0"/>
              <a:t>On </a:t>
            </a:r>
            <a:r>
              <a:rPr lang="en-US" sz="2400" dirty="0" err="1"/>
              <a:t>SoundCloud</a:t>
            </a:r>
            <a:r>
              <a:rPr lang="en-US" sz="2400" dirty="0"/>
              <a:t>, interactions tend to be </a:t>
            </a:r>
            <a:r>
              <a:rPr lang="en-US" sz="2400" dirty="0">
                <a:sym typeface="Wingdings"/>
              </a:rPr>
              <a:t> </a:t>
            </a:r>
            <a:r>
              <a:rPr lang="en-US" sz="2400" dirty="0"/>
              <a:t>(or spam)</a:t>
            </a:r>
          </a:p>
        </p:txBody>
      </p:sp>
      <p:sp>
        <p:nvSpPr>
          <p:cNvPr id="7" name="Footer Placeholder 4"/>
          <p:cNvSpPr>
            <a:spLocks noGrp="1"/>
          </p:cNvSpPr>
          <p:nvPr>
            <p:ph type="ftr" sz="quarter" idx="11"/>
          </p:nvPr>
        </p:nvSpPr>
        <p:spPr>
          <a:xfrm>
            <a:off x="457200" y="6356350"/>
            <a:ext cx="8229600" cy="365125"/>
          </a:xfrm>
        </p:spPr>
        <p:txBody>
          <a:bodyPr/>
          <a:lstStyle/>
          <a:p>
            <a:r>
              <a:rPr lang="en-US" dirty="0" smtClean="0"/>
              <a:t>Valuing Electronic Music    </a:t>
            </a:r>
            <a:r>
              <a:rPr lang="en-US" dirty="0" smtClean="0"/>
              <a:t>http://</a:t>
            </a:r>
            <a:r>
              <a:rPr lang="en-US" dirty="0" err="1" smtClean="0"/>
              <a:t>valuingelectronicmusic.org</a:t>
            </a:r>
            <a:endParaRPr lang="en-US" dirty="0"/>
          </a:p>
        </p:txBody>
      </p:sp>
    </p:spTree>
    <p:extLst>
      <p:ext uri="{BB962C8B-B14F-4D97-AF65-F5344CB8AC3E}">
        <p14:creationId xmlns:p14="http://schemas.microsoft.com/office/powerpoint/2010/main" val="815218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dirty="0" smtClean="0"/>
              <a:t>Valuing Electronic Music    </a:t>
            </a:r>
            <a:r>
              <a:rPr lang="en-US" dirty="0" smtClean="0"/>
              <a:t>http://</a:t>
            </a:r>
            <a:r>
              <a:rPr lang="en-US" dirty="0" err="1" smtClean="0"/>
              <a:t>valuingelectronicmusic.org</a:t>
            </a:r>
            <a:endParaRPr lang="en-US" dirty="0"/>
          </a:p>
        </p:txBody>
      </p:sp>
      <p:sp>
        <p:nvSpPr>
          <p:cNvPr id="6" name="Title 5"/>
          <p:cNvSpPr>
            <a:spLocks noGrp="1"/>
          </p:cNvSpPr>
          <p:nvPr>
            <p:ph type="title"/>
          </p:nvPr>
        </p:nvSpPr>
        <p:spPr/>
        <p:txBody>
          <a:bodyPr>
            <a:noAutofit/>
          </a:bodyPr>
          <a:lstStyle/>
          <a:p>
            <a:r>
              <a:rPr lang="en-US" dirty="0" smtClean="0"/>
              <a:t>Some findings</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598009284"/>
              </p:ext>
            </p:extLst>
          </p:nvPr>
        </p:nvGraphicFramePr>
        <p:xfrm>
          <a:off x="4736670" y="1535430"/>
          <a:ext cx="4038600" cy="4820920"/>
        </p:xfrm>
        <a:graphic>
          <a:graphicData uri="http://schemas.openxmlformats.org/drawingml/2006/table">
            <a:tbl>
              <a:tblPr firstRow="1" bandRow="1">
                <a:tableStyleId>{5C22544A-7EE6-4342-B048-85BDC9FD1C3A}</a:tableStyleId>
              </a:tblPr>
              <a:tblGrid>
                <a:gridCol w="1009650"/>
                <a:gridCol w="1009650"/>
                <a:gridCol w="1009650"/>
                <a:gridCol w="1009650"/>
              </a:tblGrid>
              <a:tr h="370840">
                <a:tc gridSpan="4">
                  <a:txBody>
                    <a:bodyPr/>
                    <a:lstStyle/>
                    <a:p>
                      <a:pPr algn="ctr"/>
                      <a:r>
                        <a:rPr lang="en-US" dirty="0" smtClean="0"/>
                        <a:t>Vocabularies</a:t>
                      </a:r>
                      <a:r>
                        <a:rPr lang="en-US" baseline="0" dirty="0" smtClean="0"/>
                        <a:t> in different genres</a:t>
                      </a:r>
                      <a:endParaRPr lang="en-US" dirty="0"/>
                    </a:p>
                  </a:txBody>
                  <a:tcPr marL="91368" marR="91368"/>
                </a:tc>
                <a:tc hMerge="1">
                  <a:txBody>
                    <a:bodyPr/>
                    <a:lstStyle/>
                    <a:p>
                      <a:endParaRPr lang="en-US"/>
                    </a:p>
                  </a:txBody>
                  <a:tcPr/>
                </a:tc>
                <a:tc hMerge="1">
                  <a:txBody>
                    <a:bodyPr/>
                    <a:lstStyle/>
                    <a:p>
                      <a:pPr algn="ctr"/>
                      <a:endParaRPr lang="en-US" dirty="0"/>
                    </a:p>
                  </a:txBody>
                  <a:tcPr marL="35719" marR="35719" marT="35719" marB="35719" anchor="ctr" horzOverflow="overflow"/>
                </a:tc>
                <a:tc hMerge="1">
                  <a:txBody>
                    <a:bodyPr/>
                    <a:lstStyle/>
                    <a:p>
                      <a:endParaRPr lang="en-US"/>
                    </a:p>
                  </a:txBody>
                  <a:tcPr/>
                </a:tc>
              </a:tr>
              <a:tr h="370840">
                <a:tc gridSpan="2">
                  <a:txBody>
                    <a:bodyPr/>
                    <a:lstStyle/>
                    <a:p>
                      <a:pPr algn="ctr"/>
                      <a:r>
                        <a:rPr lang="en-US" dirty="0" err="1" smtClean="0"/>
                        <a:t>Dubstep</a:t>
                      </a:r>
                      <a:endParaRPr lang="en-US" dirty="0"/>
                    </a:p>
                  </a:txBody>
                  <a:tcPr marL="91368" marR="91368"/>
                </a:tc>
                <a:tc hMerge="1">
                  <a:txBody>
                    <a:bodyPr/>
                    <a:lstStyle/>
                    <a:p>
                      <a:endParaRPr lang="en-US" dirty="0"/>
                    </a:p>
                  </a:txBody>
                  <a:tcPr/>
                </a:tc>
                <a:tc gridSpan="2">
                  <a:txBody>
                    <a:bodyPr/>
                    <a:lstStyle/>
                    <a:p>
                      <a:pPr algn="ctr"/>
                      <a:r>
                        <a:rPr lang="en-US" dirty="0" smtClean="0"/>
                        <a:t>Hip hop</a:t>
                      </a:r>
                      <a:endParaRPr lang="en-US" dirty="0"/>
                    </a:p>
                  </a:txBody>
                  <a:tcPr marL="35691" marR="35691" marT="35719" marB="35719" anchor="ctr" horzOverflow="overflow"/>
                </a:tc>
                <a:tc hMerge="1">
                  <a:txBody>
                    <a:bodyPr/>
                    <a:lstStyle/>
                    <a:p>
                      <a:endParaRPr lang="en-US" dirty="0"/>
                    </a:p>
                  </a:txBody>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rgbClr val="FFFFFF"/>
                          </a:solidFill>
                          <a:effectLst>
                            <a:outerShdw blurRad="38100" dist="38100" dir="2700000" algn="tl">
                              <a:srgbClr val="DDDDDD"/>
                            </a:outerShdw>
                          </a:effectLst>
                          <a:latin typeface="Gill Sans" charset="0"/>
                          <a:ea typeface="ヒラギノ角ゴ ProN W3" charset="0"/>
                          <a:cs typeface="ヒラギノ角ゴ ProN W3" charset="0"/>
                          <a:sym typeface="Gill Sans" charset="0"/>
                        </a:rPr>
                        <a:t>keyness</a:t>
                      </a:r>
                    </a:p>
                  </a:txBody>
                  <a:tcPr marL="35691" marR="35691" marT="35719" marB="35719"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rgbClr val="FFFFFF"/>
                          </a:solidFill>
                          <a:effectLst>
                            <a:outerShdw blurRad="38100" dist="38100" dir="2700000" algn="tl">
                              <a:srgbClr val="DDDDDD"/>
                            </a:outerShdw>
                          </a:effectLst>
                          <a:latin typeface="Gill Sans" charset="0"/>
                          <a:ea typeface="ヒラギノ角ゴ ProN W3" charset="0"/>
                          <a:cs typeface="ヒラギノ角ゴ ProN W3" charset="0"/>
                          <a:sym typeface="Gill Sans" charset="0"/>
                        </a:rPr>
                        <a:t>keyword</a:t>
                      </a:r>
                    </a:p>
                  </a:txBody>
                  <a:tcPr marL="35691" marR="35691" marT="35719" marB="35719"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rgbClr val="FFFFFF"/>
                          </a:solidFill>
                          <a:effectLst>
                            <a:outerShdw blurRad="38100" dist="38100" dir="2700000" algn="tl">
                              <a:srgbClr val="DDDDDD"/>
                            </a:outerShdw>
                          </a:effectLst>
                          <a:latin typeface="Gill Sans" charset="0"/>
                          <a:ea typeface="ヒラギノ角ゴ ProN W3" charset="0"/>
                          <a:cs typeface="ヒラギノ角ゴ ProN W3" charset="0"/>
                          <a:sym typeface="Gill Sans" charset="0"/>
                        </a:rPr>
                        <a:t>keyness</a:t>
                      </a:r>
                    </a:p>
                  </a:txBody>
                  <a:tcPr marL="35691" marR="35691" marT="35719" marB="35719"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rgbClr val="FFFFFF"/>
                          </a:solidFill>
                          <a:effectLst>
                            <a:outerShdw blurRad="38100" dist="38100" dir="2700000" algn="tl">
                              <a:srgbClr val="DDDDDD"/>
                            </a:outerShdw>
                          </a:effectLst>
                          <a:latin typeface="Gill Sans" charset="0"/>
                          <a:ea typeface="ヒラギノ角ゴ ProN W3" charset="0"/>
                          <a:cs typeface="ヒラギノ角ゴ ProN W3" charset="0"/>
                          <a:sym typeface="Gill Sans" charset="0"/>
                        </a:rPr>
                        <a:t>keyword</a:t>
                      </a:r>
                    </a:p>
                  </a:txBody>
                  <a:tcPr marL="35691" marR="35691" marT="35719" marB="35719" anchor="ctr" horzOverflow="overflow">
                    <a:solidFill>
                      <a:schemeClr val="tx1"/>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424.31</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sick</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105.50</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dope</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146.69</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tune</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93.15</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shit</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133.43</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nice</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88.45</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beat</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68.91</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big</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65.72</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leave</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54.68</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mix</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58.95</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song</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37.00</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heavy</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53.20</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comment</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32.20</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massive</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52.25</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hard</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29.96</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dubstep</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50.00</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check</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29.31</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wicked</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43.79</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brah</a:t>
                      </a:r>
                    </a:p>
                  </a:txBody>
                  <a:tcPr marL="35691" marR="35691" marT="35719" marB="35719" anchor="ctr" horzOverflow="overflow">
                    <a:solidFill>
                      <a:schemeClr val="accent3">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28.56</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real</a:t>
                      </a:r>
                    </a:p>
                  </a:txBody>
                  <a:tcPr marL="35691" marR="35691" marT="35719" marB="35719" anchor="ct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39.91</a:t>
                      </a:r>
                    </a:p>
                  </a:txBody>
                  <a:tcPr marL="35691" marR="35691" marT="35719" marB="35719" anchor="ctr" horzOverflow="overflow">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000000"/>
                        </a:buClr>
                        <a:buSzPct val="171000"/>
                        <a:buFont typeface="Gill Sans" charset="0"/>
                        <a:buNone/>
                        <a:tabLst>
                          <a:tab pos="914400" algn="l"/>
                        </a:tabLst>
                      </a:pPr>
                      <a:r>
                        <a:rPr kumimoji="0" lang="en-US" sz="1600" b="0" i="0" u="none" strike="noStrike" cap="none" normalizeH="0" baseline="0" dirty="0">
                          <a:ln>
                            <a:noFill/>
                          </a:ln>
                          <a:solidFill>
                            <a:schemeClr val="tx1"/>
                          </a:solidFill>
                          <a:effectLst/>
                          <a:latin typeface="Gill Sans" charset="0"/>
                          <a:ea typeface="ヒラギノ角ゴ ProN W3" charset="0"/>
                          <a:cs typeface="ヒラギノ角ゴ ProN W3" charset="0"/>
                          <a:sym typeface="Gill Sans" charset="0"/>
                        </a:rPr>
                        <a:t>bro</a:t>
                      </a:r>
                    </a:p>
                  </a:txBody>
                  <a:tcPr marL="35691" marR="35691" marT="35719" marB="35719" anchor="ctr" horzOverflow="overflow">
                    <a:solidFill>
                      <a:schemeClr val="accent3">
                        <a:lumMod val="40000"/>
                        <a:lumOff val="60000"/>
                      </a:schemeClr>
                    </a:solidFill>
                  </a:tcPr>
                </a:tc>
              </a:tr>
            </a:tbl>
          </a:graphicData>
        </a:graphic>
      </p:graphicFrame>
      <p:sp>
        <p:nvSpPr>
          <p:cNvPr id="2" name="Text Placeholder 1"/>
          <p:cNvSpPr>
            <a:spLocks noGrp="1"/>
          </p:cNvSpPr>
          <p:nvPr>
            <p:ph sz="half" idx="2"/>
          </p:nvPr>
        </p:nvSpPr>
        <p:spPr>
          <a:xfrm>
            <a:off x="1" y="1600200"/>
            <a:ext cx="4736670" cy="5257800"/>
          </a:xfrm>
        </p:spPr>
        <p:txBody>
          <a:bodyPr>
            <a:noAutofit/>
          </a:bodyPr>
          <a:lstStyle/>
          <a:p>
            <a:pPr marL="450850" indent="-450850">
              <a:buNone/>
            </a:pPr>
            <a:r>
              <a:rPr lang="en-US" dirty="0" smtClean="0"/>
              <a:t>Follow relationships:</a:t>
            </a:r>
          </a:p>
          <a:p>
            <a:pPr marL="266700" lvl="1" indent="-82550"/>
            <a:r>
              <a:rPr lang="en-US" dirty="0" smtClean="0"/>
              <a:t>By countries, top 3 are US, UK, Germany</a:t>
            </a:r>
          </a:p>
          <a:p>
            <a:pPr marL="266700" lvl="1" indent="-82550"/>
            <a:r>
              <a:rPr lang="en-US" dirty="0" smtClean="0"/>
              <a:t>By cities, top 3 are London, NY, Berlin</a:t>
            </a:r>
          </a:p>
          <a:p>
            <a:pPr marL="266700" lvl="1" indent="-82550"/>
            <a:r>
              <a:rPr lang="en-US" dirty="0" smtClean="0"/>
              <a:t>People tend to follow people within same </a:t>
            </a:r>
            <a:r>
              <a:rPr lang="en-US" dirty="0" smtClean="0"/>
              <a:t>city</a:t>
            </a:r>
          </a:p>
          <a:p>
            <a:pPr marL="266700" lvl="1" indent="-82550"/>
            <a:r>
              <a:rPr lang="en-US" sz="1600" dirty="0" smtClean="0">
                <a:hlinkClick r:id="rId3"/>
              </a:rPr>
              <a:t>http</a:t>
            </a:r>
            <a:r>
              <a:rPr lang="en-US" sz="1600" dirty="0">
                <a:hlinkClick r:id="rId3"/>
              </a:rPr>
              <a:t>://valuingelectronicmusic.org/2014/09/08/geography-soundcloud-following</a:t>
            </a:r>
            <a:r>
              <a:rPr lang="en-US" sz="1600" dirty="0" smtClean="0">
                <a:hlinkClick r:id="rId3"/>
              </a:rPr>
              <a:t>/</a:t>
            </a:r>
            <a:endParaRPr lang="en-US" sz="1800" dirty="0" smtClean="0"/>
          </a:p>
          <a:p>
            <a:pPr marL="266700" lvl="1" indent="-82550"/>
            <a:r>
              <a:rPr lang="en-US" dirty="0" smtClean="0"/>
              <a:t>And people in </a:t>
            </a:r>
            <a:r>
              <a:rPr lang="en-US" dirty="0" smtClean="0"/>
              <a:t>same genre</a:t>
            </a:r>
          </a:p>
          <a:p>
            <a:pPr marL="266700" lvl="1" indent="-82550"/>
            <a:r>
              <a:rPr lang="en-US" dirty="0" smtClean="0"/>
              <a:t>By genre, top 3 are house, hip hop, </a:t>
            </a:r>
            <a:r>
              <a:rPr lang="en-US" dirty="0" smtClean="0"/>
              <a:t>techno</a:t>
            </a:r>
          </a:p>
          <a:p>
            <a:pPr marL="450850" lvl="1" indent="6350"/>
            <a:r>
              <a:rPr lang="en-US" sz="1600" dirty="0" smtClean="0">
                <a:hlinkClick r:id="rId4"/>
              </a:rPr>
              <a:t>http://</a:t>
            </a:r>
            <a:r>
              <a:rPr lang="en-US" sz="1600" dirty="0" err="1" smtClean="0">
                <a:hlinkClick r:id="rId4"/>
              </a:rPr>
              <a:t>valuingelectronicmusic.org</a:t>
            </a:r>
            <a:r>
              <a:rPr lang="en-US" sz="1600" dirty="0">
                <a:hlinkClick r:id="rId4"/>
              </a:rPr>
              <a:t>/2014/06/04/exploring-genre-on-</a:t>
            </a:r>
            <a:r>
              <a:rPr lang="en-US" sz="1600" dirty="0" err="1">
                <a:hlinkClick r:id="rId4"/>
              </a:rPr>
              <a:t>soundcloud</a:t>
            </a:r>
            <a:r>
              <a:rPr lang="en-US" sz="1600" dirty="0">
                <a:hlinkClick r:id="rId4"/>
              </a:rPr>
              <a:t>-part-</a:t>
            </a:r>
            <a:r>
              <a:rPr lang="en-US" sz="1600" dirty="0" err="1">
                <a:hlinkClick r:id="rId4"/>
              </a:rPr>
              <a:t>i</a:t>
            </a:r>
            <a:r>
              <a:rPr lang="en-US" sz="1600" dirty="0">
                <a:hlinkClick r:id="rId4"/>
              </a:rPr>
              <a:t>/</a:t>
            </a:r>
            <a:endParaRPr lang="en-US" sz="1600" dirty="0" smtClean="0"/>
          </a:p>
          <a:p>
            <a:pPr marL="450850" lvl="1" indent="6350"/>
            <a:endParaRPr lang="en-US" dirty="0" smtClean="0"/>
          </a:p>
          <a:p>
            <a:pPr marL="450850" indent="6350"/>
            <a:endParaRPr lang="en-US" dirty="0"/>
          </a:p>
        </p:txBody>
      </p:sp>
    </p:spTree>
    <p:extLst>
      <p:ext uri="{BB962C8B-B14F-4D97-AF65-F5344CB8AC3E}">
        <p14:creationId xmlns:p14="http://schemas.microsoft.com/office/powerpoint/2010/main" val="6032592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Comments: typically very positive</a:t>
            </a:r>
            <a:endParaRPr lang="en-US" dirty="0"/>
          </a:p>
        </p:txBody>
      </p:sp>
      <p:sp>
        <p:nvSpPr>
          <p:cNvPr id="4" name="Footer Placeholder 3"/>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pic>
        <p:nvPicPr>
          <p:cNvPr id="10" name="Content Placeholder 9"/>
          <p:cNvPicPr>
            <a:picLocks noGrp="1" noChangeAspect="1"/>
          </p:cNvPicPr>
          <p:nvPr>
            <p:ph idx="1"/>
          </p:nvPr>
        </p:nvPicPr>
        <p:blipFill rotWithShape="1">
          <a:blip r:embed="rId2"/>
          <a:srcRect t="12848" r="11734" b="18232"/>
          <a:stretch/>
        </p:blipFill>
        <p:spPr>
          <a:xfrm>
            <a:off x="457200" y="1527205"/>
            <a:ext cx="8229600" cy="4756150"/>
          </a:xfrm>
        </p:spPr>
      </p:pic>
    </p:spTree>
    <p:extLst>
      <p:ext uri="{BB962C8B-B14F-4D97-AF65-F5344CB8AC3E}">
        <p14:creationId xmlns:p14="http://schemas.microsoft.com/office/powerpoint/2010/main" val="21202406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Empirical analysis of Scottish users</a:t>
            </a:r>
            <a:endParaRPr lang="en-US" dirty="0"/>
          </a:p>
        </p:txBody>
      </p:sp>
      <p:sp>
        <p:nvSpPr>
          <p:cNvPr id="6" name="Content Placeholder 5"/>
          <p:cNvSpPr>
            <a:spLocks noGrp="1"/>
          </p:cNvSpPr>
          <p:nvPr>
            <p:ph idx="1"/>
          </p:nvPr>
        </p:nvSpPr>
        <p:spPr/>
        <p:txBody>
          <a:bodyPr>
            <a:noAutofit/>
          </a:bodyPr>
          <a:lstStyle/>
          <a:p>
            <a:r>
              <a:rPr lang="en-US" dirty="0" smtClean="0"/>
              <a:t>Using commenting as a valuing activity</a:t>
            </a:r>
          </a:p>
          <a:p>
            <a:r>
              <a:rPr lang="en-US" dirty="0" smtClean="0"/>
              <a:t># chars of comments on a track = proxy to measure value?</a:t>
            </a:r>
          </a:p>
          <a:p>
            <a:pPr marL="971550" lvl="1" indent="-514350">
              <a:buFont typeface="+mj-lt"/>
              <a:buAutoNum type="arabicPeriod"/>
            </a:pPr>
            <a:r>
              <a:rPr lang="en-US" sz="2400" dirty="0" err="1" smtClean="0">
                <a:solidFill>
                  <a:srgbClr val="000000"/>
                </a:solidFill>
                <a:latin typeface="Lucida Grande"/>
                <a:ea typeface="Lucida Grande"/>
                <a:cs typeface="Lucida Grande"/>
              </a:rPr>
              <a:t>calvinharris</a:t>
            </a:r>
            <a:r>
              <a:rPr lang="en-US" sz="2400" dirty="0" smtClean="0">
                <a:solidFill>
                  <a:srgbClr val="000000"/>
                </a:solidFill>
                <a:latin typeface="Lucida Grande"/>
                <a:ea typeface="Lucida Grande"/>
                <a:cs typeface="Lucida Grande"/>
              </a:rPr>
              <a:t> </a:t>
            </a:r>
            <a:r>
              <a:rPr lang="en-US" sz="2400" dirty="0" smtClean="0">
                <a:solidFill>
                  <a:srgbClr val="000000"/>
                </a:solidFill>
                <a:latin typeface="Lucida Grande"/>
                <a:ea typeface="Lucida Grande"/>
                <a:cs typeface="Lucida Grande"/>
              </a:rPr>
              <a:t>(electro-pop, house)</a:t>
            </a:r>
          </a:p>
          <a:p>
            <a:pPr marL="971550" lvl="1" indent="-514350">
              <a:buFont typeface="+mj-lt"/>
              <a:buAutoNum type="arabicPeriod"/>
            </a:pPr>
            <a:r>
              <a:rPr lang="en-US" sz="2400" dirty="0" smtClean="0">
                <a:solidFill>
                  <a:srgbClr val="000000"/>
                </a:solidFill>
                <a:latin typeface="Lucida Grande"/>
                <a:ea typeface="Lucida Grande"/>
                <a:cs typeface="Lucida Grande"/>
              </a:rPr>
              <a:t>the</a:t>
            </a:r>
            <a:r>
              <a:rPr lang="en-US" sz="2400" dirty="0">
                <a:solidFill>
                  <a:srgbClr val="000000"/>
                </a:solidFill>
                <a:latin typeface="Lucida Grande"/>
                <a:ea typeface="Lucida Grande"/>
                <a:cs typeface="Lucida Grande"/>
              </a:rPr>
              <a:t>-</a:t>
            </a:r>
            <a:r>
              <a:rPr lang="en-US" sz="2400" dirty="0" err="1">
                <a:solidFill>
                  <a:srgbClr val="000000"/>
                </a:solidFill>
                <a:latin typeface="Lucida Grande"/>
                <a:ea typeface="Lucida Grande"/>
                <a:cs typeface="Lucida Grande"/>
              </a:rPr>
              <a:t>nibelheim</a:t>
            </a:r>
            <a:r>
              <a:rPr lang="en-US" sz="2400" dirty="0">
                <a:solidFill>
                  <a:srgbClr val="000000"/>
                </a:solidFill>
                <a:latin typeface="Lucida Grande"/>
                <a:ea typeface="Lucida Grande"/>
                <a:cs typeface="Lucida Grande"/>
              </a:rPr>
              <a:t>-</a:t>
            </a:r>
            <a:r>
              <a:rPr lang="en-US" sz="2400" dirty="0" smtClean="0">
                <a:solidFill>
                  <a:srgbClr val="000000"/>
                </a:solidFill>
                <a:latin typeface="Lucida Grande"/>
                <a:ea typeface="Lucida Grande"/>
                <a:cs typeface="Lucida Grande"/>
              </a:rPr>
              <a:t>incident (Daryl Constance) (</a:t>
            </a:r>
            <a:r>
              <a:rPr lang="en-US" sz="2400" dirty="0" err="1" smtClean="0">
                <a:solidFill>
                  <a:srgbClr val="000000"/>
                </a:solidFill>
                <a:latin typeface="Lucida Grande"/>
                <a:ea typeface="Lucida Grande"/>
                <a:cs typeface="Lucida Grande"/>
              </a:rPr>
              <a:t>dubstep</a:t>
            </a:r>
            <a:r>
              <a:rPr lang="en-US" sz="2400" dirty="0" smtClean="0">
                <a:solidFill>
                  <a:srgbClr val="000000"/>
                </a:solidFill>
                <a:latin typeface="Lucida Grande"/>
                <a:ea typeface="Lucida Grande"/>
                <a:cs typeface="Lucida Grande"/>
              </a:rPr>
              <a:t>)</a:t>
            </a:r>
          </a:p>
          <a:p>
            <a:pPr marL="971550" lvl="1" indent="-514350">
              <a:buFont typeface="+mj-lt"/>
              <a:buAutoNum type="arabicPeriod"/>
            </a:pPr>
            <a:r>
              <a:rPr lang="en-US" sz="2000" dirty="0" err="1" smtClean="0">
                <a:solidFill>
                  <a:srgbClr val="000000"/>
                </a:solidFill>
                <a:latin typeface="Lucida Grande"/>
                <a:ea typeface="Lucida Grande"/>
                <a:cs typeface="Lucida Grande"/>
              </a:rPr>
              <a:t>middleschoolfrown</a:t>
            </a:r>
            <a:r>
              <a:rPr lang="en-US" sz="2000" dirty="0" smtClean="0">
                <a:solidFill>
                  <a:srgbClr val="000000"/>
                </a:solidFill>
                <a:latin typeface="Lucida Grande"/>
                <a:ea typeface="Lucida Grande"/>
                <a:cs typeface="Lucida Grande"/>
              </a:rPr>
              <a:t> (John Kevin, electronic pop), </a:t>
            </a:r>
            <a:endParaRPr lang="en-US" sz="2000" dirty="0" smtClean="0">
              <a:solidFill>
                <a:srgbClr val="000000"/>
              </a:solidFill>
              <a:latin typeface="Lucida Grande"/>
              <a:ea typeface="Lucida Grande"/>
              <a:cs typeface="Lucida Grande"/>
            </a:endParaRPr>
          </a:p>
          <a:p>
            <a:pPr marL="457200" lvl="1" indent="0">
              <a:buNone/>
            </a:pPr>
            <a:r>
              <a:rPr lang="en-US" sz="2000" dirty="0" smtClean="0">
                <a:solidFill>
                  <a:srgbClr val="000000"/>
                </a:solidFill>
                <a:latin typeface="Lucida Grande"/>
                <a:ea typeface="Lucida Grande"/>
                <a:cs typeface="Lucida Grande"/>
              </a:rPr>
              <a:t>		</a:t>
            </a:r>
            <a:r>
              <a:rPr lang="en-US" sz="2000" dirty="0" err="1" smtClean="0">
                <a:solidFill>
                  <a:srgbClr val="000000"/>
                </a:solidFill>
                <a:latin typeface="Lucida Grande"/>
                <a:ea typeface="Lucida Grande"/>
                <a:cs typeface="Lucida Grande"/>
              </a:rPr>
              <a:t>davecruickshank</a:t>
            </a:r>
            <a:r>
              <a:rPr lang="en-US" sz="2000" dirty="0" smtClean="0">
                <a:solidFill>
                  <a:srgbClr val="000000"/>
                </a:solidFill>
                <a:latin typeface="Lucida Grande"/>
                <a:ea typeface="Lucida Grande"/>
                <a:cs typeface="Lucida Grande"/>
              </a:rPr>
              <a:t> </a:t>
            </a:r>
            <a:r>
              <a:rPr lang="en-US" sz="2000" dirty="0" smtClean="0">
                <a:solidFill>
                  <a:srgbClr val="000000"/>
                </a:solidFill>
                <a:latin typeface="Lucida Grande"/>
                <a:ea typeface="Lucida Grande"/>
                <a:cs typeface="Lucida Grande"/>
              </a:rPr>
              <a:t>(techno), </a:t>
            </a:r>
            <a:endParaRPr lang="en-US" sz="2000" dirty="0" smtClean="0">
              <a:solidFill>
                <a:srgbClr val="000000"/>
              </a:solidFill>
              <a:latin typeface="Lucida Grande"/>
              <a:ea typeface="Lucida Grande"/>
              <a:cs typeface="Lucida Grande"/>
            </a:endParaRPr>
          </a:p>
          <a:p>
            <a:pPr marL="457200" lvl="1" indent="0">
              <a:buNone/>
            </a:pPr>
            <a:r>
              <a:rPr lang="en-US" sz="2000" dirty="0" smtClean="0">
                <a:solidFill>
                  <a:srgbClr val="000000"/>
                </a:solidFill>
                <a:latin typeface="Lucida Grande"/>
                <a:ea typeface="Lucida Grande"/>
                <a:cs typeface="Lucida Grande"/>
              </a:rPr>
              <a:t>			</a:t>
            </a:r>
            <a:r>
              <a:rPr lang="en-US" sz="2000" dirty="0" err="1" smtClean="0">
                <a:solidFill>
                  <a:srgbClr val="000000"/>
                </a:solidFill>
                <a:latin typeface="Lucida Grande"/>
                <a:ea typeface="Lucida Grande"/>
                <a:cs typeface="Lucida Grande"/>
              </a:rPr>
              <a:t>jasegallacher</a:t>
            </a:r>
            <a:r>
              <a:rPr lang="en-US" sz="2000" dirty="0" smtClean="0">
                <a:solidFill>
                  <a:srgbClr val="000000"/>
                </a:solidFill>
                <a:latin typeface="Lucida Grande"/>
                <a:ea typeface="Lucida Grande"/>
                <a:cs typeface="Lucida Grande"/>
              </a:rPr>
              <a:t> </a:t>
            </a:r>
            <a:r>
              <a:rPr lang="en-US" sz="2000" dirty="0" smtClean="0">
                <a:solidFill>
                  <a:srgbClr val="000000"/>
                </a:solidFill>
                <a:latin typeface="Lucida Grande"/>
                <a:ea typeface="Lucida Grande"/>
                <a:cs typeface="Lucida Grande"/>
              </a:rPr>
              <a:t>(techno)</a:t>
            </a:r>
            <a:endParaRPr lang="en-US" sz="2400" dirty="0" smtClean="0">
              <a:solidFill>
                <a:srgbClr val="000000"/>
              </a:solidFill>
              <a:latin typeface="Lucida Grande"/>
              <a:ea typeface="Lucida Grande"/>
              <a:cs typeface="Lucida Grande"/>
            </a:endParaRPr>
          </a:p>
        </p:txBody>
      </p:sp>
      <p:sp>
        <p:nvSpPr>
          <p:cNvPr id="4" name="Footer Placeholder 3"/>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
        <p:nvSpPr>
          <p:cNvPr id="7" name="Rectangle 6"/>
          <p:cNvSpPr/>
          <p:nvPr/>
        </p:nvSpPr>
        <p:spPr>
          <a:xfrm>
            <a:off x="7951526" y="4481936"/>
            <a:ext cx="996821" cy="1479761"/>
          </a:xfrm>
          <a:prstGeom prst="rect">
            <a:avLst/>
          </a:prstGeom>
          <a:solidFill>
            <a:schemeClr val="bg2">
              <a:lumMod val="90000"/>
            </a:schemeClr>
          </a:solidFill>
          <a:ln>
            <a:solidFill>
              <a:srgbClr val="800000"/>
            </a:solidFill>
          </a:ln>
        </p:spPr>
        <p:txBody>
          <a:bodyPr vert="horz" lIns="91440" tIns="45720" rIns="91440" bIns="45720" rtlCol="0">
            <a:noAutofit/>
          </a:bodyPr>
          <a:lstStyle/>
          <a:p>
            <a:pPr algn="ctr">
              <a:spcBef>
                <a:spcPct val="20000"/>
              </a:spcBef>
            </a:pPr>
            <a:r>
              <a:rPr lang="en-US" sz="2000" dirty="0"/>
              <a:t>Early days… current work</a:t>
            </a:r>
          </a:p>
        </p:txBody>
      </p:sp>
    </p:spTree>
    <p:extLst>
      <p:ext uri="{BB962C8B-B14F-4D97-AF65-F5344CB8AC3E}">
        <p14:creationId xmlns:p14="http://schemas.microsoft.com/office/powerpoint/2010/main" val="18644966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(so far)</a:t>
            </a:r>
            <a:endParaRPr lang="en-US" dirty="0"/>
          </a:p>
        </p:txBody>
      </p:sp>
      <p:sp>
        <p:nvSpPr>
          <p:cNvPr id="3" name="Content Placeholder 2"/>
          <p:cNvSpPr>
            <a:spLocks noGrp="1"/>
          </p:cNvSpPr>
          <p:nvPr>
            <p:ph idx="1"/>
          </p:nvPr>
        </p:nvSpPr>
        <p:spPr>
          <a:xfrm>
            <a:off x="457200" y="1600200"/>
            <a:ext cx="8229600" cy="4648120"/>
          </a:xfrm>
        </p:spPr>
        <p:txBody>
          <a:bodyPr>
            <a:noAutofit/>
          </a:bodyPr>
          <a:lstStyle/>
          <a:p>
            <a:r>
              <a:rPr lang="en-US" dirty="0" smtClean="0"/>
              <a:t>You can study cultural value computationally by studying social network activity</a:t>
            </a:r>
          </a:p>
          <a:p>
            <a:pPr lvl="1"/>
            <a:r>
              <a:rPr lang="en-US" dirty="0" smtClean="0"/>
              <a:t>But – look at the </a:t>
            </a:r>
            <a:r>
              <a:rPr lang="en-US" b="1" dirty="0" smtClean="0"/>
              <a:t>smaller </a:t>
            </a:r>
            <a:r>
              <a:rPr lang="en-US" dirty="0" smtClean="0"/>
              <a:t>picture</a:t>
            </a:r>
            <a:r>
              <a:rPr lang="en-US" b="1" dirty="0" smtClean="0"/>
              <a:t>s</a:t>
            </a:r>
            <a:r>
              <a:rPr lang="en-US" dirty="0" smtClean="0"/>
              <a:t>, not the whole</a:t>
            </a:r>
          </a:p>
          <a:p>
            <a:r>
              <a:rPr lang="en-US" dirty="0" smtClean="0"/>
              <a:t>To understand how people express value for each other’s work: </a:t>
            </a:r>
          </a:p>
          <a:p>
            <a:pPr lvl="1"/>
            <a:r>
              <a:rPr lang="en-US" dirty="0" smtClean="0"/>
              <a:t>look for relationships between people</a:t>
            </a:r>
          </a:p>
          <a:p>
            <a:pPr lvl="1"/>
            <a:r>
              <a:rPr lang="en-US" dirty="0" smtClean="0"/>
              <a:t>Some activities hold more value than others, </a:t>
            </a:r>
          </a:p>
          <a:p>
            <a:pPr lvl="2"/>
            <a:r>
              <a:rPr lang="en-US" dirty="0" smtClean="0"/>
              <a:t>work out which ones…</a:t>
            </a:r>
          </a:p>
          <a:p>
            <a:pPr lvl="1"/>
            <a:r>
              <a:rPr lang="en-US" dirty="0" smtClean="0"/>
              <a:t>This holds for electronic music – where else?</a:t>
            </a:r>
          </a:p>
        </p:txBody>
      </p:sp>
      <p:sp>
        <p:nvSpPr>
          <p:cNvPr id="4" name="Footer Placeholder 3"/>
          <p:cNvSpPr>
            <a:spLocks noGrp="1"/>
          </p:cNvSpPr>
          <p:nvPr>
            <p:ph type="ftr" sz="quarter" idx="11"/>
          </p:nvPr>
        </p:nvSpPr>
        <p:spPr/>
        <p:txBody>
          <a:bodyPr/>
          <a:lstStyle/>
          <a:p>
            <a:r>
              <a:rPr lang="en-US" dirty="0" smtClean="0"/>
              <a:t>Valuing Electronic Music    </a:t>
            </a:r>
            <a:r>
              <a:rPr lang="en-US" u="sng" dirty="0" smtClean="0"/>
              <a:t>http://</a:t>
            </a:r>
            <a:r>
              <a:rPr lang="en-US" u="sng" dirty="0" err="1" smtClean="0"/>
              <a:t>valuingelectronicmusic.org</a:t>
            </a:r>
            <a:endParaRPr lang="en-US" u="sng"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EM_fu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2387600"/>
            <a:ext cx="7860792" cy="2069592"/>
          </a:xfrm>
          <a:prstGeom prst="rect">
            <a:avLst/>
          </a:prstGeom>
        </p:spPr>
      </p:pic>
      <p:sp>
        <p:nvSpPr>
          <p:cNvPr id="3" name="Rectangle 2"/>
          <p:cNvSpPr/>
          <p:nvPr/>
        </p:nvSpPr>
        <p:spPr>
          <a:xfrm>
            <a:off x="683568" y="5415607"/>
            <a:ext cx="5544616" cy="584776"/>
          </a:xfrm>
          <a:prstGeom prst="rect">
            <a:avLst/>
          </a:prstGeom>
        </p:spPr>
        <p:txBody>
          <a:bodyPr wrap="square">
            <a:spAutoFit/>
          </a:bodyPr>
          <a:lstStyle/>
          <a:p>
            <a:pPr>
              <a:spcAft>
                <a:spcPts val="600"/>
              </a:spcAft>
            </a:pPr>
            <a:r>
              <a:rPr lang="en-GB" sz="3200" dirty="0">
                <a:latin typeface="Garamond"/>
                <a:cs typeface="Garamond"/>
              </a:rPr>
              <a:t>http://valuingelectronicmusic.org</a:t>
            </a:r>
            <a:endParaRPr lang="en-GB" sz="3200" dirty="0" smtClean="0">
              <a:latin typeface="Garamond"/>
              <a:cs typeface="Garamond"/>
            </a:endParaRPr>
          </a:p>
        </p:txBody>
      </p:sp>
    </p:spTree>
    <p:extLst>
      <p:ext uri="{BB962C8B-B14F-4D97-AF65-F5344CB8AC3E}">
        <p14:creationId xmlns:p14="http://schemas.microsoft.com/office/powerpoint/2010/main" val="270062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4948" y="5462801"/>
            <a:ext cx="7823251" cy="833029"/>
          </a:xfrm>
        </p:spPr>
        <p:txBody>
          <a:bodyPr>
            <a:noAutofit/>
          </a:bodyPr>
          <a:lstStyle/>
          <a:p>
            <a:r>
              <a:rPr lang="en-US" sz="1800" dirty="0" smtClean="0">
                <a:solidFill>
                  <a:schemeClr val="tx1"/>
                </a:solidFill>
              </a:rPr>
              <a:t>Model links between musicians via concerts</a:t>
            </a:r>
          </a:p>
          <a:p>
            <a:r>
              <a:rPr lang="en-US" sz="1800" dirty="0" smtClean="0">
                <a:solidFill>
                  <a:schemeClr val="tx1"/>
                </a:solidFill>
              </a:rPr>
              <a:t>(case study: new music concerts in London)</a:t>
            </a:r>
            <a:endParaRPr lang="en-US" sz="1800" dirty="0">
              <a:solidFill>
                <a:schemeClr val="tx1"/>
              </a:solidFill>
            </a:endParaRPr>
          </a:p>
        </p:txBody>
      </p:sp>
      <p:sp>
        <p:nvSpPr>
          <p:cNvPr id="6" name="Title 5"/>
          <p:cNvSpPr>
            <a:spLocks noGrp="1"/>
          </p:cNvSpPr>
          <p:nvPr>
            <p:ph type="title"/>
          </p:nvPr>
        </p:nvSpPr>
        <p:spPr>
          <a:xfrm>
            <a:off x="3154693" y="4800600"/>
            <a:ext cx="2478687" cy="566738"/>
          </a:xfrm>
        </p:spPr>
        <p:txBody>
          <a:bodyPr>
            <a:noAutofit/>
          </a:bodyPr>
          <a:lstStyle/>
          <a:p>
            <a:pPr algn="ctr"/>
            <a:r>
              <a:rPr lang="en-US" dirty="0" smtClean="0"/>
              <a:t>Future proposals (1)</a:t>
            </a:r>
            <a:endParaRPr lang="en-US" dirty="0"/>
          </a:p>
        </p:txBody>
      </p:sp>
      <p:pic>
        <p:nvPicPr>
          <p:cNvPr id="10" name="Picture 9" descr="AlBilesGenJam.jpg"/>
          <p:cNvPicPr>
            <a:picLocks noChangeAspect="1"/>
          </p:cNvPicPr>
          <p:nvPr/>
        </p:nvPicPr>
        <p:blipFill rotWithShape="1">
          <a:blip r:embed="rId3">
            <a:extLst>
              <a:ext uri="{28A0092B-C50C-407E-A947-70E740481C1C}">
                <a14:useLocalDpi xmlns:a14="http://schemas.microsoft.com/office/drawing/2010/main" val="0"/>
              </a:ext>
            </a:extLst>
          </a:blip>
          <a:srcRect l="15663" r="6919"/>
          <a:stretch/>
        </p:blipFill>
        <p:spPr>
          <a:xfrm>
            <a:off x="6413124" y="2619930"/>
            <a:ext cx="2045075" cy="1927658"/>
          </a:xfrm>
          <a:prstGeom prst="rect">
            <a:avLst/>
          </a:prstGeom>
        </p:spPr>
      </p:pic>
      <p:pic>
        <p:nvPicPr>
          <p:cNvPr id="19" name="Picture Placeholder 17" descr="courtneyPine.png"/>
          <p:cNvPicPr>
            <a:picLocks noChangeAspect="1"/>
          </p:cNvPicPr>
          <p:nvPr/>
        </p:nvPicPr>
        <p:blipFill>
          <a:blip r:embed="rId4">
            <a:extLst>
              <a:ext uri="{28A0092B-C50C-407E-A947-70E740481C1C}">
                <a14:useLocalDpi xmlns:a14="http://schemas.microsoft.com/office/drawing/2010/main" val="0"/>
              </a:ext>
            </a:extLst>
          </a:blip>
          <a:srcRect t="16324" b="16324"/>
          <a:stretch>
            <a:fillRect/>
          </a:stretch>
        </p:blipFill>
        <p:spPr>
          <a:xfrm>
            <a:off x="2346523" y="2797086"/>
            <a:ext cx="2965851" cy="1652871"/>
          </a:xfrm>
          <a:prstGeom prst="rect">
            <a:avLst/>
          </a:prstGeom>
          <a:solidFill>
            <a:schemeClr val="bg2"/>
          </a:solidFill>
          <a:ln>
            <a:noFill/>
          </a:ln>
          <a:effectLst>
            <a:softEdge rad="12700"/>
          </a:effectLst>
        </p:spPr>
      </p:pic>
      <p:pic>
        <p:nvPicPr>
          <p:cNvPr id="21" name="Picture Placeholder 20" descr="Lewis_03_body.jpg"/>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t="1597" r="37540" b="14481"/>
          <a:stretch/>
        </p:blipFill>
        <p:spPr>
          <a:xfrm>
            <a:off x="1035254" y="506837"/>
            <a:ext cx="2198553" cy="2176819"/>
          </a:xfrm>
        </p:spPr>
      </p:pic>
      <p:cxnSp>
        <p:nvCxnSpPr>
          <p:cNvPr id="24" name="Straight Arrow Connector 23"/>
          <p:cNvCxnSpPr>
            <a:stCxn id="21" idx="3"/>
            <a:endCxn id="19" idx="0"/>
          </p:cNvCxnSpPr>
          <p:nvPr/>
        </p:nvCxnSpPr>
        <p:spPr>
          <a:xfrm>
            <a:off x="3233807" y="1595247"/>
            <a:ext cx="595642" cy="1201839"/>
          </a:xfrm>
          <a:prstGeom prst="straightConnector1">
            <a:avLst/>
          </a:prstGeom>
          <a:ln w="76200" cmpd="sng">
            <a:headEnd type="arrow"/>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2" idx="1"/>
            <a:endCxn id="19" idx="0"/>
          </p:cNvCxnSpPr>
          <p:nvPr/>
        </p:nvCxnSpPr>
        <p:spPr>
          <a:xfrm flipH="1">
            <a:off x="3829449" y="1322363"/>
            <a:ext cx="2832428" cy="1474723"/>
          </a:xfrm>
          <a:prstGeom prst="straightConnector1">
            <a:avLst/>
          </a:prstGeom>
          <a:ln w="76200" cmpd="sng">
            <a:headEnd type="arrow"/>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19" idx="3"/>
            <a:endCxn id="10" idx="1"/>
          </p:cNvCxnSpPr>
          <p:nvPr/>
        </p:nvCxnSpPr>
        <p:spPr>
          <a:xfrm flipV="1">
            <a:off x="5312374" y="3583759"/>
            <a:ext cx="1100750" cy="39763"/>
          </a:xfrm>
          <a:prstGeom prst="straightConnector1">
            <a:avLst/>
          </a:prstGeom>
          <a:ln w="76200" cmpd="sng">
            <a:headEnd type="arrow"/>
            <a:tailEnd type="arrow"/>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6"/>
          <a:srcRect l="10696" t="8287" r="35782" b="4610"/>
          <a:stretch/>
        </p:blipFill>
        <p:spPr>
          <a:xfrm>
            <a:off x="6661877" y="292587"/>
            <a:ext cx="1195555" cy="2059552"/>
          </a:xfrm>
          <a:prstGeom prst="rect">
            <a:avLst/>
          </a:prstGeom>
        </p:spPr>
      </p:pic>
      <p:sp>
        <p:nvSpPr>
          <p:cNvPr id="12" name="Footer Placeholder 4"/>
          <p:cNvSpPr>
            <a:spLocks noGrp="1"/>
          </p:cNvSpPr>
          <p:nvPr>
            <p:ph type="ftr" sz="quarter" idx="11"/>
          </p:nvPr>
        </p:nvSpPr>
        <p:spPr>
          <a:xfrm>
            <a:off x="457200" y="6356350"/>
            <a:ext cx="8229600" cy="365125"/>
          </a:xfrm>
        </p:spPr>
        <p:txBody>
          <a:bodyPr/>
          <a:lstStyle/>
          <a:p>
            <a:r>
              <a:rPr lang="en-US" dirty="0" smtClean="0"/>
              <a:t>Valuing Electronic Music    </a:t>
            </a:r>
            <a:r>
              <a:rPr lang="en-US" dirty="0" smtClean="0"/>
              <a:t>http://</a:t>
            </a:r>
            <a:r>
              <a:rPr lang="en-US" dirty="0" err="1" smtClean="0"/>
              <a:t>valuingelectronicmusic.org</a:t>
            </a:r>
            <a:endParaRPr lang="en-US" dirty="0"/>
          </a:p>
        </p:txBody>
      </p:sp>
    </p:spTree>
    <p:extLst>
      <p:ext uri="{BB962C8B-B14F-4D97-AF65-F5344CB8AC3E}">
        <p14:creationId xmlns:p14="http://schemas.microsoft.com/office/powerpoint/2010/main" val="23411813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34948" y="5442314"/>
            <a:ext cx="7823251" cy="833029"/>
          </a:xfrm>
        </p:spPr>
        <p:txBody>
          <a:bodyPr>
            <a:noAutofit/>
          </a:bodyPr>
          <a:lstStyle/>
          <a:p>
            <a:r>
              <a:rPr lang="en-US" sz="1800" dirty="0" smtClean="0">
                <a:solidFill>
                  <a:schemeClr val="tx1"/>
                </a:solidFill>
              </a:rPr>
              <a:t>DJs show they value a track by playing it…</a:t>
            </a:r>
          </a:p>
          <a:p>
            <a:r>
              <a:rPr lang="en-US" sz="1800" dirty="0" smtClean="0">
                <a:solidFill>
                  <a:schemeClr val="tx1"/>
                </a:solidFill>
              </a:rPr>
              <a:t>(Case study - analysis of </a:t>
            </a:r>
            <a:r>
              <a:rPr lang="en-US" sz="1800" dirty="0" err="1" smtClean="0">
                <a:solidFill>
                  <a:schemeClr val="tx1"/>
                </a:solidFill>
              </a:rPr>
              <a:t>dj</a:t>
            </a:r>
            <a:r>
              <a:rPr lang="en-US" sz="1800" dirty="0" smtClean="0">
                <a:solidFill>
                  <a:schemeClr val="tx1"/>
                </a:solidFill>
              </a:rPr>
              <a:t> sets in grime &amp; rap)</a:t>
            </a:r>
            <a:endParaRPr lang="en-US" sz="1800" dirty="0">
              <a:solidFill>
                <a:schemeClr val="tx1"/>
              </a:solidFill>
            </a:endParaRPr>
          </a:p>
        </p:txBody>
      </p:sp>
      <p:sp>
        <p:nvSpPr>
          <p:cNvPr id="6" name="Title 5"/>
          <p:cNvSpPr>
            <a:spLocks noGrp="1"/>
          </p:cNvSpPr>
          <p:nvPr>
            <p:ph type="title"/>
          </p:nvPr>
        </p:nvSpPr>
        <p:spPr>
          <a:xfrm>
            <a:off x="3154693" y="4800600"/>
            <a:ext cx="2314808" cy="566738"/>
          </a:xfrm>
        </p:spPr>
        <p:txBody>
          <a:bodyPr>
            <a:noAutofit/>
          </a:bodyPr>
          <a:lstStyle/>
          <a:p>
            <a:r>
              <a:rPr lang="en-US" dirty="0" smtClean="0"/>
              <a:t>Future proposals (2) </a:t>
            </a:r>
            <a:endParaRPr lang="en-US" dirty="0"/>
          </a:p>
        </p:txBody>
      </p:sp>
      <p:pic>
        <p:nvPicPr>
          <p:cNvPr id="7" name="Picture Placeholder 6" descr="2014-05-02 22.48.54.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840" b="12840"/>
          <a:stretch>
            <a:fillRect/>
          </a:stretch>
        </p:blipFill>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t="4361" b="4361"/>
          <a:stretch>
            <a:fillRect/>
          </a:stretch>
        </p:blipFill>
        <p:spPr bwMode="auto">
          <a:xfrm>
            <a:off x="5875143" y="2482503"/>
            <a:ext cx="2873558" cy="2622897"/>
          </a:xfrm>
          <a:prstGeom prst="rect">
            <a:avLst/>
          </a:prstGeom>
          <a:noFill/>
          <a:ln w="9525" cap="flat">
            <a:solidFill>
              <a:srgbClr val="8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7" descr="2014-05-03 00.26.0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064" y="3128201"/>
            <a:ext cx="2636265" cy="1977199"/>
          </a:xfrm>
          <a:prstGeom prst="rect">
            <a:avLst/>
          </a:prstGeom>
          <a:ln>
            <a:solidFill>
              <a:srgbClr val="93A299"/>
            </a:solidFill>
          </a:ln>
        </p:spPr>
      </p:pic>
      <p:sp>
        <p:nvSpPr>
          <p:cNvPr id="9" name="Footer Placeholder 4"/>
          <p:cNvSpPr>
            <a:spLocks noGrp="1"/>
          </p:cNvSpPr>
          <p:nvPr>
            <p:ph type="ftr" sz="quarter" idx="11"/>
          </p:nvPr>
        </p:nvSpPr>
        <p:spPr>
          <a:xfrm>
            <a:off x="457200" y="6356350"/>
            <a:ext cx="8229600" cy="365125"/>
          </a:xfrm>
        </p:spPr>
        <p:txBody>
          <a:bodyPr/>
          <a:lstStyle/>
          <a:p>
            <a:r>
              <a:rPr lang="en-US" dirty="0" smtClean="0"/>
              <a:t>Valuing Electronic Music    </a:t>
            </a:r>
            <a:r>
              <a:rPr lang="en-US" dirty="0" smtClean="0"/>
              <a:t>http://</a:t>
            </a:r>
            <a:r>
              <a:rPr lang="en-US" dirty="0" err="1" smtClean="0"/>
              <a:t>valuingelectronicmusic.org</a:t>
            </a:r>
            <a:endParaRPr lang="en-US" dirty="0"/>
          </a:p>
        </p:txBody>
      </p:sp>
    </p:spTree>
    <p:extLst>
      <p:ext uri="{BB962C8B-B14F-4D97-AF65-F5344CB8AC3E}">
        <p14:creationId xmlns:p14="http://schemas.microsoft.com/office/powerpoint/2010/main" val="6875957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5696" y="1529809"/>
            <a:ext cx="5544616" cy="3970318"/>
          </a:xfrm>
          <a:prstGeom prst="rect">
            <a:avLst/>
          </a:prstGeom>
        </p:spPr>
        <p:txBody>
          <a:bodyPr wrap="square">
            <a:spAutoFit/>
          </a:bodyPr>
          <a:lstStyle/>
          <a:p>
            <a:r>
              <a:rPr lang="en-GB" sz="2800" dirty="0" smtClean="0">
                <a:latin typeface="Garamond"/>
                <a:cs typeface="Garamond"/>
              </a:rPr>
              <a:t>How do listeners, dancers, and (especially) other musicians demonstrate their appreciation for electronic dance music and musicians?</a:t>
            </a:r>
          </a:p>
          <a:p>
            <a:endParaRPr lang="en-GB" sz="2800" dirty="0">
              <a:latin typeface="Garamond"/>
              <a:cs typeface="Garamond"/>
            </a:endParaRPr>
          </a:p>
          <a:p>
            <a:r>
              <a:rPr lang="en-GB" sz="2800" dirty="0" smtClean="0">
                <a:latin typeface="Garamond"/>
                <a:cs typeface="Garamond"/>
              </a:rPr>
              <a:t>How do they value electronic music? </a:t>
            </a:r>
          </a:p>
          <a:p>
            <a:endParaRPr lang="en-GB" sz="2800" dirty="0">
              <a:latin typeface="Garamond"/>
              <a:cs typeface="Garamond"/>
            </a:endParaRPr>
          </a:p>
          <a:p>
            <a:r>
              <a:rPr lang="en-GB" sz="2800" dirty="0" smtClean="0">
                <a:latin typeface="Garamond"/>
                <a:cs typeface="Garamond"/>
              </a:rPr>
              <a:t>What role do valuing communities (communities of producers) play?</a:t>
            </a:r>
          </a:p>
        </p:txBody>
      </p:sp>
    </p:spTree>
    <p:extLst>
      <p:ext uri="{BB962C8B-B14F-4D97-AF65-F5344CB8AC3E}">
        <p14:creationId xmlns:p14="http://schemas.microsoft.com/office/powerpoint/2010/main" val="6680020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980728"/>
            <a:ext cx="5688632" cy="1200328"/>
          </a:xfrm>
          <a:prstGeom prst="rect">
            <a:avLst/>
          </a:prstGeom>
        </p:spPr>
        <p:txBody>
          <a:bodyPr wrap="square">
            <a:spAutoFit/>
          </a:bodyPr>
          <a:lstStyle/>
          <a:p>
            <a:endParaRPr lang="en-US" dirty="0">
              <a:latin typeface="Garamond"/>
              <a:cs typeface="Garamond"/>
            </a:endParaRPr>
          </a:p>
          <a:p>
            <a:endParaRPr lang="en-US" dirty="0">
              <a:latin typeface="Garamond"/>
              <a:cs typeface="Garamond"/>
            </a:endParaRPr>
          </a:p>
          <a:p>
            <a:endParaRPr lang="en-US" dirty="0">
              <a:latin typeface="Garamond"/>
              <a:cs typeface="Garamond"/>
            </a:endParaRPr>
          </a:p>
        </p:txBody>
      </p:sp>
      <p:pic>
        <p:nvPicPr>
          <p:cNvPr id="3" name="Picture 2" descr="SoundCloud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39" y="189001"/>
            <a:ext cx="7692323" cy="6479999"/>
          </a:xfrm>
          <a:prstGeom prst="rect">
            <a:avLst/>
          </a:prstGeom>
        </p:spPr>
      </p:pic>
    </p:spTree>
    <p:extLst>
      <p:ext uri="{BB962C8B-B14F-4D97-AF65-F5344CB8AC3E}">
        <p14:creationId xmlns:p14="http://schemas.microsoft.com/office/powerpoint/2010/main" val="12643843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980728"/>
            <a:ext cx="5688632" cy="1200328"/>
          </a:xfrm>
          <a:prstGeom prst="rect">
            <a:avLst/>
          </a:prstGeom>
        </p:spPr>
        <p:txBody>
          <a:bodyPr wrap="square">
            <a:spAutoFit/>
          </a:bodyPr>
          <a:lstStyle/>
          <a:p>
            <a:endParaRPr lang="en-US" dirty="0">
              <a:latin typeface="Garamond"/>
              <a:cs typeface="Garamond"/>
            </a:endParaRPr>
          </a:p>
          <a:p>
            <a:endParaRPr lang="en-US" dirty="0">
              <a:latin typeface="Garamond"/>
              <a:cs typeface="Garamond"/>
            </a:endParaRPr>
          </a:p>
          <a:p>
            <a:endParaRPr lang="en-US" dirty="0">
              <a:latin typeface="Garamond"/>
              <a:cs typeface="Garamond"/>
            </a:endParaRPr>
          </a:p>
        </p:txBody>
      </p:sp>
      <p:pic>
        <p:nvPicPr>
          <p:cNvPr id="4" name="Picture 3" descr="SoundCloud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22" y="195993"/>
            <a:ext cx="7379994" cy="6401359"/>
          </a:xfrm>
          <a:prstGeom prst="rect">
            <a:avLst/>
          </a:prstGeom>
        </p:spPr>
      </p:pic>
    </p:spTree>
    <p:extLst>
      <p:ext uri="{BB962C8B-B14F-4D97-AF65-F5344CB8AC3E}">
        <p14:creationId xmlns:p14="http://schemas.microsoft.com/office/powerpoint/2010/main" val="378986834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166" y="1836951"/>
            <a:ext cx="5986710" cy="2631490"/>
          </a:xfrm>
          <a:prstGeom prst="rect">
            <a:avLst/>
          </a:prstGeom>
        </p:spPr>
        <p:txBody>
          <a:bodyPr wrap="square">
            <a:spAutoFit/>
          </a:bodyPr>
          <a:lstStyle/>
          <a:p>
            <a:pPr>
              <a:spcAft>
                <a:spcPts val="600"/>
              </a:spcAft>
            </a:pPr>
            <a:r>
              <a:rPr lang="en-GB" sz="4000" dirty="0" smtClean="0">
                <a:latin typeface="Garamond"/>
                <a:cs typeface="Garamond"/>
              </a:rPr>
              <a:t>3. Methodology</a:t>
            </a:r>
          </a:p>
          <a:p>
            <a:r>
              <a:rPr lang="en-GB" sz="4000" dirty="0" smtClean="0">
                <a:latin typeface="Garamond"/>
                <a:cs typeface="Garamond"/>
              </a:rPr>
              <a:t>(a) Quantitative</a:t>
            </a:r>
          </a:p>
          <a:p>
            <a:r>
              <a:rPr lang="en-GB" sz="4000" dirty="0" smtClean="0">
                <a:latin typeface="Garamond"/>
                <a:cs typeface="Garamond"/>
              </a:rPr>
              <a:t>(b) Qualitative</a:t>
            </a:r>
          </a:p>
          <a:p>
            <a:r>
              <a:rPr lang="en-GB" sz="4000" dirty="0" smtClean="0">
                <a:latin typeface="Garamond"/>
                <a:cs typeface="Garamond"/>
              </a:rPr>
              <a:t>(c) Bringing the two together</a:t>
            </a:r>
          </a:p>
        </p:txBody>
      </p:sp>
    </p:spTree>
    <p:extLst>
      <p:ext uri="{BB962C8B-B14F-4D97-AF65-F5344CB8AC3E}">
        <p14:creationId xmlns:p14="http://schemas.microsoft.com/office/powerpoint/2010/main" val="3861020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695" y="1518047"/>
            <a:ext cx="6027539" cy="382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94556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err="1" smtClean="0"/>
              <a:t>Analysing</a:t>
            </a:r>
            <a:r>
              <a:rPr lang="en-US" dirty="0" smtClean="0"/>
              <a:t> the valuing of music using social networks</a:t>
            </a:r>
            <a:endParaRPr lang="en-US" dirty="0"/>
          </a:p>
        </p:txBody>
      </p:sp>
      <p:sp>
        <p:nvSpPr>
          <p:cNvPr id="9" name="Content Placeholder 8"/>
          <p:cNvSpPr>
            <a:spLocks noGrp="1"/>
          </p:cNvSpPr>
          <p:nvPr>
            <p:ph sz="half" idx="1"/>
          </p:nvPr>
        </p:nvSpPr>
        <p:spPr/>
        <p:txBody>
          <a:bodyPr>
            <a:noAutofit/>
          </a:bodyPr>
          <a:lstStyle/>
          <a:p>
            <a:r>
              <a:rPr lang="en-US" sz="2000" dirty="0" smtClean="0">
                <a:solidFill>
                  <a:schemeClr val="tx1"/>
                </a:solidFill>
              </a:rPr>
              <a:t>What </a:t>
            </a:r>
            <a:r>
              <a:rPr lang="en-US" sz="2000" dirty="0">
                <a:solidFill>
                  <a:schemeClr val="tx1"/>
                </a:solidFill>
              </a:rPr>
              <a:t>does activity on a social network reveal about </a:t>
            </a:r>
            <a:r>
              <a:rPr lang="en-US" sz="2000" dirty="0" smtClean="0">
                <a:solidFill>
                  <a:schemeClr val="tx1"/>
                </a:solidFill>
              </a:rPr>
              <a:t>how people value each </a:t>
            </a:r>
            <a:r>
              <a:rPr lang="en-US" sz="2000" dirty="0">
                <a:solidFill>
                  <a:schemeClr val="tx1"/>
                </a:solidFill>
              </a:rPr>
              <a:t>other? </a:t>
            </a:r>
            <a:endParaRPr lang="en-US" sz="2000" dirty="0" smtClean="0"/>
          </a:p>
          <a:p>
            <a:r>
              <a:rPr lang="en-US" sz="2000" dirty="0" smtClean="0">
                <a:solidFill>
                  <a:schemeClr val="tx1"/>
                </a:solidFill>
              </a:rPr>
              <a:t>We asked the specific question: </a:t>
            </a:r>
          </a:p>
          <a:p>
            <a:pPr lvl="1"/>
            <a:r>
              <a:rPr lang="en-US" sz="1800" dirty="0" smtClean="0">
                <a:solidFill>
                  <a:schemeClr val="tx1"/>
                </a:solidFill>
              </a:rPr>
              <a:t>How do musicians show their appreciation of each other’s work?</a:t>
            </a:r>
          </a:p>
          <a:p>
            <a:r>
              <a:rPr lang="en-US" sz="2000" dirty="0" smtClean="0">
                <a:solidFill>
                  <a:schemeClr val="tx1"/>
                </a:solidFill>
              </a:rPr>
              <a:t>Quantitative work: </a:t>
            </a:r>
          </a:p>
          <a:p>
            <a:pPr lvl="1"/>
            <a:r>
              <a:rPr lang="en-US" sz="1800" dirty="0" smtClean="0">
                <a:solidFill>
                  <a:schemeClr val="tx1"/>
                </a:solidFill>
              </a:rPr>
              <a:t>examine how </a:t>
            </a:r>
            <a:r>
              <a:rPr lang="en-US" sz="1800" dirty="0">
                <a:solidFill>
                  <a:schemeClr val="tx1"/>
                </a:solidFill>
              </a:rPr>
              <a:t>musicians interact </a:t>
            </a:r>
            <a:r>
              <a:rPr lang="en-US" sz="1800" dirty="0" smtClean="0">
                <a:solidFill>
                  <a:schemeClr val="tx1"/>
                </a:solidFill>
              </a:rPr>
              <a:t>on the </a:t>
            </a:r>
            <a:r>
              <a:rPr lang="en-US" sz="1800" dirty="0">
                <a:solidFill>
                  <a:schemeClr val="tx1"/>
                </a:solidFill>
              </a:rPr>
              <a:t>social network </a:t>
            </a:r>
            <a:r>
              <a:rPr lang="en-US" sz="1800" dirty="0" err="1" smtClean="0">
                <a:solidFill>
                  <a:schemeClr val="tx1"/>
                </a:solidFill>
              </a:rPr>
              <a:t>SoundCloud</a:t>
            </a:r>
            <a:endParaRPr lang="en-US" sz="1800" dirty="0" smtClean="0">
              <a:solidFill>
                <a:schemeClr val="tx1"/>
              </a:solidFill>
            </a:endParaRPr>
          </a:p>
          <a:p>
            <a:pPr lvl="1"/>
            <a:r>
              <a:rPr lang="en-US" sz="1800" dirty="0" smtClean="0">
                <a:solidFill>
                  <a:schemeClr val="tx1"/>
                </a:solidFill>
              </a:rPr>
              <a:t>(informed by qualitative research - interviews)</a:t>
            </a:r>
            <a:endParaRPr lang="en-US" sz="1800" dirty="0">
              <a:solidFill>
                <a:schemeClr val="tx1"/>
              </a:solidFill>
            </a:endParaRPr>
          </a:p>
        </p:txBody>
      </p:sp>
      <p:sp>
        <p:nvSpPr>
          <p:cNvPr id="10" name="Footer Placeholder 4"/>
          <p:cNvSpPr>
            <a:spLocks noGrp="1"/>
          </p:cNvSpPr>
          <p:nvPr>
            <p:ph type="ftr" sz="quarter" idx="11"/>
          </p:nvPr>
        </p:nvSpPr>
        <p:spPr/>
        <p:txBody>
          <a:bodyPr/>
          <a:lstStyle/>
          <a:p>
            <a:r>
              <a:rPr lang="en-US" dirty="0" smtClean="0"/>
              <a:t>Valuing Electronic Music    </a:t>
            </a:r>
            <a:r>
              <a:rPr lang="en-US" dirty="0" smtClean="0"/>
              <a:t>http://</a:t>
            </a:r>
            <a:r>
              <a:rPr lang="en-US" dirty="0" err="1" smtClean="0"/>
              <a:t>valuingelectronicmusic.org</a:t>
            </a:r>
            <a:endParaRPr lang="en-US" dirty="0"/>
          </a:p>
        </p:txBody>
      </p:sp>
      <p:pic>
        <p:nvPicPr>
          <p:cNvPr id="11" name="Content Placeholder 10"/>
          <p:cNvPicPr>
            <a:picLocks noGrp="1" noChangeAspect="1"/>
          </p:cNvPicPr>
          <p:nvPr>
            <p:ph sz="half" idx="2"/>
          </p:nvPr>
        </p:nvPicPr>
        <p:blipFill>
          <a:blip r:embed="rId3"/>
          <a:srcRect t="-38948" b="-38948"/>
          <a:stretch>
            <a:fillRect/>
          </a:stretch>
        </p:blipFill>
        <p:spPr>
          <a:prstGeom prst="rect">
            <a:avLst/>
          </a:prstGeom>
        </p:spPr>
      </p:pic>
      <p:sp>
        <p:nvSpPr>
          <p:cNvPr id="4" name="TextBox 3"/>
          <p:cNvSpPr txBox="1"/>
          <p:nvPr/>
        </p:nvSpPr>
        <p:spPr>
          <a:xfrm>
            <a:off x="5289674" y="2042669"/>
            <a:ext cx="2919715" cy="369332"/>
          </a:xfrm>
          <a:prstGeom prst="rect">
            <a:avLst/>
          </a:prstGeom>
          <a:noFill/>
        </p:spPr>
        <p:txBody>
          <a:bodyPr wrap="none" rtlCol="0">
            <a:spAutoFit/>
          </a:bodyPr>
          <a:lstStyle/>
          <a:p>
            <a:r>
              <a:rPr lang="en-US" dirty="0" smtClean="0">
                <a:hlinkClick r:id="rId4"/>
              </a:rPr>
              <a:t>http://</a:t>
            </a:r>
            <a:r>
              <a:rPr lang="en-US" dirty="0" err="1" smtClean="0">
                <a:hlinkClick r:id="rId4"/>
              </a:rPr>
              <a:t>www.soundcloud.com</a:t>
            </a:r>
            <a:r>
              <a:rPr lang="en-US" dirty="0" smtClean="0">
                <a:hlinkClick r:id="rId4"/>
              </a:rPr>
              <a:t> </a:t>
            </a:r>
            <a:endParaRPr lang="en-US" dirty="0"/>
          </a:p>
        </p:txBody>
      </p:sp>
    </p:spTree>
    <p:extLst>
      <p:ext uri="{BB962C8B-B14F-4D97-AF65-F5344CB8AC3E}">
        <p14:creationId xmlns:p14="http://schemas.microsoft.com/office/powerpoint/2010/main" val="24847384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How users interact on </a:t>
            </a:r>
            <a:r>
              <a:rPr lang="en-US" dirty="0" err="1" smtClean="0"/>
              <a:t>SoundCloud</a:t>
            </a:r>
            <a:endParaRPr lang="en-US" dirty="0"/>
          </a:p>
        </p:txBody>
      </p:sp>
      <p:sp>
        <p:nvSpPr>
          <p:cNvPr id="8" name="Content Placeholder 7"/>
          <p:cNvSpPr>
            <a:spLocks noGrp="1"/>
          </p:cNvSpPr>
          <p:nvPr>
            <p:ph idx="1"/>
          </p:nvPr>
        </p:nvSpPr>
        <p:spPr/>
        <p:txBody>
          <a:bodyPr>
            <a:normAutofit/>
          </a:bodyPr>
          <a:lstStyle/>
          <a:p>
            <a:r>
              <a:rPr lang="en-US" sz="2800" b="1" dirty="0" smtClean="0"/>
              <a:t>Follow </a:t>
            </a:r>
            <a:r>
              <a:rPr lang="en-US" sz="2800" dirty="0" smtClean="0"/>
              <a:t>other users</a:t>
            </a:r>
          </a:p>
          <a:p>
            <a:r>
              <a:rPr lang="en-US" sz="2800" b="1" dirty="0" smtClean="0"/>
              <a:t>Like </a:t>
            </a:r>
            <a:r>
              <a:rPr lang="en-US" sz="2800" dirty="0" smtClean="0"/>
              <a:t>a track</a:t>
            </a:r>
          </a:p>
          <a:p>
            <a:r>
              <a:rPr lang="en-US" sz="2800" b="1" dirty="0" smtClean="0"/>
              <a:t>Comment </a:t>
            </a:r>
            <a:r>
              <a:rPr lang="en-US" sz="2800" dirty="0" smtClean="0"/>
              <a:t>on a track</a:t>
            </a:r>
          </a:p>
          <a:p>
            <a:r>
              <a:rPr lang="en-US" sz="2800" dirty="0" smtClean="0">
                <a:solidFill>
                  <a:schemeClr val="bg1">
                    <a:lumMod val="50000"/>
                  </a:schemeClr>
                </a:solidFill>
              </a:rPr>
              <a:t>Add a track to a personal </a:t>
            </a:r>
            <a:r>
              <a:rPr lang="en-US" sz="2800" b="1" dirty="0" smtClean="0">
                <a:solidFill>
                  <a:schemeClr val="bg1">
                    <a:lumMod val="50000"/>
                  </a:schemeClr>
                </a:solidFill>
              </a:rPr>
              <a:t>playlist</a:t>
            </a:r>
          </a:p>
          <a:p>
            <a:r>
              <a:rPr lang="en-US" sz="2800" dirty="0" smtClean="0">
                <a:solidFill>
                  <a:schemeClr val="bg1">
                    <a:lumMod val="50000"/>
                  </a:schemeClr>
                </a:solidFill>
              </a:rPr>
              <a:t>Join a </a:t>
            </a:r>
            <a:r>
              <a:rPr lang="en-US" sz="2800" b="1" dirty="0" smtClean="0">
                <a:solidFill>
                  <a:schemeClr val="bg1">
                    <a:lumMod val="50000"/>
                  </a:schemeClr>
                </a:solidFill>
              </a:rPr>
              <a:t>group</a:t>
            </a:r>
            <a:endParaRPr lang="en-US" sz="2800" b="1" dirty="0">
              <a:solidFill>
                <a:schemeClr val="bg1">
                  <a:lumMod val="50000"/>
                </a:schemeClr>
              </a:solidFill>
            </a:endParaRPr>
          </a:p>
        </p:txBody>
      </p:sp>
      <p:pic>
        <p:nvPicPr>
          <p:cNvPr id="9" name="Picture 8"/>
          <p:cNvPicPr>
            <a:picLocks noChangeAspect="1"/>
          </p:cNvPicPr>
          <p:nvPr/>
        </p:nvPicPr>
        <p:blipFill>
          <a:blip r:embed="rId2"/>
          <a:srcRect r="10126" b="50000"/>
          <a:stretch>
            <a:fillRect/>
          </a:stretch>
        </p:blipFill>
        <p:spPr>
          <a:xfrm>
            <a:off x="551784" y="5045090"/>
            <a:ext cx="7888892" cy="1013523"/>
          </a:xfrm>
          <a:prstGeom prst="rect">
            <a:avLst/>
          </a:prstGeom>
          <a:ln>
            <a:solidFill>
              <a:schemeClr val="tx1"/>
            </a:solidFill>
          </a:ln>
        </p:spPr>
      </p:pic>
      <p:sp>
        <p:nvSpPr>
          <p:cNvPr id="10" name="Footer Placeholder 9"/>
          <p:cNvSpPr>
            <a:spLocks noGrp="1"/>
          </p:cNvSpPr>
          <p:nvPr>
            <p:ph type="ftr" sz="quarter" idx="11"/>
          </p:nvPr>
        </p:nvSpPr>
        <p:spPr/>
        <p:txBody>
          <a:bodyPr/>
          <a:lstStyle/>
          <a:p>
            <a:r>
              <a:rPr lang="en-US" dirty="0" smtClean="0"/>
              <a:t>Valuing Electronic Music    </a:t>
            </a:r>
            <a:r>
              <a:rPr lang="en-US" dirty="0" smtClean="0"/>
              <a:t>http://</a:t>
            </a:r>
            <a:r>
              <a:rPr lang="en-US" dirty="0" err="1" smtClean="0"/>
              <a:t>valuingelectronicmusic.org</a:t>
            </a:r>
            <a:endParaRPr lang="en-US" dirty="0"/>
          </a:p>
        </p:txBody>
      </p:sp>
      <p:pic>
        <p:nvPicPr>
          <p:cNvPr id="6" name="Picture 5"/>
          <p:cNvPicPr>
            <a:picLocks noChangeAspect="1"/>
          </p:cNvPicPr>
          <p:nvPr/>
        </p:nvPicPr>
        <p:blipFill>
          <a:blip r:embed="rId3"/>
          <a:stretch>
            <a:fillRect/>
          </a:stretch>
        </p:blipFill>
        <p:spPr>
          <a:xfrm>
            <a:off x="676880" y="4203309"/>
            <a:ext cx="7942360" cy="990391"/>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quantitative findings...</a:t>
            </a:r>
            <a:endParaRPr lang="en-US" dirty="0"/>
          </a:p>
        </p:txBody>
      </p:sp>
      <p:sp>
        <p:nvSpPr>
          <p:cNvPr id="4" name="Text Placeholder 3"/>
          <p:cNvSpPr>
            <a:spLocks noGrp="1"/>
          </p:cNvSpPr>
          <p:nvPr>
            <p:ph idx="1"/>
          </p:nvPr>
        </p:nvSpPr>
        <p:spPr/>
        <p:txBody>
          <a:bodyPr/>
          <a:lstStyle/>
          <a:p>
            <a:pPr>
              <a:buNone/>
            </a:pPr>
            <a:r>
              <a:rPr lang="en-US" dirty="0" smtClean="0"/>
              <a:t>             Top-ranked </a:t>
            </a:r>
            <a:r>
              <a:rPr lang="en-US" dirty="0" err="1" smtClean="0">
                <a:latin typeface="Courier"/>
                <a:cs typeface="Courier"/>
              </a:rPr>
              <a:t>x</a:t>
            </a:r>
            <a:r>
              <a:rPr lang="en-US" dirty="0" smtClean="0">
                <a:latin typeface="Calibri"/>
                <a:cs typeface="Calibri"/>
              </a:rPr>
              <a:t> </a:t>
            </a:r>
            <a:r>
              <a:rPr lang="en-US" dirty="0" smtClean="0"/>
              <a:t>users</a:t>
            </a:r>
          </a:p>
          <a:p>
            <a:endParaRPr lang="en-US" dirty="0" smtClean="0"/>
          </a:p>
          <a:p>
            <a:pPr>
              <a:buNone/>
            </a:pPr>
            <a:endParaRPr lang="en-US" dirty="0" smtClean="0"/>
          </a:p>
          <a:p>
            <a:pPr>
              <a:buNone/>
            </a:pPr>
            <a:r>
              <a:rPr lang="en-US" dirty="0" err="1" smtClean="0"/>
              <a:t>Visualising</a:t>
            </a:r>
            <a:r>
              <a:rPr lang="en-US" dirty="0" smtClean="0"/>
              <a:t> networks</a:t>
            </a:r>
            <a:endParaRPr lang="en-US" dirty="0"/>
          </a:p>
        </p:txBody>
      </p:sp>
      <p:pic>
        <p:nvPicPr>
          <p:cNvPr id="10" name="Picture 9"/>
          <p:cNvPicPr>
            <a:picLocks noChangeAspect="1"/>
          </p:cNvPicPr>
          <p:nvPr/>
        </p:nvPicPr>
        <p:blipFill>
          <a:blip r:embed="rId2"/>
          <a:srcRect l="1365" t="1910" r="1139" b="1856"/>
          <a:stretch>
            <a:fillRect/>
          </a:stretch>
        </p:blipFill>
        <p:spPr>
          <a:xfrm>
            <a:off x="5112448" y="1641475"/>
            <a:ext cx="3533077" cy="2079625"/>
          </a:xfrm>
          <a:prstGeom prst="rect">
            <a:avLst/>
          </a:prstGeom>
          <a:ln w="6350" cap="flat" cmpd="sng" algn="ctr">
            <a:solidFill>
              <a:srgbClr val="800000"/>
            </a:solidFill>
            <a:prstDash val="solid"/>
            <a:round/>
            <a:headEnd type="none" w="med" len="med"/>
            <a:tailEnd type="none" w="med" len="med"/>
          </a:ln>
        </p:spPr>
      </p:pic>
      <p:pic>
        <p:nvPicPr>
          <p:cNvPr id="15" name="Picture 14" descr="graphs.png"/>
          <p:cNvPicPr>
            <a:picLocks noChangeAspect="1"/>
          </p:cNvPicPr>
          <p:nvPr/>
        </p:nvPicPr>
        <p:blipFill>
          <a:blip r:embed="rId3"/>
          <a:stretch>
            <a:fillRect/>
          </a:stretch>
        </p:blipFill>
        <p:spPr>
          <a:xfrm>
            <a:off x="961793" y="3942426"/>
            <a:ext cx="7220413" cy="2147737"/>
          </a:xfrm>
          <a:prstGeom prst="rect">
            <a:avLst/>
          </a:prstGeom>
        </p:spPr>
      </p:pic>
      <p:sp>
        <p:nvSpPr>
          <p:cNvPr id="16" name="Bent-Up Arrow 15"/>
          <p:cNvSpPr/>
          <p:nvPr/>
        </p:nvSpPr>
        <p:spPr>
          <a:xfrm rot="5400000">
            <a:off x="4487092" y="1997432"/>
            <a:ext cx="519191" cy="731520"/>
          </a:xfrm>
          <a:prstGeom prst="bentUpArrow">
            <a:avLst>
              <a:gd name="adj1" fmla="val 40885"/>
              <a:gd name="adj2" fmla="val 32892"/>
              <a:gd name="adj3" fmla="val 25000"/>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Bent Arrow 16"/>
          <p:cNvSpPr/>
          <p:nvPr/>
        </p:nvSpPr>
        <p:spPr>
          <a:xfrm rot="5400000">
            <a:off x="4194256" y="3346415"/>
            <a:ext cx="406908" cy="868680"/>
          </a:xfrm>
          <a:prstGeom prst="bentArrow">
            <a:avLst>
              <a:gd name="adj1" fmla="val 50000"/>
              <a:gd name="adj2" fmla="val 50000"/>
              <a:gd name="adj3" fmla="val 25000"/>
              <a:gd name="adj4" fmla="val 43750"/>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ooter Placeholder 17"/>
          <p:cNvSpPr>
            <a:spLocks noGrp="1"/>
          </p:cNvSpPr>
          <p:nvPr>
            <p:ph type="ftr" sz="quarter" idx="11"/>
          </p:nvPr>
        </p:nvSpPr>
        <p:spPr/>
        <p:txBody>
          <a:bodyPr/>
          <a:lstStyle/>
          <a:p>
            <a:r>
              <a:rPr lang="en-US" dirty="0" smtClean="0"/>
              <a:t>Valuing Electronic Music    </a:t>
            </a:r>
            <a:r>
              <a:rPr lang="en-US" dirty="0" smtClean="0"/>
              <a:t>http://</a:t>
            </a:r>
            <a:r>
              <a:rPr lang="en-US" dirty="0" err="1" smtClean="0"/>
              <a:t>valuingelectronicmusic.org</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TotalTime>
  <Words>1370</Words>
  <Application>Microsoft Macintosh PowerPoint</Application>
  <PresentationFormat>On-screen Show (4:3)</PresentationFormat>
  <Paragraphs>156</Paragraphs>
  <Slides>19</Slides>
  <Notes>7</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Online Networks and the Production of Value in Electronic Music</vt:lpstr>
      <vt:lpstr>PowerPoint Presentation</vt:lpstr>
      <vt:lpstr>PowerPoint Presentation</vt:lpstr>
      <vt:lpstr>PowerPoint Presentation</vt:lpstr>
      <vt:lpstr>PowerPoint Presentation</vt:lpstr>
      <vt:lpstr>PowerPoint Presentation</vt:lpstr>
      <vt:lpstr>Analysing the valuing of music using social networks</vt:lpstr>
      <vt:lpstr>How users interact on SoundCloud</vt:lpstr>
      <vt:lpstr>Initial quantitative findings...</vt:lpstr>
      <vt:lpstr>But...  mismatch with qualitative  findings </vt:lpstr>
      <vt:lpstr>Identifying sub-networks</vt:lpstr>
      <vt:lpstr>Empirically analysing value/valuing</vt:lpstr>
      <vt:lpstr>Some findings</vt:lpstr>
      <vt:lpstr>Comments: typically very positive</vt:lpstr>
      <vt:lpstr>Empirical analysis of Scottish users</vt:lpstr>
      <vt:lpstr>Conclusions (so far)</vt:lpstr>
      <vt:lpstr>PowerPoint Presentation</vt:lpstr>
      <vt:lpstr>Future proposals (1)</vt:lpstr>
      <vt:lpstr>Future proposals (2) </vt:lpstr>
    </vt:vector>
  </TitlesOfParts>
  <Manager/>
  <Company>University of Kent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Using Online Networks to Analyse the Value of Electronic Music  Anna Jordanous (King’s College London),  Daniel Allington, Byron Dueck (Open University)</dc:title>
  <dc:subject/>
  <dc:creator>Anna Jordanous</dc:creator>
  <cp:keywords/>
  <dc:description/>
  <cp:lastModifiedBy>A.K.Jordanous</cp:lastModifiedBy>
  <cp:revision>75</cp:revision>
  <dcterms:created xsi:type="dcterms:W3CDTF">2014-06-11T08:26:33Z</dcterms:created>
  <dcterms:modified xsi:type="dcterms:W3CDTF">2014-12-16T16:45:14Z</dcterms:modified>
  <cp:category/>
</cp:coreProperties>
</file>