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5" r:id="rId4"/>
    <p:sldId id="260" r:id="rId5"/>
    <p:sldId id="261" r:id="rId6"/>
    <p:sldId id="262" r:id="rId7"/>
    <p:sldId id="264" r:id="rId8"/>
    <p:sldId id="259" r:id="rId9"/>
  </p:sldIdLst>
  <p:sldSz cx="9144000" cy="6858000" type="screen4x3"/>
  <p:notesSz cx="6797675" cy="9926638"/>
  <p:defaultTextStyle>
    <a:defPPr>
      <a:defRPr lang="en-GB"/>
    </a:defPPr>
    <a:lvl1pPr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852"/>
    <a:srgbClr val="FABE00"/>
    <a:srgbClr val="D6A300"/>
    <a:srgbClr val="A47D00"/>
    <a:srgbClr val="A8034F"/>
    <a:srgbClr val="FFFFFF"/>
    <a:srgbClr val="A8B50A"/>
    <a:srgbClr val="00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84" autoAdjust="0"/>
    <p:restoredTop sz="44231" autoAdjust="0"/>
  </p:normalViewPr>
  <p:slideViewPr>
    <p:cSldViewPr snapToGrid="0"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44AF512D-E224-4E93-B1D1-FE2471EDF0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8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164B663F-FE7E-487F-B07F-3A770B0BE1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63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6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This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3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92090"/>
            <a:ext cx="9144000" cy="42659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37" name="Picture 17" descr="Uok_Logo_PMS294_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32" y="299722"/>
            <a:ext cx="1007492" cy="54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467544" y="299723"/>
            <a:ext cx="2808312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GB" sz="1200" dirty="0" smtClean="0">
                <a:solidFill>
                  <a:srgbClr val="002060"/>
                </a:solidFill>
              </a:rPr>
              <a:t>The UK’s European university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9117"/>
            <a:ext cx="4176464" cy="1512168"/>
          </a:xfrm>
          <a:solidFill>
            <a:schemeClr val="tx2">
              <a:lumMod val="75000"/>
            </a:schemeClr>
          </a:solidFill>
        </p:spPr>
        <p:txBody>
          <a:bodyPr lIns="252000" tIns="273600" rIns="252000"/>
          <a:lstStyle>
            <a:lvl1pPr marL="0" indent="0">
              <a:lnSpc>
                <a:spcPts val="2500"/>
              </a:lnSpc>
              <a:buNone/>
              <a:defRPr sz="2400" spc="-100" baseline="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TYPE YOUR HEADING HERE 2014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2488937"/>
            <a:ext cx="4176464" cy="664498"/>
          </a:xfrm>
          <a:solidFill>
            <a:schemeClr val="tx2">
              <a:lumMod val="75000"/>
            </a:schemeClr>
          </a:solidFill>
        </p:spPr>
        <p:txBody>
          <a:bodyPr lIns="252000" tIns="0" rIns="252000" bIns="154800" anchor="ctr" anchorCtr="0"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sz="1400" i="1" spc="-50">
                <a:solidFill>
                  <a:srgbClr val="D6A300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73800" y="1447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0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1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5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860" y="0"/>
            <a:ext cx="9143999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971600" y="1268760"/>
            <a:ext cx="432048" cy="1800200"/>
          </a:xfrm>
          <a:prstGeom prst="line">
            <a:avLst/>
          </a:prstGeom>
          <a:noFill/>
          <a:ln w="25400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 userDrawn="1"/>
        </p:nvSpPr>
        <p:spPr>
          <a:xfrm>
            <a:off x="1547664" y="1196752"/>
            <a:ext cx="4392488" cy="2403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00" dirty="0" smtClean="0">
                <a:solidFill>
                  <a:srgbClr val="A47D00"/>
                </a:solidFill>
                <a:latin typeface="Century Schoolbook"/>
                <a:cs typeface="Century Schoolbook"/>
              </a:rPr>
              <a:t>THE UK’S EUROPEAN UNIVERSITY</a:t>
            </a:r>
          </a:p>
          <a:p>
            <a:endParaRPr lang="en-US" dirty="0"/>
          </a:p>
        </p:txBody>
      </p:sp>
      <p:pic>
        <p:nvPicPr>
          <p:cNvPr id="15" name="Picture 14" descr="Uok_Logo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56684"/>
            <a:ext cx="1387978" cy="75263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547664" y="5949280"/>
            <a:ext cx="2736304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2000" kern="1400" spc="-100" dirty="0" err="1" smtClean="0">
                <a:solidFill>
                  <a:schemeClr val="bg1"/>
                </a:solidFill>
                <a:latin typeface="Century Schoolbook"/>
                <a:cs typeface="Century Schoolbook"/>
              </a:rPr>
              <a:t>www.kent.ac.uk</a:t>
            </a:r>
            <a:endParaRPr lang="en-US" sz="2000" kern="1400" spc="-10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549959" y="5585850"/>
            <a:ext cx="1356664" cy="284120"/>
            <a:chOff x="1547664" y="5589240"/>
            <a:chExt cx="1523655" cy="319092"/>
          </a:xfrm>
        </p:grpSpPr>
        <p:pic>
          <p:nvPicPr>
            <p:cNvPr id="2" name="Picture 1" descr="Facebook__very_small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589240"/>
              <a:ext cx="324260" cy="312595"/>
            </a:xfrm>
            <a:prstGeom prst="rect">
              <a:avLst/>
            </a:prstGeom>
          </p:spPr>
        </p:pic>
        <p:pic>
          <p:nvPicPr>
            <p:cNvPr id="3" name="Picture 2" descr="twitter-bird-white-on-blue_small.eps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9042"/>
            <a:stretch/>
          </p:blipFill>
          <p:spPr>
            <a:xfrm>
              <a:off x="1941392" y="5589240"/>
              <a:ext cx="330409" cy="312115"/>
            </a:xfrm>
            <a:prstGeom prst="rect">
              <a:avLst/>
            </a:prstGeom>
          </p:spPr>
        </p:pic>
        <p:pic>
          <p:nvPicPr>
            <p:cNvPr id="7" name="Picture 6" descr="LI_brand.jp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" t="6533" r="3179" b="3587"/>
            <a:stretch/>
          </p:blipFill>
          <p:spPr>
            <a:xfrm>
              <a:off x="2755635" y="5589240"/>
              <a:ext cx="315684" cy="319092"/>
            </a:xfrm>
            <a:prstGeom prst="rect">
              <a:avLst/>
            </a:prstGeom>
          </p:spPr>
        </p:pic>
        <p:pic>
          <p:nvPicPr>
            <p:cNvPr id="8" name="Picture 7" descr="youtube.tif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4" t="7968" r="10058" b="11869"/>
            <a:stretch/>
          </p:blipFill>
          <p:spPr>
            <a:xfrm>
              <a:off x="2346244" y="5589240"/>
              <a:ext cx="330650" cy="312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97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3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99993" y="2276872"/>
            <a:ext cx="4176464" cy="935658"/>
          </a:xfrm>
          <a:solidFill>
            <a:srgbClr val="002A62"/>
          </a:solidFill>
          <a:ln>
            <a:noFill/>
          </a:ln>
        </p:spPr>
        <p:txBody>
          <a:bodyPr lIns="720000" rIns="360000" bIns="108000"/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0" i="1" spc="-5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 flipH="1">
            <a:off x="4860032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5" y="2348880"/>
            <a:ext cx="4176464" cy="720080"/>
          </a:xfrm>
          <a:solidFill>
            <a:schemeClr val="tx2">
              <a:lumMod val="75000"/>
            </a:schemeClr>
          </a:solidFill>
        </p:spPr>
        <p:txBody>
          <a:bodyPr lIns="720000" rIns="360000" bIns="108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827584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19872" y="1494509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72200" y="1484784"/>
            <a:ext cx="2376264" cy="172819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7544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72200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433157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419872" y="322975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Caption</a:t>
            </a:r>
            <a:endParaRPr lang="en-GB" sz="160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67544" y="1484784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68313" y="3228975"/>
            <a:ext cx="2374900" cy="33933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8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6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0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05575"/>
            <a:ext cx="60579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endParaRPr lang="en-GB" dirty="0" smtClean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105" name="Picture 9" descr="Uok_horiz_PMS29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53200"/>
            <a:ext cx="1368425" cy="20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1" r:id="rId3"/>
    <p:sldLayoutId id="2147483660" r:id="rId4"/>
    <p:sldLayoutId id="2147483661" r:id="rId5"/>
    <p:sldLayoutId id="2147483659" r:id="rId6"/>
    <p:sldLayoutId id="2147483653" r:id="rId7"/>
    <p:sldLayoutId id="2147483654" r:id="rId8"/>
    <p:sldLayoutId id="2147483655" r:id="rId9"/>
    <p:sldLayoutId id="2147483656" r:id="rId10"/>
    <p:sldLayoutId id="2147483662" r:id="rId11"/>
    <p:sldLayoutId id="2147483657" r:id="rId12"/>
    <p:sldLayoutId id="2147483658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kent.ac.uk/isnews/office-of-scholarly-communication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9023"/>
            <a:ext cx="9143999" cy="426591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44" y="989116"/>
            <a:ext cx="4176464" cy="2164317"/>
          </a:xfrm>
        </p:spPr>
        <p:txBody>
          <a:bodyPr/>
          <a:lstStyle/>
          <a:p>
            <a:r>
              <a:rPr lang="en-US" dirty="0" smtClean="0"/>
              <a:t>THE OFFICE FOR SCHOLARLY COMMUNICATION/ </a:t>
            </a:r>
            <a:r>
              <a:rPr lang="en-GB" dirty="0">
                <a:solidFill>
                  <a:srgbClr val="D6A300"/>
                </a:solidFill>
              </a:rPr>
              <a:t>Canterbury Christ Church University</a:t>
            </a:r>
          </a:p>
          <a:p>
            <a:endParaRPr lang="en-US" dirty="0">
              <a:solidFill>
                <a:srgbClr val="D6A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So… what is the OSC? 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484313"/>
            <a:ext cx="8559800" cy="4897437"/>
          </a:xfrm>
        </p:spPr>
        <p:txBody>
          <a:bodyPr/>
          <a:lstStyle/>
          <a:p>
            <a:r>
              <a:rPr lang="en-GB" sz="2200" dirty="0"/>
              <a:t>“The aim of an Office for Scholarly Communication (OSC) is to provide a one-stop shop for supporting academic staff and researchers in maximising the impact, in the widest sense, of their work. It includes information about academic and non-academic outlets, open access, research data, social media, public engagement, and alternative publishing platforms.” </a:t>
            </a:r>
            <a:r>
              <a:rPr lang="en-GB" sz="1000" dirty="0"/>
              <a:t>(</a:t>
            </a:r>
            <a:r>
              <a:rPr lang="en-GB" sz="1000" dirty="0">
                <a:hlinkClick r:id="rId3"/>
              </a:rPr>
              <a:t>https://blogs.kent.ac.uk/isnews/office-of-scholarly-communications</a:t>
            </a:r>
            <a:r>
              <a:rPr lang="en-GB" sz="1000" dirty="0" smtClean="0">
                <a:hlinkClick r:id="rId3"/>
              </a:rPr>
              <a:t>/</a:t>
            </a:r>
            <a:r>
              <a:rPr lang="en-GB" sz="1000" dirty="0" smtClean="0"/>
              <a:t>)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endParaRPr lang="en-GB" sz="1000" dirty="0"/>
          </a:p>
          <a:p>
            <a:r>
              <a:rPr lang="en-GB" sz="2200" dirty="0"/>
              <a:t>“Kent’s Office for Scholarly Communication will create conditions for expanding global research networks, boosting Kent academic citations and increasing research profile and impact</a:t>
            </a:r>
            <a:r>
              <a:rPr lang="en-GB" sz="2200" dirty="0" smtClean="0"/>
              <a:t>.”</a:t>
            </a:r>
            <a:r>
              <a:rPr lang="en-GB" sz="2200" dirty="0"/>
              <a:t> </a:t>
            </a:r>
            <a:r>
              <a:rPr lang="en-GB" sz="1000" dirty="0"/>
              <a:t>(IS newsletter)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little bit of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research Support</a:t>
            </a:r>
          </a:p>
          <a:p>
            <a:pPr lvl="1"/>
            <a:r>
              <a:rPr lang="en-GB" dirty="0" smtClean="0"/>
              <a:t>KAR</a:t>
            </a:r>
          </a:p>
          <a:p>
            <a:pPr lvl="1"/>
            <a:r>
              <a:rPr lang="en-GB" dirty="0" smtClean="0"/>
              <a:t>KDR</a:t>
            </a:r>
          </a:p>
          <a:p>
            <a:pPr lvl="1"/>
            <a:r>
              <a:rPr lang="en-GB" dirty="0" smtClean="0"/>
              <a:t>Impact &amp; sharing</a:t>
            </a:r>
          </a:p>
          <a:p>
            <a:r>
              <a:rPr lang="en-GB" dirty="0" smtClean="0"/>
              <a:t>Research Services</a:t>
            </a:r>
          </a:p>
          <a:p>
            <a:pPr lvl="1"/>
            <a:r>
              <a:rPr lang="en-GB" dirty="0" smtClean="0"/>
              <a:t>Funding</a:t>
            </a:r>
          </a:p>
          <a:p>
            <a:pPr lvl="1"/>
            <a:r>
              <a:rPr lang="en-GB" dirty="0" smtClean="0"/>
              <a:t>Grant Management</a:t>
            </a:r>
          </a:p>
          <a:p>
            <a:pPr lvl="1"/>
            <a:r>
              <a:rPr lang="en-GB" dirty="0" smtClean="0"/>
              <a:t>Research Excellence</a:t>
            </a:r>
          </a:p>
          <a:p>
            <a:r>
              <a:rPr lang="en-GB" dirty="0" smtClean="0"/>
              <a:t>KIE</a:t>
            </a:r>
          </a:p>
          <a:p>
            <a:pPr lvl="1"/>
            <a:r>
              <a:rPr lang="en-GB" dirty="0" smtClean="0"/>
              <a:t>Funding</a:t>
            </a:r>
          </a:p>
          <a:p>
            <a:pPr lvl="1"/>
            <a:r>
              <a:rPr lang="en-GB" dirty="0" smtClean="0"/>
              <a:t>Knowledge Transfer</a:t>
            </a:r>
          </a:p>
          <a:p>
            <a:r>
              <a:rPr lang="en-GB" dirty="0" smtClean="0"/>
              <a:t>Departmental Research Administration</a:t>
            </a:r>
          </a:p>
          <a:p>
            <a:r>
              <a:rPr lang="en-GB" dirty="0" smtClean="0"/>
              <a:t>&amp;&amp;&amp;&amp;....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2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cover?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484313"/>
            <a:ext cx="7770813" cy="49926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800" dirty="0"/>
              <a:t>The Office for Scholarly Communication is a one-stop-shop that will support academics to routinely extend profile and impact from their research through expert advice and service provision in the areas of:</a:t>
            </a:r>
          </a:p>
          <a:p>
            <a:pPr lvl="0"/>
            <a:r>
              <a:rPr lang="en-GB" sz="1800" dirty="0"/>
              <a:t>Advice on journal (and other outlets) esteem and metrics,</a:t>
            </a:r>
          </a:p>
          <a:p>
            <a:pPr lvl="0"/>
            <a:r>
              <a:rPr lang="en-GB" sz="1800" dirty="0"/>
              <a:t>Metrics, </a:t>
            </a:r>
            <a:r>
              <a:rPr lang="en-GB" sz="1800" dirty="0" err="1"/>
              <a:t>altmetrics</a:t>
            </a:r>
            <a:r>
              <a:rPr lang="en-GB" sz="1800" dirty="0"/>
              <a:t> and maximising academic impact</a:t>
            </a:r>
          </a:p>
          <a:p>
            <a:pPr lvl="0"/>
            <a:r>
              <a:rPr lang="en-GB" sz="1800" dirty="0"/>
              <a:t>Developing academic and non-academic networks through evidence based information</a:t>
            </a:r>
          </a:p>
          <a:p>
            <a:pPr lvl="0">
              <a:spcBef>
                <a:spcPts val="0"/>
              </a:spcBef>
            </a:pPr>
            <a:r>
              <a:rPr lang="en-GB" sz="1800" dirty="0"/>
              <a:t>Promoting and achieving non-academic impact from publication</a:t>
            </a:r>
          </a:p>
          <a:p>
            <a:pPr lvl="0"/>
            <a:r>
              <a:rPr lang="en-GB" sz="1800" dirty="0"/>
              <a:t>Supporting best practice in open access</a:t>
            </a:r>
          </a:p>
          <a:p>
            <a:pPr lvl="0"/>
            <a:r>
              <a:rPr lang="en-GB" sz="1800" dirty="0"/>
              <a:t>Supporting best practice in research data management</a:t>
            </a:r>
          </a:p>
          <a:p>
            <a:pPr lvl="0"/>
            <a:r>
              <a:rPr lang="en-GB" sz="1800" dirty="0"/>
              <a:t>Supporting best practice in public engagement with research</a:t>
            </a:r>
          </a:p>
          <a:p>
            <a:pPr lvl="0">
              <a:spcBef>
                <a:spcPts val="0"/>
              </a:spcBef>
            </a:pPr>
            <a:r>
              <a:rPr lang="en-GB" sz="1800" dirty="0"/>
              <a:t>Supporting best practice in social media to promote research and research outputs</a:t>
            </a:r>
          </a:p>
          <a:p>
            <a:pPr lvl="0"/>
            <a:r>
              <a:rPr lang="en-GB" sz="1800" dirty="0"/>
              <a:t>Enabling publication strategies and workflows that meet all funder requirements</a:t>
            </a:r>
          </a:p>
          <a:p>
            <a:pPr lvl="0"/>
            <a:r>
              <a:rPr lang="en-GB" sz="1800" dirty="0"/>
              <a:t>Enabling researchers to make </a:t>
            </a:r>
            <a:r>
              <a:rPr lang="en-GB" sz="1800" dirty="0" smtClean="0"/>
              <a:t>informed </a:t>
            </a:r>
            <a:r>
              <a:rPr lang="en-GB" sz="1800" dirty="0"/>
              <a:t>decisions about intellectual property and publication</a:t>
            </a:r>
          </a:p>
          <a:p>
            <a:pPr lvl="0"/>
            <a:r>
              <a:rPr lang="en-GB" sz="1800" dirty="0"/>
              <a:t>Inspiring and initiating disruptive innovation in scholarly communication</a:t>
            </a:r>
          </a:p>
          <a:p>
            <a:pPr lvl="0"/>
            <a:r>
              <a:rPr lang="en-GB" sz="1800" dirty="0"/>
              <a:t>Leading and promoting new activities such as a Kent University Press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433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this actually mean?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54367"/>
            <a:ext cx="8699500" cy="5675065"/>
          </a:xfrm>
        </p:spPr>
      </p:pic>
    </p:spTree>
    <p:extLst>
      <p:ext uri="{BB962C8B-B14F-4D97-AF65-F5344CB8AC3E}">
        <p14:creationId xmlns:p14="http://schemas.microsoft.com/office/powerpoint/2010/main" val="3667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</a:t>
            </a:r>
            <a:r>
              <a:rPr lang="en-GB" dirty="0" smtClean="0"/>
              <a:t>does the OSC work?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484313"/>
            <a:ext cx="8636000" cy="4897437"/>
          </a:xfrm>
        </p:spPr>
        <p:txBody>
          <a:bodyPr/>
          <a:lstStyle/>
          <a:p>
            <a:r>
              <a:rPr lang="en-GB" dirty="0" smtClean="0"/>
              <a:t>Collaborative</a:t>
            </a:r>
            <a:r>
              <a:rPr lang="en-GB" dirty="0"/>
              <a:t>, building on existing expertise within Kent</a:t>
            </a:r>
          </a:p>
          <a:p>
            <a:r>
              <a:rPr lang="en-GB" dirty="0" smtClean="0"/>
              <a:t>Seamless</a:t>
            </a:r>
            <a:r>
              <a:rPr lang="en-GB" dirty="0"/>
              <a:t>, providing an efficient, tailored service for individual researchers</a:t>
            </a:r>
          </a:p>
          <a:p>
            <a:r>
              <a:rPr lang="en-GB" dirty="0" smtClean="0"/>
              <a:t>Enabling</a:t>
            </a:r>
            <a:r>
              <a:rPr lang="en-GB" dirty="0"/>
              <a:t>, supporting and fostering collaboration, within Kent, nationally and internationally</a:t>
            </a:r>
          </a:p>
          <a:p>
            <a:r>
              <a:rPr lang="en-GB" dirty="0" smtClean="0"/>
              <a:t>Inspiring </a:t>
            </a:r>
            <a:r>
              <a:rPr lang="en-GB" dirty="0"/>
              <a:t>innovation, leading scholarly communication in a fast changing research environment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7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Some key things we’re looking 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4313"/>
            <a:ext cx="8686800" cy="4897437"/>
          </a:xfrm>
        </p:spPr>
        <p:txBody>
          <a:bodyPr/>
          <a:lstStyle/>
          <a:p>
            <a:pPr lvl="0"/>
            <a:r>
              <a:rPr lang="en-GB" dirty="0" smtClean="0"/>
              <a:t>Technical Plans</a:t>
            </a:r>
            <a:endParaRPr lang="en-GB" dirty="0"/>
          </a:p>
          <a:p>
            <a:pPr lvl="0"/>
            <a:r>
              <a:rPr lang="en-GB" dirty="0" smtClean="0"/>
              <a:t>Directors of Research - Role</a:t>
            </a:r>
            <a:endParaRPr lang="en-GB" dirty="0"/>
          </a:p>
          <a:p>
            <a:pPr lvl="0"/>
            <a:r>
              <a:rPr lang="en-GB" dirty="0" smtClean="0"/>
              <a:t>Research facilities at Kent</a:t>
            </a:r>
          </a:p>
          <a:p>
            <a:pPr lvl="0"/>
            <a:r>
              <a:rPr lang="en-GB" dirty="0" smtClean="0"/>
              <a:t>Tools &amp; Systems</a:t>
            </a:r>
          </a:p>
          <a:p>
            <a:pPr lvl="0"/>
            <a:r>
              <a:rPr lang="en-GB" dirty="0" smtClean="0"/>
              <a:t>Supporting specialist outputs</a:t>
            </a:r>
          </a:p>
          <a:p>
            <a:pPr lvl="0"/>
            <a:r>
              <a:rPr lang="en-GB" dirty="0" smtClean="0"/>
              <a:t>Fostering collaboration</a:t>
            </a:r>
          </a:p>
          <a:p>
            <a:pPr lvl="0"/>
            <a:endParaRPr lang="en-GB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2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3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2013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287</Words>
  <Application>Microsoft Office PowerPoint</Application>
  <PresentationFormat>On-screen Show (4:3)</PresentationFormat>
  <Paragraphs>51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Schoolbook</vt:lpstr>
      <vt:lpstr>kent2013</vt:lpstr>
      <vt:lpstr>PowerPoint Presentation</vt:lpstr>
      <vt:lpstr>So… what is the OSC?  </vt:lpstr>
      <vt:lpstr>A little bit of history</vt:lpstr>
      <vt:lpstr>What do we cover?</vt:lpstr>
      <vt:lpstr>What does this actually mean? </vt:lpstr>
      <vt:lpstr>How does the OSC work? </vt:lpstr>
      <vt:lpstr>Some key things we’re looking at</vt:lpstr>
      <vt:lpstr>PowerPoint Presentation</vt:lpstr>
    </vt:vector>
  </TitlesOfParts>
  <Manager/>
  <Company>University of Kent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Kent - Generic Powerpoint template</dc:title>
  <dc:subject/>
  <dc:creator>Miles Banbery</dc:creator>
  <cp:keywords/>
  <dc:description/>
  <cp:lastModifiedBy>Sarah Slowe</cp:lastModifiedBy>
  <cp:revision>59</cp:revision>
  <cp:lastPrinted>2017-06-08T07:33:19Z</cp:lastPrinted>
  <dcterms:created xsi:type="dcterms:W3CDTF">2013-06-07T14:52:08Z</dcterms:created>
  <dcterms:modified xsi:type="dcterms:W3CDTF">2017-11-15T10:14:55Z</dcterms:modified>
  <cp:category/>
</cp:coreProperties>
</file>