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65" r:id="rId4"/>
    <p:sldId id="260" r:id="rId5"/>
    <p:sldId id="261" r:id="rId6"/>
    <p:sldId id="262" r:id="rId7"/>
    <p:sldId id="264" r:id="rId8"/>
    <p:sldId id="259" r:id="rId9"/>
  </p:sldIdLst>
  <p:sldSz cx="9144000" cy="6858000" type="screen4x3"/>
  <p:notesSz cx="6797675" cy="9926638"/>
  <p:defaultTextStyle>
    <a:defPPr>
      <a:defRPr lang="en-GB"/>
    </a:defPPr>
    <a:lvl1pPr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">
      <a:spcBef>
        <a:spcPct val="3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852"/>
    <a:srgbClr val="FABE00"/>
    <a:srgbClr val="D6A300"/>
    <a:srgbClr val="A47D00"/>
    <a:srgbClr val="A8034F"/>
    <a:srgbClr val="FFFFFF"/>
    <a:srgbClr val="A8B50A"/>
    <a:srgbClr val="007A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684" autoAdjust="0"/>
    <p:restoredTop sz="44231" autoAdjust="0"/>
  </p:normalViewPr>
  <p:slideViewPr>
    <p:cSldViewPr snapToGrid="0">
      <p:cViewPr varScale="1">
        <p:scale>
          <a:sx n="115" d="100"/>
          <a:sy n="115" d="100"/>
        </p:scale>
        <p:origin x="111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336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44AF512D-E224-4E93-B1D1-FE2471EDF04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84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defRPr sz="1200"/>
            </a:lvl1pPr>
          </a:lstStyle>
          <a:p>
            <a:endParaRPr lang="en-GB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base">
              <a:spcBef>
                <a:spcPct val="0"/>
              </a:spcBef>
              <a:defRPr sz="1200"/>
            </a:lvl1pPr>
          </a:lstStyle>
          <a:p>
            <a:fld id="{164B663F-FE7E-487F-B07F-3A770B0BE1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0637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22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16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This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B663F-FE7E-487F-B07F-3A770B0BE146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135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32" y="299722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467544" y="299723"/>
            <a:ext cx="280831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GB" sz="1200" dirty="0" smtClean="0">
                <a:solidFill>
                  <a:srgbClr val="002060"/>
                </a:solidFill>
              </a:rPr>
              <a:t>The UK’s European university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TYPE YOUR HEADING HERE 2014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Sub heading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6273800" y="1447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860" y="0"/>
            <a:ext cx="9143999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 userDrawn="1"/>
        </p:nvSpPr>
        <p:spPr>
          <a:xfrm>
            <a:off x="1547664" y="1196752"/>
            <a:ext cx="4392488" cy="2403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 smtClean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1547664" y="5949280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 smtClean="0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6972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638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3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3" name="Straight Connector 2"/>
          <p:cNvCxnSpPr/>
          <p:nvPr userDrawn="1"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85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4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037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Caption</a:t>
            </a:r>
            <a:endParaRPr lang="en-GB" sz="160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3" y="3228975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8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3" y="1484313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4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10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569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01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4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213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953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3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505575"/>
            <a:ext cx="6057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endParaRPr lang="en-GB" dirty="0" smtClean="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6553200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0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 smtClean="0"/>
              <a:t>Page </a:t>
            </a:r>
            <a:fld id="{BB9ACB3B-81A4-6247-87B5-FC3E0A04C89B}" type="slidenum">
              <a:rPr lang="en-US" smtClean="0"/>
              <a:pPr algn="l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3" r:id="rId2"/>
    <p:sldLayoutId id="2147483651" r:id="rId3"/>
    <p:sldLayoutId id="2147483660" r:id="rId4"/>
    <p:sldLayoutId id="2147483661" r:id="rId5"/>
    <p:sldLayoutId id="2147483659" r:id="rId6"/>
    <p:sldLayoutId id="2147483653" r:id="rId7"/>
    <p:sldLayoutId id="2147483654" r:id="rId8"/>
    <p:sldLayoutId id="2147483655" r:id="rId9"/>
    <p:sldLayoutId id="2147483656" r:id="rId10"/>
    <p:sldLayoutId id="2147483662" r:id="rId11"/>
    <p:sldLayoutId id="2147483657" r:id="rId12"/>
    <p:sldLayoutId id="2147483658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kent.ac.uk/isnews/office-of-scholarly-communication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9023"/>
            <a:ext cx="9143999" cy="4265910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467544" y="989116"/>
            <a:ext cx="4176464" cy="2164317"/>
          </a:xfrm>
        </p:spPr>
        <p:txBody>
          <a:bodyPr/>
          <a:lstStyle/>
          <a:p>
            <a:r>
              <a:rPr lang="en-US" dirty="0" smtClean="0"/>
              <a:t>THE OFFICE FOR SCHOLARLY COMMUNICATION/ </a:t>
            </a:r>
            <a:r>
              <a:rPr lang="en-GB" dirty="0">
                <a:solidFill>
                  <a:srgbClr val="D6A300"/>
                </a:solidFill>
              </a:rPr>
              <a:t>Canterbury Christ Church University</a:t>
            </a:r>
          </a:p>
          <a:p>
            <a:endParaRPr lang="en-US" dirty="0">
              <a:solidFill>
                <a:srgbClr val="D6A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10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So… what is the OSC? </a:t>
            </a:r>
            <a:br>
              <a:rPr lang="en-GB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00" y="1484313"/>
            <a:ext cx="8559800" cy="4897437"/>
          </a:xfrm>
        </p:spPr>
        <p:txBody>
          <a:bodyPr/>
          <a:lstStyle/>
          <a:p>
            <a:r>
              <a:rPr lang="en-GB" sz="2200" dirty="0"/>
              <a:t>“The aim of an Office for Scholarly Communication (OSC) is to provide a one-stop shop for supporting academic staff and researchers in maximising the impact, in the widest sense, of their work. It includes information about academic and non-academic outlets, open access, research data, social media, public engagement, and alternative publishing platforms.” </a:t>
            </a:r>
            <a:r>
              <a:rPr lang="en-GB" sz="1000" dirty="0"/>
              <a:t>(</a:t>
            </a:r>
            <a:r>
              <a:rPr lang="en-GB" sz="1000" dirty="0">
                <a:hlinkClick r:id="rId3"/>
              </a:rPr>
              <a:t>https://blogs.kent.ac.uk/isnews/office-of-scholarly-communications</a:t>
            </a:r>
            <a:r>
              <a:rPr lang="en-GB" sz="1000" dirty="0" smtClean="0">
                <a:hlinkClick r:id="rId3"/>
              </a:rPr>
              <a:t>/</a:t>
            </a:r>
            <a:r>
              <a:rPr lang="en-GB" sz="1000" dirty="0" smtClean="0"/>
              <a:t>)</a:t>
            </a:r>
          </a:p>
          <a:p>
            <a:pPr marL="0" indent="0">
              <a:buNone/>
            </a:pPr>
            <a:endParaRPr lang="en-GB" sz="1000" dirty="0"/>
          </a:p>
          <a:p>
            <a:pPr marL="0" indent="0">
              <a:buNone/>
            </a:pPr>
            <a:endParaRPr lang="en-GB" sz="1000" dirty="0"/>
          </a:p>
          <a:p>
            <a:r>
              <a:rPr lang="en-GB" sz="2200" dirty="0"/>
              <a:t>“Kent’s Office for Scholarly Communication will create conditions for expanding global research networks, boosting Kent academic citations and increasing research profile and impact</a:t>
            </a:r>
            <a:r>
              <a:rPr lang="en-GB" sz="2200" dirty="0" smtClean="0"/>
              <a:t>.”</a:t>
            </a:r>
            <a:r>
              <a:rPr lang="en-GB" sz="2200" dirty="0"/>
              <a:t> </a:t>
            </a:r>
            <a:r>
              <a:rPr lang="en-GB" sz="1000" dirty="0"/>
              <a:t>(IS newsletter)</a:t>
            </a:r>
          </a:p>
          <a:p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57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little bit of history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IS research Support</a:t>
            </a:r>
          </a:p>
          <a:p>
            <a:pPr lvl="1"/>
            <a:r>
              <a:rPr lang="en-GB" dirty="0" smtClean="0"/>
              <a:t>KAR</a:t>
            </a:r>
          </a:p>
          <a:p>
            <a:pPr lvl="1"/>
            <a:r>
              <a:rPr lang="en-GB" dirty="0" smtClean="0"/>
              <a:t>KDR</a:t>
            </a:r>
          </a:p>
          <a:p>
            <a:pPr lvl="1"/>
            <a:r>
              <a:rPr lang="en-GB" dirty="0" smtClean="0"/>
              <a:t>Impact &amp; sharing</a:t>
            </a:r>
          </a:p>
          <a:p>
            <a:r>
              <a:rPr lang="en-GB" dirty="0" smtClean="0"/>
              <a:t>Research Services</a:t>
            </a:r>
          </a:p>
          <a:p>
            <a:pPr lvl="1"/>
            <a:r>
              <a:rPr lang="en-GB" dirty="0" smtClean="0"/>
              <a:t>Funding</a:t>
            </a:r>
          </a:p>
          <a:p>
            <a:pPr lvl="1"/>
            <a:r>
              <a:rPr lang="en-GB" dirty="0" smtClean="0"/>
              <a:t>Grant Management</a:t>
            </a:r>
          </a:p>
          <a:p>
            <a:pPr lvl="1"/>
            <a:r>
              <a:rPr lang="en-GB" dirty="0" smtClean="0"/>
              <a:t>Research Excellence</a:t>
            </a:r>
          </a:p>
          <a:p>
            <a:r>
              <a:rPr lang="en-GB" dirty="0" smtClean="0"/>
              <a:t>KIE</a:t>
            </a:r>
          </a:p>
          <a:p>
            <a:pPr lvl="1"/>
            <a:r>
              <a:rPr lang="en-GB" dirty="0" smtClean="0"/>
              <a:t>Funding</a:t>
            </a:r>
          </a:p>
          <a:p>
            <a:pPr lvl="1"/>
            <a:r>
              <a:rPr lang="en-GB" dirty="0" smtClean="0"/>
              <a:t>Knowledge Transfer</a:t>
            </a:r>
          </a:p>
          <a:p>
            <a:r>
              <a:rPr lang="en-GB" dirty="0" smtClean="0"/>
              <a:t>Departmental Research Administration</a:t>
            </a:r>
          </a:p>
          <a:p>
            <a:r>
              <a:rPr lang="en-GB" dirty="0" smtClean="0"/>
              <a:t>&amp;&amp;&amp;&amp;....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12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do we cover?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00" y="1484313"/>
            <a:ext cx="7770813" cy="49926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1800" dirty="0"/>
              <a:t>The Office for Scholarly Communication is a one-stop-shop that will support academics to routinely extend profile and impact from their research through expert advice and service provision in the areas of:</a:t>
            </a:r>
          </a:p>
          <a:p>
            <a:pPr lvl="0"/>
            <a:r>
              <a:rPr lang="en-GB" sz="1800" dirty="0"/>
              <a:t>Advice on journal (and other outlets) esteem and metrics,</a:t>
            </a:r>
          </a:p>
          <a:p>
            <a:pPr lvl="0"/>
            <a:r>
              <a:rPr lang="en-GB" sz="1800" dirty="0"/>
              <a:t>Metrics, </a:t>
            </a:r>
            <a:r>
              <a:rPr lang="en-GB" sz="1800" dirty="0" err="1"/>
              <a:t>altmetrics</a:t>
            </a:r>
            <a:r>
              <a:rPr lang="en-GB" sz="1800" dirty="0"/>
              <a:t> and maximising academic impact</a:t>
            </a:r>
          </a:p>
          <a:p>
            <a:pPr lvl="0"/>
            <a:r>
              <a:rPr lang="en-GB" sz="1800" dirty="0"/>
              <a:t>Developing academic and non-academic networks through evidence based information</a:t>
            </a:r>
          </a:p>
          <a:p>
            <a:pPr lvl="0">
              <a:spcBef>
                <a:spcPts val="0"/>
              </a:spcBef>
            </a:pPr>
            <a:r>
              <a:rPr lang="en-GB" sz="1800" dirty="0"/>
              <a:t>Promoting and achieving non-academic impact from publication</a:t>
            </a:r>
          </a:p>
          <a:p>
            <a:pPr lvl="0"/>
            <a:r>
              <a:rPr lang="en-GB" sz="1800" dirty="0"/>
              <a:t>Supporting best practice in open access</a:t>
            </a:r>
          </a:p>
          <a:p>
            <a:pPr lvl="0"/>
            <a:r>
              <a:rPr lang="en-GB" sz="1800" dirty="0"/>
              <a:t>Supporting best practice in research data management</a:t>
            </a:r>
          </a:p>
          <a:p>
            <a:pPr lvl="0"/>
            <a:r>
              <a:rPr lang="en-GB" sz="1800" dirty="0"/>
              <a:t>Supporting best practice in public engagement with research</a:t>
            </a:r>
          </a:p>
          <a:p>
            <a:pPr lvl="0">
              <a:spcBef>
                <a:spcPts val="0"/>
              </a:spcBef>
            </a:pPr>
            <a:r>
              <a:rPr lang="en-GB" sz="1800" dirty="0"/>
              <a:t>Supporting best practice in social media to promote research and research outputs</a:t>
            </a:r>
          </a:p>
          <a:p>
            <a:pPr lvl="0"/>
            <a:r>
              <a:rPr lang="en-GB" sz="1800" dirty="0"/>
              <a:t>Enabling publication strategies and workflows that meet all funder requirements</a:t>
            </a:r>
          </a:p>
          <a:p>
            <a:pPr lvl="0"/>
            <a:r>
              <a:rPr lang="en-GB" sz="1800" dirty="0"/>
              <a:t>Enabling researchers to make </a:t>
            </a:r>
            <a:r>
              <a:rPr lang="en-GB" sz="1800" dirty="0" smtClean="0"/>
              <a:t>informed </a:t>
            </a:r>
            <a:r>
              <a:rPr lang="en-GB" sz="1800" dirty="0"/>
              <a:t>decisions about intellectual property and publication</a:t>
            </a:r>
          </a:p>
          <a:p>
            <a:pPr lvl="0"/>
            <a:r>
              <a:rPr lang="en-GB" sz="1800" dirty="0"/>
              <a:t>Inspiring and initiating disruptive innovation in scholarly communication</a:t>
            </a:r>
          </a:p>
          <a:p>
            <a:pPr lvl="0"/>
            <a:r>
              <a:rPr lang="en-GB" sz="1800" dirty="0"/>
              <a:t>Leading and promoting new activities such as a Kent University Press</a:t>
            </a:r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14335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this actually mean?</a:t>
            </a:r>
            <a:br>
              <a:rPr lang="en-GB" dirty="0"/>
            </a:b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54367"/>
            <a:ext cx="8699500" cy="5675065"/>
          </a:xfrm>
        </p:spPr>
      </p:pic>
    </p:spTree>
    <p:extLst>
      <p:ext uri="{BB962C8B-B14F-4D97-AF65-F5344CB8AC3E}">
        <p14:creationId xmlns:p14="http://schemas.microsoft.com/office/powerpoint/2010/main" val="36679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</a:t>
            </a:r>
            <a:r>
              <a:rPr lang="en-GB" dirty="0" smtClean="0"/>
              <a:t>does the OSC work?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1484313"/>
            <a:ext cx="8636000" cy="4897437"/>
          </a:xfrm>
        </p:spPr>
        <p:txBody>
          <a:bodyPr/>
          <a:lstStyle/>
          <a:p>
            <a:r>
              <a:rPr lang="en-GB" dirty="0" smtClean="0"/>
              <a:t>Collaborative</a:t>
            </a:r>
            <a:r>
              <a:rPr lang="en-GB" dirty="0"/>
              <a:t>, building on existing expertise within Kent</a:t>
            </a:r>
          </a:p>
          <a:p>
            <a:r>
              <a:rPr lang="en-GB" dirty="0" smtClean="0"/>
              <a:t>Seamless</a:t>
            </a:r>
            <a:r>
              <a:rPr lang="en-GB" dirty="0"/>
              <a:t>, providing an efficient, tailored service for individual researchers</a:t>
            </a:r>
          </a:p>
          <a:p>
            <a:r>
              <a:rPr lang="en-GB" dirty="0" smtClean="0"/>
              <a:t>Enabling</a:t>
            </a:r>
            <a:r>
              <a:rPr lang="en-GB" dirty="0"/>
              <a:t>, supporting and fostering collaboration, within Kent, nationally and internationally</a:t>
            </a:r>
          </a:p>
          <a:p>
            <a:r>
              <a:rPr lang="en-GB" dirty="0" smtClean="0"/>
              <a:t>Inspiring </a:t>
            </a:r>
            <a:r>
              <a:rPr lang="en-GB" dirty="0"/>
              <a:t>innovation, leading scholarly communication in a fast changing research environment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973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Some key things we’re looking at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84313"/>
            <a:ext cx="8686800" cy="4897437"/>
          </a:xfrm>
        </p:spPr>
        <p:txBody>
          <a:bodyPr/>
          <a:lstStyle/>
          <a:p>
            <a:pPr lvl="0"/>
            <a:r>
              <a:rPr lang="en-GB" dirty="0" smtClean="0"/>
              <a:t>Technical Plans</a:t>
            </a:r>
            <a:endParaRPr lang="en-GB" dirty="0"/>
          </a:p>
          <a:p>
            <a:pPr lvl="0"/>
            <a:r>
              <a:rPr lang="en-GB" dirty="0" smtClean="0"/>
              <a:t>Directors of Research - Role</a:t>
            </a:r>
            <a:endParaRPr lang="en-GB" dirty="0"/>
          </a:p>
          <a:p>
            <a:pPr lvl="0"/>
            <a:r>
              <a:rPr lang="en-GB" dirty="0" smtClean="0"/>
              <a:t>Research facilities at Kent</a:t>
            </a:r>
          </a:p>
          <a:p>
            <a:pPr lvl="0"/>
            <a:r>
              <a:rPr lang="en-GB" dirty="0" smtClean="0"/>
              <a:t>Tools &amp; Systems</a:t>
            </a:r>
          </a:p>
          <a:p>
            <a:pPr lvl="0"/>
            <a:r>
              <a:rPr lang="en-GB" dirty="0" smtClean="0"/>
              <a:t>Supporting specialist outputs</a:t>
            </a:r>
          </a:p>
          <a:p>
            <a:pPr lvl="0"/>
            <a:r>
              <a:rPr lang="en-GB" dirty="0" smtClean="0"/>
              <a:t>Fostering collaboration</a:t>
            </a:r>
          </a:p>
          <a:p>
            <a:pPr lvl="0"/>
            <a:endParaRPr lang="en-GB" dirty="0" smtClean="0"/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21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38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nt2013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</TotalTime>
  <Words>287</Words>
  <Application>Microsoft Office PowerPoint</Application>
  <PresentationFormat>On-screen Show (4:3)</PresentationFormat>
  <Paragraphs>51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Century Schoolbook</vt:lpstr>
      <vt:lpstr>kent2013</vt:lpstr>
      <vt:lpstr>PowerPoint Presentation</vt:lpstr>
      <vt:lpstr>So… what is the OSC?  </vt:lpstr>
      <vt:lpstr>A little bit of history</vt:lpstr>
      <vt:lpstr>What do we cover?</vt:lpstr>
      <vt:lpstr>What does this actually mean? </vt:lpstr>
      <vt:lpstr>How does the OSC work? </vt:lpstr>
      <vt:lpstr>Some key things we’re looking at</vt:lpstr>
      <vt:lpstr>PowerPoint Presentation</vt:lpstr>
    </vt:vector>
  </TitlesOfParts>
  <Manager/>
  <Company>University of Kent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of Kent - Generic Powerpoint template</dc:title>
  <dc:subject/>
  <dc:creator>Miles Banbery</dc:creator>
  <cp:keywords/>
  <dc:description/>
  <cp:lastModifiedBy>Sarah Slowe</cp:lastModifiedBy>
  <cp:revision>59</cp:revision>
  <cp:lastPrinted>2017-06-08T07:33:19Z</cp:lastPrinted>
  <dcterms:created xsi:type="dcterms:W3CDTF">2013-06-07T14:52:08Z</dcterms:created>
  <dcterms:modified xsi:type="dcterms:W3CDTF">2017-11-15T10:14:55Z</dcterms:modified>
  <cp:category/>
</cp:coreProperties>
</file>