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8"/>
  </p:notesMasterIdLst>
  <p:handoutMasterIdLst>
    <p:handoutMasterId r:id="rId39"/>
  </p:handoutMasterIdLst>
  <p:sldIdLst>
    <p:sldId id="256" r:id="rId2"/>
    <p:sldId id="257" r:id="rId3"/>
    <p:sldId id="260" r:id="rId4"/>
    <p:sldId id="261" r:id="rId5"/>
    <p:sldId id="302" r:id="rId6"/>
    <p:sldId id="262" r:id="rId7"/>
    <p:sldId id="263" r:id="rId8"/>
    <p:sldId id="264" r:id="rId9"/>
    <p:sldId id="265" r:id="rId10"/>
    <p:sldId id="266" r:id="rId11"/>
    <p:sldId id="267" r:id="rId12"/>
    <p:sldId id="268" r:id="rId13"/>
    <p:sldId id="269" r:id="rId14"/>
    <p:sldId id="293" r:id="rId15"/>
    <p:sldId id="294" r:id="rId16"/>
    <p:sldId id="272" r:id="rId17"/>
    <p:sldId id="295" r:id="rId18"/>
    <p:sldId id="275" r:id="rId19"/>
    <p:sldId id="276" r:id="rId20"/>
    <p:sldId id="296" r:id="rId21"/>
    <p:sldId id="297" r:id="rId22"/>
    <p:sldId id="298" r:id="rId23"/>
    <p:sldId id="299" r:id="rId24"/>
    <p:sldId id="300" r:id="rId25"/>
    <p:sldId id="277" r:id="rId26"/>
    <p:sldId id="278" r:id="rId27"/>
    <p:sldId id="279" r:id="rId28"/>
    <p:sldId id="280" r:id="rId29"/>
    <p:sldId id="281" r:id="rId30"/>
    <p:sldId id="282" r:id="rId31"/>
    <p:sldId id="283" r:id="rId32"/>
    <p:sldId id="284" r:id="rId33"/>
    <p:sldId id="301" r:id="rId34"/>
    <p:sldId id="303" r:id="rId35"/>
    <p:sldId id="285" r:id="rId36"/>
    <p:sldId id="259" r:id="rId37"/>
  </p:sldIdLst>
  <p:sldSz cx="9144000" cy="6858000" type="screen4x3"/>
  <p:notesSz cx="6797675" cy="9926638"/>
  <p:defaultTextStyle>
    <a:defPPr>
      <a:defRPr lang="en-GB"/>
    </a:defPPr>
    <a:lvl1pPr algn="l" rtl="0" fontAlgn="b">
      <a:spcBef>
        <a:spcPct val="30000"/>
      </a:spcBef>
      <a:spcAft>
        <a:spcPct val="0"/>
      </a:spcAft>
      <a:defRPr sz="2400" kern="1200">
        <a:solidFill>
          <a:schemeClr val="tx1"/>
        </a:solidFill>
        <a:latin typeface="Arial" charset="0"/>
        <a:ea typeface="+mn-ea"/>
        <a:cs typeface="Arial" charset="0"/>
      </a:defRPr>
    </a:lvl1pPr>
    <a:lvl2pPr marL="457200" algn="l" rtl="0" fontAlgn="b">
      <a:spcBef>
        <a:spcPct val="30000"/>
      </a:spcBef>
      <a:spcAft>
        <a:spcPct val="0"/>
      </a:spcAft>
      <a:defRPr sz="2400" kern="1200">
        <a:solidFill>
          <a:schemeClr val="tx1"/>
        </a:solidFill>
        <a:latin typeface="Arial" charset="0"/>
        <a:ea typeface="+mn-ea"/>
        <a:cs typeface="Arial" charset="0"/>
      </a:defRPr>
    </a:lvl2pPr>
    <a:lvl3pPr marL="914400" algn="l" rtl="0" fontAlgn="b">
      <a:spcBef>
        <a:spcPct val="30000"/>
      </a:spcBef>
      <a:spcAft>
        <a:spcPct val="0"/>
      </a:spcAft>
      <a:defRPr sz="2400" kern="1200">
        <a:solidFill>
          <a:schemeClr val="tx1"/>
        </a:solidFill>
        <a:latin typeface="Arial" charset="0"/>
        <a:ea typeface="+mn-ea"/>
        <a:cs typeface="Arial" charset="0"/>
      </a:defRPr>
    </a:lvl3pPr>
    <a:lvl4pPr marL="1371600" algn="l" rtl="0" fontAlgn="b">
      <a:spcBef>
        <a:spcPct val="30000"/>
      </a:spcBef>
      <a:spcAft>
        <a:spcPct val="0"/>
      </a:spcAft>
      <a:defRPr sz="2400" kern="1200">
        <a:solidFill>
          <a:schemeClr val="tx1"/>
        </a:solidFill>
        <a:latin typeface="Arial" charset="0"/>
        <a:ea typeface="+mn-ea"/>
        <a:cs typeface="Arial" charset="0"/>
      </a:defRPr>
    </a:lvl4pPr>
    <a:lvl5pPr marL="1828800" algn="l" rtl="0" fontAlgn="b">
      <a:spcBef>
        <a:spcPct val="3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2034"/>
    <a:srgbClr val="6C0421"/>
    <a:srgbClr val="8C2633"/>
    <a:srgbClr val="7F5E23"/>
    <a:srgbClr val="520912"/>
    <a:srgbClr val="FF85C8"/>
    <a:srgbClr val="FCD852"/>
    <a:srgbClr val="FABE00"/>
    <a:srgbClr val="D6A300"/>
    <a:srgbClr val="A47D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684" autoAdjust="0"/>
    <p:restoredTop sz="75219" autoAdjust="0"/>
  </p:normalViewPr>
  <p:slideViewPr>
    <p:cSldViewPr snapToGrid="0">
      <p:cViewPr varScale="1">
        <p:scale>
          <a:sx n="54" d="100"/>
          <a:sy n="54" d="100"/>
        </p:scale>
        <p:origin x="-1602" y="2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8" d="100"/>
          <a:sy n="78" d="100"/>
        </p:scale>
        <p:origin x="-3366" y="-108"/>
      </p:cViewPr>
      <p:guideLst>
        <p:guide orient="horz" pos="3126"/>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fontAlgn="base">
              <a:spcBef>
                <a:spcPct val="0"/>
              </a:spcBef>
              <a:defRPr sz="1200"/>
            </a:lvl1pPr>
          </a:lstStyle>
          <a:p>
            <a:endParaRPr lang="en-GB"/>
          </a:p>
        </p:txBody>
      </p:sp>
      <p:sp>
        <p:nvSpPr>
          <p:cNvPr id="36867"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fontAlgn="base">
              <a:spcBef>
                <a:spcPct val="0"/>
              </a:spcBef>
              <a:defRPr sz="1200"/>
            </a:lvl1pPr>
          </a:lstStyle>
          <a:p>
            <a:endParaRPr lang="en-GB"/>
          </a:p>
        </p:txBody>
      </p:sp>
      <p:sp>
        <p:nvSpPr>
          <p:cNvPr id="36868"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fontAlgn="base">
              <a:spcBef>
                <a:spcPct val="0"/>
              </a:spcBef>
              <a:defRPr sz="1200"/>
            </a:lvl1pPr>
          </a:lstStyle>
          <a:p>
            <a:endParaRPr lang="en-GB"/>
          </a:p>
        </p:txBody>
      </p:sp>
      <p:sp>
        <p:nvSpPr>
          <p:cNvPr id="36869"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fontAlgn="base">
              <a:spcBef>
                <a:spcPct val="0"/>
              </a:spcBef>
              <a:defRPr sz="1200"/>
            </a:lvl1pPr>
          </a:lstStyle>
          <a:p>
            <a:fld id="{44AF512D-E224-4E93-B1D1-FE2471EDF047}" type="slidenum">
              <a:rPr lang="en-GB"/>
              <a:pPr/>
              <a:t>‹#›</a:t>
            </a:fld>
            <a:endParaRPr lang="en-GB"/>
          </a:p>
        </p:txBody>
      </p:sp>
    </p:spTree>
    <p:extLst>
      <p:ext uri="{BB962C8B-B14F-4D97-AF65-F5344CB8AC3E}">
        <p14:creationId xmlns:p14="http://schemas.microsoft.com/office/powerpoint/2010/main" xmlns="" val="1305384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fontAlgn="base">
              <a:spcBef>
                <a:spcPct val="0"/>
              </a:spcBef>
              <a:defRPr sz="1200"/>
            </a:lvl1pPr>
          </a:lstStyle>
          <a:p>
            <a:endParaRPr lang="en-GB"/>
          </a:p>
        </p:txBody>
      </p:sp>
      <p:sp>
        <p:nvSpPr>
          <p:cNvPr id="16387"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fontAlgn="base">
              <a:spcBef>
                <a:spcPct val="0"/>
              </a:spcBef>
              <a:defRPr sz="1200"/>
            </a:lvl1pPr>
          </a:lstStyle>
          <a:p>
            <a:endParaRPr lang="en-GB"/>
          </a:p>
        </p:txBody>
      </p:sp>
      <p:sp>
        <p:nvSpPr>
          <p:cNvPr id="16388"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16389"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6390"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fontAlgn="base">
              <a:spcBef>
                <a:spcPct val="0"/>
              </a:spcBef>
              <a:defRPr sz="1200"/>
            </a:lvl1pPr>
          </a:lstStyle>
          <a:p>
            <a:endParaRPr lang="en-GB"/>
          </a:p>
        </p:txBody>
      </p:sp>
      <p:sp>
        <p:nvSpPr>
          <p:cNvPr id="16391"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fontAlgn="base">
              <a:spcBef>
                <a:spcPct val="0"/>
              </a:spcBef>
              <a:defRPr sz="1200"/>
            </a:lvl1pPr>
          </a:lstStyle>
          <a:p>
            <a:fld id="{164B663F-FE7E-487F-B07F-3A770B0BE146}" type="slidenum">
              <a:rPr lang="en-GB"/>
              <a:pPr/>
              <a:t>‹#›</a:t>
            </a:fld>
            <a:endParaRPr lang="en-GB"/>
          </a:p>
        </p:txBody>
      </p:sp>
    </p:spTree>
    <p:extLst>
      <p:ext uri="{BB962C8B-B14F-4D97-AF65-F5344CB8AC3E}">
        <p14:creationId xmlns:p14="http://schemas.microsoft.com/office/powerpoint/2010/main" xmlns="" val="1231063730"/>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4B663F-FE7E-487F-B07F-3A770B0BE146}" type="slidenum">
              <a:rPr lang="en-GB" smtClean="0"/>
              <a:pPr/>
              <a:t>1</a:t>
            </a:fld>
            <a:endParaRPr lang="en-GB"/>
          </a:p>
        </p:txBody>
      </p:sp>
    </p:spTree>
    <p:extLst>
      <p:ext uri="{BB962C8B-B14F-4D97-AF65-F5344CB8AC3E}">
        <p14:creationId xmlns:p14="http://schemas.microsoft.com/office/powerpoint/2010/main" xmlns="" val="28573171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7.tiff"/><Relationship Id="rId5" Type="http://schemas.openxmlformats.org/officeDocument/2006/relationships/image" Target="../media/image6.jpeg"/><Relationship Id="rId4" Type="http://schemas.openxmlformats.org/officeDocument/2006/relationships/image" Target="../media/image5.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2592090"/>
            <a:ext cx="9144000" cy="4265910"/>
          </a:xfrm>
        </p:spPr>
        <p:txBody>
          <a:bodyPr/>
          <a:lstStyle/>
          <a:p>
            <a:endParaRPr lang="en-GB" dirty="0"/>
          </a:p>
        </p:txBody>
      </p:sp>
      <p:pic>
        <p:nvPicPr>
          <p:cNvPr id="5137" name="Picture 17" descr="Uok_Logo_PMS294_PC"/>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80932" y="299722"/>
            <a:ext cx="1007492" cy="546713"/>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userDrawn="1"/>
        </p:nvSpPr>
        <p:spPr>
          <a:xfrm>
            <a:off x="467544" y="299723"/>
            <a:ext cx="2808312" cy="276999"/>
          </a:xfrm>
          <a:prstGeom prst="rect">
            <a:avLst/>
          </a:prstGeom>
          <a:noFill/>
        </p:spPr>
        <p:txBody>
          <a:bodyPr wrap="square" lIns="0" rtlCol="0">
            <a:spAutoFit/>
          </a:bodyPr>
          <a:lstStyle/>
          <a:p>
            <a:pPr algn="l"/>
            <a:r>
              <a:rPr lang="en-GB" sz="1200" dirty="0" smtClean="0">
                <a:solidFill>
                  <a:srgbClr val="002060"/>
                </a:solidFill>
              </a:rPr>
              <a:t>The UK’s European university</a:t>
            </a:r>
            <a:endParaRPr lang="en-GB" sz="1200" dirty="0">
              <a:solidFill>
                <a:srgbClr val="002060"/>
              </a:solidFill>
            </a:endParaRPr>
          </a:p>
        </p:txBody>
      </p:sp>
      <p:sp>
        <p:nvSpPr>
          <p:cNvPr id="10" name="Text Placeholder 7"/>
          <p:cNvSpPr>
            <a:spLocks noGrp="1"/>
          </p:cNvSpPr>
          <p:nvPr>
            <p:ph type="body" sz="quarter" idx="12" hasCustomPrompt="1"/>
          </p:nvPr>
        </p:nvSpPr>
        <p:spPr>
          <a:xfrm>
            <a:off x="467544" y="989117"/>
            <a:ext cx="4176464" cy="1512168"/>
          </a:xfrm>
          <a:solidFill>
            <a:srgbClr val="6C0421"/>
          </a:solidFill>
        </p:spPr>
        <p:txBody>
          <a:bodyPr lIns="252000" tIns="273600" rIns="252000"/>
          <a:lstStyle>
            <a:lvl1pPr marL="0" indent="0">
              <a:lnSpc>
                <a:spcPts val="2500"/>
              </a:lnSpc>
              <a:buNone/>
              <a:defRPr sz="2400" spc="-100" baseline="0">
                <a:solidFill>
                  <a:schemeClr val="bg1"/>
                </a:solidFill>
                <a:latin typeface="Century Schoolbook" pitchFamily="18" charset="0"/>
              </a:defRPr>
            </a:lvl1pPr>
          </a:lstStyle>
          <a:p>
            <a:pPr lvl="0"/>
            <a:r>
              <a:rPr lang="en-US" dirty="0" smtClean="0"/>
              <a:t>CLICK TO EDIT MASTER TEXT STYLES</a:t>
            </a:r>
          </a:p>
        </p:txBody>
      </p:sp>
      <p:sp>
        <p:nvSpPr>
          <p:cNvPr id="11" name="Text Placeholder 10"/>
          <p:cNvSpPr>
            <a:spLocks noGrp="1"/>
          </p:cNvSpPr>
          <p:nvPr>
            <p:ph type="body" sz="quarter" idx="13" hasCustomPrompt="1"/>
          </p:nvPr>
        </p:nvSpPr>
        <p:spPr>
          <a:xfrm>
            <a:off x="467545" y="2488937"/>
            <a:ext cx="4176464" cy="664498"/>
          </a:xfrm>
          <a:solidFill>
            <a:srgbClr val="6C0421"/>
          </a:solidFill>
        </p:spPr>
        <p:txBody>
          <a:bodyPr lIns="252000" tIns="0" rIns="252000" bIns="154800" anchor="ctr" anchorCtr="0"/>
          <a:lstStyle>
            <a:lvl1pPr marL="0" indent="0" algn="l">
              <a:lnSpc>
                <a:spcPts val="1380"/>
              </a:lnSpc>
              <a:spcBef>
                <a:spcPts val="0"/>
              </a:spcBef>
              <a:buNone/>
              <a:defRPr sz="1400" i="1" spc="-50" baseline="0">
                <a:solidFill>
                  <a:srgbClr val="D6A300"/>
                </a:solidFill>
                <a:latin typeface="Century Schoolbook"/>
                <a:cs typeface="Century Schoolbook"/>
              </a:defRPr>
            </a:lvl1pPr>
          </a:lstStyle>
          <a:p>
            <a:pPr lvl="0"/>
            <a:r>
              <a:rPr lang="en-US" dirty="0" smtClean="0"/>
              <a:t>Sub heading</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p:spPr>
        <p:txBody>
          <a:bodyPr/>
          <a:lstStyle/>
          <a:p>
            <a:endParaRPr lang="en-GB"/>
          </a:p>
        </p:txBody>
      </p:sp>
    </p:spTree>
    <p:extLst>
      <p:ext uri="{BB962C8B-B14F-4D97-AF65-F5344CB8AC3E}">
        <p14:creationId xmlns:p14="http://schemas.microsoft.com/office/powerpoint/2010/main" xmlns="" val="3195695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nl-NL" smtClean="0"/>
              <a:t>Footer text</a:t>
            </a:r>
            <a:endParaRPr lang="en-GB"/>
          </a:p>
        </p:txBody>
      </p:sp>
      <p:sp>
        <p:nvSpPr>
          <p:cNvPr id="3" name="Slide Number Placeholder 1"/>
          <p:cNvSpPr>
            <a:spLocks noGrp="1"/>
          </p:cNvSpPr>
          <p:nvPr>
            <p:ph type="sldNum" sz="quarter" idx="4"/>
          </p:nvPr>
        </p:nvSpPr>
        <p:spPr>
          <a:xfrm>
            <a:off x="152400" y="65151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xmlns="" val="1642801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764704"/>
            <a:ext cx="5111750" cy="536145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nl-NL" smtClean="0"/>
              <a:t>Footer text</a:t>
            </a:r>
            <a:endParaRPr lang="en-GB"/>
          </a:p>
        </p:txBody>
      </p:sp>
      <p:sp>
        <p:nvSpPr>
          <p:cNvPr id="6" name="Slide Number Placeholder 1"/>
          <p:cNvSpPr>
            <a:spLocks noGrp="1"/>
          </p:cNvSpPr>
          <p:nvPr>
            <p:ph type="sldNum" sz="quarter" idx="4"/>
          </p:nvPr>
        </p:nvSpPr>
        <p:spPr>
          <a:xfrm>
            <a:off x="152400" y="65151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xmlns="" val="2495213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nl-NL" smtClean="0"/>
              <a:t>Footer text</a:t>
            </a:r>
            <a:endParaRPr lang="en-GB"/>
          </a:p>
        </p:txBody>
      </p:sp>
      <p:sp>
        <p:nvSpPr>
          <p:cNvPr id="6" name="Slide Number Placeholder 1"/>
          <p:cNvSpPr>
            <a:spLocks noGrp="1"/>
          </p:cNvSpPr>
          <p:nvPr>
            <p:ph type="sldNum" sz="quarter" idx="4"/>
          </p:nvPr>
        </p:nvSpPr>
        <p:spPr>
          <a:xfrm>
            <a:off x="152400" y="65151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xmlns="" val="1761953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st page">
    <p:spTree>
      <p:nvGrpSpPr>
        <p:cNvPr id="1" name=""/>
        <p:cNvGrpSpPr/>
        <p:nvPr/>
      </p:nvGrpSpPr>
      <p:grpSpPr>
        <a:xfrm>
          <a:off x="0" y="0"/>
          <a:ext cx="0" cy="0"/>
          <a:chOff x="0" y="0"/>
          <a:chExt cx="0" cy="0"/>
        </a:xfrm>
      </p:grpSpPr>
      <p:sp>
        <p:nvSpPr>
          <p:cNvPr id="4" name="Rectangle 3"/>
          <p:cNvSpPr/>
          <p:nvPr userDrawn="1"/>
        </p:nvSpPr>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 latinLnBrk="0" hangingPunct="1">
              <a:lnSpc>
                <a:spcPct val="100000"/>
              </a:lnSpc>
              <a:spcBef>
                <a:spcPct val="3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5" name="TextBox 4"/>
          <p:cNvSpPr txBox="1"/>
          <p:nvPr userDrawn="1"/>
        </p:nvSpPr>
        <p:spPr>
          <a:xfrm>
            <a:off x="-1860" y="0"/>
            <a:ext cx="9143999" cy="6858000"/>
          </a:xfrm>
          <a:prstGeom prst="rect">
            <a:avLst/>
          </a:prstGeom>
          <a:solidFill>
            <a:srgbClr val="6C0421"/>
          </a:solidFill>
        </p:spPr>
        <p:txBody>
          <a:bodyPr wrap="square" rtlCol="0">
            <a:spAutoFit/>
          </a:bodyPr>
          <a:lstStyle/>
          <a:p>
            <a:endParaRPr lang="en-US" dirty="0"/>
          </a:p>
        </p:txBody>
      </p:sp>
      <p:cxnSp>
        <p:nvCxnSpPr>
          <p:cNvPr id="6" name="Straight Connector 5"/>
          <p:cNvCxnSpPr/>
          <p:nvPr userDrawn="1"/>
        </p:nvCxnSpPr>
        <p:spPr bwMode="auto">
          <a:xfrm flipH="1">
            <a:off x="971600" y="1268760"/>
            <a:ext cx="432048" cy="1800200"/>
          </a:xfrm>
          <a:prstGeom prst="line">
            <a:avLst/>
          </a:prstGeom>
          <a:noFill/>
          <a:ln w="25400" cap="flat" cmpd="sng" algn="ctr">
            <a:solidFill>
              <a:srgbClr val="A47D0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2" name="TextBox 11"/>
          <p:cNvSpPr txBox="1"/>
          <p:nvPr userDrawn="1"/>
        </p:nvSpPr>
        <p:spPr>
          <a:xfrm>
            <a:off x="1547664" y="1196752"/>
            <a:ext cx="4392488" cy="2403735"/>
          </a:xfrm>
          <a:prstGeom prst="rect">
            <a:avLst/>
          </a:prstGeom>
          <a:noFill/>
        </p:spPr>
        <p:txBody>
          <a:bodyPr wrap="square" lIns="0" tIns="0" rIns="0" bIns="0" rtlCol="0">
            <a:spAutoFit/>
          </a:bodyPr>
          <a:lstStyle/>
          <a:p>
            <a:pPr marL="0" marR="0" lvl="0" indent="0" algn="l" defTabSz="914400" rtl="0" eaLnBrk="1" fontAlgn="b" latinLnBrk="0" hangingPunct="1">
              <a:lnSpc>
                <a:spcPts val="5000"/>
              </a:lnSpc>
              <a:spcBef>
                <a:spcPts val="0"/>
              </a:spcBef>
              <a:spcAft>
                <a:spcPct val="0"/>
              </a:spcAft>
              <a:buClrTx/>
              <a:buSzTx/>
              <a:buFontTx/>
              <a:buNone/>
              <a:tabLst/>
              <a:defRPr/>
            </a:pPr>
            <a:r>
              <a:rPr lang="en-US" sz="4800" spc="-100" dirty="0" smtClean="0">
                <a:solidFill>
                  <a:srgbClr val="A47D00"/>
                </a:solidFill>
                <a:latin typeface="Century Schoolbook"/>
                <a:cs typeface="Century Schoolbook"/>
              </a:rPr>
              <a:t>THE UK’S EUROPEAN UNIVERSITY</a:t>
            </a:r>
          </a:p>
          <a:p>
            <a:endParaRPr lang="en-US" dirty="0"/>
          </a:p>
        </p:txBody>
      </p:sp>
      <p:pic>
        <p:nvPicPr>
          <p:cNvPr id="15" name="Picture 14" descr="Uok_Logo_white.eps"/>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6804248" y="5556684"/>
            <a:ext cx="1387978" cy="752636"/>
          </a:xfrm>
          <a:prstGeom prst="rect">
            <a:avLst/>
          </a:prstGeom>
        </p:spPr>
      </p:pic>
      <p:sp>
        <p:nvSpPr>
          <p:cNvPr id="16" name="TextBox 15"/>
          <p:cNvSpPr txBox="1"/>
          <p:nvPr userDrawn="1"/>
        </p:nvSpPr>
        <p:spPr>
          <a:xfrm>
            <a:off x="1547664" y="5949280"/>
            <a:ext cx="2736304" cy="307777"/>
          </a:xfrm>
          <a:prstGeom prst="rect">
            <a:avLst/>
          </a:prstGeom>
          <a:noFill/>
        </p:spPr>
        <p:txBody>
          <a:bodyPr wrap="square" lIns="0" tIns="0" rIns="0" bIns="0" rtlCol="0" anchor="b" anchorCtr="0">
            <a:spAutoFit/>
          </a:bodyPr>
          <a:lstStyle/>
          <a:p>
            <a:r>
              <a:rPr lang="en-US" sz="2000" kern="1400" spc="-100" dirty="0" err="1" smtClean="0">
                <a:solidFill>
                  <a:schemeClr val="bg1"/>
                </a:solidFill>
                <a:latin typeface="Century Schoolbook"/>
                <a:cs typeface="Century Schoolbook"/>
              </a:rPr>
              <a:t>www.kent.ac.uk</a:t>
            </a:r>
            <a:endParaRPr lang="en-US" sz="2000" kern="1400" spc="-100" dirty="0">
              <a:solidFill>
                <a:schemeClr val="bg1"/>
              </a:solidFill>
              <a:latin typeface="Century Schoolbook"/>
              <a:cs typeface="Century Schoolbook"/>
            </a:endParaRPr>
          </a:p>
        </p:txBody>
      </p:sp>
      <p:grpSp>
        <p:nvGrpSpPr>
          <p:cNvPr id="9" name="Group 8"/>
          <p:cNvGrpSpPr/>
          <p:nvPr userDrawn="1"/>
        </p:nvGrpSpPr>
        <p:grpSpPr>
          <a:xfrm>
            <a:off x="1549959" y="5585850"/>
            <a:ext cx="1356664" cy="284120"/>
            <a:chOff x="1547664" y="5589240"/>
            <a:chExt cx="1523655" cy="319092"/>
          </a:xfrm>
        </p:grpSpPr>
        <p:pic>
          <p:nvPicPr>
            <p:cNvPr id="2" name="Picture 1" descr="Facebook__very_small.eps"/>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547664" y="5589240"/>
              <a:ext cx="324260" cy="312595"/>
            </a:xfrm>
            <a:prstGeom prst="rect">
              <a:avLst/>
            </a:prstGeom>
          </p:spPr>
        </p:pic>
        <p:pic>
          <p:nvPicPr>
            <p:cNvPr id="3" name="Picture 2" descr="twitter-bird-white-on-blue_small.eps"/>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1" r="9042"/>
            <a:stretch/>
          </p:blipFill>
          <p:spPr>
            <a:xfrm>
              <a:off x="1941392" y="5589240"/>
              <a:ext cx="330409" cy="312115"/>
            </a:xfrm>
            <a:prstGeom prst="rect">
              <a:avLst/>
            </a:prstGeom>
          </p:spPr>
        </p:pic>
        <p:pic>
          <p:nvPicPr>
            <p:cNvPr id="7" name="Picture 6" descr="LI_brand.jpg"/>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l="3442" t="6533" r="3179" b="3587"/>
            <a:stretch/>
          </p:blipFill>
          <p:spPr>
            <a:xfrm>
              <a:off x="2755635" y="5589240"/>
              <a:ext cx="315684" cy="319092"/>
            </a:xfrm>
            <a:prstGeom prst="rect">
              <a:avLst/>
            </a:prstGeom>
          </p:spPr>
        </p:pic>
        <p:pic>
          <p:nvPicPr>
            <p:cNvPr id="8" name="Picture 7" descr="youtube.tif"/>
            <p:cNvPicPr>
              <a:picLocks noChangeAspect="1"/>
            </p:cNvPicPr>
            <p:nvPr userDrawn="1"/>
          </p:nvPicPr>
          <p:blipFill rotWithShape="1">
            <a:blip r:embed="rId6" cstate="print">
              <a:extLst>
                <a:ext uri="{28A0092B-C50C-407E-A947-70E740481C1C}">
                  <a14:useLocalDpi xmlns:a14="http://schemas.microsoft.com/office/drawing/2010/main" xmlns="" val="0"/>
                </a:ext>
              </a:extLst>
            </a:blip>
            <a:srcRect l="7244" t="7968" r="10058" b="11869"/>
            <a:stretch/>
          </p:blipFill>
          <p:spPr>
            <a:xfrm>
              <a:off x="2346244" y="5589240"/>
              <a:ext cx="330650" cy="312595"/>
            </a:xfrm>
            <a:prstGeom prst="rect">
              <a:avLst/>
            </a:prstGeom>
          </p:spPr>
        </p:pic>
      </p:grpSp>
    </p:spTree>
    <p:extLst>
      <p:ext uri="{BB962C8B-B14F-4D97-AF65-F5344CB8AC3E}">
        <p14:creationId xmlns:p14="http://schemas.microsoft.com/office/powerpoint/2010/main" xmlns="" val="736972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Footer Placeholder 3"/>
          <p:cNvSpPr>
            <a:spLocks noGrp="1"/>
          </p:cNvSpPr>
          <p:nvPr>
            <p:ph type="ftr" sz="quarter" idx="10"/>
          </p:nvPr>
        </p:nvSpPr>
        <p:spPr/>
        <p:txBody>
          <a:bodyPr/>
          <a:lstStyle>
            <a:lvl1pPr>
              <a:defRPr/>
            </a:lvl1pPr>
          </a:lstStyle>
          <a:p>
            <a:r>
              <a:rPr lang="nl-NL" smtClean="0"/>
              <a:t>Footer text</a:t>
            </a:r>
            <a:endParaRPr lang="en-GB" dirty="0"/>
          </a:p>
        </p:txBody>
      </p:sp>
      <p:sp>
        <p:nvSpPr>
          <p:cNvPr id="5" name="Slide Number Placeholder 1"/>
          <p:cNvSpPr>
            <a:spLocks noGrp="1"/>
          </p:cNvSpPr>
          <p:nvPr>
            <p:ph type="sldNum" sz="quarter" idx="4"/>
          </p:nvPr>
        </p:nvSpPr>
        <p:spPr>
          <a:xfrm>
            <a:off x="152400" y="65151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xmlns="" val="298663874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ubsectionright">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0" y="260648"/>
            <a:ext cx="9144000" cy="6120680"/>
          </a:xfrm>
        </p:spPr>
        <p:txBody>
          <a:bodyPr/>
          <a:lstStyle/>
          <a:p>
            <a:r>
              <a:rPr lang="en-US" dirty="0" smtClean="0"/>
              <a:t>Click icon to add picture</a:t>
            </a:r>
            <a:endParaRPr lang="en-GB" dirty="0"/>
          </a:p>
        </p:txBody>
      </p:sp>
      <p:sp>
        <p:nvSpPr>
          <p:cNvPr id="4" name="Footer Placeholder 3"/>
          <p:cNvSpPr>
            <a:spLocks noGrp="1"/>
          </p:cNvSpPr>
          <p:nvPr>
            <p:ph type="ftr" sz="quarter" idx="10"/>
          </p:nvPr>
        </p:nvSpPr>
        <p:spPr/>
        <p:txBody>
          <a:bodyPr/>
          <a:lstStyle>
            <a:lvl1pPr>
              <a:defRPr/>
            </a:lvl1pPr>
          </a:lstStyle>
          <a:p>
            <a:r>
              <a:rPr lang="nl-NL" smtClean="0"/>
              <a:t>Footer text</a:t>
            </a:r>
            <a:endParaRPr lang="en-GB" dirty="0"/>
          </a:p>
        </p:txBody>
      </p:sp>
      <p:sp>
        <p:nvSpPr>
          <p:cNvPr id="8" name="Text Placeholder 7"/>
          <p:cNvSpPr>
            <a:spLocks noGrp="1"/>
          </p:cNvSpPr>
          <p:nvPr>
            <p:ph type="body" sz="quarter" idx="12" hasCustomPrompt="1"/>
          </p:nvPr>
        </p:nvSpPr>
        <p:spPr>
          <a:xfrm>
            <a:off x="4499992" y="764704"/>
            <a:ext cx="4176464" cy="1584176"/>
          </a:xfrm>
          <a:solidFill>
            <a:srgbClr val="6C0421"/>
          </a:solidFill>
        </p:spPr>
        <p:txBody>
          <a:bodyPr lIns="720000" tIns="273600" rIns="360000"/>
          <a:lstStyle>
            <a:lvl1pPr marL="0" indent="0">
              <a:lnSpc>
                <a:spcPts val="2600"/>
              </a:lnSpc>
              <a:buNone/>
              <a:defRPr sz="2400" spc="-100">
                <a:solidFill>
                  <a:schemeClr val="bg1"/>
                </a:solidFill>
                <a:latin typeface="Century Schoolbook" pitchFamily="18" charset="0"/>
              </a:defRPr>
            </a:lvl1pPr>
          </a:lstStyle>
          <a:p>
            <a:pPr lvl="0"/>
            <a:r>
              <a:rPr lang="en-US" dirty="0" smtClean="0"/>
              <a:t>CLICK TO EDIT MASTER TEXT STYLES</a:t>
            </a:r>
          </a:p>
        </p:txBody>
      </p:sp>
      <p:sp>
        <p:nvSpPr>
          <p:cNvPr id="11" name="Text Placeholder 10"/>
          <p:cNvSpPr>
            <a:spLocks noGrp="1"/>
          </p:cNvSpPr>
          <p:nvPr>
            <p:ph type="body" sz="quarter" idx="13"/>
          </p:nvPr>
        </p:nvSpPr>
        <p:spPr>
          <a:xfrm>
            <a:off x="4499993" y="2276872"/>
            <a:ext cx="4176464" cy="935658"/>
          </a:xfrm>
          <a:solidFill>
            <a:srgbClr val="6C0421"/>
          </a:solidFill>
          <a:ln>
            <a:noFill/>
          </a:ln>
        </p:spPr>
        <p:txBody>
          <a:bodyPr lIns="720000" rIns="360000" bIns="108000"/>
          <a:lstStyle>
            <a:lvl1pPr marL="0" indent="0">
              <a:lnSpc>
                <a:spcPts val="1480"/>
              </a:lnSpc>
              <a:spcBef>
                <a:spcPts val="0"/>
              </a:spcBef>
              <a:buNone/>
              <a:defRPr sz="1400" b="0" i="1" spc="-50">
                <a:solidFill>
                  <a:schemeClr val="bg1"/>
                </a:solidFill>
                <a:latin typeface="Century Schoolbook"/>
                <a:cs typeface="Century Schoolbook"/>
              </a:defRPr>
            </a:lvl1pPr>
          </a:lstStyle>
          <a:p>
            <a:pPr lvl="0"/>
            <a:r>
              <a:rPr lang="en-US" dirty="0" smtClean="0"/>
              <a:t>Click to edit Master text styles</a:t>
            </a:r>
          </a:p>
        </p:txBody>
      </p:sp>
      <p:cxnSp>
        <p:nvCxnSpPr>
          <p:cNvPr id="3" name="Straight Connector 2"/>
          <p:cNvCxnSpPr/>
          <p:nvPr userDrawn="1"/>
        </p:nvCxnSpPr>
        <p:spPr bwMode="auto">
          <a:xfrm flipH="1">
            <a:off x="4860032" y="1052736"/>
            <a:ext cx="216024" cy="1224136"/>
          </a:xfrm>
          <a:prstGeom prst="line">
            <a:avLst/>
          </a:prstGeom>
          <a:noFill/>
          <a:ln w="15875" cap="flat" cmpd="sng" algn="ctr">
            <a:solidFill>
              <a:srgbClr val="A47D0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7" name="Slide Number Placeholder 1"/>
          <p:cNvSpPr>
            <a:spLocks noGrp="1"/>
          </p:cNvSpPr>
          <p:nvPr>
            <p:ph type="sldNum" sz="quarter" idx="4"/>
          </p:nvPr>
        </p:nvSpPr>
        <p:spPr>
          <a:xfrm>
            <a:off x="152400" y="65151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xmlns="" val="38208573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ubsectionleft">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0" y="260648"/>
            <a:ext cx="9144000" cy="6120680"/>
          </a:xfrm>
        </p:spPr>
        <p:txBody>
          <a:bodyPr/>
          <a:lstStyle/>
          <a:p>
            <a:r>
              <a:rPr lang="en-US" smtClean="0"/>
              <a:t>Click icon to add picture</a:t>
            </a:r>
            <a:endParaRPr lang="en-GB"/>
          </a:p>
        </p:txBody>
      </p:sp>
      <p:sp>
        <p:nvSpPr>
          <p:cNvPr id="4" name="Footer Placeholder 3"/>
          <p:cNvSpPr>
            <a:spLocks noGrp="1"/>
          </p:cNvSpPr>
          <p:nvPr>
            <p:ph type="ftr" sz="quarter" idx="10"/>
          </p:nvPr>
        </p:nvSpPr>
        <p:spPr/>
        <p:txBody>
          <a:bodyPr/>
          <a:lstStyle>
            <a:lvl1pPr>
              <a:defRPr/>
            </a:lvl1pPr>
          </a:lstStyle>
          <a:p>
            <a:r>
              <a:rPr lang="nl-NL" smtClean="0"/>
              <a:t>Footer text</a:t>
            </a:r>
            <a:endParaRPr lang="en-GB" dirty="0" smtClean="0"/>
          </a:p>
        </p:txBody>
      </p:sp>
      <p:sp>
        <p:nvSpPr>
          <p:cNvPr id="8" name="Text Placeholder 7"/>
          <p:cNvSpPr>
            <a:spLocks noGrp="1"/>
          </p:cNvSpPr>
          <p:nvPr>
            <p:ph type="body" sz="quarter" idx="12" hasCustomPrompt="1"/>
          </p:nvPr>
        </p:nvSpPr>
        <p:spPr>
          <a:xfrm>
            <a:off x="454844" y="764704"/>
            <a:ext cx="4176464" cy="1584176"/>
          </a:xfrm>
          <a:solidFill>
            <a:srgbClr val="6C0421"/>
          </a:solidFill>
        </p:spPr>
        <p:txBody>
          <a:bodyPr lIns="720000" tIns="273600" rIns="360000"/>
          <a:lstStyle>
            <a:lvl1pPr marL="0" indent="0">
              <a:lnSpc>
                <a:spcPts val="2600"/>
              </a:lnSpc>
              <a:buNone/>
              <a:defRPr sz="2400" spc="-100">
                <a:solidFill>
                  <a:srgbClr val="FFFFFF"/>
                </a:solidFill>
                <a:latin typeface="Century Schoolbook" pitchFamily="18" charset="0"/>
              </a:defRPr>
            </a:lvl1pPr>
          </a:lstStyle>
          <a:p>
            <a:pPr lvl="0"/>
            <a:r>
              <a:rPr lang="en-US" dirty="0" smtClean="0"/>
              <a:t>CLICK TO EDIT MASTER TEXT STYLES</a:t>
            </a:r>
          </a:p>
        </p:txBody>
      </p:sp>
      <p:sp>
        <p:nvSpPr>
          <p:cNvPr id="11" name="Text Placeholder 10"/>
          <p:cNvSpPr>
            <a:spLocks noGrp="1"/>
          </p:cNvSpPr>
          <p:nvPr>
            <p:ph type="body" sz="quarter" idx="13"/>
          </p:nvPr>
        </p:nvSpPr>
        <p:spPr>
          <a:xfrm>
            <a:off x="454845" y="2348880"/>
            <a:ext cx="4176464" cy="720080"/>
          </a:xfrm>
          <a:solidFill>
            <a:srgbClr val="6C0421"/>
          </a:solidFill>
        </p:spPr>
        <p:txBody>
          <a:bodyPr lIns="720000" rIns="360000" bIns="108000"/>
          <a:lstStyle>
            <a:lvl1pPr marL="0" indent="0">
              <a:buNone/>
              <a:defRPr sz="1200" b="0" i="1">
                <a:solidFill>
                  <a:schemeClr val="bg1"/>
                </a:solidFill>
                <a:latin typeface="Century Schoolbook"/>
                <a:cs typeface="Century Schoolbook"/>
              </a:defRPr>
            </a:lvl1pPr>
          </a:lstStyle>
          <a:p>
            <a:pPr lvl="0"/>
            <a:r>
              <a:rPr lang="en-US" dirty="0" smtClean="0"/>
              <a:t>Click to edit Master text styles</a:t>
            </a:r>
          </a:p>
        </p:txBody>
      </p:sp>
      <p:cxnSp>
        <p:nvCxnSpPr>
          <p:cNvPr id="6" name="Straight Connector 5"/>
          <p:cNvCxnSpPr/>
          <p:nvPr userDrawn="1"/>
        </p:nvCxnSpPr>
        <p:spPr bwMode="auto">
          <a:xfrm flipH="1">
            <a:off x="827584" y="1052736"/>
            <a:ext cx="216024" cy="1224136"/>
          </a:xfrm>
          <a:prstGeom prst="line">
            <a:avLst/>
          </a:prstGeom>
          <a:noFill/>
          <a:ln w="15875" cap="flat" cmpd="sng" algn="ctr">
            <a:solidFill>
              <a:srgbClr val="A47D0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7" name="Slide Number Placeholder 1"/>
          <p:cNvSpPr>
            <a:spLocks noGrp="1"/>
          </p:cNvSpPr>
          <p:nvPr>
            <p:ph type="sldNum" sz="quarter" idx="4"/>
          </p:nvPr>
        </p:nvSpPr>
        <p:spPr>
          <a:xfrm>
            <a:off x="152400" y="65151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xmlns="" val="288503742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r>
              <a:rPr lang="nl-NL" smtClean="0"/>
              <a:t>Footer text</a:t>
            </a:r>
            <a:endParaRPr lang="en-GB"/>
          </a:p>
        </p:txBody>
      </p:sp>
      <p:sp>
        <p:nvSpPr>
          <p:cNvPr id="9" name="Picture Placeholder 7"/>
          <p:cNvSpPr>
            <a:spLocks noGrp="1"/>
          </p:cNvSpPr>
          <p:nvPr>
            <p:ph type="pic" sz="quarter" idx="15"/>
          </p:nvPr>
        </p:nvSpPr>
        <p:spPr>
          <a:xfrm>
            <a:off x="3419872" y="1494509"/>
            <a:ext cx="2376264" cy="1728192"/>
          </a:xfrm>
        </p:spPr>
        <p:txBody>
          <a:bodyPr tIns="46800" anchor="b"/>
          <a:lstStyle>
            <a:lvl1pPr marL="0" indent="0">
              <a:buNone/>
              <a:defRPr sz="1600"/>
            </a:lvl1pPr>
          </a:lstStyle>
          <a:p>
            <a:r>
              <a:rPr lang="en-US" smtClean="0"/>
              <a:t>Click icon to add picture</a:t>
            </a:r>
            <a:endParaRPr lang="en-GB" dirty="0"/>
          </a:p>
        </p:txBody>
      </p:sp>
      <p:sp>
        <p:nvSpPr>
          <p:cNvPr id="15" name="Picture Placeholder 7"/>
          <p:cNvSpPr>
            <a:spLocks noGrp="1"/>
          </p:cNvSpPr>
          <p:nvPr>
            <p:ph type="pic" sz="quarter" idx="16"/>
          </p:nvPr>
        </p:nvSpPr>
        <p:spPr>
          <a:xfrm>
            <a:off x="6372200" y="1484784"/>
            <a:ext cx="2376264" cy="1728192"/>
          </a:xfrm>
        </p:spPr>
        <p:txBody>
          <a:bodyPr anchor="b"/>
          <a:lstStyle>
            <a:lvl1pPr marL="0" indent="0">
              <a:buNone/>
              <a:defRPr sz="1600"/>
            </a:lvl1pPr>
          </a:lstStyle>
          <a:p>
            <a:r>
              <a:rPr lang="en-US" smtClean="0"/>
              <a:t>Click icon to add picture</a:t>
            </a:r>
            <a:endParaRPr lang="en-GB" dirty="0"/>
          </a:p>
        </p:txBody>
      </p:sp>
      <p:sp>
        <p:nvSpPr>
          <p:cNvPr id="17" name="Picture Placeholder 7"/>
          <p:cNvSpPr>
            <a:spLocks noGrp="1"/>
          </p:cNvSpPr>
          <p:nvPr>
            <p:ph type="pic" sz="quarter" idx="18"/>
          </p:nvPr>
        </p:nvSpPr>
        <p:spPr>
          <a:xfrm>
            <a:off x="467544" y="3861048"/>
            <a:ext cx="2376264" cy="2088232"/>
          </a:xfrm>
        </p:spPr>
        <p:txBody>
          <a:bodyPr anchor="b"/>
          <a:lstStyle>
            <a:lvl1pPr marL="0" indent="0">
              <a:buNone/>
              <a:defRPr sz="1600"/>
            </a:lvl1pPr>
          </a:lstStyle>
          <a:p>
            <a:r>
              <a:rPr lang="en-US" smtClean="0"/>
              <a:t>Click icon to add picture</a:t>
            </a:r>
            <a:endParaRPr lang="en-GB" dirty="0"/>
          </a:p>
        </p:txBody>
      </p:sp>
      <p:sp>
        <p:nvSpPr>
          <p:cNvPr id="18" name="Picture Placeholder 7"/>
          <p:cNvSpPr>
            <a:spLocks noGrp="1"/>
          </p:cNvSpPr>
          <p:nvPr>
            <p:ph type="pic" sz="quarter" idx="19"/>
          </p:nvPr>
        </p:nvSpPr>
        <p:spPr>
          <a:xfrm>
            <a:off x="6372200" y="3861048"/>
            <a:ext cx="2376264" cy="2088232"/>
          </a:xfrm>
        </p:spPr>
        <p:txBody>
          <a:bodyPr anchor="b"/>
          <a:lstStyle>
            <a:lvl1pPr marL="0" indent="0">
              <a:buNone/>
              <a:defRPr sz="1600"/>
            </a:lvl1pPr>
          </a:lstStyle>
          <a:p>
            <a:r>
              <a:rPr lang="en-US" smtClean="0"/>
              <a:t>Click icon to add picture</a:t>
            </a:r>
            <a:endParaRPr lang="en-GB" dirty="0"/>
          </a:p>
        </p:txBody>
      </p:sp>
      <p:sp>
        <p:nvSpPr>
          <p:cNvPr id="19" name="Picture Placeholder 7"/>
          <p:cNvSpPr>
            <a:spLocks noGrp="1"/>
          </p:cNvSpPr>
          <p:nvPr>
            <p:ph type="pic" sz="quarter" idx="20"/>
          </p:nvPr>
        </p:nvSpPr>
        <p:spPr>
          <a:xfrm>
            <a:off x="3433157" y="3861048"/>
            <a:ext cx="2376264" cy="2088232"/>
          </a:xfrm>
        </p:spPr>
        <p:txBody>
          <a:bodyPr anchor="b"/>
          <a:lstStyle>
            <a:lvl1pPr marL="0" indent="0">
              <a:buNone/>
              <a:defRPr sz="1600"/>
            </a:lvl1pPr>
          </a:lstStyle>
          <a:p>
            <a:r>
              <a:rPr lang="en-US" smtClean="0"/>
              <a:t>Click icon to add picture</a:t>
            </a:r>
            <a:endParaRPr lang="en-GB" dirty="0"/>
          </a:p>
        </p:txBody>
      </p:sp>
      <p:sp>
        <p:nvSpPr>
          <p:cNvPr id="21" name="TextBox 20"/>
          <p:cNvSpPr txBox="1"/>
          <p:nvPr userDrawn="1"/>
        </p:nvSpPr>
        <p:spPr>
          <a:xfrm>
            <a:off x="3419872" y="3229754"/>
            <a:ext cx="2376264" cy="338554"/>
          </a:xfrm>
          <a:prstGeom prst="rect">
            <a:avLst/>
          </a:prstGeom>
          <a:noFill/>
        </p:spPr>
        <p:txBody>
          <a:bodyPr wrap="square" rtlCol="0">
            <a:spAutoFit/>
          </a:bodyPr>
          <a:lstStyle/>
          <a:p>
            <a:r>
              <a:rPr lang="en-GB" sz="1600" dirty="0" smtClean="0"/>
              <a:t>Caption</a:t>
            </a:r>
            <a:endParaRPr lang="en-GB" sz="1600" dirty="0"/>
          </a:p>
        </p:txBody>
      </p:sp>
      <p:sp>
        <p:nvSpPr>
          <p:cNvPr id="22" name="Picture Placeholder 7"/>
          <p:cNvSpPr>
            <a:spLocks noGrp="1"/>
          </p:cNvSpPr>
          <p:nvPr>
            <p:ph type="pic" sz="quarter" idx="21"/>
          </p:nvPr>
        </p:nvSpPr>
        <p:spPr>
          <a:xfrm>
            <a:off x="467544" y="1484784"/>
            <a:ext cx="2376264" cy="1728192"/>
          </a:xfrm>
        </p:spPr>
        <p:txBody>
          <a:bodyPr tIns="46800" anchor="b"/>
          <a:lstStyle>
            <a:lvl1pPr marL="0" indent="0">
              <a:buNone/>
              <a:defRPr sz="1600"/>
            </a:lvl1pPr>
          </a:lstStyle>
          <a:p>
            <a:r>
              <a:rPr lang="en-US" smtClean="0"/>
              <a:t>Click icon to add picture</a:t>
            </a:r>
            <a:endParaRPr lang="en-GB" dirty="0"/>
          </a:p>
        </p:txBody>
      </p:sp>
      <p:sp>
        <p:nvSpPr>
          <p:cNvPr id="25" name="Text Placeholder 24"/>
          <p:cNvSpPr>
            <a:spLocks noGrp="1"/>
          </p:cNvSpPr>
          <p:nvPr>
            <p:ph type="body" sz="quarter" idx="22"/>
          </p:nvPr>
        </p:nvSpPr>
        <p:spPr>
          <a:xfrm>
            <a:off x="468313" y="3228975"/>
            <a:ext cx="2374900" cy="339333"/>
          </a:xfrm>
        </p:spPr>
        <p:txBody>
          <a:bodyPr/>
          <a:lstStyle>
            <a:lvl1pPr marL="0" indent="0">
              <a:buNone/>
              <a:defRPr sz="1600"/>
            </a:lvl1pPr>
          </a:lstStyle>
          <a:p>
            <a:pPr lvl="0"/>
            <a:r>
              <a:rPr lang="en-US" smtClean="0"/>
              <a:t>Click to edit Master text styles</a:t>
            </a:r>
          </a:p>
        </p:txBody>
      </p:sp>
      <p:sp>
        <p:nvSpPr>
          <p:cNvPr id="12" name="Slide Number Placeholder 1"/>
          <p:cNvSpPr>
            <a:spLocks noGrp="1"/>
          </p:cNvSpPr>
          <p:nvPr>
            <p:ph type="sldNum" sz="quarter" idx="4"/>
          </p:nvPr>
        </p:nvSpPr>
        <p:spPr>
          <a:xfrm>
            <a:off x="152400" y="65151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xmlns="" val="1623685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331913" y="1484313"/>
            <a:ext cx="3416300" cy="4897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900613" y="1484313"/>
            <a:ext cx="3416300" cy="4897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p:txBody>
          <a:bodyPr/>
          <a:lstStyle>
            <a:lvl1pPr>
              <a:defRPr/>
            </a:lvl1pPr>
          </a:lstStyle>
          <a:p>
            <a:r>
              <a:rPr lang="nl-NL" smtClean="0"/>
              <a:t>Footer text</a:t>
            </a:r>
            <a:endParaRPr lang="en-GB" dirty="0"/>
          </a:p>
        </p:txBody>
      </p:sp>
      <p:sp>
        <p:nvSpPr>
          <p:cNvPr id="6" name="Slide Number Placeholder 1"/>
          <p:cNvSpPr>
            <a:spLocks noGrp="1"/>
          </p:cNvSpPr>
          <p:nvPr>
            <p:ph type="sldNum" sz="quarter" idx="4"/>
          </p:nvPr>
        </p:nvSpPr>
        <p:spPr>
          <a:xfrm>
            <a:off x="152400" y="65151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xmlns="" val="1872465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6"/>
          <p:cNvSpPr>
            <a:spLocks noGrp="1"/>
          </p:cNvSpPr>
          <p:nvPr>
            <p:ph type="ftr" sz="quarter" idx="10"/>
          </p:nvPr>
        </p:nvSpPr>
        <p:spPr/>
        <p:txBody>
          <a:bodyPr/>
          <a:lstStyle>
            <a:lvl1pPr>
              <a:defRPr/>
            </a:lvl1pPr>
          </a:lstStyle>
          <a:p>
            <a:r>
              <a:rPr lang="nl-NL" smtClean="0"/>
              <a:t>Footer text</a:t>
            </a:r>
            <a:endParaRPr lang="en-GB"/>
          </a:p>
        </p:txBody>
      </p:sp>
      <p:sp>
        <p:nvSpPr>
          <p:cNvPr id="8" name="Slide Number Placeholder 1"/>
          <p:cNvSpPr>
            <a:spLocks noGrp="1"/>
          </p:cNvSpPr>
          <p:nvPr>
            <p:ph type="sldNum" sz="quarter" idx="11"/>
          </p:nvPr>
        </p:nvSpPr>
        <p:spPr>
          <a:xfrm>
            <a:off x="152400" y="65151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xmlns="" val="1915340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lvl1pPr>
              <a:defRPr/>
            </a:lvl1pPr>
          </a:lstStyle>
          <a:p>
            <a:r>
              <a:rPr lang="nl-NL" smtClean="0"/>
              <a:t>Footer text</a:t>
            </a:r>
            <a:endParaRPr lang="en-GB"/>
          </a:p>
        </p:txBody>
      </p:sp>
      <p:sp>
        <p:nvSpPr>
          <p:cNvPr id="4" name="Slide Number Placeholder 1"/>
          <p:cNvSpPr>
            <a:spLocks noGrp="1"/>
          </p:cNvSpPr>
          <p:nvPr>
            <p:ph type="sldNum" sz="quarter" idx="4"/>
          </p:nvPr>
        </p:nvSpPr>
        <p:spPr>
          <a:xfrm>
            <a:off x="152400" y="65151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extLst>
      <p:ext uri="{BB962C8B-B14F-4D97-AF65-F5344CB8AC3E}">
        <p14:creationId xmlns:p14="http://schemas.microsoft.com/office/powerpoint/2010/main" xmlns="" val="3042106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549275"/>
            <a:ext cx="8291513" cy="576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4099" name="Rectangle 3"/>
          <p:cNvSpPr>
            <a:spLocks noGrp="1" noChangeArrowheads="1"/>
          </p:cNvSpPr>
          <p:nvPr>
            <p:ph type="body" idx="1"/>
          </p:nvPr>
        </p:nvSpPr>
        <p:spPr bwMode="auto">
          <a:xfrm>
            <a:off x="1331913" y="1484313"/>
            <a:ext cx="6985000" cy="4897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p:txBody>
      </p:sp>
      <p:sp>
        <p:nvSpPr>
          <p:cNvPr id="4100" name="Rectangle 4"/>
          <p:cNvSpPr>
            <a:spLocks noGrp="1" noChangeArrowheads="1"/>
          </p:cNvSpPr>
          <p:nvPr>
            <p:ph type="ftr" sz="quarter" idx="3"/>
          </p:nvPr>
        </p:nvSpPr>
        <p:spPr bwMode="auto">
          <a:xfrm>
            <a:off x="824014" y="6524625"/>
            <a:ext cx="6491186"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fontAlgn="base">
              <a:spcBef>
                <a:spcPct val="0"/>
              </a:spcBef>
              <a:defRPr sz="1000"/>
            </a:lvl1pPr>
          </a:lstStyle>
          <a:p>
            <a:r>
              <a:rPr lang="nl-NL" smtClean="0"/>
              <a:t>Footer text</a:t>
            </a:r>
            <a:endParaRPr lang="en-GB" dirty="0" smtClean="0"/>
          </a:p>
        </p:txBody>
      </p:sp>
      <p:sp>
        <p:nvSpPr>
          <p:cNvPr id="4102" name="Rectangle 6"/>
          <p:cNvSpPr>
            <a:spLocks noChangeArrowheads="1"/>
          </p:cNvSpPr>
          <p:nvPr/>
        </p:nvSpPr>
        <p:spPr bwMode="auto">
          <a:xfrm>
            <a:off x="0" y="-1588"/>
            <a:ext cx="9144000" cy="287338"/>
          </a:xfrm>
          <a:prstGeom prst="rect">
            <a:avLst/>
          </a:prstGeom>
          <a:solidFill>
            <a:srgbClr val="6C0421"/>
          </a:solidFill>
          <a:ln>
            <a:noFill/>
          </a:ln>
          <a:effectLst/>
        </p:spPr>
        <p:txBody>
          <a:bodyPr wrap="none" anchor="ctr"/>
          <a:lstStyle/>
          <a:p>
            <a:endParaRPr lang="en-GB">
              <a:solidFill>
                <a:srgbClr val="D6A300"/>
              </a:solidFill>
            </a:endParaRPr>
          </a:p>
        </p:txBody>
      </p:sp>
      <p:pic>
        <p:nvPicPr>
          <p:cNvPr id="4105" name="Picture 9" descr="Uok_horiz_PMS294"/>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7380288" y="6553200"/>
            <a:ext cx="1368425" cy="201613"/>
          </a:xfrm>
          <a:prstGeom prst="rect">
            <a:avLst/>
          </a:prstGeom>
          <a:noFill/>
          <a:extLst>
            <a:ext uri="{909E8E84-426E-40dd-AFC4-6F175D3DCCD1}">
              <a14:hiddenFill xmlns="" xmlns:a14="http://schemas.microsoft.com/office/drawing/2010/main">
                <a:solidFill>
                  <a:srgbClr val="FFFFFF"/>
                </a:solidFill>
              </a14:hiddenFill>
            </a:ext>
          </a:extLst>
        </p:spPr>
      </p:pic>
      <p:sp>
        <p:nvSpPr>
          <p:cNvPr id="8" name="Slide Number Placeholder 1"/>
          <p:cNvSpPr>
            <a:spLocks noGrp="1"/>
          </p:cNvSpPr>
          <p:nvPr>
            <p:ph type="sldNum" sz="quarter" idx="4"/>
          </p:nvPr>
        </p:nvSpPr>
        <p:spPr>
          <a:xfrm>
            <a:off x="152400" y="6515100"/>
            <a:ext cx="673100"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t>Page </a:t>
            </a:r>
            <a:fld id="{BB9ACB3B-81A4-6247-87B5-FC3E0A04C89B}" type="slidenum">
              <a:rPr lang="en-US" smtClean="0"/>
              <a:pPr algn="l"/>
              <a:t>‹#›</a:t>
            </a:fld>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63" r:id="rId2"/>
    <p:sldLayoutId id="2147483651" r:id="rId3"/>
    <p:sldLayoutId id="2147483660" r:id="rId4"/>
    <p:sldLayoutId id="2147483661" r:id="rId5"/>
    <p:sldLayoutId id="2147483659" r:id="rId6"/>
    <p:sldLayoutId id="2147483653" r:id="rId7"/>
    <p:sldLayoutId id="2147483654" r:id="rId8"/>
    <p:sldLayoutId id="2147483655" r:id="rId9"/>
    <p:sldLayoutId id="2147483656" r:id="rId10"/>
    <p:sldLayoutId id="2147483662" r:id="rId11"/>
    <p:sldLayoutId id="2147483657" r:id="rId12"/>
    <p:sldLayoutId id="2147483658" r:id="rId13"/>
  </p:sldLayoutIdLst>
  <p:timing>
    <p:tnLst>
      <p:par>
        <p:cTn id="1" dur="indefinite" restart="never" nodeType="tmRoot"/>
      </p:par>
    </p:tnLst>
  </p:timing>
  <p:hf hdr="0" dt="0"/>
  <p:txStyles>
    <p:titleStyle>
      <a:lvl1pPr algn="l" rtl="0" eaLnBrk="1" fontAlgn="base" hangingPunct="1">
        <a:spcBef>
          <a:spcPct val="0"/>
        </a:spcBef>
        <a:spcAft>
          <a:spcPct val="0"/>
        </a:spcAft>
        <a:defRPr sz="2800" b="1">
          <a:solidFill>
            <a:srgbClr val="800000"/>
          </a:solidFill>
          <a:latin typeface="+mj-lt"/>
          <a:ea typeface="+mj-ea"/>
          <a:cs typeface="+mj-cs"/>
        </a:defRPr>
      </a:lvl1pPr>
      <a:lvl2pPr algn="l" rtl="0" eaLnBrk="1" fontAlgn="base" hangingPunct="1">
        <a:spcBef>
          <a:spcPct val="0"/>
        </a:spcBef>
        <a:spcAft>
          <a:spcPct val="0"/>
        </a:spcAft>
        <a:defRPr sz="2800" b="1">
          <a:solidFill>
            <a:schemeClr val="tx2"/>
          </a:solidFill>
          <a:latin typeface="Arial" charset="0"/>
          <a:cs typeface="Arial" charset="0"/>
        </a:defRPr>
      </a:lvl2pPr>
      <a:lvl3pPr algn="l" rtl="0" eaLnBrk="1" fontAlgn="base" hangingPunct="1">
        <a:spcBef>
          <a:spcPct val="0"/>
        </a:spcBef>
        <a:spcAft>
          <a:spcPct val="0"/>
        </a:spcAft>
        <a:defRPr sz="2800" b="1">
          <a:solidFill>
            <a:schemeClr val="tx2"/>
          </a:solidFill>
          <a:latin typeface="Arial" charset="0"/>
          <a:cs typeface="Arial" charset="0"/>
        </a:defRPr>
      </a:lvl3pPr>
      <a:lvl4pPr algn="l" rtl="0" eaLnBrk="1" fontAlgn="base" hangingPunct="1">
        <a:spcBef>
          <a:spcPct val="0"/>
        </a:spcBef>
        <a:spcAft>
          <a:spcPct val="0"/>
        </a:spcAft>
        <a:defRPr sz="2800" b="1">
          <a:solidFill>
            <a:schemeClr val="tx2"/>
          </a:solidFill>
          <a:latin typeface="Arial" charset="0"/>
          <a:cs typeface="Arial" charset="0"/>
        </a:defRPr>
      </a:lvl4pPr>
      <a:lvl5pPr algn="l" rtl="0" eaLnBrk="1" fontAlgn="base" hangingPunct="1">
        <a:spcBef>
          <a:spcPct val="0"/>
        </a:spcBef>
        <a:spcAft>
          <a:spcPct val="0"/>
        </a:spcAft>
        <a:defRPr sz="2800" b="1">
          <a:solidFill>
            <a:schemeClr val="tx2"/>
          </a:solidFill>
          <a:latin typeface="Arial" charset="0"/>
          <a:cs typeface="Arial" charset="0"/>
        </a:defRPr>
      </a:lvl5pPr>
      <a:lvl6pPr marL="457200" algn="l" rtl="0" eaLnBrk="1" fontAlgn="base" hangingPunct="1">
        <a:spcBef>
          <a:spcPct val="0"/>
        </a:spcBef>
        <a:spcAft>
          <a:spcPct val="0"/>
        </a:spcAft>
        <a:defRPr sz="2800" b="1">
          <a:solidFill>
            <a:schemeClr val="tx2"/>
          </a:solidFill>
          <a:latin typeface="Arial" charset="0"/>
          <a:cs typeface="Arial" charset="0"/>
        </a:defRPr>
      </a:lvl6pPr>
      <a:lvl7pPr marL="914400" algn="l" rtl="0" eaLnBrk="1" fontAlgn="base" hangingPunct="1">
        <a:spcBef>
          <a:spcPct val="0"/>
        </a:spcBef>
        <a:spcAft>
          <a:spcPct val="0"/>
        </a:spcAft>
        <a:defRPr sz="2800" b="1">
          <a:solidFill>
            <a:schemeClr val="tx2"/>
          </a:solidFill>
          <a:latin typeface="Arial" charset="0"/>
          <a:cs typeface="Arial" charset="0"/>
        </a:defRPr>
      </a:lvl7pPr>
      <a:lvl8pPr marL="1371600" algn="l" rtl="0" eaLnBrk="1" fontAlgn="base" hangingPunct="1">
        <a:spcBef>
          <a:spcPct val="0"/>
        </a:spcBef>
        <a:spcAft>
          <a:spcPct val="0"/>
        </a:spcAft>
        <a:defRPr sz="2800" b="1">
          <a:solidFill>
            <a:schemeClr val="tx2"/>
          </a:solidFill>
          <a:latin typeface="Arial" charset="0"/>
          <a:cs typeface="Arial" charset="0"/>
        </a:defRPr>
      </a:lvl8pPr>
      <a:lvl9pPr marL="1828800" algn="l" rtl="0" eaLnBrk="1" fontAlgn="base" hangingPunct="1">
        <a:spcBef>
          <a:spcPct val="0"/>
        </a:spcBef>
        <a:spcAft>
          <a:spcPct val="0"/>
        </a:spcAft>
        <a:defRPr sz="2800" b="1">
          <a:solidFill>
            <a:schemeClr val="tx2"/>
          </a:solidFill>
          <a:latin typeface="Arial" charset="0"/>
          <a:cs typeface="Arial" charset="0"/>
        </a:defRPr>
      </a:lvl9pPr>
    </p:titleStyle>
    <p:bodyStyle>
      <a:lvl1pPr marL="355600" indent="-355600" algn="l" rtl="0" eaLnBrk="1" fontAlgn="ctr" hangingPunct="1">
        <a:spcBef>
          <a:spcPct val="35000"/>
        </a:spcBef>
        <a:spcAft>
          <a:spcPct val="0"/>
        </a:spcAft>
        <a:buClr>
          <a:srgbClr val="6C0421"/>
        </a:buClr>
        <a:buSzPct val="175000"/>
        <a:buChar char="•"/>
        <a:defRPr sz="2400">
          <a:solidFill>
            <a:schemeClr val="tx1"/>
          </a:solidFill>
          <a:latin typeface="+mn-lt"/>
          <a:ea typeface="+mn-ea"/>
          <a:cs typeface="+mn-cs"/>
        </a:defRPr>
      </a:lvl1pPr>
      <a:lvl2pPr marL="812800" indent="-277813" algn="l" rtl="0" eaLnBrk="1" fontAlgn="ctr" hangingPunct="1">
        <a:spcBef>
          <a:spcPct val="0"/>
        </a:spcBef>
        <a:spcAft>
          <a:spcPct val="0"/>
        </a:spcAft>
        <a:buClr>
          <a:srgbClr val="6C0421"/>
        </a:buClr>
        <a:buFont typeface="Arial" pitchFamily="34" charset="0"/>
        <a:buChar char="•"/>
        <a:defRPr sz="2000">
          <a:solidFill>
            <a:schemeClr val="tx1"/>
          </a:solidFill>
          <a:latin typeface="+mn-lt"/>
          <a:cs typeface="+mn-cs"/>
        </a:defRPr>
      </a:lvl2pPr>
      <a:lvl3pPr marL="1168400" indent="-176213" algn="l" rtl="0" eaLnBrk="1" fontAlgn="ctr" hangingPunct="1">
        <a:spcBef>
          <a:spcPct val="0"/>
        </a:spcBef>
        <a:spcAft>
          <a:spcPct val="0"/>
        </a:spcAft>
        <a:buClr>
          <a:srgbClr val="6C0421"/>
        </a:buClr>
        <a:buFont typeface="Arial" pitchFamily="34" charset="0"/>
        <a:buChar char="–"/>
        <a:defRPr>
          <a:solidFill>
            <a:schemeClr val="tx1"/>
          </a:solidFill>
          <a:latin typeface="+mn-lt"/>
          <a:cs typeface="+mn-cs"/>
        </a:defRPr>
      </a:lvl3pPr>
      <a:lvl4pPr marL="1524000" indent="-176213" algn="l" rtl="0" eaLnBrk="1" fontAlgn="ctr" hangingPunct="1">
        <a:spcBef>
          <a:spcPct val="0"/>
        </a:spcBef>
        <a:spcAft>
          <a:spcPct val="0"/>
        </a:spcAft>
        <a:buClr>
          <a:srgbClr val="6C0421"/>
        </a:buClr>
        <a:buFont typeface="Arial" pitchFamily="34" charset="0"/>
        <a:buChar char="–"/>
        <a:defRPr sz="1600">
          <a:solidFill>
            <a:schemeClr val="tx1"/>
          </a:solidFill>
          <a:latin typeface="+mn-lt"/>
          <a:cs typeface="+mn-cs"/>
        </a:defRPr>
      </a:lvl4pPr>
      <a:lvl5pPr marL="1879600" indent="-176213" algn="l" rtl="0" eaLnBrk="1" fontAlgn="base" hangingPunct="1">
        <a:spcBef>
          <a:spcPct val="0"/>
        </a:spcBef>
        <a:spcAft>
          <a:spcPct val="0"/>
        </a:spcAft>
        <a:buChar char="»"/>
        <a:defRPr sz="1400">
          <a:solidFill>
            <a:schemeClr val="tx1"/>
          </a:solidFill>
          <a:latin typeface="+mn-lt"/>
          <a:cs typeface="+mn-cs"/>
        </a:defRPr>
      </a:lvl5pPr>
      <a:lvl6pPr marL="2336800" indent="-176213" algn="l" rtl="0" eaLnBrk="1" fontAlgn="base" hangingPunct="1">
        <a:spcBef>
          <a:spcPct val="0"/>
        </a:spcBef>
        <a:spcAft>
          <a:spcPct val="0"/>
        </a:spcAft>
        <a:buChar char="»"/>
        <a:defRPr sz="1400">
          <a:solidFill>
            <a:schemeClr val="tx1"/>
          </a:solidFill>
          <a:latin typeface="+mn-lt"/>
          <a:cs typeface="+mn-cs"/>
        </a:defRPr>
      </a:lvl6pPr>
      <a:lvl7pPr marL="2794000" indent="-176213" algn="l" rtl="0" eaLnBrk="1" fontAlgn="base" hangingPunct="1">
        <a:spcBef>
          <a:spcPct val="0"/>
        </a:spcBef>
        <a:spcAft>
          <a:spcPct val="0"/>
        </a:spcAft>
        <a:buChar char="»"/>
        <a:defRPr sz="1400">
          <a:solidFill>
            <a:schemeClr val="tx1"/>
          </a:solidFill>
          <a:latin typeface="+mn-lt"/>
          <a:cs typeface="+mn-cs"/>
        </a:defRPr>
      </a:lvl7pPr>
      <a:lvl8pPr marL="3251200" indent="-176213" algn="l" rtl="0" eaLnBrk="1" fontAlgn="base" hangingPunct="1">
        <a:spcBef>
          <a:spcPct val="0"/>
        </a:spcBef>
        <a:spcAft>
          <a:spcPct val="0"/>
        </a:spcAft>
        <a:buChar char="»"/>
        <a:defRPr sz="1400">
          <a:solidFill>
            <a:schemeClr val="tx1"/>
          </a:solidFill>
          <a:latin typeface="+mn-lt"/>
          <a:cs typeface="+mn-cs"/>
        </a:defRPr>
      </a:lvl8pPr>
      <a:lvl9pPr marL="3708400" indent="-176213" algn="l" rtl="0" eaLnBrk="1" fontAlgn="base" hangingPunct="1">
        <a:spcBef>
          <a:spcPct val="0"/>
        </a:spcBef>
        <a:spcAft>
          <a:spcPct val="0"/>
        </a:spcAft>
        <a:buChar char="»"/>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www.google.co.uk/url?sa=i&amp;rct=j&amp;q=john+maclean&amp;source=images&amp;cd=&amp;cad=rja&amp;docid=2iqWYpHeC2TX8M&amp;tbnid=co73rMNK79-otM:&amp;ved=0CAUQjRw&amp;url=http://dawnofliberation.blogspot.com/2011/05/irsn-solidarity-statement-to-may-8th.html&amp;ei=_DWaUcLrLqyg0wW7-YHgBQ&amp;bvm=bv.46751780,d.d2k&amp;psig=AFQjCNElCkpWmPqwH0KsgikDy7wDA08GIQ&amp;ust=1369147243017992" TargetMode="External"/><Relationship Id="rId7" Type="http://schemas.openxmlformats.org/officeDocument/2006/relationships/image" Target="../media/image13.jpeg"/><Relationship Id="rId2" Type="http://schemas.openxmlformats.org/officeDocument/2006/relationships/image" Target="../media/image9.jpeg"/><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www.google.co.uk/url?sa=i&amp;rct=j&amp;q=&amp;esrc=s&amp;source=images&amp;cd=&amp;cad=rja&amp;uact=8&amp;ved=0ahUKEwiLzOTVoZ7XAhVLJcAKHYUKCLkQjRwIBw&amp;url=https://www.pavpub.com/a-mismatch-of-salience/&amp;psig=AOvVaw2A1PNzimtK9QP6qj6Wj2sP&amp;ust=1509656178428355" TargetMode="Externa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hyperlink" Target="http://www.medphys.ucl.ac.uk/mgi/alexa/ipg.html" TargetMode="Externa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467544" y="989116"/>
            <a:ext cx="4176464" cy="1677883"/>
          </a:xfrm>
        </p:spPr>
        <p:txBody>
          <a:bodyPr/>
          <a:lstStyle/>
          <a:p>
            <a:r>
              <a:rPr lang="en-US" dirty="0" smtClean="0"/>
              <a:t>Autistic Identity: a personal (and political) reflection</a:t>
            </a:r>
            <a:endParaRPr lang="en-US" dirty="0" smtClean="0">
              <a:solidFill>
                <a:srgbClr val="D6A300"/>
              </a:solidFill>
            </a:endParaRPr>
          </a:p>
        </p:txBody>
      </p:sp>
      <p:sp>
        <p:nvSpPr>
          <p:cNvPr id="10" name="Text Placeholder 9"/>
          <p:cNvSpPr>
            <a:spLocks noGrp="1"/>
          </p:cNvSpPr>
          <p:nvPr>
            <p:ph type="body" sz="quarter" idx="13"/>
          </p:nvPr>
        </p:nvSpPr>
        <p:spPr/>
        <p:txBody>
          <a:bodyPr/>
          <a:lstStyle/>
          <a:p>
            <a:r>
              <a:rPr lang="en-US" dirty="0" smtClean="0"/>
              <a:t>Dr. Damian E M Milton</a:t>
            </a:r>
            <a:endParaRPr lang="en-US" dirty="0"/>
          </a:p>
        </p:txBody>
      </p:sp>
      <p:pic>
        <p:nvPicPr>
          <p:cNvPr id="7" name="Picture 6" descr="D:\Users\Damian Milton\Pictures\fragments\IMG (9).jpg"/>
          <p:cNvPicPr/>
          <p:nvPr/>
        </p:nvPicPr>
        <p:blipFill>
          <a:blip r:embed="rId3" cstate="print"/>
          <a:srcRect/>
          <a:stretch>
            <a:fillRect/>
          </a:stretch>
        </p:blipFill>
        <p:spPr bwMode="auto">
          <a:xfrm>
            <a:off x="4406099" y="3362507"/>
            <a:ext cx="4485132" cy="3258174"/>
          </a:xfrm>
          <a:prstGeom prst="rect">
            <a:avLst/>
          </a:prstGeom>
          <a:noFill/>
          <a:ln w="9525">
            <a:noFill/>
            <a:miter lim="800000"/>
            <a:headEnd/>
            <a:tailEnd/>
          </a:ln>
        </p:spPr>
      </p:pic>
    </p:spTree>
    <p:extLst>
      <p:ext uri="{BB962C8B-B14F-4D97-AF65-F5344CB8AC3E}">
        <p14:creationId xmlns:p14="http://schemas.microsoft.com/office/powerpoint/2010/main" xmlns="" val="10661059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blame game</a:t>
            </a:r>
            <a:endParaRPr lang="en-US" dirty="0"/>
          </a:p>
        </p:txBody>
      </p:sp>
      <p:sp>
        <p:nvSpPr>
          <p:cNvPr id="6" name="TextBox 5"/>
          <p:cNvSpPr txBox="1"/>
          <p:nvPr/>
        </p:nvSpPr>
        <p:spPr>
          <a:xfrm>
            <a:off x="-698500" y="5994400"/>
            <a:ext cx="184666" cy="461665"/>
          </a:xfrm>
          <a:prstGeom prst="rect">
            <a:avLst/>
          </a:prstGeom>
          <a:noFill/>
        </p:spPr>
        <p:txBody>
          <a:bodyPr wrap="none" rtlCol="0">
            <a:spAutoFit/>
          </a:bodyPr>
          <a:lstStyle/>
          <a:p>
            <a:endParaRPr lang="en-US" dirty="0"/>
          </a:p>
        </p:txBody>
      </p:sp>
      <p:sp>
        <p:nvSpPr>
          <p:cNvPr id="7" name="Content Placeholder 6"/>
          <p:cNvSpPr>
            <a:spLocks noGrp="1"/>
          </p:cNvSpPr>
          <p:nvPr>
            <p:ph idx="1"/>
          </p:nvPr>
        </p:nvSpPr>
        <p:spPr/>
        <p:txBody>
          <a:bodyPr/>
          <a:lstStyle/>
          <a:p>
            <a:r>
              <a:rPr lang="en-GB" dirty="0" smtClean="0"/>
              <a:t>By Autumn term 1985 things had gotten much worse and I had D’s and E’s across the board...</a:t>
            </a:r>
          </a:p>
          <a:p>
            <a:r>
              <a:rPr lang="en-GB" dirty="0" smtClean="0"/>
              <a:t>“Dear Mrs. Milton, I intend to put your son on report because of – English, History, Geography, Latin, French, Physics, Chemistry, Biology and Music. This means that he will have to carry a card and present it in class for signing by his subject masters.” (Form teacher, 25/10/85).</a:t>
            </a:r>
          </a:p>
          <a:p>
            <a:r>
              <a:rPr lang="en-GB" dirty="0" smtClean="0"/>
              <a:t>I was on report for the next four years until I left the school in July 1989.</a:t>
            </a:r>
          </a:p>
          <a:p>
            <a:endParaRPr lang="en-US" dirty="0"/>
          </a:p>
        </p:txBody>
      </p:sp>
      <p:sp>
        <p:nvSpPr>
          <p:cNvPr id="3" name="Slide Number Placeholder 2"/>
          <p:cNvSpPr>
            <a:spLocks noGrp="1"/>
          </p:cNvSpPr>
          <p:nvPr>
            <p:ph type="sldNum" sz="quarter" idx="4"/>
          </p:nvPr>
        </p:nvSpPr>
        <p:spPr/>
        <p:txBody>
          <a:bodyPr/>
          <a:lstStyle/>
          <a:p>
            <a:pPr algn="l"/>
            <a:r>
              <a:rPr lang="en-US" smtClean="0"/>
              <a:t>Page </a:t>
            </a:r>
            <a:fld id="{BB9ACB3B-81A4-6247-87B5-FC3E0A04C89B}" type="slidenum">
              <a:rPr lang="en-US" smtClean="0"/>
              <a:pPr algn="l"/>
              <a:t>10</a:t>
            </a:fld>
            <a:endParaRPr lang="en-US" dirty="0"/>
          </a:p>
        </p:txBody>
      </p:sp>
      <p:sp>
        <p:nvSpPr>
          <p:cNvPr id="5" name="Footer Placeholder 4"/>
          <p:cNvSpPr>
            <a:spLocks noGrp="1"/>
          </p:cNvSpPr>
          <p:nvPr>
            <p:ph type="ftr" sz="quarter" idx="10"/>
          </p:nvPr>
        </p:nvSpPr>
        <p:spPr/>
        <p:txBody>
          <a:bodyPr/>
          <a:lstStyle/>
          <a:p>
            <a:r>
              <a:rPr lang="nl-NL" dirty="0" smtClean="0"/>
              <a:t>Dr. Damian E M Milton</a:t>
            </a:r>
            <a:endParaRPr lang="en-GB" dirty="0"/>
          </a:p>
        </p:txBody>
      </p:sp>
    </p:spTree>
    <p:extLst>
      <p:ext uri="{BB962C8B-B14F-4D97-AF65-F5344CB8AC3E}">
        <p14:creationId xmlns:p14="http://schemas.microsoft.com/office/powerpoint/2010/main" xmlns="" val="14045717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TextBox 5"/>
          <p:cNvSpPr txBox="1"/>
          <p:nvPr/>
        </p:nvSpPr>
        <p:spPr>
          <a:xfrm>
            <a:off x="-698500" y="5994400"/>
            <a:ext cx="184666" cy="461665"/>
          </a:xfrm>
          <a:prstGeom prst="rect">
            <a:avLst/>
          </a:prstGeom>
          <a:noFill/>
        </p:spPr>
        <p:txBody>
          <a:bodyPr wrap="none" rtlCol="0">
            <a:spAutoFit/>
          </a:bodyPr>
          <a:lstStyle/>
          <a:p>
            <a:endParaRPr lang="en-US" dirty="0"/>
          </a:p>
        </p:txBody>
      </p:sp>
      <p:sp>
        <p:nvSpPr>
          <p:cNvPr id="7" name="Content Placeholder 6"/>
          <p:cNvSpPr>
            <a:spLocks noGrp="1"/>
          </p:cNvSpPr>
          <p:nvPr>
            <p:ph idx="1"/>
          </p:nvPr>
        </p:nvSpPr>
        <p:spPr/>
        <p:txBody>
          <a:bodyPr/>
          <a:lstStyle/>
          <a:p>
            <a:r>
              <a:rPr lang="en-GB" sz="2000" dirty="0" smtClean="0"/>
              <a:t>“Damian is content to let the lessons go on around him without really getting involved.” (R.E. teacher, Autumn term, 1985).</a:t>
            </a:r>
          </a:p>
          <a:p>
            <a:r>
              <a:rPr lang="en-GB" sz="2000" dirty="0" smtClean="0"/>
              <a:t>“He seems completely lost and there seem no signs ever of any degree of interest.” (Classics teacher, Autumn term, 1985).</a:t>
            </a:r>
          </a:p>
          <a:p>
            <a:r>
              <a:rPr lang="en-GB" sz="2000" dirty="0" smtClean="0"/>
              <a:t>“Unfortunately he seems to have neither any aptitude for the subject nor any desire to improve.” (Physics teacher, Autumn term, 1985).</a:t>
            </a:r>
          </a:p>
          <a:p>
            <a:r>
              <a:rPr lang="en-GB" sz="2000" dirty="0" smtClean="0"/>
              <a:t>“Despite encouragement, cajoling, threats and eventual punishment, nothing seems to get through to him. He seems to lack drive or any will to improve.” (Form teacher, 1985).</a:t>
            </a:r>
          </a:p>
          <a:p>
            <a:endParaRPr lang="en-US" dirty="0"/>
          </a:p>
        </p:txBody>
      </p:sp>
      <p:sp>
        <p:nvSpPr>
          <p:cNvPr id="3" name="Slide Number Placeholder 2"/>
          <p:cNvSpPr>
            <a:spLocks noGrp="1"/>
          </p:cNvSpPr>
          <p:nvPr>
            <p:ph type="sldNum" sz="quarter" idx="4"/>
          </p:nvPr>
        </p:nvSpPr>
        <p:spPr/>
        <p:txBody>
          <a:bodyPr/>
          <a:lstStyle/>
          <a:p>
            <a:pPr algn="l"/>
            <a:r>
              <a:rPr lang="en-US" smtClean="0"/>
              <a:t>Page </a:t>
            </a:r>
            <a:fld id="{BB9ACB3B-81A4-6247-87B5-FC3E0A04C89B}" type="slidenum">
              <a:rPr lang="en-US" smtClean="0"/>
              <a:pPr algn="l"/>
              <a:t>11</a:t>
            </a:fld>
            <a:endParaRPr lang="en-US" dirty="0"/>
          </a:p>
        </p:txBody>
      </p:sp>
      <p:sp>
        <p:nvSpPr>
          <p:cNvPr id="5" name="Footer Placeholder 4"/>
          <p:cNvSpPr>
            <a:spLocks noGrp="1"/>
          </p:cNvSpPr>
          <p:nvPr>
            <p:ph type="ftr" sz="quarter" idx="10"/>
          </p:nvPr>
        </p:nvSpPr>
        <p:spPr/>
        <p:txBody>
          <a:bodyPr/>
          <a:lstStyle/>
          <a:p>
            <a:r>
              <a:rPr lang="nl-NL" dirty="0" smtClean="0"/>
              <a:t>Dr. Damian E M Milton</a:t>
            </a:r>
            <a:endParaRPr lang="en-GB" dirty="0"/>
          </a:p>
        </p:txBody>
      </p:sp>
    </p:spTree>
    <p:extLst>
      <p:ext uri="{BB962C8B-B14F-4D97-AF65-F5344CB8AC3E}">
        <p14:creationId xmlns:p14="http://schemas.microsoft.com/office/powerpoint/2010/main" xmlns="" val="14045717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did they know?</a:t>
            </a:r>
            <a:endParaRPr lang="en-US" dirty="0"/>
          </a:p>
        </p:txBody>
      </p:sp>
      <p:sp>
        <p:nvSpPr>
          <p:cNvPr id="6" name="TextBox 5"/>
          <p:cNvSpPr txBox="1"/>
          <p:nvPr/>
        </p:nvSpPr>
        <p:spPr>
          <a:xfrm>
            <a:off x="-698500" y="5994400"/>
            <a:ext cx="184666" cy="461665"/>
          </a:xfrm>
          <a:prstGeom prst="rect">
            <a:avLst/>
          </a:prstGeom>
          <a:noFill/>
        </p:spPr>
        <p:txBody>
          <a:bodyPr wrap="none" rtlCol="0">
            <a:spAutoFit/>
          </a:bodyPr>
          <a:lstStyle/>
          <a:p>
            <a:endParaRPr lang="en-US" dirty="0"/>
          </a:p>
        </p:txBody>
      </p:sp>
      <p:sp>
        <p:nvSpPr>
          <p:cNvPr id="7" name="Content Placeholder 6"/>
          <p:cNvSpPr>
            <a:spLocks noGrp="1"/>
          </p:cNvSpPr>
          <p:nvPr>
            <p:ph idx="1"/>
          </p:nvPr>
        </p:nvSpPr>
        <p:spPr/>
        <p:txBody>
          <a:bodyPr/>
          <a:lstStyle/>
          <a:p>
            <a:r>
              <a:rPr lang="en-GB" dirty="0" smtClean="0"/>
              <a:t>“Appalling, I fear I am at a loss to know where to begin and what to try next. Fortunately, he enjoys his table-tennis.” (French teacher, Autumn term, 1985).</a:t>
            </a:r>
          </a:p>
          <a:p>
            <a:r>
              <a:rPr lang="en-GB" dirty="0" smtClean="0"/>
              <a:t>The Geek gang.</a:t>
            </a:r>
          </a:p>
          <a:p>
            <a:endParaRPr lang="en-US" dirty="0"/>
          </a:p>
        </p:txBody>
      </p:sp>
      <p:sp>
        <p:nvSpPr>
          <p:cNvPr id="3" name="Slide Number Placeholder 2"/>
          <p:cNvSpPr>
            <a:spLocks noGrp="1"/>
          </p:cNvSpPr>
          <p:nvPr>
            <p:ph type="sldNum" sz="quarter" idx="4"/>
          </p:nvPr>
        </p:nvSpPr>
        <p:spPr/>
        <p:txBody>
          <a:bodyPr/>
          <a:lstStyle/>
          <a:p>
            <a:pPr algn="l"/>
            <a:r>
              <a:rPr lang="en-US" smtClean="0"/>
              <a:t>Page </a:t>
            </a:r>
            <a:fld id="{BB9ACB3B-81A4-6247-87B5-FC3E0A04C89B}" type="slidenum">
              <a:rPr lang="en-US" smtClean="0"/>
              <a:pPr algn="l"/>
              <a:t>12</a:t>
            </a:fld>
            <a:endParaRPr lang="en-US" dirty="0"/>
          </a:p>
        </p:txBody>
      </p:sp>
      <p:sp>
        <p:nvSpPr>
          <p:cNvPr id="5" name="Footer Placeholder 4"/>
          <p:cNvSpPr>
            <a:spLocks noGrp="1"/>
          </p:cNvSpPr>
          <p:nvPr>
            <p:ph type="ftr" sz="quarter" idx="10"/>
          </p:nvPr>
        </p:nvSpPr>
        <p:spPr/>
        <p:txBody>
          <a:bodyPr/>
          <a:lstStyle/>
          <a:p>
            <a:r>
              <a:rPr lang="nl-NL" dirty="0" smtClean="0"/>
              <a:t>Dr. Damian E M Milton</a:t>
            </a:r>
            <a:endParaRPr lang="en-GB" dirty="0"/>
          </a:p>
        </p:txBody>
      </p:sp>
      <p:pic>
        <p:nvPicPr>
          <p:cNvPr id="8" name="Picture 7" descr="D:\Users\Damian Milton\Pictures\9039951683_91bd35bdea_b[1].jpg"/>
          <p:cNvPicPr/>
          <p:nvPr/>
        </p:nvPicPr>
        <p:blipFill>
          <a:blip r:embed="rId2" cstate="print"/>
          <a:srcRect/>
          <a:stretch>
            <a:fillRect/>
          </a:stretch>
        </p:blipFill>
        <p:spPr bwMode="auto">
          <a:xfrm>
            <a:off x="2778907" y="3750531"/>
            <a:ext cx="3901440" cy="2602230"/>
          </a:xfrm>
          <a:prstGeom prst="rect">
            <a:avLst/>
          </a:prstGeom>
          <a:noFill/>
          <a:ln w="9525">
            <a:noFill/>
            <a:miter lim="800000"/>
            <a:headEnd/>
            <a:tailEnd/>
          </a:ln>
        </p:spPr>
      </p:pic>
    </p:spTree>
    <p:extLst>
      <p:ext uri="{BB962C8B-B14F-4D97-AF65-F5344CB8AC3E}">
        <p14:creationId xmlns:p14="http://schemas.microsoft.com/office/powerpoint/2010/main" xmlns="" val="14045717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fate was sealed?</a:t>
            </a:r>
            <a:endParaRPr lang="en-US" dirty="0"/>
          </a:p>
        </p:txBody>
      </p:sp>
      <p:sp>
        <p:nvSpPr>
          <p:cNvPr id="6" name="TextBox 5"/>
          <p:cNvSpPr txBox="1"/>
          <p:nvPr/>
        </p:nvSpPr>
        <p:spPr>
          <a:xfrm>
            <a:off x="-698500" y="5994400"/>
            <a:ext cx="184666" cy="461665"/>
          </a:xfrm>
          <a:prstGeom prst="rect">
            <a:avLst/>
          </a:prstGeom>
          <a:noFill/>
        </p:spPr>
        <p:txBody>
          <a:bodyPr wrap="none" rtlCol="0">
            <a:spAutoFit/>
          </a:bodyPr>
          <a:lstStyle/>
          <a:p>
            <a:endParaRPr lang="en-US" dirty="0"/>
          </a:p>
        </p:txBody>
      </p:sp>
      <p:sp>
        <p:nvSpPr>
          <p:cNvPr id="7" name="Content Placeholder 6"/>
          <p:cNvSpPr>
            <a:spLocks noGrp="1"/>
          </p:cNvSpPr>
          <p:nvPr>
            <p:ph idx="1"/>
          </p:nvPr>
        </p:nvSpPr>
        <p:spPr/>
        <p:txBody>
          <a:bodyPr/>
          <a:lstStyle/>
          <a:p>
            <a:r>
              <a:rPr lang="en-GB" sz="2000" dirty="0" smtClean="0"/>
              <a:t>Psychiatric encounters and the ongoing court case.</a:t>
            </a:r>
          </a:p>
          <a:p>
            <a:r>
              <a:rPr lang="en-GB" sz="2000" dirty="0" smtClean="0"/>
              <a:t>The tutelage of Mrs. Socrates: “Damian always produces good work when present.” (Mrs. Socrates, Spring term, 1987).</a:t>
            </a:r>
          </a:p>
          <a:p>
            <a:r>
              <a:rPr lang="en-GB" sz="2000" dirty="0" smtClean="0"/>
              <a:t>And yet, by now my identity had been sealed:</a:t>
            </a:r>
          </a:p>
          <a:p>
            <a:r>
              <a:rPr lang="en-GB" sz="2000" dirty="0" smtClean="0"/>
              <a:t>“He seems to have little energy, enthusiasm or ambition. Instructions are ignored, work is never handed in on time, if at all, and he seems to have no explanation for any of this.” (Head of Middle School, 20/11/87).</a:t>
            </a:r>
          </a:p>
          <a:p>
            <a:r>
              <a:rPr lang="en-GB" sz="2000" dirty="0" smtClean="0"/>
              <a:t>“It does not appear that Damian is very bright and therefore lack of effort only compounds the problem.” (Form teacher, Autumn term, 1987).</a:t>
            </a:r>
          </a:p>
          <a:p>
            <a:r>
              <a:rPr lang="en-GB" sz="2000" dirty="0" smtClean="0"/>
              <a:t>But to quote my friend and colleague Dr. Dinah Murray: “Perseverance furthers’.</a:t>
            </a:r>
          </a:p>
          <a:p>
            <a:endParaRPr lang="en-US" dirty="0"/>
          </a:p>
        </p:txBody>
      </p:sp>
      <p:sp>
        <p:nvSpPr>
          <p:cNvPr id="3" name="Slide Number Placeholder 2"/>
          <p:cNvSpPr>
            <a:spLocks noGrp="1"/>
          </p:cNvSpPr>
          <p:nvPr>
            <p:ph type="sldNum" sz="quarter" idx="4"/>
          </p:nvPr>
        </p:nvSpPr>
        <p:spPr/>
        <p:txBody>
          <a:bodyPr/>
          <a:lstStyle/>
          <a:p>
            <a:pPr algn="l"/>
            <a:r>
              <a:rPr lang="en-US" smtClean="0"/>
              <a:t>Page </a:t>
            </a:r>
            <a:fld id="{BB9ACB3B-81A4-6247-87B5-FC3E0A04C89B}" type="slidenum">
              <a:rPr lang="en-US" smtClean="0"/>
              <a:pPr algn="l"/>
              <a:t>13</a:t>
            </a:fld>
            <a:endParaRPr lang="en-US" dirty="0"/>
          </a:p>
        </p:txBody>
      </p:sp>
      <p:sp>
        <p:nvSpPr>
          <p:cNvPr id="5" name="Footer Placeholder 4"/>
          <p:cNvSpPr>
            <a:spLocks noGrp="1"/>
          </p:cNvSpPr>
          <p:nvPr>
            <p:ph type="ftr" sz="quarter" idx="10"/>
          </p:nvPr>
        </p:nvSpPr>
        <p:spPr/>
        <p:txBody>
          <a:bodyPr/>
          <a:lstStyle/>
          <a:p>
            <a:r>
              <a:rPr lang="nl-NL" dirty="0" smtClean="0"/>
              <a:t>Dr. Damian E M Milton</a:t>
            </a:r>
            <a:endParaRPr lang="en-GB" dirty="0"/>
          </a:p>
        </p:txBody>
      </p:sp>
    </p:spTree>
    <p:extLst>
      <p:ext uri="{BB962C8B-B14F-4D97-AF65-F5344CB8AC3E}">
        <p14:creationId xmlns:p14="http://schemas.microsoft.com/office/powerpoint/2010/main" xmlns="" val="14045717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growing political consciousness</a:t>
            </a:r>
            <a:endParaRPr lang="en-GB" dirty="0"/>
          </a:p>
        </p:txBody>
      </p:sp>
      <p:sp>
        <p:nvSpPr>
          <p:cNvPr id="3" name="Content Placeholder 2"/>
          <p:cNvSpPr>
            <a:spLocks noGrp="1"/>
          </p:cNvSpPr>
          <p:nvPr>
            <p:ph idx="1"/>
          </p:nvPr>
        </p:nvSpPr>
        <p:spPr>
          <a:xfrm>
            <a:off x="1331913" y="1484313"/>
            <a:ext cx="6844934" cy="4897437"/>
          </a:xfrm>
        </p:spPr>
        <p:txBody>
          <a:bodyPr/>
          <a:lstStyle/>
          <a:p>
            <a:r>
              <a:rPr lang="en-GB" dirty="0" smtClean="0"/>
              <a:t>“My major worries about the future are foreign affairs and the environment. These are issues that endanger the Human Race. The world has many groups in conflict, like the Labour party vs. the Conservative party. This kind of competition I feel is not beneficial to any of us. If we all worked together to create a better life and tried to understand one another’s beliefs and ideas, things would become much easier.” (Letter to Sir George Young MP, 1990)</a:t>
            </a:r>
          </a:p>
          <a:p>
            <a:endParaRPr lang="en-GB" dirty="0"/>
          </a:p>
        </p:txBody>
      </p:sp>
      <p:sp>
        <p:nvSpPr>
          <p:cNvPr id="4" name="Footer Placeholder 3"/>
          <p:cNvSpPr>
            <a:spLocks noGrp="1"/>
          </p:cNvSpPr>
          <p:nvPr>
            <p:ph type="ftr" sz="quarter" idx="10"/>
          </p:nvPr>
        </p:nvSpPr>
        <p:spPr/>
        <p:txBody>
          <a:bodyPr/>
          <a:lstStyle/>
          <a:p>
            <a:r>
              <a:rPr lang="nl-NL" dirty="0" smtClean="0"/>
              <a:t>Dr. Damian E M Milton</a:t>
            </a:r>
            <a:endParaRPr lang="en-GB" dirty="0"/>
          </a:p>
        </p:txBody>
      </p:sp>
      <p:sp>
        <p:nvSpPr>
          <p:cNvPr id="5" name="Slide Number Placeholder 4"/>
          <p:cNvSpPr>
            <a:spLocks noGrp="1"/>
          </p:cNvSpPr>
          <p:nvPr>
            <p:ph type="sldNum" sz="quarter" idx="4"/>
          </p:nvPr>
        </p:nvSpPr>
        <p:spPr/>
        <p:txBody>
          <a:bodyPr/>
          <a:lstStyle/>
          <a:p>
            <a:pPr algn="l"/>
            <a:r>
              <a:rPr lang="en-US" smtClean="0"/>
              <a:t>Page </a:t>
            </a:r>
            <a:fld id="{BB9ACB3B-81A4-6247-87B5-FC3E0A04C89B}" type="slidenum">
              <a:rPr lang="en-US" smtClean="0"/>
              <a:pPr algn="l"/>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First attempt at studying a degree</a:t>
            </a:r>
            <a:endParaRPr lang="en-GB" dirty="0"/>
          </a:p>
        </p:txBody>
      </p:sp>
      <p:sp>
        <p:nvSpPr>
          <p:cNvPr id="3" name="Content Placeholder 2"/>
          <p:cNvSpPr>
            <a:spLocks noGrp="1"/>
          </p:cNvSpPr>
          <p:nvPr>
            <p:ph idx="1"/>
          </p:nvPr>
        </p:nvSpPr>
        <p:spPr>
          <a:xfrm>
            <a:off x="1331914" y="1484313"/>
            <a:ext cx="4594102" cy="4897437"/>
          </a:xfrm>
        </p:spPr>
        <p:txBody>
          <a:bodyPr/>
          <a:lstStyle/>
          <a:p>
            <a:r>
              <a:rPr lang="en-GB" dirty="0" smtClean="0"/>
              <a:t>“I have become increasingly concerned over your absence from lectures and failure to submit valuable coursework. With examinations starting on 1</a:t>
            </a:r>
            <a:r>
              <a:rPr lang="en-GB" baseline="30000" dirty="0" smtClean="0"/>
              <a:t>st</a:t>
            </a:r>
            <a:r>
              <a:rPr lang="en-GB" dirty="0" smtClean="0"/>
              <a:t> June and the threat of failing the Degree Course, I am keen to speak with you urgently about your future...” (Course tutor, 01/05/92).</a:t>
            </a:r>
          </a:p>
          <a:p>
            <a:r>
              <a:rPr lang="en-GB" dirty="0" smtClean="0"/>
              <a:t>Dropping out.</a:t>
            </a:r>
          </a:p>
          <a:p>
            <a:endParaRPr lang="en-GB" dirty="0"/>
          </a:p>
        </p:txBody>
      </p:sp>
      <p:sp>
        <p:nvSpPr>
          <p:cNvPr id="4" name="Footer Placeholder 3"/>
          <p:cNvSpPr>
            <a:spLocks noGrp="1"/>
          </p:cNvSpPr>
          <p:nvPr>
            <p:ph type="ftr" sz="quarter" idx="10"/>
          </p:nvPr>
        </p:nvSpPr>
        <p:spPr/>
        <p:txBody>
          <a:bodyPr/>
          <a:lstStyle/>
          <a:p>
            <a:r>
              <a:rPr lang="nl-NL" dirty="0" smtClean="0"/>
              <a:t>Dr. Damian E M Milton</a:t>
            </a:r>
            <a:endParaRPr lang="en-GB" dirty="0"/>
          </a:p>
        </p:txBody>
      </p:sp>
      <p:sp>
        <p:nvSpPr>
          <p:cNvPr id="5" name="Slide Number Placeholder 4"/>
          <p:cNvSpPr>
            <a:spLocks noGrp="1"/>
          </p:cNvSpPr>
          <p:nvPr>
            <p:ph type="sldNum" sz="quarter" idx="4"/>
          </p:nvPr>
        </p:nvSpPr>
        <p:spPr/>
        <p:txBody>
          <a:bodyPr/>
          <a:lstStyle/>
          <a:p>
            <a:pPr algn="l"/>
            <a:r>
              <a:rPr lang="en-US" smtClean="0"/>
              <a:t>Page </a:t>
            </a:r>
            <a:fld id="{BB9ACB3B-81A4-6247-87B5-FC3E0A04C89B}" type="slidenum">
              <a:rPr lang="en-US" smtClean="0"/>
              <a:pPr algn="l"/>
              <a:t>15</a:t>
            </a:fld>
            <a:endParaRPr lang="en-US" dirty="0"/>
          </a:p>
        </p:txBody>
      </p:sp>
      <p:pic>
        <p:nvPicPr>
          <p:cNvPr id="6" name="Content Placeholder 5" descr="D:\Users\Damian Milton\Pictures\fragments\me stuff\IMG (9).jpg"/>
          <p:cNvPicPr>
            <a:picLocks/>
          </p:cNvPicPr>
          <p:nvPr/>
        </p:nvPicPr>
        <p:blipFill>
          <a:blip r:embed="rId2" cstate="print"/>
          <a:srcRect/>
          <a:stretch>
            <a:fillRect/>
          </a:stretch>
        </p:blipFill>
        <p:spPr bwMode="auto">
          <a:xfrm>
            <a:off x="6155888" y="3244195"/>
            <a:ext cx="2695402" cy="1814253"/>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Studying Sociology</a:t>
            </a:r>
            <a:endParaRPr lang="en-GB" dirty="0"/>
          </a:p>
        </p:txBody>
      </p:sp>
      <p:sp>
        <p:nvSpPr>
          <p:cNvPr id="3" name="Content Placeholder 2"/>
          <p:cNvSpPr>
            <a:spLocks noGrp="1"/>
          </p:cNvSpPr>
          <p:nvPr>
            <p:ph idx="1"/>
          </p:nvPr>
        </p:nvSpPr>
        <p:spPr>
          <a:xfrm>
            <a:off x="1331913" y="1484313"/>
            <a:ext cx="4875456" cy="4897437"/>
          </a:xfrm>
        </p:spPr>
        <p:txBody>
          <a:bodyPr/>
          <a:lstStyle/>
          <a:p>
            <a:r>
              <a:rPr lang="en-GB" sz="2000" dirty="0" smtClean="0"/>
              <a:t>“The box most applicable to my perceptions of selfhood in Kramer's (1994) analysis, is that of the 'socially isolative schizoid', which to me underlies a belittling of 'abnormal' dispositions.”(Milton, 1999).</a:t>
            </a:r>
          </a:p>
          <a:p>
            <a:r>
              <a:rPr lang="en-GB" sz="2000" dirty="0" smtClean="0"/>
              <a:t>“Extremes of any combination come to be seen as 'psychiatric deviance'. In the argument presented here, where disorder begins is entirely down to social convention, and where one decides to draw the line across the spectrum.” (Milton, 1999 - spectrum referring to the 'human spectrum of dispositional diversity').</a:t>
            </a:r>
          </a:p>
          <a:p>
            <a:endParaRPr lang="en-GB" dirty="0"/>
          </a:p>
        </p:txBody>
      </p:sp>
      <p:sp>
        <p:nvSpPr>
          <p:cNvPr id="4" name="Footer Placeholder 3"/>
          <p:cNvSpPr>
            <a:spLocks noGrp="1"/>
          </p:cNvSpPr>
          <p:nvPr>
            <p:ph type="ftr" sz="quarter" idx="10"/>
          </p:nvPr>
        </p:nvSpPr>
        <p:spPr/>
        <p:txBody>
          <a:bodyPr/>
          <a:lstStyle/>
          <a:p>
            <a:r>
              <a:rPr lang="nl-NL" dirty="0" smtClean="0"/>
              <a:t>Dr. Damian E M Milton</a:t>
            </a:r>
            <a:endParaRPr lang="en-GB" dirty="0"/>
          </a:p>
        </p:txBody>
      </p:sp>
      <p:sp>
        <p:nvSpPr>
          <p:cNvPr id="5" name="Slide Number Placeholder 4"/>
          <p:cNvSpPr>
            <a:spLocks noGrp="1"/>
          </p:cNvSpPr>
          <p:nvPr>
            <p:ph type="sldNum" sz="quarter" idx="4"/>
          </p:nvPr>
        </p:nvSpPr>
        <p:spPr/>
        <p:txBody>
          <a:bodyPr/>
          <a:lstStyle/>
          <a:p>
            <a:pPr algn="l"/>
            <a:r>
              <a:rPr lang="en-US" smtClean="0"/>
              <a:t>Page </a:t>
            </a:r>
            <a:fld id="{BB9ACB3B-81A4-6247-87B5-FC3E0A04C89B}" type="slidenum">
              <a:rPr lang="en-US" smtClean="0"/>
              <a:pPr algn="l"/>
              <a:t>16</a:t>
            </a:fld>
            <a:endParaRPr lang="en-US" dirty="0"/>
          </a:p>
        </p:txBody>
      </p:sp>
      <p:pic>
        <p:nvPicPr>
          <p:cNvPr id="6" name="Picture 5" descr="D:\Users\Damian Milton\Pictures\fragments\me stuff\IMG (6).jpg"/>
          <p:cNvPicPr/>
          <p:nvPr/>
        </p:nvPicPr>
        <p:blipFill>
          <a:blip r:embed="rId2" cstate="print"/>
          <a:srcRect/>
          <a:stretch>
            <a:fillRect/>
          </a:stretch>
        </p:blipFill>
        <p:spPr bwMode="auto">
          <a:xfrm rot="5400000">
            <a:off x="5733874" y="2614177"/>
            <a:ext cx="3732581" cy="2504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Dropping out again...and retracing myself</a:t>
            </a:r>
            <a:endParaRPr lang="en-GB" dirty="0"/>
          </a:p>
        </p:txBody>
      </p:sp>
      <p:sp>
        <p:nvSpPr>
          <p:cNvPr id="3" name="Content Placeholder 2"/>
          <p:cNvSpPr>
            <a:spLocks noGrp="1"/>
          </p:cNvSpPr>
          <p:nvPr>
            <p:ph idx="1"/>
          </p:nvPr>
        </p:nvSpPr>
        <p:spPr/>
        <p:txBody>
          <a:bodyPr/>
          <a:lstStyle/>
          <a:p>
            <a:pPr lvl="0"/>
            <a:r>
              <a:rPr lang="en-GB" dirty="0" smtClean="0"/>
              <a:t>“One of the shocks is that the voice of the ‘other’ is being heard, rather than the voice of unity and harmony usually alluded to in the ‘perfect norm’ family narrative – papering over the cracks of the past.” (Milton, D., cited in Milton, C., 2002).</a:t>
            </a:r>
          </a:p>
          <a:p>
            <a:pPr lvl="0"/>
            <a:r>
              <a:rPr lang="en-GB" dirty="0" smtClean="0"/>
              <a:t>“Expressions of discontinuity are more likely found in individual artistic expressions or from the socially marginalised or from the eccentric dynamic character.” (Milton, D., cited in Milton, C., 2002).</a:t>
            </a:r>
          </a:p>
          <a:p>
            <a:endParaRPr lang="en-GB" dirty="0"/>
          </a:p>
        </p:txBody>
      </p:sp>
      <p:sp>
        <p:nvSpPr>
          <p:cNvPr id="4" name="Footer Placeholder 3"/>
          <p:cNvSpPr>
            <a:spLocks noGrp="1"/>
          </p:cNvSpPr>
          <p:nvPr>
            <p:ph type="ftr" sz="quarter" idx="10"/>
          </p:nvPr>
        </p:nvSpPr>
        <p:spPr/>
        <p:txBody>
          <a:bodyPr/>
          <a:lstStyle/>
          <a:p>
            <a:r>
              <a:rPr lang="nl-NL" dirty="0" smtClean="0"/>
              <a:t>Dr. Damian E M Milton</a:t>
            </a:r>
            <a:endParaRPr lang="en-GB" dirty="0"/>
          </a:p>
        </p:txBody>
      </p:sp>
      <p:sp>
        <p:nvSpPr>
          <p:cNvPr id="5" name="Slide Number Placeholder 4"/>
          <p:cNvSpPr>
            <a:spLocks noGrp="1"/>
          </p:cNvSpPr>
          <p:nvPr>
            <p:ph type="sldNum" sz="quarter" idx="4"/>
          </p:nvPr>
        </p:nvSpPr>
        <p:spPr/>
        <p:txBody>
          <a:bodyPr/>
          <a:lstStyle/>
          <a:p>
            <a:pPr algn="l"/>
            <a:r>
              <a:rPr lang="en-US" smtClean="0"/>
              <a:t>Page </a:t>
            </a:r>
            <a:fld id="{BB9ACB3B-81A4-6247-87B5-FC3E0A04C89B}" type="slidenum">
              <a:rPr lang="en-US" smtClean="0"/>
              <a:pPr algn="l"/>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Becoming a dad</a:t>
            </a:r>
            <a:endParaRPr lang="en-GB" dirty="0"/>
          </a:p>
        </p:txBody>
      </p:sp>
      <p:sp>
        <p:nvSpPr>
          <p:cNvPr id="3" name="Content Placeholder 2"/>
          <p:cNvSpPr>
            <a:spLocks noGrp="1"/>
          </p:cNvSpPr>
          <p:nvPr>
            <p:ph idx="1"/>
          </p:nvPr>
        </p:nvSpPr>
        <p:spPr>
          <a:xfrm>
            <a:off x="1331913" y="1484313"/>
            <a:ext cx="3556610" cy="4897437"/>
          </a:xfrm>
        </p:spPr>
        <p:txBody>
          <a:bodyPr/>
          <a:lstStyle/>
          <a:p>
            <a:r>
              <a:rPr lang="en-GB" sz="2000" dirty="0" smtClean="0"/>
              <a:t>Initial worries over ‘ventricular enlargement in the brain’.</a:t>
            </a:r>
          </a:p>
          <a:p>
            <a:r>
              <a:rPr lang="en-GB" sz="2000" dirty="0" smtClean="0"/>
              <a:t>Born with an abnormally large head circumference.</a:t>
            </a:r>
          </a:p>
          <a:p>
            <a:r>
              <a:rPr lang="en-GB" sz="2000" dirty="0" smtClean="0"/>
              <a:t>Finding work as an FE lecturer.</a:t>
            </a:r>
          </a:p>
          <a:p>
            <a:r>
              <a:rPr lang="en-GB" sz="2000" dirty="0" smtClean="0"/>
              <a:t>Gift for numbers and puzzles.</a:t>
            </a:r>
          </a:p>
          <a:p>
            <a:r>
              <a:rPr lang="en-GB" sz="2000" dirty="0" smtClean="0"/>
              <a:t>Another ‘proud dad’.</a:t>
            </a:r>
          </a:p>
          <a:p>
            <a:r>
              <a:rPr lang="en-GB" sz="2000" dirty="0" smtClean="0"/>
              <a:t>The day nursery encounter.</a:t>
            </a:r>
          </a:p>
          <a:p>
            <a:r>
              <a:rPr lang="en-GB" sz="2000" dirty="0" smtClean="0"/>
              <a:t>‘Regression’.</a:t>
            </a:r>
          </a:p>
          <a:p>
            <a:endParaRPr lang="en-GB" dirty="0"/>
          </a:p>
        </p:txBody>
      </p:sp>
      <p:sp>
        <p:nvSpPr>
          <p:cNvPr id="4" name="Footer Placeholder 3"/>
          <p:cNvSpPr>
            <a:spLocks noGrp="1"/>
          </p:cNvSpPr>
          <p:nvPr>
            <p:ph type="ftr" sz="quarter" idx="10"/>
          </p:nvPr>
        </p:nvSpPr>
        <p:spPr/>
        <p:txBody>
          <a:bodyPr/>
          <a:lstStyle/>
          <a:p>
            <a:r>
              <a:rPr lang="nl-NL" dirty="0" smtClean="0"/>
              <a:t>Dr. Damian E M Milton</a:t>
            </a:r>
            <a:endParaRPr lang="en-GB" dirty="0"/>
          </a:p>
        </p:txBody>
      </p:sp>
      <p:sp>
        <p:nvSpPr>
          <p:cNvPr id="5" name="Slide Number Placeholder 4"/>
          <p:cNvSpPr>
            <a:spLocks noGrp="1"/>
          </p:cNvSpPr>
          <p:nvPr>
            <p:ph type="sldNum" sz="quarter" idx="4"/>
          </p:nvPr>
        </p:nvSpPr>
        <p:spPr/>
        <p:txBody>
          <a:bodyPr/>
          <a:lstStyle/>
          <a:p>
            <a:pPr algn="l"/>
            <a:r>
              <a:rPr lang="en-US" smtClean="0"/>
              <a:t>Page </a:t>
            </a:r>
            <a:fld id="{BB9ACB3B-81A4-6247-87B5-FC3E0A04C89B}" type="slidenum">
              <a:rPr lang="en-US" smtClean="0"/>
              <a:pPr algn="l"/>
              <a:t>18</a:t>
            </a:fld>
            <a:endParaRPr lang="en-US" dirty="0"/>
          </a:p>
        </p:txBody>
      </p:sp>
      <p:pic>
        <p:nvPicPr>
          <p:cNvPr id="6" name="Content Placeholder 5" descr="D:\Users\Damian Milton\Pictures\fragments\IMG (2).jpg"/>
          <p:cNvPicPr>
            <a:picLocks/>
          </p:cNvPicPr>
          <p:nvPr/>
        </p:nvPicPr>
        <p:blipFill>
          <a:blip r:embed="rId2" cstate="print"/>
          <a:srcRect/>
          <a:stretch>
            <a:fillRect/>
          </a:stretch>
        </p:blipFill>
        <p:spPr bwMode="auto">
          <a:xfrm>
            <a:off x="4992267" y="2829517"/>
            <a:ext cx="3678382" cy="2683972"/>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Self-identification</a:t>
            </a:r>
            <a:endParaRPr lang="en-GB" dirty="0"/>
          </a:p>
        </p:txBody>
      </p:sp>
      <p:sp>
        <p:nvSpPr>
          <p:cNvPr id="3" name="Content Placeholder 2"/>
          <p:cNvSpPr>
            <a:spLocks noGrp="1"/>
          </p:cNvSpPr>
          <p:nvPr>
            <p:ph idx="1"/>
          </p:nvPr>
        </p:nvSpPr>
        <p:spPr/>
        <p:txBody>
          <a:bodyPr/>
          <a:lstStyle/>
          <a:p>
            <a:r>
              <a:rPr lang="en-GB" dirty="0" smtClean="0"/>
              <a:t>Textbook and autobiographical accounts.</a:t>
            </a:r>
          </a:p>
          <a:p>
            <a:r>
              <a:rPr lang="en-GB" dirty="0" smtClean="0"/>
              <a:t>Self-identification, Autumn 2004.</a:t>
            </a:r>
          </a:p>
          <a:p>
            <a:r>
              <a:rPr lang="en-GB" dirty="0" smtClean="0"/>
              <a:t>Initial service provision.</a:t>
            </a:r>
          </a:p>
          <a:p>
            <a:r>
              <a:rPr lang="en-GB" dirty="0" smtClean="0"/>
              <a:t>Statements and forms – disabled by bureaucracy.</a:t>
            </a:r>
          </a:p>
          <a:p>
            <a:r>
              <a:rPr lang="en-GB" dirty="0" smtClean="0"/>
              <a:t>Being made redundant, Summer 2008.</a:t>
            </a:r>
          </a:p>
          <a:p>
            <a:endParaRPr lang="en-GB" dirty="0"/>
          </a:p>
        </p:txBody>
      </p:sp>
      <p:sp>
        <p:nvSpPr>
          <p:cNvPr id="4" name="Footer Placeholder 3"/>
          <p:cNvSpPr>
            <a:spLocks noGrp="1"/>
          </p:cNvSpPr>
          <p:nvPr>
            <p:ph type="ftr" sz="quarter" idx="10"/>
          </p:nvPr>
        </p:nvSpPr>
        <p:spPr/>
        <p:txBody>
          <a:bodyPr/>
          <a:lstStyle/>
          <a:p>
            <a:r>
              <a:rPr lang="nl-NL" dirty="0" smtClean="0"/>
              <a:t>Dr. Damian E M Milton</a:t>
            </a:r>
            <a:endParaRPr lang="en-GB" dirty="0"/>
          </a:p>
        </p:txBody>
      </p:sp>
      <p:sp>
        <p:nvSpPr>
          <p:cNvPr id="5" name="Slide Number Placeholder 4"/>
          <p:cNvSpPr>
            <a:spLocks noGrp="1"/>
          </p:cNvSpPr>
          <p:nvPr>
            <p:ph type="sldNum" sz="quarter" idx="4"/>
          </p:nvPr>
        </p:nvSpPr>
        <p:spPr/>
        <p:txBody>
          <a:bodyPr/>
          <a:lstStyle/>
          <a:p>
            <a:pPr algn="l"/>
            <a:r>
              <a:rPr lang="en-US" smtClean="0"/>
              <a:t>Page </a:t>
            </a:r>
            <a:fld id="{BB9ACB3B-81A4-6247-87B5-FC3E0A04C89B}" type="slidenum">
              <a:rPr lang="en-US" smtClean="0"/>
              <a:pPr algn="l"/>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6" name="TextBox 5"/>
          <p:cNvSpPr txBox="1"/>
          <p:nvPr/>
        </p:nvSpPr>
        <p:spPr>
          <a:xfrm>
            <a:off x="-698500" y="5994400"/>
            <a:ext cx="184666" cy="461665"/>
          </a:xfrm>
          <a:prstGeom prst="rect">
            <a:avLst/>
          </a:prstGeom>
          <a:noFill/>
        </p:spPr>
        <p:txBody>
          <a:bodyPr wrap="none" rtlCol="0">
            <a:spAutoFit/>
          </a:bodyPr>
          <a:lstStyle/>
          <a:p>
            <a:endParaRPr lang="en-US" dirty="0"/>
          </a:p>
        </p:txBody>
      </p:sp>
      <p:sp>
        <p:nvSpPr>
          <p:cNvPr id="7" name="Content Placeholder 6"/>
          <p:cNvSpPr>
            <a:spLocks noGrp="1"/>
          </p:cNvSpPr>
          <p:nvPr>
            <p:ph idx="1"/>
          </p:nvPr>
        </p:nvSpPr>
        <p:spPr/>
        <p:txBody>
          <a:bodyPr/>
          <a:lstStyle/>
          <a:p>
            <a:r>
              <a:rPr lang="en-GB" dirty="0" smtClean="0"/>
              <a:t>This presentation gives a personal perspective on the formation of autistic identity.</a:t>
            </a:r>
          </a:p>
          <a:p>
            <a:r>
              <a:rPr lang="en-GB" dirty="0" smtClean="0"/>
              <a:t>Reflects on methods used in projects </a:t>
            </a:r>
            <a:r>
              <a:rPr lang="en-GB" dirty="0" smtClean="0"/>
              <a:t>exploring </a:t>
            </a:r>
            <a:r>
              <a:rPr lang="en-GB" dirty="0" smtClean="0"/>
              <a:t>self-identity.</a:t>
            </a:r>
          </a:p>
          <a:p>
            <a:r>
              <a:rPr lang="en-GB" dirty="0" smtClean="0"/>
              <a:t>And some of the issues/politics involved more broadly when discussing identity in relation to autistic people.</a:t>
            </a:r>
          </a:p>
          <a:p>
            <a:endParaRPr lang="en-US" dirty="0"/>
          </a:p>
        </p:txBody>
      </p:sp>
      <p:sp>
        <p:nvSpPr>
          <p:cNvPr id="3" name="Slide Number Placeholder 2"/>
          <p:cNvSpPr>
            <a:spLocks noGrp="1"/>
          </p:cNvSpPr>
          <p:nvPr>
            <p:ph type="sldNum" sz="quarter" idx="4"/>
          </p:nvPr>
        </p:nvSpPr>
        <p:spPr/>
        <p:txBody>
          <a:bodyPr/>
          <a:lstStyle/>
          <a:p>
            <a:pPr algn="l"/>
            <a:r>
              <a:rPr lang="en-US" smtClean="0"/>
              <a:t>Page </a:t>
            </a:r>
            <a:fld id="{BB9ACB3B-81A4-6247-87B5-FC3E0A04C89B}" type="slidenum">
              <a:rPr lang="en-US" smtClean="0"/>
              <a:pPr algn="l"/>
              <a:t>2</a:t>
            </a:fld>
            <a:endParaRPr lang="en-US" dirty="0"/>
          </a:p>
        </p:txBody>
      </p:sp>
      <p:sp>
        <p:nvSpPr>
          <p:cNvPr id="5" name="Footer Placeholder 4"/>
          <p:cNvSpPr>
            <a:spLocks noGrp="1"/>
          </p:cNvSpPr>
          <p:nvPr>
            <p:ph type="ftr" sz="quarter" idx="10"/>
          </p:nvPr>
        </p:nvSpPr>
        <p:spPr/>
        <p:txBody>
          <a:bodyPr/>
          <a:lstStyle/>
          <a:p>
            <a:r>
              <a:rPr lang="nl-NL" dirty="0" smtClean="0"/>
              <a:t>Dr. Damian E M Milton</a:t>
            </a:r>
            <a:endParaRPr lang="en-GB" dirty="0"/>
          </a:p>
        </p:txBody>
      </p:sp>
    </p:spTree>
    <p:extLst>
      <p:ext uri="{BB962C8B-B14F-4D97-AF65-F5344CB8AC3E}">
        <p14:creationId xmlns:p14="http://schemas.microsoft.com/office/powerpoint/2010/main" xmlns="" val="14045717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Diagnosis day, Autumn 2009</a:t>
            </a:r>
            <a:endParaRPr lang="en-GB" dirty="0"/>
          </a:p>
        </p:txBody>
      </p:sp>
      <p:sp>
        <p:nvSpPr>
          <p:cNvPr id="3" name="Content Placeholder 2"/>
          <p:cNvSpPr>
            <a:spLocks noGrp="1"/>
          </p:cNvSpPr>
          <p:nvPr>
            <p:ph idx="1"/>
          </p:nvPr>
        </p:nvSpPr>
        <p:spPr/>
        <p:txBody>
          <a:bodyPr/>
          <a:lstStyle/>
          <a:p>
            <a:r>
              <a:rPr lang="en-GB" sz="2000" dirty="0" smtClean="0"/>
              <a:t>“Appearance and behaviour: Mr. Milton was tall and thin with a long face. He was wearing an anorak, tracksuit bottoms and trainers. He had very little eye contact, a markedly reduced range of facial expressions and made little use of gesture.”</a:t>
            </a:r>
          </a:p>
          <a:p>
            <a:r>
              <a:rPr lang="en-GB" sz="2000" dirty="0" smtClean="0"/>
              <a:t>“Speech: Mr Milton’s speech was low and flat with little modulation...”</a:t>
            </a:r>
          </a:p>
          <a:p>
            <a:r>
              <a:rPr lang="en-GB" sz="2000" dirty="0" smtClean="0"/>
              <a:t>“Physical examination:...fell over during tandem walk.”</a:t>
            </a:r>
          </a:p>
          <a:p>
            <a:r>
              <a:rPr lang="en-GB" sz="2000" dirty="0" smtClean="0"/>
              <a:t>No mention of Dyspraxia of possible need for assessment though. </a:t>
            </a:r>
          </a:p>
          <a:p>
            <a:r>
              <a:rPr lang="en-GB" sz="2000" dirty="0" smtClean="0"/>
              <a:t>On the ADI-R I scored well above the cut-off on all areas.</a:t>
            </a:r>
          </a:p>
          <a:p>
            <a:r>
              <a:rPr lang="en-GB" sz="2000" dirty="0" smtClean="0"/>
              <a:t>“Unequivocal on all counts.”</a:t>
            </a:r>
          </a:p>
          <a:p>
            <a:endParaRPr lang="en-GB" dirty="0"/>
          </a:p>
        </p:txBody>
      </p:sp>
      <p:sp>
        <p:nvSpPr>
          <p:cNvPr id="4" name="Footer Placeholder 3"/>
          <p:cNvSpPr>
            <a:spLocks noGrp="1"/>
          </p:cNvSpPr>
          <p:nvPr>
            <p:ph type="ftr" sz="quarter" idx="10"/>
          </p:nvPr>
        </p:nvSpPr>
        <p:spPr/>
        <p:txBody>
          <a:bodyPr/>
          <a:lstStyle/>
          <a:p>
            <a:r>
              <a:rPr lang="nl-NL" dirty="0" smtClean="0"/>
              <a:t>Dr. Damian E M Milton</a:t>
            </a:r>
            <a:endParaRPr lang="en-GB" dirty="0"/>
          </a:p>
        </p:txBody>
      </p:sp>
      <p:sp>
        <p:nvSpPr>
          <p:cNvPr id="5" name="Slide Number Placeholder 4"/>
          <p:cNvSpPr>
            <a:spLocks noGrp="1"/>
          </p:cNvSpPr>
          <p:nvPr>
            <p:ph type="sldNum" sz="quarter" idx="4"/>
          </p:nvPr>
        </p:nvSpPr>
        <p:spPr/>
        <p:txBody>
          <a:bodyPr/>
          <a:lstStyle/>
          <a:p>
            <a:pPr algn="l"/>
            <a:r>
              <a:rPr lang="en-US" smtClean="0"/>
              <a:t>Page </a:t>
            </a:r>
            <a:fld id="{BB9ACB3B-81A4-6247-87B5-FC3E0A04C89B}" type="slidenum">
              <a:rPr lang="en-US" smtClean="0"/>
              <a:pPr algn="l"/>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report</a:t>
            </a:r>
            <a:endParaRPr lang="en-GB" dirty="0"/>
          </a:p>
        </p:txBody>
      </p:sp>
      <p:sp>
        <p:nvSpPr>
          <p:cNvPr id="3" name="Content Placeholder 2"/>
          <p:cNvSpPr>
            <a:spLocks noGrp="1"/>
          </p:cNvSpPr>
          <p:nvPr>
            <p:ph idx="1"/>
          </p:nvPr>
        </p:nvSpPr>
        <p:spPr/>
        <p:txBody>
          <a:bodyPr/>
          <a:lstStyle/>
          <a:p>
            <a:r>
              <a:rPr lang="en-GB" sz="2000" dirty="0" smtClean="0"/>
              <a:t>“According to his description, his social anxiety was much more severe in the past, and previously caused him significant social impairment. Whilst Mr. Milton has ongoing social anxiety symptoms causing him a degree of distress. In our opinion he does not meet the full criteria for a diagnosis of social phobia.”</a:t>
            </a:r>
          </a:p>
          <a:p>
            <a:r>
              <a:rPr lang="en-GB" sz="2000" dirty="0" smtClean="0"/>
              <a:t>“Mr. Milton does not appear to be currently depressed. His previous episodes may have constituted adjustment disorders or depressive episodes.”</a:t>
            </a:r>
          </a:p>
          <a:p>
            <a:r>
              <a:rPr lang="en-GB" sz="2000" dirty="0" smtClean="0"/>
              <a:t>Social services assessment recommended – happened but decided I did not need any (although I was minimising needs as single father at time).</a:t>
            </a:r>
          </a:p>
          <a:p>
            <a:endParaRPr lang="en-GB" sz="2000" dirty="0" smtClean="0"/>
          </a:p>
          <a:p>
            <a:endParaRPr lang="en-GB" sz="2000" dirty="0"/>
          </a:p>
        </p:txBody>
      </p:sp>
      <p:sp>
        <p:nvSpPr>
          <p:cNvPr id="4" name="Footer Placeholder 3"/>
          <p:cNvSpPr>
            <a:spLocks noGrp="1"/>
          </p:cNvSpPr>
          <p:nvPr>
            <p:ph type="ftr" sz="quarter" idx="10"/>
          </p:nvPr>
        </p:nvSpPr>
        <p:spPr/>
        <p:txBody>
          <a:bodyPr/>
          <a:lstStyle/>
          <a:p>
            <a:r>
              <a:rPr lang="nl-NL" dirty="0" smtClean="0"/>
              <a:t>Dr. Damian E M Milton</a:t>
            </a:r>
            <a:endParaRPr lang="en-GB" dirty="0"/>
          </a:p>
        </p:txBody>
      </p:sp>
      <p:sp>
        <p:nvSpPr>
          <p:cNvPr id="5" name="Slide Number Placeholder 4"/>
          <p:cNvSpPr>
            <a:spLocks noGrp="1"/>
          </p:cNvSpPr>
          <p:nvPr>
            <p:ph type="sldNum" sz="quarter" idx="4"/>
          </p:nvPr>
        </p:nvSpPr>
        <p:spPr/>
        <p:txBody>
          <a:bodyPr/>
          <a:lstStyle/>
          <a:p>
            <a:pPr algn="l"/>
            <a:r>
              <a:rPr lang="en-US" smtClean="0"/>
              <a:t>Page </a:t>
            </a:r>
            <a:fld id="{BB9ACB3B-81A4-6247-87B5-FC3E0A04C89B}" type="slidenum">
              <a:rPr lang="en-US" smtClean="0"/>
              <a:pPr algn="l"/>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recommendations</a:t>
            </a:r>
            <a:endParaRPr lang="en-GB" dirty="0"/>
          </a:p>
        </p:txBody>
      </p:sp>
      <p:sp>
        <p:nvSpPr>
          <p:cNvPr id="3" name="Content Placeholder 2"/>
          <p:cNvSpPr>
            <a:spLocks noGrp="1"/>
          </p:cNvSpPr>
          <p:nvPr>
            <p:ph idx="1"/>
          </p:nvPr>
        </p:nvSpPr>
        <p:spPr/>
        <p:txBody>
          <a:bodyPr/>
          <a:lstStyle/>
          <a:p>
            <a:r>
              <a:rPr lang="en-GB" dirty="0" smtClean="0"/>
              <a:t>CBT and social skills groups. May wish to consider a course of SSRI’s. OT and a social worker.</a:t>
            </a:r>
          </a:p>
          <a:p>
            <a:r>
              <a:rPr lang="en-GB" dirty="0" smtClean="0"/>
              <a:t>“Mr. Milton and his family may benefit from contacting the National Autistic Society...local support groups and support networks.” (Only they do not have these resources in my area and I don’t drive). Also suggested was the NAS PROPSPECTS employment service (which is now no longer running).</a:t>
            </a:r>
          </a:p>
          <a:p>
            <a:endParaRPr lang="en-GB" dirty="0"/>
          </a:p>
        </p:txBody>
      </p:sp>
      <p:sp>
        <p:nvSpPr>
          <p:cNvPr id="4" name="Footer Placeholder 3"/>
          <p:cNvSpPr>
            <a:spLocks noGrp="1"/>
          </p:cNvSpPr>
          <p:nvPr>
            <p:ph type="ftr" sz="quarter" idx="10"/>
          </p:nvPr>
        </p:nvSpPr>
        <p:spPr/>
        <p:txBody>
          <a:bodyPr/>
          <a:lstStyle/>
          <a:p>
            <a:r>
              <a:rPr lang="nl-NL" dirty="0" smtClean="0"/>
              <a:t>Dr. Damian E M Milton</a:t>
            </a:r>
            <a:endParaRPr lang="en-GB" dirty="0"/>
          </a:p>
        </p:txBody>
      </p:sp>
      <p:sp>
        <p:nvSpPr>
          <p:cNvPr id="5" name="Slide Number Placeholder 4"/>
          <p:cNvSpPr>
            <a:spLocks noGrp="1"/>
          </p:cNvSpPr>
          <p:nvPr>
            <p:ph type="sldNum" sz="quarter" idx="4"/>
          </p:nvPr>
        </p:nvSpPr>
        <p:spPr/>
        <p:txBody>
          <a:bodyPr/>
          <a:lstStyle/>
          <a:p>
            <a:pPr algn="l"/>
            <a:r>
              <a:rPr lang="en-US" smtClean="0"/>
              <a:t>Page </a:t>
            </a:r>
            <a:fld id="{BB9ACB3B-81A4-6247-87B5-FC3E0A04C89B}" type="slidenum">
              <a:rPr lang="en-US" smtClean="0"/>
              <a:pPr algn="l"/>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Cognitive tests</a:t>
            </a:r>
            <a:endParaRPr lang="en-GB" dirty="0"/>
          </a:p>
        </p:txBody>
      </p:sp>
      <p:sp>
        <p:nvSpPr>
          <p:cNvPr id="3" name="Content Placeholder 2"/>
          <p:cNvSpPr>
            <a:spLocks noGrp="1"/>
          </p:cNvSpPr>
          <p:nvPr>
            <p:ph idx="1"/>
          </p:nvPr>
        </p:nvSpPr>
        <p:spPr/>
        <p:txBody>
          <a:bodyPr/>
          <a:lstStyle/>
          <a:p>
            <a:r>
              <a:rPr lang="en-GB" sz="2000" dirty="0" smtClean="0"/>
              <a:t>Perfect EF score on a non-verbal task, well above average on the block design test and completed the digit span test backwards to the point they ran out of numbers to test me on.</a:t>
            </a:r>
          </a:p>
          <a:p>
            <a:r>
              <a:rPr lang="en-GB" sz="2000" dirty="0" smtClean="0"/>
              <a:t>“While he was able to interpret such utterances in terms of emotional / mental factors, he made an incorrect justification as to why the characters were using such language...[yet] when understanding other’s mental states and taking another’s perspective (Theory of Mind), Mr. Milton shows little difficulty.”</a:t>
            </a:r>
          </a:p>
          <a:p>
            <a:r>
              <a:rPr lang="en-GB" sz="2000" dirty="0" smtClean="0"/>
              <a:t>I did test as somewhat of a ‘poster boy’ in regards to the theory of weak central coherence (and likely would have done for </a:t>
            </a:r>
            <a:r>
              <a:rPr lang="en-GB" sz="2000" dirty="0" err="1" smtClean="0"/>
              <a:t>monotropism</a:t>
            </a:r>
            <a:r>
              <a:rPr lang="en-GB" sz="2000" dirty="0" smtClean="0"/>
              <a:t> or other theories had they applied them).</a:t>
            </a:r>
          </a:p>
          <a:p>
            <a:endParaRPr lang="en-GB" dirty="0"/>
          </a:p>
        </p:txBody>
      </p:sp>
      <p:sp>
        <p:nvSpPr>
          <p:cNvPr id="4" name="Footer Placeholder 3"/>
          <p:cNvSpPr>
            <a:spLocks noGrp="1"/>
          </p:cNvSpPr>
          <p:nvPr>
            <p:ph type="ftr" sz="quarter" idx="10"/>
          </p:nvPr>
        </p:nvSpPr>
        <p:spPr/>
        <p:txBody>
          <a:bodyPr/>
          <a:lstStyle/>
          <a:p>
            <a:r>
              <a:rPr lang="nl-NL" dirty="0" smtClean="0"/>
              <a:t>Dr. Damian E M Milton</a:t>
            </a:r>
            <a:endParaRPr lang="en-GB" dirty="0"/>
          </a:p>
        </p:txBody>
      </p:sp>
      <p:sp>
        <p:nvSpPr>
          <p:cNvPr id="5" name="Slide Number Placeholder 4"/>
          <p:cNvSpPr>
            <a:spLocks noGrp="1"/>
          </p:cNvSpPr>
          <p:nvPr>
            <p:ph type="sldNum" sz="quarter" idx="4"/>
          </p:nvPr>
        </p:nvSpPr>
        <p:spPr/>
        <p:txBody>
          <a:bodyPr/>
          <a:lstStyle/>
          <a:p>
            <a:pPr algn="l"/>
            <a:r>
              <a:rPr lang="en-US" smtClean="0"/>
              <a:t>Page </a:t>
            </a:r>
            <a:fld id="{BB9ACB3B-81A4-6247-87B5-FC3E0A04C89B}" type="slidenum">
              <a:rPr lang="en-US" smtClean="0"/>
              <a:pPr algn="l"/>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Recommendations</a:t>
            </a:r>
            <a:endParaRPr lang="en-GB" dirty="0"/>
          </a:p>
        </p:txBody>
      </p:sp>
      <p:sp>
        <p:nvSpPr>
          <p:cNvPr id="3" name="Content Placeholder 2"/>
          <p:cNvSpPr>
            <a:spLocks noGrp="1"/>
          </p:cNvSpPr>
          <p:nvPr>
            <p:ph idx="1"/>
          </p:nvPr>
        </p:nvSpPr>
        <p:spPr/>
        <p:txBody>
          <a:bodyPr/>
          <a:lstStyle/>
          <a:p>
            <a:r>
              <a:rPr lang="en-GB" dirty="0" smtClean="0"/>
              <a:t>“Mr. Milton may benefit from being given additional time in conversation and people should be made aware of this.”</a:t>
            </a:r>
          </a:p>
          <a:p>
            <a:r>
              <a:rPr lang="en-GB" dirty="0" smtClean="0"/>
              <a:t>“The results should therefore be taken as case specific and those around Mr. Milton should be aware of how his diagnosis of </a:t>
            </a:r>
            <a:r>
              <a:rPr lang="en-GB" dirty="0" err="1" smtClean="0"/>
              <a:t>Asperger’s</a:t>
            </a:r>
            <a:r>
              <a:rPr lang="en-GB" dirty="0" smtClean="0"/>
              <a:t> syndrome may affect his abilities to act appropriately in social situations.”</a:t>
            </a:r>
          </a:p>
          <a:p>
            <a:endParaRPr lang="en-GB" dirty="0"/>
          </a:p>
        </p:txBody>
      </p:sp>
      <p:sp>
        <p:nvSpPr>
          <p:cNvPr id="4" name="Footer Placeholder 3"/>
          <p:cNvSpPr>
            <a:spLocks noGrp="1"/>
          </p:cNvSpPr>
          <p:nvPr>
            <p:ph type="ftr" sz="quarter" idx="10"/>
          </p:nvPr>
        </p:nvSpPr>
        <p:spPr/>
        <p:txBody>
          <a:bodyPr/>
          <a:lstStyle/>
          <a:p>
            <a:r>
              <a:rPr lang="nl-NL" dirty="0" smtClean="0"/>
              <a:t>Dr. Damian E M Milton</a:t>
            </a:r>
            <a:endParaRPr lang="en-GB" dirty="0"/>
          </a:p>
        </p:txBody>
      </p:sp>
      <p:sp>
        <p:nvSpPr>
          <p:cNvPr id="5" name="Slide Number Placeholder 4"/>
          <p:cNvSpPr>
            <a:spLocks noGrp="1"/>
          </p:cNvSpPr>
          <p:nvPr>
            <p:ph type="sldNum" sz="quarter" idx="4"/>
          </p:nvPr>
        </p:nvSpPr>
        <p:spPr/>
        <p:txBody>
          <a:bodyPr/>
          <a:lstStyle/>
          <a:p>
            <a:pPr algn="l"/>
            <a:r>
              <a:rPr lang="en-US" smtClean="0"/>
              <a:t>Page </a:t>
            </a:r>
            <a:fld id="{BB9ACB3B-81A4-6247-87B5-FC3E0A04C89B}" type="slidenum">
              <a:rPr lang="en-US" smtClean="0"/>
              <a:pPr algn="l"/>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 to the ‘drawing board’</a:t>
            </a:r>
            <a:endParaRPr lang="en-GB" dirty="0"/>
          </a:p>
        </p:txBody>
      </p:sp>
      <p:sp>
        <p:nvSpPr>
          <p:cNvPr id="3" name="Content Placeholder 2"/>
          <p:cNvSpPr>
            <a:spLocks noGrp="1"/>
          </p:cNvSpPr>
          <p:nvPr>
            <p:ph idx="1"/>
          </p:nvPr>
        </p:nvSpPr>
        <p:spPr/>
        <p:txBody>
          <a:bodyPr/>
          <a:lstStyle/>
          <a:p>
            <a:r>
              <a:rPr lang="en-GB" dirty="0" smtClean="0"/>
              <a:t>Finding out about the self-advocacy and </a:t>
            </a:r>
            <a:r>
              <a:rPr lang="en-GB" dirty="0" err="1" smtClean="0"/>
              <a:t>neurodiversity</a:t>
            </a:r>
            <a:r>
              <a:rPr lang="en-GB" dirty="0" smtClean="0"/>
              <a:t> movements (Sinclair, 1993; Sainsbury, 2000; Murray et al. 2005, Arnold, 2010).</a:t>
            </a:r>
          </a:p>
          <a:p>
            <a:r>
              <a:rPr lang="en-GB" dirty="0" smtClean="0"/>
              <a:t>Finding practitioners and academics in the field who seemed to be ‘on the right path’.</a:t>
            </a:r>
          </a:p>
          <a:p>
            <a:r>
              <a:rPr lang="en-GB" dirty="0" smtClean="0"/>
              <a:t>Further study and starting a PhD...again (Autumn 2009).</a:t>
            </a:r>
          </a:p>
          <a:p>
            <a:endParaRPr lang="en-GB" dirty="0"/>
          </a:p>
        </p:txBody>
      </p:sp>
      <p:sp>
        <p:nvSpPr>
          <p:cNvPr id="4" name="Footer Placeholder 3"/>
          <p:cNvSpPr>
            <a:spLocks noGrp="1"/>
          </p:cNvSpPr>
          <p:nvPr>
            <p:ph type="ftr" sz="quarter" idx="10"/>
          </p:nvPr>
        </p:nvSpPr>
        <p:spPr/>
        <p:txBody>
          <a:bodyPr/>
          <a:lstStyle/>
          <a:p>
            <a:r>
              <a:rPr lang="nl-NL" dirty="0" smtClean="0"/>
              <a:t>Dr. Damian E M Milton</a:t>
            </a:r>
            <a:endParaRPr lang="en-GB" dirty="0"/>
          </a:p>
        </p:txBody>
      </p:sp>
      <p:sp>
        <p:nvSpPr>
          <p:cNvPr id="5" name="Slide Number Placeholder 4"/>
          <p:cNvSpPr>
            <a:spLocks noGrp="1"/>
          </p:cNvSpPr>
          <p:nvPr>
            <p:ph type="sldNum" sz="quarter" idx="4"/>
          </p:nvPr>
        </p:nvSpPr>
        <p:spPr/>
        <p:txBody>
          <a:bodyPr/>
          <a:lstStyle/>
          <a:p>
            <a:pPr algn="l"/>
            <a:r>
              <a:rPr lang="en-US" smtClean="0"/>
              <a:t>Page </a:t>
            </a:r>
            <a:fld id="{BB9ACB3B-81A4-6247-87B5-FC3E0A04C89B}" type="slidenum">
              <a:rPr lang="en-US" smtClean="0"/>
              <a:pPr algn="l"/>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 know that I exist, the question is: what is this ‘I’ that I know?” (Descartes, 1641).</a:t>
            </a:r>
            <a:endParaRPr lang="en-GB" dirty="0"/>
          </a:p>
        </p:txBody>
      </p:sp>
      <p:sp>
        <p:nvSpPr>
          <p:cNvPr id="3" name="Content Placeholder 2"/>
          <p:cNvSpPr>
            <a:spLocks noGrp="1"/>
          </p:cNvSpPr>
          <p:nvPr>
            <p:ph idx="1"/>
          </p:nvPr>
        </p:nvSpPr>
        <p:spPr/>
        <p:txBody>
          <a:bodyPr/>
          <a:lstStyle/>
          <a:p>
            <a:pPr lvl="0"/>
            <a:r>
              <a:rPr lang="en-GB" dirty="0" smtClean="0"/>
              <a:t>Retracing myself again...some examples of identity research from my past:</a:t>
            </a:r>
          </a:p>
          <a:p>
            <a:pPr lvl="0"/>
            <a:r>
              <a:rPr lang="en-GB" dirty="0" smtClean="0"/>
              <a:t>Jo Spence (1986) – highlighted issue: feelings of powerlessness and being infantilised by medical practice. </a:t>
            </a:r>
          </a:p>
          <a:p>
            <a:pPr lvl="0"/>
            <a:r>
              <a:rPr lang="en-GB" dirty="0" err="1" smtClean="0"/>
              <a:t>Alexa</a:t>
            </a:r>
            <a:r>
              <a:rPr lang="en-GB" dirty="0" smtClean="0"/>
              <a:t> Wright (1999) – exhibition called ‘I’ – examined social expectations of beauty – placing the disabled body in a context where it is not usually seen. </a:t>
            </a:r>
          </a:p>
          <a:p>
            <a:pPr lvl="0"/>
            <a:r>
              <a:rPr lang="en-GB" dirty="0" smtClean="0"/>
              <a:t>Barthes (1977) – ‘</a:t>
            </a:r>
            <a:r>
              <a:rPr lang="en-GB" dirty="0" err="1" smtClean="0"/>
              <a:t>Studium</a:t>
            </a:r>
            <a:r>
              <a:rPr lang="en-GB" dirty="0" smtClean="0"/>
              <a:t>’ (obvious symbolic meaning) and the ‘</a:t>
            </a:r>
            <a:r>
              <a:rPr lang="en-GB" dirty="0" err="1" smtClean="0"/>
              <a:t>Punctum</a:t>
            </a:r>
            <a:r>
              <a:rPr lang="en-GB" dirty="0" smtClean="0"/>
              <a:t>’ (personal to the individual – that ‘pierces the viewer’). </a:t>
            </a:r>
          </a:p>
          <a:p>
            <a:endParaRPr lang="en-GB" dirty="0"/>
          </a:p>
        </p:txBody>
      </p:sp>
      <p:sp>
        <p:nvSpPr>
          <p:cNvPr id="4" name="Footer Placeholder 3"/>
          <p:cNvSpPr>
            <a:spLocks noGrp="1"/>
          </p:cNvSpPr>
          <p:nvPr>
            <p:ph type="ftr" sz="quarter" idx="10"/>
          </p:nvPr>
        </p:nvSpPr>
        <p:spPr/>
        <p:txBody>
          <a:bodyPr/>
          <a:lstStyle/>
          <a:p>
            <a:r>
              <a:rPr lang="nl-NL" dirty="0" smtClean="0"/>
              <a:t>Dr. Damian E M Milton</a:t>
            </a:r>
            <a:endParaRPr lang="en-GB" dirty="0"/>
          </a:p>
        </p:txBody>
      </p:sp>
      <p:sp>
        <p:nvSpPr>
          <p:cNvPr id="5" name="Slide Number Placeholder 4"/>
          <p:cNvSpPr>
            <a:spLocks noGrp="1"/>
          </p:cNvSpPr>
          <p:nvPr>
            <p:ph type="sldNum" sz="quarter" idx="4"/>
          </p:nvPr>
        </p:nvSpPr>
        <p:spPr/>
        <p:txBody>
          <a:bodyPr/>
          <a:lstStyle/>
          <a:p>
            <a:pPr algn="l"/>
            <a:r>
              <a:rPr lang="en-US" smtClean="0"/>
              <a:t>Page </a:t>
            </a:r>
            <a:fld id="{BB9ACB3B-81A4-6247-87B5-FC3E0A04C89B}" type="slidenum">
              <a:rPr lang="en-US" smtClean="0"/>
              <a:pPr algn="l"/>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lvl="0"/>
            <a:r>
              <a:rPr lang="en-GB" dirty="0" smtClean="0"/>
              <a:t>Kelly (1955) – personal construct theory – ordering experiences – discovering, and when needed </a:t>
            </a:r>
            <a:r>
              <a:rPr lang="en-GB" dirty="0" smtClean="0"/>
              <a:t>re-evaluating</a:t>
            </a:r>
            <a:r>
              <a:rPr lang="en-GB" dirty="0" smtClean="0"/>
              <a:t> </a:t>
            </a:r>
            <a:r>
              <a:rPr lang="en-GB" dirty="0" smtClean="0"/>
              <a:t>constructs.</a:t>
            </a:r>
          </a:p>
          <a:p>
            <a:pPr lvl="0"/>
            <a:r>
              <a:rPr lang="en-GB" dirty="0" err="1" smtClean="0"/>
              <a:t>Garfinkel</a:t>
            </a:r>
            <a:r>
              <a:rPr lang="en-GB" dirty="0" smtClean="0"/>
              <a:t> (1967) – breaching of the natural attitude – the re-construction of constructs.</a:t>
            </a:r>
          </a:p>
          <a:p>
            <a:pPr lvl="0"/>
            <a:r>
              <a:rPr lang="en-GB" dirty="0" smtClean="0"/>
              <a:t>Derrida (1988) – deconstruction and discontinuity.</a:t>
            </a:r>
          </a:p>
          <a:p>
            <a:endParaRPr lang="en-GB" dirty="0"/>
          </a:p>
        </p:txBody>
      </p:sp>
      <p:sp>
        <p:nvSpPr>
          <p:cNvPr id="4" name="Footer Placeholder 3"/>
          <p:cNvSpPr>
            <a:spLocks noGrp="1"/>
          </p:cNvSpPr>
          <p:nvPr>
            <p:ph type="ftr" sz="quarter" idx="10"/>
          </p:nvPr>
        </p:nvSpPr>
        <p:spPr/>
        <p:txBody>
          <a:bodyPr/>
          <a:lstStyle/>
          <a:p>
            <a:r>
              <a:rPr lang="nl-NL" dirty="0" smtClean="0"/>
              <a:t>Dr. Damian E M Milton</a:t>
            </a:r>
            <a:endParaRPr lang="en-GB" dirty="0"/>
          </a:p>
        </p:txBody>
      </p:sp>
      <p:sp>
        <p:nvSpPr>
          <p:cNvPr id="5" name="Slide Number Placeholder 4"/>
          <p:cNvSpPr>
            <a:spLocks noGrp="1"/>
          </p:cNvSpPr>
          <p:nvPr>
            <p:ph type="sldNum" sz="quarter" idx="4"/>
          </p:nvPr>
        </p:nvSpPr>
        <p:spPr/>
        <p:txBody>
          <a:bodyPr/>
          <a:lstStyle/>
          <a:p>
            <a:pPr algn="l"/>
            <a:r>
              <a:rPr lang="en-US" smtClean="0"/>
              <a:t>Page </a:t>
            </a:r>
            <a:fld id="{BB9ACB3B-81A4-6247-87B5-FC3E0A04C89B}" type="slidenum">
              <a:rPr lang="en-US" smtClean="0"/>
              <a:pPr algn="l"/>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Subverting the ‘functional’ family album</a:t>
            </a:r>
            <a:endParaRPr lang="en-GB" dirty="0"/>
          </a:p>
        </p:txBody>
      </p:sp>
      <p:sp>
        <p:nvSpPr>
          <p:cNvPr id="3" name="Content Placeholder 2"/>
          <p:cNvSpPr>
            <a:spLocks noGrp="1"/>
          </p:cNvSpPr>
          <p:nvPr>
            <p:ph idx="1"/>
          </p:nvPr>
        </p:nvSpPr>
        <p:spPr/>
        <p:txBody>
          <a:bodyPr/>
          <a:lstStyle/>
          <a:p>
            <a:pPr lvl="0"/>
            <a:r>
              <a:rPr lang="en-GB" dirty="0" smtClean="0"/>
              <a:t>Single photographs – accompanied by narratives written in hindsight by both myself and my mother.</a:t>
            </a:r>
          </a:p>
          <a:p>
            <a:pPr lvl="0"/>
            <a:r>
              <a:rPr lang="en-GB" dirty="0" smtClean="0"/>
              <a:t>Focusing on the traumatising effects of the road-traffic accident.</a:t>
            </a:r>
          </a:p>
          <a:p>
            <a:pPr lvl="0"/>
            <a:r>
              <a:rPr lang="en-GB" dirty="0" smtClean="0"/>
              <a:t>Charting the history of the effects and continuation of the process (rather than resolution).</a:t>
            </a:r>
          </a:p>
          <a:p>
            <a:pPr lvl="0"/>
            <a:r>
              <a:rPr lang="en-GB" dirty="0" smtClean="0"/>
              <a:t>Trauma as a breach which does not ‘heal’ (</a:t>
            </a:r>
            <a:r>
              <a:rPr lang="en-GB" dirty="0" err="1" smtClean="0"/>
              <a:t>Garfinkel</a:t>
            </a:r>
            <a:r>
              <a:rPr lang="en-GB" dirty="0" smtClean="0"/>
              <a:t>, 1967</a:t>
            </a:r>
            <a:r>
              <a:rPr lang="en-GB" dirty="0" smtClean="0"/>
              <a:t>). Trauma as permanent discontinuity with previous sense of self.</a:t>
            </a:r>
            <a:endParaRPr lang="en-GB" smtClean="0"/>
          </a:p>
          <a:p>
            <a:endParaRPr lang="en-GB" dirty="0" smtClean="0"/>
          </a:p>
          <a:p>
            <a:endParaRPr lang="en-GB" dirty="0"/>
          </a:p>
        </p:txBody>
      </p:sp>
      <p:sp>
        <p:nvSpPr>
          <p:cNvPr id="4" name="Footer Placeholder 3"/>
          <p:cNvSpPr>
            <a:spLocks noGrp="1"/>
          </p:cNvSpPr>
          <p:nvPr>
            <p:ph type="ftr" sz="quarter" idx="10"/>
          </p:nvPr>
        </p:nvSpPr>
        <p:spPr/>
        <p:txBody>
          <a:bodyPr/>
          <a:lstStyle/>
          <a:p>
            <a:r>
              <a:rPr lang="nl-NL" dirty="0" smtClean="0"/>
              <a:t>Dr. Damian E M Milton</a:t>
            </a:r>
            <a:endParaRPr lang="en-GB" dirty="0"/>
          </a:p>
        </p:txBody>
      </p:sp>
      <p:sp>
        <p:nvSpPr>
          <p:cNvPr id="5" name="Slide Number Placeholder 4"/>
          <p:cNvSpPr>
            <a:spLocks noGrp="1"/>
          </p:cNvSpPr>
          <p:nvPr>
            <p:ph type="sldNum" sz="quarter" idx="4"/>
          </p:nvPr>
        </p:nvSpPr>
        <p:spPr/>
        <p:txBody>
          <a:bodyPr/>
          <a:lstStyle/>
          <a:p>
            <a:pPr algn="l"/>
            <a:r>
              <a:rPr lang="en-US" smtClean="0"/>
              <a:t>Page </a:t>
            </a:r>
            <a:fld id="{BB9ACB3B-81A4-6247-87B5-FC3E0A04C89B}" type="slidenum">
              <a:rPr lang="en-US" smtClean="0"/>
              <a:pPr algn="l"/>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‘Views’ (</a:t>
            </a:r>
            <a:r>
              <a:rPr lang="en-GB" dirty="0" err="1" smtClean="0"/>
              <a:t>Blay</a:t>
            </a:r>
            <a:r>
              <a:rPr lang="en-GB" dirty="0" smtClean="0"/>
              <a:t>, 2004)</a:t>
            </a:r>
            <a:endParaRPr lang="en-GB" dirty="0"/>
          </a:p>
        </p:txBody>
      </p:sp>
      <p:sp>
        <p:nvSpPr>
          <p:cNvPr id="3" name="Content Placeholder 2"/>
          <p:cNvSpPr>
            <a:spLocks noGrp="1"/>
          </p:cNvSpPr>
          <p:nvPr>
            <p:ph idx="1"/>
          </p:nvPr>
        </p:nvSpPr>
        <p:spPr/>
        <p:txBody>
          <a:bodyPr/>
          <a:lstStyle/>
          <a:p>
            <a:pPr lvl="0"/>
            <a:r>
              <a:rPr lang="en-GB" dirty="0" smtClean="0"/>
              <a:t>Severe head injury in 1985 – leading to both working and long-term memory difficulties. </a:t>
            </a:r>
          </a:p>
          <a:p>
            <a:pPr lvl="0"/>
            <a:r>
              <a:rPr lang="en-GB" dirty="0" smtClean="0"/>
              <a:t>Dissertation project ‘Views’ – perceptions of ‘being and spirituality’.</a:t>
            </a:r>
          </a:p>
          <a:p>
            <a:pPr lvl="0"/>
            <a:r>
              <a:rPr lang="en-GB" dirty="0" smtClean="0"/>
              <a:t>Black and white portrait photograph – followed by a translucent sheet with personal narratives written in own handwriting, and then a photograph depicting how that person wanted to be seen.</a:t>
            </a:r>
          </a:p>
          <a:p>
            <a:endParaRPr lang="en-GB" dirty="0"/>
          </a:p>
        </p:txBody>
      </p:sp>
      <p:sp>
        <p:nvSpPr>
          <p:cNvPr id="4" name="Footer Placeholder 3"/>
          <p:cNvSpPr>
            <a:spLocks noGrp="1"/>
          </p:cNvSpPr>
          <p:nvPr>
            <p:ph type="ftr" sz="quarter" idx="10"/>
          </p:nvPr>
        </p:nvSpPr>
        <p:spPr/>
        <p:txBody>
          <a:bodyPr/>
          <a:lstStyle/>
          <a:p>
            <a:r>
              <a:rPr lang="nl-NL" dirty="0" smtClean="0"/>
              <a:t>Dr. Damian E M Milton</a:t>
            </a:r>
            <a:endParaRPr lang="en-GB" dirty="0"/>
          </a:p>
        </p:txBody>
      </p:sp>
      <p:sp>
        <p:nvSpPr>
          <p:cNvPr id="5" name="Slide Number Placeholder 4"/>
          <p:cNvSpPr>
            <a:spLocks noGrp="1"/>
          </p:cNvSpPr>
          <p:nvPr>
            <p:ph type="sldNum" sz="quarter" idx="4"/>
          </p:nvPr>
        </p:nvSpPr>
        <p:spPr/>
        <p:txBody>
          <a:bodyPr/>
          <a:lstStyle/>
          <a:p>
            <a:pPr algn="l"/>
            <a:r>
              <a:rPr lang="en-US" smtClean="0"/>
              <a:t>Page </a:t>
            </a:r>
            <a:fld id="{BB9ACB3B-81A4-6247-87B5-FC3E0A04C89B}" type="slidenum">
              <a:rPr lang="en-US" smtClean="0"/>
              <a:pPr algn="l"/>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Born into an unusual family, Summer 1973</a:t>
            </a:r>
            <a:endParaRPr lang="en-US" dirty="0"/>
          </a:p>
        </p:txBody>
      </p:sp>
      <p:sp>
        <p:nvSpPr>
          <p:cNvPr id="6" name="TextBox 5"/>
          <p:cNvSpPr txBox="1"/>
          <p:nvPr/>
        </p:nvSpPr>
        <p:spPr>
          <a:xfrm>
            <a:off x="-698500" y="5994400"/>
            <a:ext cx="184666" cy="461665"/>
          </a:xfrm>
          <a:prstGeom prst="rect">
            <a:avLst/>
          </a:prstGeom>
          <a:noFill/>
        </p:spPr>
        <p:txBody>
          <a:bodyPr wrap="none" rtlCol="0">
            <a:spAutoFit/>
          </a:bodyPr>
          <a:lstStyle/>
          <a:p>
            <a:endParaRPr lang="en-US" dirty="0"/>
          </a:p>
        </p:txBody>
      </p:sp>
      <p:sp>
        <p:nvSpPr>
          <p:cNvPr id="3" name="Slide Number Placeholder 2"/>
          <p:cNvSpPr>
            <a:spLocks noGrp="1"/>
          </p:cNvSpPr>
          <p:nvPr>
            <p:ph type="sldNum" sz="quarter" idx="4"/>
          </p:nvPr>
        </p:nvSpPr>
        <p:spPr/>
        <p:txBody>
          <a:bodyPr/>
          <a:lstStyle/>
          <a:p>
            <a:pPr algn="l"/>
            <a:r>
              <a:rPr lang="en-US" smtClean="0"/>
              <a:t>Page </a:t>
            </a:r>
            <a:fld id="{BB9ACB3B-81A4-6247-87B5-FC3E0A04C89B}" type="slidenum">
              <a:rPr lang="en-US" smtClean="0"/>
              <a:pPr algn="l"/>
              <a:t>3</a:t>
            </a:fld>
            <a:endParaRPr lang="en-US" dirty="0"/>
          </a:p>
        </p:txBody>
      </p:sp>
      <p:sp>
        <p:nvSpPr>
          <p:cNvPr id="5" name="Footer Placeholder 4"/>
          <p:cNvSpPr>
            <a:spLocks noGrp="1"/>
          </p:cNvSpPr>
          <p:nvPr>
            <p:ph type="ftr" sz="quarter" idx="10"/>
          </p:nvPr>
        </p:nvSpPr>
        <p:spPr/>
        <p:txBody>
          <a:bodyPr/>
          <a:lstStyle/>
          <a:p>
            <a:r>
              <a:rPr lang="nl-NL" dirty="0" smtClean="0"/>
              <a:t>Dr. Damian E M Milton</a:t>
            </a:r>
            <a:endParaRPr lang="en-GB" dirty="0"/>
          </a:p>
        </p:txBody>
      </p:sp>
      <p:pic>
        <p:nvPicPr>
          <p:cNvPr id="8" name="Content Placeholder 7" descr="D:\Users\Damian Milton\Pictures\fragments\me stuff\1974 002.jpg"/>
          <p:cNvPicPr>
            <a:picLocks noGrp="1"/>
          </p:cNvPicPr>
          <p:nvPr>
            <p:ph idx="1"/>
          </p:nvPr>
        </p:nvPicPr>
        <p:blipFill>
          <a:blip r:embed="rId2" cstate="print"/>
          <a:srcRect/>
          <a:stretch>
            <a:fillRect/>
          </a:stretch>
        </p:blipFill>
        <p:spPr bwMode="auto">
          <a:xfrm>
            <a:off x="2454006" y="3121741"/>
            <a:ext cx="3017520" cy="2888673"/>
          </a:xfrm>
          <a:prstGeom prst="rect">
            <a:avLst/>
          </a:prstGeom>
          <a:noFill/>
          <a:ln w="9525">
            <a:noFill/>
            <a:miter lim="800000"/>
            <a:headEnd/>
            <a:tailEnd/>
          </a:ln>
        </p:spPr>
      </p:pic>
      <p:pic>
        <p:nvPicPr>
          <p:cNvPr id="9" name="irc_mi" descr="http://t3.gstatic.com/images?q=tbn:ANd9GcQ0ZpxWoe9l34IBT1hGZm3gK7kiyZwQZ2CjsrVFfLQ80Tb7s02WUg">
            <a:hlinkClick r:id="rId3"/>
          </p:cNvPr>
          <p:cNvPicPr/>
          <p:nvPr/>
        </p:nvPicPr>
        <p:blipFill>
          <a:blip r:embed="rId4" cstate="print"/>
          <a:srcRect/>
          <a:stretch>
            <a:fillRect/>
          </a:stretch>
        </p:blipFill>
        <p:spPr bwMode="auto">
          <a:xfrm>
            <a:off x="687361" y="3871066"/>
            <a:ext cx="1154430" cy="1423035"/>
          </a:xfrm>
          <a:prstGeom prst="rect">
            <a:avLst/>
          </a:prstGeom>
          <a:noFill/>
          <a:ln w="9525">
            <a:noFill/>
            <a:miter lim="800000"/>
            <a:headEnd/>
            <a:tailEnd/>
          </a:ln>
        </p:spPr>
      </p:pic>
      <p:pic>
        <p:nvPicPr>
          <p:cNvPr id="10" name="Picture 9" descr="D:\Users\Damian Milton\Pictures\fragments\me stuff\78 011.jpg"/>
          <p:cNvPicPr/>
          <p:nvPr/>
        </p:nvPicPr>
        <p:blipFill>
          <a:blip r:embed="rId5" cstate="print"/>
          <a:srcRect/>
          <a:stretch>
            <a:fillRect/>
          </a:stretch>
        </p:blipFill>
        <p:spPr bwMode="auto">
          <a:xfrm>
            <a:off x="691136" y="1316287"/>
            <a:ext cx="1188720" cy="1855470"/>
          </a:xfrm>
          <a:prstGeom prst="rect">
            <a:avLst/>
          </a:prstGeom>
          <a:noFill/>
          <a:ln w="9525">
            <a:noFill/>
            <a:miter lim="800000"/>
            <a:headEnd/>
            <a:tailEnd/>
          </a:ln>
        </p:spPr>
      </p:pic>
      <p:pic>
        <p:nvPicPr>
          <p:cNvPr id="11" name="Picture 10" descr="D:\Users\Damian Milton\Pictures\fragments\me stuff\413.jpg"/>
          <p:cNvPicPr/>
          <p:nvPr/>
        </p:nvPicPr>
        <p:blipFill>
          <a:blip r:embed="rId6" cstate="print"/>
          <a:srcRect/>
          <a:stretch>
            <a:fillRect/>
          </a:stretch>
        </p:blipFill>
        <p:spPr bwMode="auto">
          <a:xfrm>
            <a:off x="2599401" y="1272662"/>
            <a:ext cx="2011680" cy="1341120"/>
          </a:xfrm>
          <a:prstGeom prst="rect">
            <a:avLst/>
          </a:prstGeom>
          <a:noFill/>
          <a:ln w="9525">
            <a:noFill/>
            <a:miter lim="800000"/>
            <a:headEnd/>
            <a:tailEnd/>
          </a:ln>
        </p:spPr>
      </p:pic>
      <p:pic>
        <p:nvPicPr>
          <p:cNvPr id="12" name="Picture 11" descr="D:\Users\Damian Milton\Pictures\fragments\me stuff\002 (3).jpg"/>
          <p:cNvPicPr/>
          <p:nvPr/>
        </p:nvPicPr>
        <p:blipFill>
          <a:blip r:embed="rId7" cstate="print"/>
          <a:srcRect/>
          <a:stretch>
            <a:fillRect/>
          </a:stretch>
        </p:blipFill>
        <p:spPr bwMode="auto">
          <a:xfrm>
            <a:off x="6821831" y="2007205"/>
            <a:ext cx="2011680" cy="1539240"/>
          </a:xfrm>
          <a:prstGeom prst="rect">
            <a:avLst/>
          </a:prstGeom>
          <a:noFill/>
          <a:ln w="9525">
            <a:noFill/>
            <a:miter lim="800000"/>
            <a:headEnd/>
            <a:tailEnd/>
          </a:ln>
        </p:spPr>
      </p:pic>
      <p:pic>
        <p:nvPicPr>
          <p:cNvPr id="13" name="Picture 12" descr="D:\Users\Damian Milton\Pictures\fragments\me stuff\B&amp;W 015.jpg"/>
          <p:cNvPicPr/>
          <p:nvPr/>
        </p:nvPicPr>
        <p:blipFill>
          <a:blip r:embed="rId8" cstate="print"/>
          <a:srcRect/>
          <a:stretch>
            <a:fillRect/>
          </a:stretch>
        </p:blipFill>
        <p:spPr bwMode="auto">
          <a:xfrm>
            <a:off x="6029326" y="3675185"/>
            <a:ext cx="1971675" cy="2514600"/>
          </a:xfrm>
          <a:prstGeom prst="rect">
            <a:avLst/>
          </a:prstGeom>
          <a:noFill/>
          <a:ln w="9525">
            <a:noFill/>
            <a:miter lim="800000"/>
            <a:headEnd/>
            <a:tailEnd/>
          </a:ln>
        </p:spPr>
      </p:pic>
      <p:pic>
        <p:nvPicPr>
          <p:cNvPr id="14" name="Picture 13" descr="D:\Users\Damian Milton\Pictures\fragments\me stuff\108.jpg"/>
          <p:cNvPicPr/>
          <p:nvPr/>
        </p:nvPicPr>
        <p:blipFill>
          <a:blip r:embed="rId9" cstate="print"/>
          <a:srcRect/>
          <a:stretch>
            <a:fillRect/>
          </a:stretch>
        </p:blipFill>
        <p:spPr bwMode="auto">
          <a:xfrm>
            <a:off x="4709558" y="1472877"/>
            <a:ext cx="2011680" cy="1341120"/>
          </a:xfrm>
          <a:prstGeom prst="rect">
            <a:avLst/>
          </a:prstGeom>
          <a:noFill/>
          <a:ln w="9525">
            <a:noFill/>
            <a:miter lim="800000"/>
            <a:headEnd/>
            <a:tailEnd/>
          </a:ln>
        </p:spPr>
      </p:pic>
    </p:spTree>
    <p:extLst>
      <p:ext uri="{BB962C8B-B14F-4D97-AF65-F5344CB8AC3E}">
        <p14:creationId xmlns:p14="http://schemas.microsoft.com/office/powerpoint/2010/main" xmlns="" val="14045717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Alternative means of communication / research</a:t>
            </a:r>
            <a:endParaRPr lang="en-GB" dirty="0"/>
          </a:p>
        </p:txBody>
      </p:sp>
      <p:sp>
        <p:nvSpPr>
          <p:cNvPr id="3" name="Content Placeholder 2"/>
          <p:cNvSpPr>
            <a:spLocks noGrp="1"/>
          </p:cNvSpPr>
          <p:nvPr>
            <p:ph idx="1"/>
          </p:nvPr>
        </p:nvSpPr>
        <p:spPr/>
        <p:txBody>
          <a:bodyPr/>
          <a:lstStyle/>
          <a:p>
            <a:pPr lvl="0"/>
            <a:r>
              <a:rPr lang="en-GB" dirty="0" smtClean="0"/>
              <a:t>The ‘Photo Book’.</a:t>
            </a:r>
          </a:p>
          <a:p>
            <a:pPr lvl="0"/>
            <a:r>
              <a:rPr lang="en-GB" dirty="0" smtClean="0"/>
              <a:t>Photo taking and reporting. </a:t>
            </a:r>
          </a:p>
          <a:p>
            <a:pPr lvl="0"/>
            <a:r>
              <a:rPr lang="en-GB" dirty="0" smtClean="0"/>
              <a:t>Photo sorting.</a:t>
            </a:r>
          </a:p>
          <a:p>
            <a:pPr lvl="0"/>
            <a:r>
              <a:rPr lang="en-GB" dirty="0" smtClean="0"/>
              <a:t>Photo-montage and collage. </a:t>
            </a:r>
          </a:p>
          <a:p>
            <a:pPr lvl="0"/>
            <a:r>
              <a:rPr lang="en-GB" dirty="0" smtClean="0"/>
              <a:t>Linear narrative and deconstruction: the ‘</a:t>
            </a:r>
            <a:r>
              <a:rPr lang="en-GB" dirty="0" err="1" smtClean="0"/>
              <a:t>aut</a:t>
            </a:r>
            <a:r>
              <a:rPr lang="en-GB" dirty="0" smtClean="0"/>
              <a:t>-ethnography’.</a:t>
            </a:r>
          </a:p>
          <a:p>
            <a:pPr lvl="0"/>
            <a:r>
              <a:rPr lang="en-GB" dirty="0" smtClean="0"/>
              <a:t>Tangible alternatives – ‘objects of reference’. </a:t>
            </a:r>
          </a:p>
          <a:p>
            <a:endParaRPr lang="en-GB" dirty="0"/>
          </a:p>
        </p:txBody>
      </p:sp>
      <p:sp>
        <p:nvSpPr>
          <p:cNvPr id="4" name="Footer Placeholder 3"/>
          <p:cNvSpPr>
            <a:spLocks noGrp="1"/>
          </p:cNvSpPr>
          <p:nvPr>
            <p:ph type="ftr" sz="quarter" idx="10"/>
          </p:nvPr>
        </p:nvSpPr>
        <p:spPr/>
        <p:txBody>
          <a:bodyPr/>
          <a:lstStyle/>
          <a:p>
            <a:r>
              <a:rPr lang="nl-NL" dirty="0" smtClean="0"/>
              <a:t>Dr. Damian E M Milton</a:t>
            </a:r>
            <a:endParaRPr lang="en-GB" dirty="0"/>
          </a:p>
        </p:txBody>
      </p:sp>
      <p:sp>
        <p:nvSpPr>
          <p:cNvPr id="5" name="Slide Number Placeholder 4"/>
          <p:cNvSpPr>
            <a:spLocks noGrp="1"/>
          </p:cNvSpPr>
          <p:nvPr>
            <p:ph type="sldNum" sz="quarter" idx="4"/>
          </p:nvPr>
        </p:nvSpPr>
        <p:spPr/>
        <p:txBody>
          <a:bodyPr/>
          <a:lstStyle/>
          <a:p>
            <a:pPr algn="l"/>
            <a:r>
              <a:rPr lang="en-US" smtClean="0"/>
              <a:t>Page </a:t>
            </a:r>
            <a:fld id="{BB9ACB3B-81A4-6247-87B5-FC3E0A04C89B}" type="slidenum">
              <a:rPr lang="en-US" smtClean="0"/>
              <a:pPr algn="l"/>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Subverting the narrative</a:t>
            </a:r>
            <a:endParaRPr lang="en-GB" dirty="0"/>
          </a:p>
        </p:txBody>
      </p:sp>
      <p:sp>
        <p:nvSpPr>
          <p:cNvPr id="3" name="Content Placeholder 2"/>
          <p:cNvSpPr>
            <a:spLocks noGrp="1"/>
          </p:cNvSpPr>
          <p:nvPr>
            <p:ph idx="1"/>
          </p:nvPr>
        </p:nvSpPr>
        <p:spPr/>
        <p:txBody>
          <a:bodyPr/>
          <a:lstStyle/>
          <a:p>
            <a:pPr lvl="0"/>
            <a:r>
              <a:rPr lang="en-GB" dirty="0" smtClean="0"/>
              <a:t>“Due to the logic of power structures – the most powerful individuals with ‘control’ of social processes will usually have a vested interest in the norms of society and giving the impression of unity and common purpose...There is an obvious need for both unity and discontinuity – for resolution and non-resolution – in the course of human history. What is fascinating socially speaking is where these needs are expressed.” (Milton, D., cited in Milton, C., 2002). </a:t>
            </a:r>
          </a:p>
          <a:p>
            <a:endParaRPr lang="en-GB" dirty="0"/>
          </a:p>
        </p:txBody>
      </p:sp>
      <p:sp>
        <p:nvSpPr>
          <p:cNvPr id="4" name="Footer Placeholder 3"/>
          <p:cNvSpPr>
            <a:spLocks noGrp="1"/>
          </p:cNvSpPr>
          <p:nvPr>
            <p:ph type="ftr" sz="quarter" idx="10"/>
          </p:nvPr>
        </p:nvSpPr>
        <p:spPr/>
        <p:txBody>
          <a:bodyPr/>
          <a:lstStyle/>
          <a:p>
            <a:r>
              <a:rPr lang="nl-NL" dirty="0" smtClean="0"/>
              <a:t>Dr. Damian E M Milton</a:t>
            </a:r>
            <a:endParaRPr lang="en-GB" dirty="0"/>
          </a:p>
        </p:txBody>
      </p:sp>
      <p:sp>
        <p:nvSpPr>
          <p:cNvPr id="5" name="Slide Number Placeholder 4"/>
          <p:cNvSpPr>
            <a:spLocks noGrp="1"/>
          </p:cNvSpPr>
          <p:nvPr>
            <p:ph type="sldNum" sz="quarter" idx="4"/>
          </p:nvPr>
        </p:nvSpPr>
        <p:spPr/>
        <p:txBody>
          <a:bodyPr/>
          <a:lstStyle/>
          <a:p>
            <a:pPr algn="l"/>
            <a:r>
              <a:rPr lang="en-US" smtClean="0"/>
              <a:t>Page </a:t>
            </a:r>
            <a:fld id="{BB9ACB3B-81A4-6247-87B5-FC3E0A04C89B}" type="slidenum">
              <a:rPr lang="en-US" smtClean="0"/>
              <a:pPr algn="l"/>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Identity and the social model of disability</a:t>
            </a:r>
            <a:endParaRPr lang="en-GB" dirty="0"/>
          </a:p>
        </p:txBody>
      </p:sp>
      <p:sp>
        <p:nvSpPr>
          <p:cNvPr id="3" name="Content Placeholder 2"/>
          <p:cNvSpPr>
            <a:spLocks noGrp="1"/>
          </p:cNvSpPr>
          <p:nvPr>
            <p:ph idx="1"/>
          </p:nvPr>
        </p:nvSpPr>
        <p:spPr>
          <a:xfrm>
            <a:off x="1331913" y="1484313"/>
            <a:ext cx="4312749" cy="4897437"/>
          </a:xfrm>
        </p:spPr>
        <p:txBody>
          <a:bodyPr/>
          <a:lstStyle/>
          <a:p>
            <a:r>
              <a:rPr lang="en-GB" dirty="0" smtClean="0"/>
              <a:t>“Because most of us are not ill at all, but have injuries or genetic conditions of a permanent nature, the goal of ‘getting better’ is impossible to achieve, but changing the way we are treated as disabled people is possible. Therefore the social model is full of hope for us.” (Mason, 2000: 57).</a:t>
            </a:r>
          </a:p>
          <a:p>
            <a:endParaRPr lang="en-GB" dirty="0"/>
          </a:p>
        </p:txBody>
      </p:sp>
      <p:sp>
        <p:nvSpPr>
          <p:cNvPr id="4" name="Footer Placeholder 3"/>
          <p:cNvSpPr>
            <a:spLocks noGrp="1"/>
          </p:cNvSpPr>
          <p:nvPr>
            <p:ph type="ftr" sz="quarter" idx="10"/>
          </p:nvPr>
        </p:nvSpPr>
        <p:spPr/>
        <p:txBody>
          <a:bodyPr/>
          <a:lstStyle/>
          <a:p>
            <a:r>
              <a:rPr lang="nl-NL" dirty="0" smtClean="0"/>
              <a:t>Dr. Damian E M Milton</a:t>
            </a:r>
            <a:endParaRPr lang="en-GB" dirty="0"/>
          </a:p>
        </p:txBody>
      </p:sp>
      <p:sp>
        <p:nvSpPr>
          <p:cNvPr id="5" name="Slide Number Placeholder 4"/>
          <p:cNvSpPr>
            <a:spLocks noGrp="1"/>
          </p:cNvSpPr>
          <p:nvPr>
            <p:ph type="sldNum" sz="quarter" idx="4"/>
          </p:nvPr>
        </p:nvSpPr>
        <p:spPr/>
        <p:txBody>
          <a:bodyPr/>
          <a:lstStyle/>
          <a:p>
            <a:pPr algn="l"/>
            <a:r>
              <a:rPr lang="en-US" smtClean="0"/>
              <a:t>Page </a:t>
            </a:r>
            <a:fld id="{BB9ACB3B-81A4-6247-87B5-FC3E0A04C89B}" type="slidenum">
              <a:rPr lang="en-US" smtClean="0"/>
              <a:pPr algn="l"/>
              <a:t>32</a:t>
            </a:fld>
            <a:endParaRPr lang="en-US" dirty="0"/>
          </a:p>
        </p:txBody>
      </p:sp>
      <p:pic>
        <p:nvPicPr>
          <p:cNvPr id="6" name="Picture 5" descr="D:\Users\Damian Milton\Pictures\Autistic Pride Header.jpg"/>
          <p:cNvPicPr/>
          <p:nvPr/>
        </p:nvPicPr>
        <p:blipFill>
          <a:blip r:embed="rId2" cstate="print"/>
          <a:srcRect/>
          <a:stretch>
            <a:fillRect/>
          </a:stretch>
        </p:blipFill>
        <p:spPr bwMode="auto">
          <a:xfrm>
            <a:off x="5803461" y="1898063"/>
            <a:ext cx="2834640" cy="34966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Wider themes and ‘social issues’</a:t>
            </a:r>
            <a:endParaRPr lang="en-GB" dirty="0"/>
          </a:p>
        </p:txBody>
      </p:sp>
      <p:sp>
        <p:nvSpPr>
          <p:cNvPr id="3" name="Content Placeholder 2"/>
          <p:cNvSpPr>
            <a:spLocks noGrp="1"/>
          </p:cNvSpPr>
          <p:nvPr>
            <p:ph idx="1"/>
          </p:nvPr>
        </p:nvSpPr>
        <p:spPr/>
        <p:txBody>
          <a:bodyPr/>
          <a:lstStyle/>
          <a:p>
            <a:r>
              <a:rPr lang="en-GB" sz="2000" dirty="0" smtClean="0"/>
              <a:t>How much has changed for autistic people within mainstream education?</a:t>
            </a:r>
          </a:p>
          <a:p>
            <a:r>
              <a:rPr lang="en-GB" sz="2000" dirty="0" smtClean="0"/>
              <a:t>How much use is a </a:t>
            </a:r>
            <a:r>
              <a:rPr lang="en-GB" sz="2000" dirty="0" err="1" smtClean="0"/>
              <a:t>pathologising</a:t>
            </a:r>
            <a:r>
              <a:rPr lang="en-GB" sz="2000" dirty="0" smtClean="0"/>
              <a:t> deficit model diagnosis?</a:t>
            </a:r>
          </a:p>
          <a:p>
            <a:r>
              <a:rPr lang="en-GB" sz="2000" dirty="0" smtClean="0"/>
              <a:t>How much use is a cultural identity and sense of belonging? Clue: the answer should be obvious.</a:t>
            </a:r>
          </a:p>
          <a:p>
            <a:r>
              <a:rPr lang="en-GB" sz="2000" dirty="0" smtClean="0"/>
              <a:t>How are such personal stories usually framed? Subverting the ‘self-narrating zoo exhibit’.</a:t>
            </a:r>
          </a:p>
          <a:p>
            <a:r>
              <a:rPr lang="en-GB" sz="2000" dirty="0" smtClean="0"/>
              <a:t>The psycho-emotional disablement of autistic identity.</a:t>
            </a:r>
          </a:p>
          <a:p>
            <a:r>
              <a:rPr lang="en-GB" sz="2000" dirty="0" smtClean="0"/>
              <a:t>Autism itself is not a ‘problem’ that can be remedied, the problem is how to build understanding and communication in both directions (limiting the effects of the ‘double empathy problem’ – Milton, 2012).</a:t>
            </a:r>
          </a:p>
          <a:p>
            <a:endParaRPr lang="en-GB" dirty="0"/>
          </a:p>
        </p:txBody>
      </p:sp>
      <p:sp>
        <p:nvSpPr>
          <p:cNvPr id="4" name="Footer Placeholder 3"/>
          <p:cNvSpPr>
            <a:spLocks noGrp="1"/>
          </p:cNvSpPr>
          <p:nvPr>
            <p:ph type="ftr" sz="quarter" idx="10"/>
          </p:nvPr>
        </p:nvSpPr>
        <p:spPr/>
        <p:txBody>
          <a:bodyPr/>
          <a:lstStyle/>
          <a:p>
            <a:r>
              <a:rPr lang="nl-NL" dirty="0" smtClean="0"/>
              <a:t>Dr. Damian E M Milton</a:t>
            </a:r>
            <a:endParaRPr lang="en-GB" dirty="0"/>
          </a:p>
        </p:txBody>
      </p:sp>
      <p:sp>
        <p:nvSpPr>
          <p:cNvPr id="5" name="Slide Number Placeholder 4"/>
          <p:cNvSpPr>
            <a:spLocks noGrp="1"/>
          </p:cNvSpPr>
          <p:nvPr>
            <p:ph type="sldNum" sz="quarter" idx="4"/>
          </p:nvPr>
        </p:nvSpPr>
        <p:spPr/>
        <p:txBody>
          <a:bodyPr/>
          <a:lstStyle/>
          <a:p>
            <a:pPr algn="l"/>
            <a:r>
              <a:rPr lang="en-US" smtClean="0"/>
              <a:t>Page </a:t>
            </a:r>
            <a:fld id="{BB9ACB3B-81A4-6247-87B5-FC3E0A04C89B}" type="slidenum">
              <a:rPr lang="en-US" smtClean="0"/>
              <a:pPr algn="l"/>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Where next for me? What next for the autistic community?</a:t>
            </a:r>
            <a:endParaRPr lang="en-GB" dirty="0"/>
          </a:p>
        </p:txBody>
      </p:sp>
      <p:sp>
        <p:nvSpPr>
          <p:cNvPr id="3" name="Content Placeholder 2"/>
          <p:cNvSpPr>
            <a:spLocks noGrp="1"/>
          </p:cNvSpPr>
          <p:nvPr>
            <p:ph idx="1"/>
          </p:nvPr>
        </p:nvSpPr>
        <p:spPr/>
        <p:txBody>
          <a:bodyPr/>
          <a:lstStyle/>
          <a:p>
            <a:r>
              <a:rPr lang="en-GB" sz="2000" dirty="0" smtClean="0"/>
              <a:t>To mix two old sayings together:</a:t>
            </a:r>
          </a:p>
          <a:p>
            <a:r>
              <a:rPr lang="en-GB" sz="2000" dirty="0" smtClean="0"/>
              <a:t>Watch this space...because you </a:t>
            </a:r>
            <a:r>
              <a:rPr lang="en-GB" sz="2000" dirty="0" err="1" smtClean="0"/>
              <a:t>ain’t</a:t>
            </a:r>
            <a:r>
              <a:rPr lang="en-GB" sz="2000" dirty="0" smtClean="0"/>
              <a:t> seen nothing yet...</a:t>
            </a:r>
          </a:p>
        </p:txBody>
      </p:sp>
      <p:sp>
        <p:nvSpPr>
          <p:cNvPr id="4" name="Footer Placeholder 3"/>
          <p:cNvSpPr>
            <a:spLocks noGrp="1"/>
          </p:cNvSpPr>
          <p:nvPr>
            <p:ph type="ftr" sz="quarter" idx="10"/>
          </p:nvPr>
        </p:nvSpPr>
        <p:spPr/>
        <p:txBody>
          <a:bodyPr/>
          <a:lstStyle/>
          <a:p>
            <a:r>
              <a:rPr lang="nl-NL" dirty="0" smtClean="0"/>
              <a:t>Dr. Damian E M Milton</a:t>
            </a:r>
            <a:endParaRPr lang="en-GB" dirty="0"/>
          </a:p>
        </p:txBody>
      </p:sp>
      <p:sp>
        <p:nvSpPr>
          <p:cNvPr id="5" name="Slide Number Placeholder 4"/>
          <p:cNvSpPr>
            <a:spLocks noGrp="1"/>
          </p:cNvSpPr>
          <p:nvPr>
            <p:ph type="sldNum" sz="quarter" idx="4"/>
          </p:nvPr>
        </p:nvSpPr>
        <p:spPr/>
        <p:txBody>
          <a:bodyPr/>
          <a:lstStyle/>
          <a:p>
            <a:pPr algn="l"/>
            <a:r>
              <a:rPr lang="en-US" smtClean="0"/>
              <a:t>Page </a:t>
            </a:r>
            <a:fld id="{BB9ACB3B-81A4-6247-87B5-FC3E0A04C89B}" type="slidenum">
              <a:rPr lang="en-US" smtClean="0"/>
              <a:pPr algn="l"/>
              <a:t>34</a:t>
            </a:fld>
            <a:endParaRPr lang="en-US" dirty="0"/>
          </a:p>
        </p:txBody>
      </p:sp>
      <p:pic>
        <p:nvPicPr>
          <p:cNvPr id="6" name="irc_mi" descr="Image result for a mismatch of salience">
            <a:hlinkClick r:id="rId2"/>
          </p:cNvPr>
          <p:cNvPicPr/>
          <p:nvPr/>
        </p:nvPicPr>
        <p:blipFill>
          <a:blip r:embed="rId3" cstate="print"/>
          <a:srcRect/>
          <a:stretch>
            <a:fillRect/>
          </a:stretch>
        </p:blipFill>
        <p:spPr bwMode="auto">
          <a:xfrm>
            <a:off x="3357659" y="2612097"/>
            <a:ext cx="2639695" cy="37439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a:t>
            </a:r>
            <a:endParaRPr lang="en-GB" dirty="0"/>
          </a:p>
        </p:txBody>
      </p:sp>
      <p:sp>
        <p:nvSpPr>
          <p:cNvPr id="3" name="Content Placeholder 2"/>
          <p:cNvSpPr>
            <a:spLocks noGrp="1"/>
          </p:cNvSpPr>
          <p:nvPr>
            <p:ph idx="1"/>
          </p:nvPr>
        </p:nvSpPr>
        <p:spPr/>
        <p:txBody>
          <a:bodyPr/>
          <a:lstStyle/>
          <a:p>
            <a:r>
              <a:rPr lang="en-AU" sz="1200" dirty="0" smtClean="0"/>
              <a:t>Arnold, L. (2010) </a:t>
            </a:r>
            <a:r>
              <a:rPr lang="en-AU" sz="1200" i="1" dirty="0" smtClean="0"/>
              <a:t>The Medium is the Message, </a:t>
            </a:r>
            <a:r>
              <a:rPr lang="en-AU" sz="1200" dirty="0" smtClean="0"/>
              <a:t>accessed from: www.ucl.ac.uk/cpjh/Arnold</a:t>
            </a:r>
            <a:r>
              <a:rPr lang="en-AU" sz="1200" i="1" dirty="0" smtClean="0"/>
              <a:t>, </a:t>
            </a:r>
            <a:r>
              <a:rPr lang="en-AU" sz="1200" dirty="0" smtClean="0"/>
              <a:t>on 16/02/12.</a:t>
            </a:r>
            <a:endParaRPr lang="en-GB" sz="1200" dirty="0" smtClean="0"/>
          </a:p>
          <a:p>
            <a:pPr lvl="0"/>
            <a:r>
              <a:rPr lang="en-GB" sz="1200" dirty="0" smtClean="0"/>
              <a:t>Barthes, R. (1977) </a:t>
            </a:r>
            <a:r>
              <a:rPr lang="en-GB" sz="1200" i="1" dirty="0" smtClean="0"/>
              <a:t>Camera Lucida: Reflections on Photography.  </a:t>
            </a:r>
            <a:r>
              <a:rPr lang="en-GB" sz="1200" dirty="0" smtClean="0"/>
              <a:t>New York: Hill and Wang.</a:t>
            </a:r>
          </a:p>
          <a:p>
            <a:pPr lvl="0"/>
            <a:r>
              <a:rPr lang="en-GB" sz="1200" dirty="0" err="1" smtClean="0"/>
              <a:t>Blay</a:t>
            </a:r>
            <a:r>
              <a:rPr lang="en-GB" sz="1200" dirty="0" smtClean="0"/>
              <a:t>, A. (2004) </a:t>
            </a:r>
            <a:r>
              <a:rPr lang="en-GB" sz="1200" i="1" dirty="0" smtClean="0"/>
              <a:t>Views [BA dissertation project – unpublished].  </a:t>
            </a:r>
            <a:r>
              <a:rPr lang="en-GB" sz="1200" dirty="0" smtClean="0"/>
              <a:t>University of Portsmouth</a:t>
            </a:r>
          </a:p>
          <a:p>
            <a:pPr lvl="0"/>
            <a:r>
              <a:rPr lang="en-GB" sz="1200" dirty="0" smtClean="0"/>
              <a:t>Derrida, J. (1988) </a:t>
            </a:r>
            <a:r>
              <a:rPr lang="en-GB" sz="1200" i="1" dirty="0" smtClean="0"/>
              <a:t>Limited Inc.  </a:t>
            </a:r>
            <a:r>
              <a:rPr lang="en-GB" sz="1200" dirty="0" smtClean="0"/>
              <a:t>Evanston: </a:t>
            </a:r>
            <a:r>
              <a:rPr lang="en-GB" sz="1200" dirty="0" err="1" smtClean="0"/>
              <a:t>Northwestern</a:t>
            </a:r>
            <a:r>
              <a:rPr lang="en-GB" sz="1200" dirty="0" smtClean="0"/>
              <a:t> University Press.</a:t>
            </a:r>
          </a:p>
          <a:p>
            <a:pPr lvl="0"/>
            <a:r>
              <a:rPr lang="en-GB" sz="1200" dirty="0" smtClean="0"/>
              <a:t>Descartes, R. (1641/1985) </a:t>
            </a:r>
            <a:r>
              <a:rPr lang="en-GB" sz="1200" i="1" dirty="0" smtClean="0"/>
              <a:t>The Philosophical Writings of Rene Descartes.  </a:t>
            </a:r>
            <a:r>
              <a:rPr lang="en-GB" sz="1200" dirty="0" smtClean="0"/>
              <a:t>Cambridge: Cambridge University Press.</a:t>
            </a:r>
          </a:p>
          <a:p>
            <a:pPr lvl="0"/>
            <a:r>
              <a:rPr lang="en-GB" sz="1200" dirty="0" err="1" smtClean="0"/>
              <a:t>Garfinkel</a:t>
            </a:r>
            <a:r>
              <a:rPr lang="en-GB" sz="1200" dirty="0" smtClean="0"/>
              <a:t>, H. (1967) </a:t>
            </a:r>
            <a:r>
              <a:rPr lang="en-GB" sz="1200" i="1" dirty="0" smtClean="0"/>
              <a:t>Studies in </a:t>
            </a:r>
            <a:r>
              <a:rPr lang="en-GB" sz="1200" i="1" dirty="0" err="1" smtClean="0"/>
              <a:t>Ethnomethodology</a:t>
            </a:r>
            <a:r>
              <a:rPr lang="en-GB" sz="1200" i="1" dirty="0" smtClean="0"/>
              <a:t>.</a:t>
            </a:r>
            <a:r>
              <a:rPr lang="en-GB" sz="1200" dirty="0" smtClean="0"/>
              <a:t>  Englewood Cliffs: Prentice-Hall.</a:t>
            </a:r>
          </a:p>
          <a:p>
            <a:pPr lvl="0"/>
            <a:r>
              <a:rPr lang="en-GB" sz="1200" dirty="0" smtClean="0"/>
              <a:t>Kelly, G. (1955/1991) </a:t>
            </a:r>
            <a:r>
              <a:rPr lang="en-GB" sz="1200" i="1" dirty="0" smtClean="0"/>
              <a:t>The Psychology of Personal Constructs, volumes 1 and 2.  </a:t>
            </a:r>
            <a:r>
              <a:rPr lang="en-GB" sz="1200" dirty="0" smtClean="0"/>
              <a:t>London: </a:t>
            </a:r>
            <a:r>
              <a:rPr lang="en-GB" sz="1200" dirty="0" err="1" smtClean="0"/>
              <a:t>Routledge</a:t>
            </a:r>
            <a:r>
              <a:rPr lang="en-GB" sz="1200" dirty="0" smtClean="0"/>
              <a:t>.</a:t>
            </a:r>
          </a:p>
          <a:p>
            <a:pPr lvl="0"/>
            <a:r>
              <a:rPr lang="en-GB" sz="1200" dirty="0" smtClean="0"/>
              <a:t>Milton, C. (2002) </a:t>
            </a:r>
            <a:r>
              <a:rPr lang="en-GB" sz="1200" i="1" dirty="0" smtClean="0"/>
              <a:t>Beyond the Frame [MA project – unpublished].</a:t>
            </a:r>
            <a:r>
              <a:rPr lang="en-GB" sz="1200" dirty="0" smtClean="0"/>
              <a:t>  University of Portsmouth.</a:t>
            </a:r>
          </a:p>
          <a:p>
            <a:r>
              <a:rPr lang="en-GB" sz="1200" dirty="0" smtClean="0"/>
              <a:t>Mason, M. (2000) </a:t>
            </a:r>
            <a:r>
              <a:rPr lang="en-GB" sz="1200" i="1" dirty="0" smtClean="0"/>
              <a:t>Incurably Human.  </a:t>
            </a:r>
            <a:r>
              <a:rPr lang="en-GB" sz="1200" dirty="0" smtClean="0"/>
              <a:t>Nottingham: Inclusive Solutions.</a:t>
            </a:r>
          </a:p>
          <a:p>
            <a:pPr lvl="0"/>
            <a:r>
              <a:rPr lang="en-GB" sz="1200" dirty="0" smtClean="0"/>
              <a:t>Milton, C. (2002) </a:t>
            </a:r>
            <a:r>
              <a:rPr lang="en-GB" sz="1200" i="1" dirty="0" smtClean="0"/>
              <a:t>Beyond the Frame [MA project – unpublished].</a:t>
            </a:r>
            <a:r>
              <a:rPr lang="en-GB" sz="1200" dirty="0" smtClean="0"/>
              <a:t>  University of Portsmouth.</a:t>
            </a:r>
          </a:p>
          <a:p>
            <a:r>
              <a:rPr lang="en-GB" sz="1200" dirty="0" smtClean="0"/>
              <a:t>Milton, D. (1999) </a:t>
            </a:r>
            <a:r>
              <a:rPr lang="en-GB" sz="1200" i="1" dirty="0" smtClean="0"/>
              <a:t>The Rise of Psychopharmacology [Masters Essay – unpublished].  </a:t>
            </a:r>
            <a:r>
              <a:rPr lang="en-GB" sz="1200" dirty="0" smtClean="0"/>
              <a:t>University of London.</a:t>
            </a:r>
          </a:p>
          <a:p>
            <a:r>
              <a:rPr lang="en-AU" sz="1200" dirty="0" smtClean="0"/>
              <a:t>Milton, D. (2012) On the ontological status of autism: the double empathy problem.  </a:t>
            </a:r>
            <a:r>
              <a:rPr lang="en-AU" sz="1200" i="1" dirty="0" smtClean="0"/>
              <a:t>Disability and Society.  </a:t>
            </a:r>
            <a:r>
              <a:rPr lang="en-AU" sz="1200" dirty="0" smtClean="0"/>
              <a:t>Vol. 27(6): 883-887.</a:t>
            </a:r>
            <a:endParaRPr lang="en-GB" sz="1200" dirty="0" smtClean="0"/>
          </a:p>
          <a:p>
            <a:pPr lvl="0"/>
            <a:r>
              <a:rPr lang="en-GB" sz="1200" dirty="0" smtClean="0"/>
              <a:t>Spence, J. (1986) </a:t>
            </a:r>
            <a:r>
              <a:rPr lang="en-GB" sz="1200" i="1" dirty="0" smtClean="0"/>
              <a:t>Putting myself in the picture: a Political, Personal and Photographic Autobiography.</a:t>
            </a:r>
            <a:r>
              <a:rPr lang="en-GB" sz="1200" dirty="0" smtClean="0"/>
              <a:t>  London: Camden Press.</a:t>
            </a:r>
          </a:p>
          <a:p>
            <a:pPr lvl="0"/>
            <a:r>
              <a:rPr lang="en-GB" sz="1200" dirty="0" smtClean="0"/>
              <a:t>Wright, A. (1999) </a:t>
            </a:r>
            <a:r>
              <a:rPr lang="en-GB" sz="1200" i="1" dirty="0" smtClean="0"/>
              <a:t>I.</a:t>
            </a:r>
            <a:r>
              <a:rPr lang="en-GB" sz="1200" dirty="0" smtClean="0"/>
              <a:t>  Accessed at: </a:t>
            </a:r>
            <a:r>
              <a:rPr lang="en-GB" sz="1200" u="sng" dirty="0" smtClean="0">
                <a:hlinkClick r:id="rId2"/>
              </a:rPr>
              <a:t>http://www.medphys.ucl.ac.uk/mgi/alexa/ipg.html</a:t>
            </a:r>
            <a:r>
              <a:rPr lang="en-GB" sz="1200" dirty="0" smtClean="0"/>
              <a:t>, on 21/02/12.</a:t>
            </a:r>
          </a:p>
          <a:p>
            <a:endParaRPr lang="en-GB" sz="1200" dirty="0"/>
          </a:p>
        </p:txBody>
      </p:sp>
      <p:sp>
        <p:nvSpPr>
          <p:cNvPr id="4" name="Footer Placeholder 3"/>
          <p:cNvSpPr>
            <a:spLocks noGrp="1"/>
          </p:cNvSpPr>
          <p:nvPr>
            <p:ph type="ftr" sz="quarter" idx="10"/>
          </p:nvPr>
        </p:nvSpPr>
        <p:spPr/>
        <p:txBody>
          <a:bodyPr/>
          <a:lstStyle/>
          <a:p>
            <a:r>
              <a:rPr lang="nl-NL" dirty="0" smtClean="0"/>
              <a:t>Dr. Damian E M Milton</a:t>
            </a:r>
            <a:endParaRPr lang="en-GB" dirty="0"/>
          </a:p>
        </p:txBody>
      </p:sp>
      <p:sp>
        <p:nvSpPr>
          <p:cNvPr id="5" name="Slide Number Placeholder 4"/>
          <p:cNvSpPr>
            <a:spLocks noGrp="1"/>
          </p:cNvSpPr>
          <p:nvPr>
            <p:ph type="sldNum" sz="quarter" idx="4"/>
          </p:nvPr>
        </p:nvSpPr>
        <p:spPr/>
        <p:txBody>
          <a:bodyPr/>
          <a:lstStyle/>
          <a:p>
            <a:pPr algn="l"/>
            <a:r>
              <a:rPr lang="en-US" smtClean="0"/>
              <a:t>Page </a:t>
            </a:r>
            <a:fld id="{BB9ACB3B-81A4-6247-87B5-FC3E0A04C89B}" type="slidenum">
              <a:rPr lang="en-US" smtClean="0"/>
              <a:pPr algn="l"/>
              <a:t>35</a:t>
            </a:fld>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9413862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days</a:t>
            </a:r>
            <a:endParaRPr lang="en-US" dirty="0"/>
          </a:p>
        </p:txBody>
      </p:sp>
      <p:sp>
        <p:nvSpPr>
          <p:cNvPr id="6" name="TextBox 5"/>
          <p:cNvSpPr txBox="1"/>
          <p:nvPr/>
        </p:nvSpPr>
        <p:spPr>
          <a:xfrm>
            <a:off x="-698500" y="5994400"/>
            <a:ext cx="184666" cy="461665"/>
          </a:xfrm>
          <a:prstGeom prst="rect">
            <a:avLst/>
          </a:prstGeom>
          <a:noFill/>
        </p:spPr>
        <p:txBody>
          <a:bodyPr wrap="none" rtlCol="0">
            <a:spAutoFit/>
          </a:bodyPr>
          <a:lstStyle/>
          <a:p>
            <a:endParaRPr lang="en-US" dirty="0"/>
          </a:p>
        </p:txBody>
      </p:sp>
      <p:sp>
        <p:nvSpPr>
          <p:cNvPr id="7" name="Content Placeholder 6"/>
          <p:cNvSpPr>
            <a:spLocks noGrp="1"/>
          </p:cNvSpPr>
          <p:nvPr>
            <p:ph idx="1"/>
          </p:nvPr>
        </p:nvSpPr>
        <p:spPr/>
        <p:txBody>
          <a:bodyPr/>
          <a:lstStyle/>
          <a:p>
            <a:r>
              <a:rPr lang="en-GB" sz="2000" dirty="0" smtClean="0"/>
              <a:t>“[My father]...came to see the boys yesterday...[my brother]...seemed pleased to see him and after an hour of watching [them both] together, Damian finally decided to say hello. I’m convinced Damian just didn’t remember...[my father]...and refused to be friendly all afternoon.” (My mother, 27/08/75).</a:t>
            </a:r>
          </a:p>
          <a:p>
            <a:r>
              <a:rPr lang="en-GB" sz="2000" dirty="0" smtClean="0"/>
              <a:t>“Must admit to feeling rather miserable – reasons why: just over a week ago Damian got ill and finally I called the doctor...and evidently it was an attack of asthma. He’s much better now, but it was so frustrating sitting up all night with him with one hand being clutched, totally unable to do anything positive to ease his breathing for him.” (My mother, 11/07/77).</a:t>
            </a:r>
          </a:p>
          <a:p>
            <a:endParaRPr lang="en-US" dirty="0"/>
          </a:p>
        </p:txBody>
      </p:sp>
      <p:sp>
        <p:nvSpPr>
          <p:cNvPr id="3" name="Slide Number Placeholder 2"/>
          <p:cNvSpPr>
            <a:spLocks noGrp="1"/>
          </p:cNvSpPr>
          <p:nvPr>
            <p:ph type="sldNum" sz="quarter" idx="4"/>
          </p:nvPr>
        </p:nvSpPr>
        <p:spPr/>
        <p:txBody>
          <a:bodyPr/>
          <a:lstStyle/>
          <a:p>
            <a:pPr algn="l"/>
            <a:r>
              <a:rPr lang="en-US" smtClean="0"/>
              <a:t>Page </a:t>
            </a:r>
            <a:fld id="{BB9ACB3B-81A4-6247-87B5-FC3E0A04C89B}" type="slidenum">
              <a:rPr lang="en-US" smtClean="0"/>
              <a:pPr algn="l"/>
              <a:t>4</a:t>
            </a:fld>
            <a:endParaRPr lang="en-US" dirty="0"/>
          </a:p>
        </p:txBody>
      </p:sp>
      <p:sp>
        <p:nvSpPr>
          <p:cNvPr id="5" name="Footer Placeholder 4"/>
          <p:cNvSpPr>
            <a:spLocks noGrp="1"/>
          </p:cNvSpPr>
          <p:nvPr>
            <p:ph type="ftr" sz="quarter" idx="10"/>
          </p:nvPr>
        </p:nvSpPr>
        <p:spPr/>
        <p:txBody>
          <a:bodyPr/>
          <a:lstStyle/>
          <a:p>
            <a:r>
              <a:rPr lang="nl-NL" dirty="0" smtClean="0"/>
              <a:t>Dr. Damian E M Milton</a:t>
            </a:r>
            <a:endParaRPr lang="en-GB" dirty="0"/>
          </a:p>
        </p:txBody>
      </p:sp>
    </p:spTree>
    <p:extLst>
      <p:ext uri="{BB962C8B-B14F-4D97-AF65-F5344CB8AC3E}">
        <p14:creationId xmlns:p14="http://schemas.microsoft.com/office/powerpoint/2010/main" xmlns="" val="14045717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My first school sports day, July 1978</a:t>
            </a:r>
            <a:endParaRPr lang="en-GB" dirty="0"/>
          </a:p>
        </p:txBody>
      </p:sp>
      <p:sp>
        <p:nvSpPr>
          <p:cNvPr id="4" name="Footer Placeholder 3"/>
          <p:cNvSpPr>
            <a:spLocks noGrp="1"/>
          </p:cNvSpPr>
          <p:nvPr>
            <p:ph type="ftr" sz="quarter" idx="10"/>
          </p:nvPr>
        </p:nvSpPr>
        <p:spPr/>
        <p:txBody>
          <a:bodyPr/>
          <a:lstStyle/>
          <a:p>
            <a:r>
              <a:rPr lang="nl-NL" dirty="0" smtClean="0"/>
              <a:t>Dr. Damian E M Milton</a:t>
            </a:r>
            <a:endParaRPr lang="en-GB" dirty="0"/>
          </a:p>
        </p:txBody>
      </p:sp>
      <p:sp>
        <p:nvSpPr>
          <p:cNvPr id="5" name="Slide Number Placeholder 4"/>
          <p:cNvSpPr>
            <a:spLocks noGrp="1"/>
          </p:cNvSpPr>
          <p:nvPr>
            <p:ph type="sldNum" sz="quarter" idx="4"/>
          </p:nvPr>
        </p:nvSpPr>
        <p:spPr/>
        <p:txBody>
          <a:bodyPr/>
          <a:lstStyle/>
          <a:p>
            <a:pPr algn="l"/>
            <a:r>
              <a:rPr lang="en-US" smtClean="0"/>
              <a:t>Page </a:t>
            </a:r>
            <a:fld id="{BB9ACB3B-81A4-6247-87B5-FC3E0A04C89B}" type="slidenum">
              <a:rPr lang="en-US" smtClean="0"/>
              <a:pPr algn="l"/>
              <a:t>5</a:t>
            </a:fld>
            <a:endParaRPr lang="en-US" dirty="0"/>
          </a:p>
        </p:txBody>
      </p:sp>
      <p:pic>
        <p:nvPicPr>
          <p:cNvPr id="6" name="Content Placeholder 5" descr="D:\Users\Damian Milton\Pictures\fragments\me stuff\78 009.jpg"/>
          <p:cNvPicPr>
            <a:picLocks noGrp="1"/>
          </p:cNvPicPr>
          <p:nvPr>
            <p:ph idx="1"/>
          </p:nvPr>
        </p:nvPicPr>
        <p:blipFill>
          <a:blip r:embed="rId2" cstate="print"/>
          <a:srcRect/>
          <a:stretch>
            <a:fillRect/>
          </a:stretch>
        </p:blipFill>
        <p:spPr bwMode="auto">
          <a:xfrm>
            <a:off x="1686249" y="1484313"/>
            <a:ext cx="6276327" cy="4897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unusual boy</a:t>
            </a:r>
            <a:endParaRPr lang="en-US" dirty="0"/>
          </a:p>
        </p:txBody>
      </p:sp>
      <p:sp>
        <p:nvSpPr>
          <p:cNvPr id="6" name="TextBox 5"/>
          <p:cNvSpPr txBox="1"/>
          <p:nvPr/>
        </p:nvSpPr>
        <p:spPr>
          <a:xfrm>
            <a:off x="-698500" y="5994400"/>
            <a:ext cx="184666" cy="461665"/>
          </a:xfrm>
          <a:prstGeom prst="rect">
            <a:avLst/>
          </a:prstGeom>
          <a:noFill/>
        </p:spPr>
        <p:txBody>
          <a:bodyPr wrap="none" rtlCol="0">
            <a:spAutoFit/>
          </a:bodyPr>
          <a:lstStyle/>
          <a:p>
            <a:endParaRPr lang="en-US" dirty="0"/>
          </a:p>
        </p:txBody>
      </p:sp>
      <p:sp>
        <p:nvSpPr>
          <p:cNvPr id="7" name="Content Placeholder 6"/>
          <p:cNvSpPr>
            <a:spLocks noGrp="1"/>
          </p:cNvSpPr>
          <p:nvPr>
            <p:ph idx="1"/>
          </p:nvPr>
        </p:nvSpPr>
        <p:spPr/>
        <p:txBody>
          <a:bodyPr/>
          <a:lstStyle/>
          <a:p>
            <a:r>
              <a:rPr lang="en-GB" sz="2000" dirty="0" smtClean="0"/>
              <a:t>What was up with him though? He seemed sensitive, silly, yet serious and bright.</a:t>
            </a:r>
          </a:p>
          <a:p>
            <a:r>
              <a:rPr lang="en-GB" sz="2000" dirty="0" smtClean="0"/>
              <a:t>The ‘silent volcano’.</a:t>
            </a:r>
          </a:p>
          <a:p>
            <a:r>
              <a:rPr lang="en-GB" sz="2000" dirty="0" smtClean="0"/>
              <a:t>Avoidance of ‘everyday demands’.</a:t>
            </a:r>
          </a:p>
          <a:p>
            <a:r>
              <a:rPr lang="en-GB" sz="2000" dirty="0" smtClean="0"/>
              <a:t>Neologisms and list making.</a:t>
            </a:r>
          </a:p>
          <a:p>
            <a:r>
              <a:rPr lang="en-GB" sz="2000" dirty="0" smtClean="0"/>
              <a:t>Fact and science fiction.</a:t>
            </a:r>
          </a:p>
          <a:p>
            <a:r>
              <a:rPr lang="en-GB" sz="2000" dirty="0" smtClean="0"/>
              <a:t>Obsessive interests.</a:t>
            </a:r>
          </a:p>
          <a:p>
            <a:r>
              <a:rPr lang="en-GB" sz="2000" dirty="0" smtClean="0"/>
              <a:t>Memory ‘tricks’.</a:t>
            </a:r>
          </a:p>
          <a:p>
            <a:r>
              <a:rPr lang="en-GB" sz="2000" dirty="0" smtClean="0"/>
              <a:t>“He finds little difficulty tackling new mechanical arithmetical processes, or indeed with new mathematical concepts. Mental Arithmetic: A.” (Maths teacher, 22/07/82).</a:t>
            </a:r>
          </a:p>
          <a:p>
            <a:endParaRPr lang="en-GB" dirty="0" smtClean="0"/>
          </a:p>
          <a:p>
            <a:endParaRPr lang="en-US" dirty="0"/>
          </a:p>
        </p:txBody>
      </p:sp>
      <p:sp>
        <p:nvSpPr>
          <p:cNvPr id="3" name="Slide Number Placeholder 2"/>
          <p:cNvSpPr>
            <a:spLocks noGrp="1"/>
          </p:cNvSpPr>
          <p:nvPr>
            <p:ph type="sldNum" sz="quarter" idx="4"/>
          </p:nvPr>
        </p:nvSpPr>
        <p:spPr/>
        <p:txBody>
          <a:bodyPr/>
          <a:lstStyle/>
          <a:p>
            <a:pPr algn="l"/>
            <a:r>
              <a:rPr lang="en-US" smtClean="0"/>
              <a:t>Page </a:t>
            </a:r>
            <a:fld id="{BB9ACB3B-81A4-6247-87B5-FC3E0A04C89B}" type="slidenum">
              <a:rPr lang="en-US" smtClean="0"/>
              <a:pPr algn="l"/>
              <a:t>6</a:t>
            </a:fld>
            <a:endParaRPr lang="en-US" dirty="0"/>
          </a:p>
        </p:txBody>
      </p:sp>
      <p:sp>
        <p:nvSpPr>
          <p:cNvPr id="5" name="Footer Placeholder 4"/>
          <p:cNvSpPr>
            <a:spLocks noGrp="1"/>
          </p:cNvSpPr>
          <p:nvPr>
            <p:ph type="ftr" sz="quarter" idx="10"/>
          </p:nvPr>
        </p:nvSpPr>
        <p:spPr/>
        <p:txBody>
          <a:bodyPr/>
          <a:lstStyle/>
          <a:p>
            <a:r>
              <a:rPr lang="nl-NL" dirty="0" smtClean="0"/>
              <a:t>Dr. Damian E M Milton</a:t>
            </a:r>
            <a:endParaRPr lang="en-GB" dirty="0"/>
          </a:p>
        </p:txBody>
      </p:sp>
      <p:pic>
        <p:nvPicPr>
          <p:cNvPr id="8" name="Picture 7" descr="D:\Users\Damian Milton\Pictures\fragments\me stuff\IMG (4).jpg"/>
          <p:cNvPicPr/>
          <p:nvPr/>
        </p:nvPicPr>
        <p:blipFill>
          <a:blip r:embed="rId2" cstate="print"/>
          <a:srcRect/>
          <a:stretch>
            <a:fillRect/>
          </a:stretch>
        </p:blipFill>
        <p:spPr bwMode="auto">
          <a:xfrm rot="5400000">
            <a:off x="6531629" y="2707862"/>
            <a:ext cx="1853184" cy="1341120"/>
          </a:xfrm>
          <a:prstGeom prst="rect">
            <a:avLst/>
          </a:prstGeom>
          <a:noFill/>
          <a:ln w="9525">
            <a:noFill/>
            <a:miter lim="800000"/>
            <a:headEnd/>
            <a:tailEnd/>
          </a:ln>
        </p:spPr>
      </p:pic>
    </p:spTree>
    <p:extLst>
      <p:ext uri="{BB962C8B-B14F-4D97-AF65-F5344CB8AC3E}">
        <p14:creationId xmlns:p14="http://schemas.microsoft.com/office/powerpoint/2010/main" xmlns="" val="14045717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bump to the head’</a:t>
            </a:r>
            <a:endParaRPr lang="en-US" dirty="0"/>
          </a:p>
        </p:txBody>
      </p:sp>
      <p:sp>
        <p:nvSpPr>
          <p:cNvPr id="6" name="TextBox 5"/>
          <p:cNvSpPr txBox="1"/>
          <p:nvPr/>
        </p:nvSpPr>
        <p:spPr>
          <a:xfrm>
            <a:off x="-698500" y="5994400"/>
            <a:ext cx="184666" cy="461665"/>
          </a:xfrm>
          <a:prstGeom prst="rect">
            <a:avLst/>
          </a:prstGeom>
          <a:noFill/>
        </p:spPr>
        <p:txBody>
          <a:bodyPr wrap="none" rtlCol="0">
            <a:spAutoFit/>
          </a:bodyPr>
          <a:lstStyle/>
          <a:p>
            <a:endParaRPr lang="en-US" dirty="0"/>
          </a:p>
        </p:txBody>
      </p:sp>
      <p:sp>
        <p:nvSpPr>
          <p:cNvPr id="7" name="Content Placeholder 6"/>
          <p:cNvSpPr>
            <a:spLocks noGrp="1"/>
          </p:cNvSpPr>
          <p:nvPr>
            <p:ph idx="1"/>
          </p:nvPr>
        </p:nvSpPr>
        <p:spPr/>
        <p:txBody>
          <a:bodyPr/>
          <a:lstStyle/>
          <a:p>
            <a:r>
              <a:rPr lang="en-GB" sz="2000" dirty="0" smtClean="0"/>
              <a:t>Concussion and bruising to the brain – motor difficulties and concentration affected.</a:t>
            </a:r>
          </a:p>
          <a:p>
            <a:r>
              <a:rPr lang="en-GB" sz="2000" dirty="0" smtClean="0"/>
              <a:t>“Damian’s effort is hard to define as his enthusiasm and concentration vary so much from day to day. He is very capable and I am certain that he is not reaching his full potential...especially when requested to work on his own initiative...there has been very little progress in spelling and punctuation. Examination grade: B., Effort Grade: B.” (English teacher 22/07/83).</a:t>
            </a:r>
          </a:p>
          <a:p>
            <a:r>
              <a:rPr lang="en-GB" sz="2000" dirty="0" smtClean="0"/>
              <a:t>“Works always with ease – not always with speed. Mathematics: A.”</a:t>
            </a:r>
          </a:p>
          <a:p>
            <a:endParaRPr lang="en-US" dirty="0"/>
          </a:p>
        </p:txBody>
      </p:sp>
      <p:sp>
        <p:nvSpPr>
          <p:cNvPr id="3" name="Slide Number Placeholder 2"/>
          <p:cNvSpPr>
            <a:spLocks noGrp="1"/>
          </p:cNvSpPr>
          <p:nvPr>
            <p:ph type="sldNum" sz="quarter" idx="4"/>
          </p:nvPr>
        </p:nvSpPr>
        <p:spPr/>
        <p:txBody>
          <a:bodyPr/>
          <a:lstStyle/>
          <a:p>
            <a:pPr algn="l"/>
            <a:r>
              <a:rPr lang="en-US" smtClean="0"/>
              <a:t>Page </a:t>
            </a:r>
            <a:fld id="{BB9ACB3B-81A4-6247-87B5-FC3E0A04C89B}" type="slidenum">
              <a:rPr lang="en-US" smtClean="0"/>
              <a:pPr algn="l"/>
              <a:t>7</a:t>
            </a:fld>
            <a:endParaRPr lang="en-US" dirty="0"/>
          </a:p>
        </p:txBody>
      </p:sp>
      <p:sp>
        <p:nvSpPr>
          <p:cNvPr id="5" name="Footer Placeholder 4"/>
          <p:cNvSpPr>
            <a:spLocks noGrp="1"/>
          </p:cNvSpPr>
          <p:nvPr>
            <p:ph type="ftr" sz="quarter" idx="10"/>
          </p:nvPr>
        </p:nvSpPr>
        <p:spPr/>
        <p:txBody>
          <a:bodyPr/>
          <a:lstStyle/>
          <a:p>
            <a:r>
              <a:rPr lang="nl-NL" dirty="0" smtClean="0"/>
              <a:t>Dr. Damian E M Milton</a:t>
            </a:r>
            <a:endParaRPr lang="en-GB" dirty="0"/>
          </a:p>
        </p:txBody>
      </p:sp>
    </p:spTree>
    <p:extLst>
      <p:ext uri="{BB962C8B-B14F-4D97-AF65-F5344CB8AC3E}">
        <p14:creationId xmlns:p14="http://schemas.microsoft.com/office/powerpoint/2010/main" xmlns="" val="14045717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Secondary school</a:t>
            </a:r>
            <a:endParaRPr lang="en-US" dirty="0"/>
          </a:p>
        </p:txBody>
      </p:sp>
      <p:sp>
        <p:nvSpPr>
          <p:cNvPr id="6" name="TextBox 5"/>
          <p:cNvSpPr txBox="1"/>
          <p:nvPr/>
        </p:nvSpPr>
        <p:spPr>
          <a:xfrm>
            <a:off x="-698500" y="5994400"/>
            <a:ext cx="184666" cy="461665"/>
          </a:xfrm>
          <a:prstGeom prst="rect">
            <a:avLst/>
          </a:prstGeom>
          <a:noFill/>
        </p:spPr>
        <p:txBody>
          <a:bodyPr wrap="none" rtlCol="0">
            <a:spAutoFit/>
          </a:bodyPr>
          <a:lstStyle/>
          <a:p>
            <a:endParaRPr lang="en-US" dirty="0"/>
          </a:p>
        </p:txBody>
      </p:sp>
      <p:sp>
        <p:nvSpPr>
          <p:cNvPr id="7" name="Content Placeholder 6"/>
          <p:cNvSpPr>
            <a:spLocks noGrp="1"/>
          </p:cNvSpPr>
          <p:nvPr>
            <p:ph idx="1"/>
          </p:nvPr>
        </p:nvSpPr>
        <p:spPr>
          <a:xfrm>
            <a:off x="1331913" y="1484313"/>
            <a:ext cx="5227149" cy="4897437"/>
          </a:xfrm>
        </p:spPr>
        <p:txBody>
          <a:bodyPr/>
          <a:lstStyle/>
          <a:p>
            <a:r>
              <a:rPr lang="en-GB" sz="2000" dirty="0" smtClean="0"/>
              <a:t>“Thank you for your offer of a place for my son Damian. Naturally I would be delighted to accept, save that my Grant entitlement of some £3,000 per annum cannot cover the costs. I am a single parent and have no other financial resources.” (My Mother 05/03/84).</a:t>
            </a:r>
          </a:p>
          <a:p>
            <a:r>
              <a:rPr lang="en-GB" sz="2000" dirty="0" smtClean="0"/>
              <a:t>First term went okay, mostly B and C grades, enjoyed History, and got an A in Art, but a D in Chemistry: “He needs to concentrate much harder.” Only a C in Maths though:</a:t>
            </a:r>
          </a:p>
          <a:p>
            <a:r>
              <a:rPr lang="en-GB" sz="2000" dirty="0" smtClean="0"/>
              <a:t>“Surely he can do better than this with more concentration.” (Maths teacher, Autumn term, 1984).</a:t>
            </a:r>
            <a:endParaRPr lang="en-US" sz="2000" dirty="0"/>
          </a:p>
        </p:txBody>
      </p:sp>
      <p:sp>
        <p:nvSpPr>
          <p:cNvPr id="3" name="Slide Number Placeholder 2"/>
          <p:cNvSpPr>
            <a:spLocks noGrp="1"/>
          </p:cNvSpPr>
          <p:nvPr>
            <p:ph type="sldNum" sz="quarter" idx="4"/>
          </p:nvPr>
        </p:nvSpPr>
        <p:spPr/>
        <p:txBody>
          <a:bodyPr/>
          <a:lstStyle/>
          <a:p>
            <a:pPr algn="l"/>
            <a:r>
              <a:rPr lang="en-US" smtClean="0"/>
              <a:t>Page </a:t>
            </a:r>
            <a:fld id="{BB9ACB3B-81A4-6247-87B5-FC3E0A04C89B}" type="slidenum">
              <a:rPr lang="en-US" smtClean="0"/>
              <a:pPr algn="l"/>
              <a:t>8</a:t>
            </a:fld>
            <a:endParaRPr lang="en-US" dirty="0"/>
          </a:p>
        </p:txBody>
      </p:sp>
      <p:sp>
        <p:nvSpPr>
          <p:cNvPr id="5" name="Footer Placeholder 4"/>
          <p:cNvSpPr>
            <a:spLocks noGrp="1"/>
          </p:cNvSpPr>
          <p:nvPr>
            <p:ph type="ftr" sz="quarter" idx="10"/>
          </p:nvPr>
        </p:nvSpPr>
        <p:spPr/>
        <p:txBody>
          <a:bodyPr/>
          <a:lstStyle/>
          <a:p>
            <a:r>
              <a:rPr lang="nl-NL" dirty="0" smtClean="0"/>
              <a:t>Dr. Damian E M Milton</a:t>
            </a:r>
            <a:endParaRPr lang="en-GB" dirty="0"/>
          </a:p>
        </p:txBody>
      </p:sp>
      <p:pic>
        <p:nvPicPr>
          <p:cNvPr id="8" name="Content Placeholder 3" descr="D:\Users\Damian Milton\Pictures\fragments\me stuff\004 (3).jpg"/>
          <p:cNvPicPr>
            <a:picLocks/>
          </p:cNvPicPr>
          <p:nvPr/>
        </p:nvPicPr>
        <p:blipFill>
          <a:blip r:embed="rId2" cstate="print"/>
          <a:srcRect/>
          <a:stretch>
            <a:fillRect/>
          </a:stretch>
        </p:blipFill>
        <p:spPr bwMode="auto">
          <a:xfrm>
            <a:off x="6607134" y="2196517"/>
            <a:ext cx="2308860" cy="3017520"/>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045717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accident and the aftermath</a:t>
            </a:r>
            <a:endParaRPr lang="en-US" dirty="0"/>
          </a:p>
        </p:txBody>
      </p:sp>
      <p:sp>
        <p:nvSpPr>
          <p:cNvPr id="6" name="TextBox 5"/>
          <p:cNvSpPr txBox="1"/>
          <p:nvPr/>
        </p:nvSpPr>
        <p:spPr>
          <a:xfrm>
            <a:off x="-698500" y="5994400"/>
            <a:ext cx="184666" cy="461665"/>
          </a:xfrm>
          <a:prstGeom prst="rect">
            <a:avLst/>
          </a:prstGeom>
          <a:noFill/>
        </p:spPr>
        <p:txBody>
          <a:bodyPr wrap="none" rtlCol="0">
            <a:spAutoFit/>
          </a:bodyPr>
          <a:lstStyle/>
          <a:p>
            <a:endParaRPr lang="en-US" dirty="0"/>
          </a:p>
        </p:txBody>
      </p:sp>
      <p:sp>
        <p:nvSpPr>
          <p:cNvPr id="7" name="Content Placeholder 6"/>
          <p:cNvSpPr>
            <a:spLocks noGrp="1"/>
          </p:cNvSpPr>
          <p:nvPr>
            <p:ph idx="1"/>
          </p:nvPr>
        </p:nvSpPr>
        <p:spPr>
          <a:xfrm>
            <a:off x="1331913" y="1484313"/>
            <a:ext cx="3679701" cy="4897437"/>
          </a:xfrm>
        </p:spPr>
        <p:txBody>
          <a:bodyPr/>
          <a:lstStyle/>
          <a:p>
            <a:r>
              <a:rPr lang="en-GB" sz="2000" dirty="0" smtClean="0"/>
              <a:t>Road traffic accident in December 1984.</a:t>
            </a:r>
          </a:p>
          <a:p>
            <a:r>
              <a:rPr lang="en-GB" sz="2000" dirty="0" smtClean="0"/>
              <a:t>“He has become very lethargic this term. His presentation is dreadful. He really must try harder. The work is getting on top of him again.” (French teacher, Spring term, 1985).</a:t>
            </a:r>
          </a:p>
          <a:p>
            <a:r>
              <a:rPr lang="en-GB" sz="2000" dirty="0" smtClean="0"/>
              <a:t>“Rather struggling at times.” (Biology teacher, Spring term, 1985).</a:t>
            </a:r>
          </a:p>
          <a:p>
            <a:r>
              <a:rPr lang="en-GB" sz="2000" dirty="0" smtClean="0"/>
              <a:t>Being accused of cheating.</a:t>
            </a:r>
          </a:p>
          <a:p>
            <a:endParaRPr lang="en-US" dirty="0"/>
          </a:p>
        </p:txBody>
      </p:sp>
      <p:sp>
        <p:nvSpPr>
          <p:cNvPr id="3" name="Slide Number Placeholder 2"/>
          <p:cNvSpPr>
            <a:spLocks noGrp="1"/>
          </p:cNvSpPr>
          <p:nvPr>
            <p:ph type="sldNum" sz="quarter" idx="4"/>
          </p:nvPr>
        </p:nvSpPr>
        <p:spPr/>
        <p:txBody>
          <a:bodyPr/>
          <a:lstStyle/>
          <a:p>
            <a:pPr algn="l"/>
            <a:r>
              <a:rPr lang="en-US" smtClean="0"/>
              <a:t>Page </a:t>
            </a:r>
            <a:fld id="{BB9ACB3B-81A4-6247-87B5-FC3E0A04C89B}" type="slidenum">
              <a:rPr lang="en-US" smtClean="0"/>
              <a:pPr algn="l"/>
              <a:t>9</a:t>
            </a:fld>
            <a:endParaRPr lang="en-US" dirty="0"/>
          </a:p>
        </p:txBody>
      </p:sp>
      <p:sp>
        <p:nvSpPr>
          <p:cNvPr id="5" name="Footer Placeholder 4"/>
          <p:cNvSpPr>
            <a:spLocks noGrp="1"/>
          </p:cNvSpPr>
          <p:nvPr>
            <p:ph type="ftr" sz="quarter" idx="10"/>
          </p:nvPr>
        </p:nvSpPr>
        <p:spPr/>
        <p:txBody>
          <a:bodyPr/>
          <a:lstStyle/>
          <a:p>
            <a:r>
              <a:rPr lang="nl-NL" dirty="0" smtClean="0"/>
              <a:t>Dr. Damian E M Milton</a:t>
            </a:r>
            <a:endParaRPr lang="en-GB" dirty="0"/>
          </a:p>
        </p:txBody>
      </p:sp>
      <p:pic>
        <p:nvPicPr>
          <p:cNvPr id="8" name="Picture 7" descr="D:\Users\Damian Milton\Pictures\fragments\me stuff\011.jpg"/>
          <p:cNvPicPr/>
          <p:nvPr/>
        </p:nvPicPr>
        <p:blipFill>
          <a:blip r:embed="rId2" cstate="print"/>
          <a:srcRect/>
          <a:stretch>
            <a:fillRect/>
          </a:stretch>
        </p:blipFill>
        <p:spPr bwMode="auto">
          <a:xfrm>
            <a:off x="5329211" y="2992831"/>
            <a:ext cx="3520440" cy="2693670"/>
          </a:xfrm>
          <a:prstGeom prst="rect">
            <a:avLst/>
          </a:prstGeom>
          <a:noFill/>
          <a:ln w="9525">
            <a:noFill/>
            <a:miter lim="800000"/>
            <a:headEnd/>
            <a:tailEnd/>
          </a:ln>
        </p:spPr>
      </p:pic>
    </p:spTree>
    <p:extLst>
      <p:ext uri="{BB962C8B-B14F-4D97-AF65-F5344CB8AC3E}">
        <p14:creationId xmlns:p14="http://schemas.microsoft.com/office/powerpoint/2010/main" xmlns="" val="1404571730"/>
      </p:ext>
    </p:extLst>
  </p:cSld>
  <p:clrMapOvr>
    <a:masterClrMapping/>
  </p:clrMapOvr>
  <p:timing>
    <p:tnLst>
      <p:par>
        <p:cTn id="1" dur="indefinite" restart="never" nodeType="tmRoot"/>
      </p:par>
    </p:tnLst>
  </p:timing>
</p:sld>
</file>

<file path=ppt/theme/theme1.xml><?xml version="1.0" encoding="utf-8"?>
<a:theme xmlns:a="http://schemas.openxmlformats.org/drawingml/2006/main" name="kent2013">
  <a:themeElements>
    <a:clrScheme name="bulletsandcolours 1">
      <a:dk1>
        <a:srgbClr val="000000"/>
      </a:dk1>
      <a:lt1>
        <a:srgbClr val="FFFFFF"/>
      </a:lt1>
      <a:dk2>
        <a:srgbClr val="003882"/>
      </a:dk2>
      <a:lt2>
        <a:srgbClr val="808080"/>
      </a:lt2>
      <a:accent1>
        <a:srgbClr val="008AC4"/>
      </a:accent1>
      <a:accent2>
        <a:srgbClr val="A8034F"/>
      </a:accent2>
      <a:accent3>
        <a:srgbClr val="FFFFFF"/>
      </a:accent3>
      <a:accent4>
        <a:srgbClr val="000000"/>
      </a:accent4>
      <a:accent5>
        <a:srgbClr val="AAC4DE"/>
      </a:accent5>
      <a:accent6>
        <a:srgbClr val="980247"/>
      </a:accent6>
      <a:hlink>
        <a:srgbClr val="007A5E"/>
      </a:hlink>
      <a:folHlink>
        <a:srgbClr val="DE5433"/>
      </a:folHlink>
    </a:clrScheme>
    <a:fontScheme name="bulletsandcolour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 latinLnBrk="0" hangingPunct="1">
          <a:lnSpc>
            <a:spcPct val="100000"/>
          </a:lnSpc>
          <a:spcBef>
            <a:spcPct val="3000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 latinLnBrk="0" hangingPunct="1">
          <a:lnSpc>
            <a:spcPct val="100000"/>
          </a:lnSpc>
          <a:spcBef>
            <a:spcPct val="3000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ulletsandcolours 1">
        <a:dk1>
          <a:srgbClr val="000000"/>
        </a:dk1>
        <a:lt1>
          <a:srgbClr val="FFFFFF"/>
        </a:lt1>
        <a:dk2>
          <a:srgbClr val="003882"/>
        </a:dk2>
        <a:lt2>
          <a:srgbClr val="808080"/>
        </a:lt2>
        <a:accent1>
          <a:srgbClr val="008AC4"/>
        </a:accent1>
        <a:accent2>
          <a:srgbClr val="A8034F"/>
        </a:accent2>
        <a:accent3>
          <a:srgbClr val="FFFFFF"/>
        </a:accent3>
        <a:accent4>
          <a:srgbClr val="000000"/>
        </a:accent4>
        <a:accent5>
          <a:srgbClr val="AAC4DE"/>
        </a:accent5>
        <a:accent6>
          <a:srgbClr val="980247"/>
        </a:accent6>
        <a:hlink>
          <a:srgbClr val="007A5E"/>
        </a:hlink>
        <a:folHlink>
          <a:srgbClr val="DE5433"/>
        </a:folHlink>
      </a:clrScheme>
      <a:clrMap bg1="lt1" tx1="dk1" bg2="lt2" tx2="dk2" accent1="accent1" accent2="accent2" accent3="accent3" accent4="accent4" accent5="accent5" accent6="accent6" hlink="hlink" folHlink="folHlink"/>
    </a:extraClrScheme>
    <a:extraClrScheme>
      <a:clrScheme name="bulletsandcolours 2">
        <a:dk1>
          <a:srgbClr val="000000"/>
        </a:dk1>
        <a:lt1>
          <a:srgbClr val="F9F8F5"/>
        </a:lt1>
        <a:dk2>
          <a:srgbClr val="003882"/>
        </a:dk2>
        <a:lt2>
          <a:srgbClr val="808080"/>
        </a:lt2>
        <a:accent1>
          <a:srgbClr val="008AC4"/>
        </a:accent1>
        <a:accent2>
          <a:srgbClr val="A8034F"/>
        </a:accent2>
        <a:accent3>
          <a:srgbClr val="FBFBF9"/>
        </a:accent3>
        <a:accent4>
          <a:srgbClr val="000000"/>
        </a:accent4>
        <a:accent5>
          <a:srgbClr val="AAC4DE"/>
        </a:accent5>
        <a:accent6>
          <a:srgbClr val="980247"/>
        </a:accent6>
        <a:hlink>
          <a:srgbClr val="007A5E"/>
        </a:hlink>
        <a:folHlink>
          <a:srgbClr val="DE5433"/>
        </a:folHlink>
      </a:clrScheme>
      <a:clrMap bg1="lt1" tx1="dk1" bg2="lt2" tx2="dk2" accent1="accent1" accent2="accent2" accent3="accent3" accent4="accent4" accent5="accent5" accent6="accent6" hlink="hlink" folHlink="folHlink"/>
    </a:extraClrScheme>
    <a:extraClrScheme>
      <a:clrScheme name="bulletsandcolours 3">
        <a:dk1>
          <a:srgbClr val="000000"/>
        </a:dk1>
        <a:lt1>
          <a:srgbClr val="FFFFFF"/>
        </a:lt1>
        <a:dk2>
          <a:srgbClr val="003882"/>
        </a:dk2>
        <a:lt2>
          <a:srgbClr val="808080"/>
        </a:lt2>
        <a:accent1>
          <a:srgbClr val="008AC4"/>
        </a:accent1>
        <a:accent2>
          <a:srgbClr val="B8CCDE"/>
        </a:accent2>
        <a:accent3>
          <a:srgbClr val="FFFFFF"/>
        </a:accent3>
        <a:accent4>
          <a:srgbClr val="000000"/>
        </a:accent4>
        <a:accent5>
          <a:srgbClr val="AAC4DE"/>
        </a:accent5>
        <a:accent6>
          <a:srgbClr val="A6B9C9"/>
        </a:accent6>
        <a:hlink>
          <a:srgbClr val="00789C"/>
        </a:hlink>
        <a:folHlink>
          <a:srgbClr val="82B8C9"/>
        </a:folHlink>
      </a:clrScheme>
      <a:clrMap bg1="lt1" tx1="dk1" bg2="lt2" tx2="dk2" accent1="accent1" accent2="accent2" accent3="accent3" accent4="accent4" accent5="accent5" accent6="accent6" hlink="hlink" folHlink="folHlink"/>
    </a:extraClrScheme>
    <a:extraClrScheme>
      <a:clrScheme name="bulletsandcolours 4">
        <a:dk1>
          <a:srgbClr val="000000"/>
        </a:dk1>
        <a:lt1>
          <a:srgbClr val="F9F8F5"/>
        </a:lt1>
        <a:dk2>
          <a:srgbClr val="003882"/>
        </a:dk2>
        <a:lt2>
          <a:srgbClr val="808080"/>
        </a:lt2>
        <a:accent1>
          <a:srgbClr val="008AC4"/>
        </a:accent1>
        <a:accent2>
          <a:srgbClr val="B8CCDE"/>
        </a:accent2>
        <a:accent3>
          <a:srgbClr val="FBFBF9"/>
        </a:accent3>
        <a:accent4>
          <a:srgbClr val="000000"/>
        </a:accent4>
        <a:accent5>
          <a:srgbClr val="AAC4DE"/>
        </a:accent5>
        <a:accent6>
          <a:srgbClr val="A6B9C9"/>
        </a:accent6>
        <a:hlink>
          <a:srgbClr val="00789C"/>
        </a:hlink>
        <a:folHlink>
          <a:srgbClr val="82B8C9"/>
        </a:folHlink>
      </a:clrScheme>
      <a:clrMap bg1="lt1" tx1="dk1" bg2="lt2" tx2="dk2" accent1="accent1" accent2="accent2" accent3="accent3" accent4="accent4" accent5="accent5" accent6="accent6" hlink="hlink" folHlink="folHlink"/>
    </a:extraClrScheme>
    <a:extraClrScheme>
      <a:clrScheme name="bulletsandcolours 5">
        <a:dk1>
          <a:srgbClr val="000000"/>
        </a:dk1>
        <a:lt1>
          <a:srgbClr val="FFFFFF"/>
        </a:lt1>
        <a:dk2>
          <a:srgbClr val="003882"/>
        </a:dk2>
        <a:lt2>
          <a:srgbClr val="808080"/>
        </a:lt2>
        <a:accent1>
          <a:srgbClr val="B4035C"/>
        </a:accent1>
        <a:accent2>
          <a:srgbClr val="E29A74"/>
        </a:accent2>
        <a:accent3>
          <a:srgbClr val="FFFFFF"/>
        </a:accent3>
        <a:accent4>
          <a:srgbClr val="000000"/>
        </a:accent4>
        <a:accent5>
          <a:srgbClr val="D6AAB5"/>
        </a:accent5>
        <a:accent6>
          <a:srgbClr val="CD8B68"/>
        </a:accent6>
        <a:hlink>
          <a:srgbClr val="80293D"/>
        </a:hlink>
        <a:folHlink>
          <a:srgbClr val="D12421"/>
        </a:folHlink>
      </a:clrScheme>
      <a:clrMap bg1="lt1" tx1="dk1" bg2="lt2" tx2="dk2" accent1="accent1" accent2="accent2" accent3="accent3" accent4="accent4" accent5="accent5" accent6="accent6" hlink="hlink" folHlink="folHlink"/>
    </a:extraClrScheme>
    <a:extraClrScheme>
      <a:clrScheme name="bulletsandcolours 6">
        <a:dk1>
          <a:srgbClr val="000000"/>
        </a:dk1>
        <a:lt1>
          <a:srgbClr val="F9F8F5"/>
        </a:lt1>
        <a:dk2>
          <a:srgbClr val="003882"/>
        </a:dk2>
        <a:lt2>
          <a:srgbClr val="808080"/>
        </a:lt2>
        <a:accent1>
          <a:srgbClr val="B4035C"/>
        </a:accent1>
        <a:accent2>
          <a:srgbClr val="E29A74"/>
        </a:accent2>
        <a:accent3>
          <a:srgbClr val="FBFBF9"/>
        </a:accent3>
        <a:accent4>
          <a:srgbClr val="000000"/>
        </a:accent4>
        <a:accent5>
          <a:srgbClr val="D6AAB5"/>
        </a:accent5>
        <a:accent6>
          <a:srgbClr val="CD8B68"/>
        </a:accent6>
        <a:hlink>
          <a:srgbClr val="80293D"/>
        </a:hlink>
        <a:folHlink>
          <a:srgbClr val="D12421"/>
        </a:folHlink>
      </a:clrScheme>
      <a:clrMap bg1="lt1" tx1="dk1" bg2="lt2" tx2="dk2" accent1="accent1" accent2="accent2" accent3="accent3" accent4="accent4" accent5="accent5" accent6="accent6" hlink="hlink" folHlink="folHlink"/>
    </a:extraClrScheme>
    <a:extraClrScheme>
      <a:clrScheme name="bulletsandcolours 7">
        <a:dk1>
          <a:srgbClr val="000000"/>
        </a:dk1>
        <a:lt1>
          <a:srgbClr val="FFFFFF"/>
        </a:lt1>
        <a:dk2>
          <a:srgbClr val="003882"/>
        </a:dk2>
        <a:lt2>
          <a:srgbClr val="808080"/>
        </a:lt2>
        <a:accent1>
          <a:srgbClr val="664A78"/>
        </a:accent1>
        <a:accent2>
          <a:srgbClr val="A891B0"/>
        </a:accent2>
        <a:accent3>
          <a:srgbClr val="FFFFFF"/>
        </a:accent3>
        <a:accent4>
          <a:srgbClr val="000000"/>
        </a:accent4>
        <a:accent5>
          <a:srgbClr val="B8B1BE"/>
        </a:accent5>
        <a:accent6>
          <a:srgbClr val="98839F"/>
        </a:accent6>
        <a:hlink>
          <a:srgbClr val="C985A3"/>
        </a:hlink>
        <a:folHlink>
          <a:srgbClr val="DEADBF"/>
        </a:folHlink>
      </a:clrScheme>
      <a:clrMap bg1="lt1" tx1="dk1" bg2="lt2" tx2="dk2" accent1="accent1" accent2="accent2" accent3="accent3" accent4="accent4" accent5="accent5" accent6="accent6" hlink="hlink" folHlink="folHlink"/>
    </a:extraClrScheme>
    <a:extraClrScheme>
      <a:clrScheme name="bulletsandcolours 8">
        <a:dk1>
          <a:srgbClr val="000000"/>
        </a:dk1>
        <a:lt1>
          <a:srgbClr val="FFFFFF"/>
        </a:lt1>
        <a:dk2>
          <a:srgbClr val="003882"/>
        </a:dk2>
        <a:lt2>
          <a:srgbClr val="808080"/>
        </a:lt2>
        <a:accent1>
          <a:srgbClr val="007A5E"/>
        </a:accent1>
        <a:accent2>
          <a:srgbClr val="A8B50A"/>
        </a:accent2>
        <a:accent3>
          <a:srgbClr val="FFFFFF"/>
        </a:accent3>
        <a:accent4>
          <a:srgbClr val="000000"/>
        </a:accent4>
        <a:accent5>
          <a:srgbClr val="AABEB6"/>
        </a:accent5>
        <a:accent6>
          <a:srgbClr val="98A408"/>
        </a:accent6>
        <a:hlink>
          <a:srgbClr val="75A38C"/>
        </a:hlink>
        <a:folHlink>
          <a:srgbClr val="D6DE6B"/>
        </a:folHlink>
      </a:clrScheme>
      <a:clrMap bg1="lt1" tx1="dk1" bg2="lt2" tx2="dk2" accent1="accent1" accent2="accent2" accent3="accent3" accent4="accent4" accent5="accent5" accent6="accent6" hlink="hlink" folHlink="folHlink"/>
    </a:extraClrScheme>
    <a:extraClrScheme>
      <a:clrScheme name="bulletsandcolours 9">
        <a:dk1>
          <a:srgbClr val="000000"/>
        </a:dk1>
        <a:lt1>
          <a:srgbClr val="FFFFFF"/>
        </a:lt1>
        <a:dk2>
          <a:srgbClr val="003882"/>
        </a:dk2>
        <a:lt2>
          <a:srgbClr val="808080"/>
        </a:lt2>
        <a:accent1>
          <a:srgbClr val="DE5433"/>
        </a:accent1>
        <a:accent2>
          <a:srgbClr val="E87D0D"/>
        </a:accent2>
        <a:accent3>
          <a:srgbClr val="FFFFFF"/>
        </a:accent3>
        <a:accent4>
          <a:srgbClr val="000000"/>
        </a:accent4>
        <a:accent5>
          <a:srgbClr val="ECB3AD"/>
        </a:accent5>
        <a:accent6>
          <a:srgbClr val="D2710B"/>
        </a:accent6>
        <a:hlink>
          <a:srgbClr val="FA8A75"/>
        </a:hlink>
        <a:folHlink>
          <a:srgbClr val="EDBD3D"/>
        </a:folHlink>
      </a:clrScheme>
      <a:clrMap bg1="lt1" tx1="dk1" bg2="lt2" tx2="dk2" accent1="accent1" accent2="accent2" accent3="accent3" accent4="accent4" accent5="accent5" accent6="accent6" hlink="hlink" folHlink="folHlink"/>
    </a:extraClrScheme>
    <a:extraClrScheme>
      <a:clrScheme name="bulletsandcolours 10">
        <a:dk1>
          <a:srgbClr val="000000"/>
        </a:dk1>
        <a:lt1>
          <a:srgbClr val="F9F8F5"/>
        </a:lt1>
        <a:dk2>
          <a:srgbClr val="003882"/>
        </a:dk2>
        <a:lt2>
          <a:srgbClr val="808080"/>
        </a:lt2>
        <a:accent1>
          <a:srgbClr val="664A78"/>
        </a:accent1>
        <a:accent2>
          <a:srgbClr val="A891B0"/>
        </a:accent2>
        <a:accent3>
          <a:srgbClr val="FBFBF9"/>
        </a:accent3>
        <a:accent4>
          <a:srgbClr val="000000"/>
        </a:accent4>
        <a:accent5>
          <a:srgbClr val="B8B1BE"/>
        </a:accent5>
        <a:accent6>
          <a:srgbClr val="98839F"/>
        </a:accent6>
        <a:hlink>
          <a:srgbClr val="C985A3"/>
        </a:hlink>
        <a:folHlink>
          <a:srgbClr val="DEADBF"/>
        </a:folHlink>
      </a:clrScheme>
      <a:clrMap bg1="lt1" tx1="dk1" bg2="lt2" tx2="dk2" accent1="accent1" accent2="accent2" accent3="accent3" accent4="accent4" accent5="accent5" accent6="accent6" hlink="hlink" folHlink="folHlink"/>
    </a:extraClrScheme>
    <a:extraClrScheme>
      <a:clrScheme name="bulletsandcolours 11">
        <a:dk1>
          <a:srgbClr val="000000"/>
        </a:dk1>
        <a:lt1>
          <a:srgbClr val="F9F8F5"/>
        </a:lt1>
        <a:dk2>
          <a:srgbClr val="003882"/>
        </a:dk2>
        <a:lt2>
          <a:srgbClr val="808080"/>
        </a:lt2>
        <a:accent1>
          <a:srgbClr val="007A5E"/>
        </a:accent1>
        <a:accent2>
          <a:srgbClr val="A8B50A"/>
        </a:accent2>
        <a:accent3>
          <a:srgbClr val="FBFBF9"/>
        </a:accent3>
        <a:accent4>
          <a:srgbClr val="000000"/>
        </a:accent4>
        <a:accent5>
          <a:srgbClr val="AABEB6"/>
        </a:accent5>
        <a:accent6>
          <a:srgbClr val="98A408"/>
        </a:accent6>
        <a:hlink>
          <a:srgbClr val="75A38C"/>
        </a:hlink>
        <a:folHlink>
          <a:srgbClr val="D6DE6B"/>
        </a:folHlink>
      </a:clrScheme>
      <a:clrMap bg1="lt1" tx1="dk1" bg2="lt2" tx2="dk2" accent1="accent1" accent2="accent2" accent3="accent3" accent4="accent4" accent5="accent5" accent6="accent6" hlink="hlink" folHlink="folHlink"/>
    </a:extraClrScheme>
    <a:extraClrScheme>
      <a:clrScheme name="bulletsandcolours 12">
        <a:dk1>
          <a:srgbClr val="000000"/>
        </a:dk1>
        <a:lt1>
          <a:srgbClr val="F9F8F5"/>
        </a:lt1>
        <a:dk2>
          <a:srgbClr val="003882"/>
        </a:dk2>
        <a:lt2>
          <a:srgbClr val="808080"/>
        </a:lt2>
        <a:accent1>
          <a:srgbClr val="DE5433"/>
        </a:accent1>
        <a:accent2>
          <a:srgbClr val="E87D0D"/>
        </a:accent2>
        <a:accent3>
          <a:srgbClr val="FBFBF9"/>
        </a:accent3>
        <a:accent4>
          <a:srgbClr val="000000"/>
        </a:accent4>
        <a:accent5>
          <a:srgbClr val="ECB3AD"/>
        </a:accent5>
        <a:accent6>
          <a:srgbClr val="D2710B"/>
        </a:accent6>
        <a:hlink>
          <a:srgbClr val="FA8A75"/>
        </a:hlink>
        <a:folHlink>
          <a:srgbClr val="EDBD3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823</TotalTime>
  <Words>3152</Words>
  <Application>Microsoft Office PowerPoint</Application>
  <PresentationFormat>On-screen Show (4:3)</PresentationFormat>
  <Paragraphs>223</Paragraphs>
  <Slides>36</Slides>
  <Notes>1</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kent2013</vt:lpstr>
      <vt:lpstr>Slide 1</vt:lpstr>
      <vt:lpstr>Introduction</vt:lpstr>
      <vt:lpstr>Born into an unusual family, Summer 1973</vt:lpstr>
      <vt:lpstr>Early days</vt:lpstr>
      <vt:lpstr>My first school sports day, July 1978</vt:lpstr>
      <vt:lpstr>An unusual boy</vt:lpstr>
      <vt:lpstr>‘A bump to the head’</vt:lpstr>
      <vt:lpstr>Secondary school</vt:lpstr>
      <vt:lpstr>The accident and the aftermath</vt:lpstr>
      <vt:lpstr>The blame game</vt:lpstr>
      <vt:lpstr>Slide 11</vt:lpstr>
      <vt:lpstr>What did they know?</vt:lpstr>
      <vt:lpstr>My fate was sealed?</vt:lpstr>
      <vt:lpstr>A growing political consciousness</vt:lpstr>
      <vt:lpstr>First attempt at studying a degree</vt:lpstr>
      <vt:lpstr>Studying Sociology</vt:lpstr>
      <vt:lpstr>Dropping out again...and retracing myself</vt:lpstr>
      <vt:lpstr>Becoming a dad</vt:lpstr>
      <vt:lpstr>Self-identification</vt:lpstr>
      <vt:lpstr>Diagnosis day, Autumn 2009</vt:lpstr>
      <vt:lpstr>The report</vt:lpstr>
      <vt:lpstr>Other recommendations</vt:lpstr>
      <vt:lpstr>Cognitive tests</vt:lpstr>
      <vt:lpstr>Recommendations</vt:lpstr>
      <vt:lpstr>Back to the ‘drawing board’</vt:lpstr>
      <vt:lpstr>“I know that I exist, the question is: what is this ‘I’ that I know?” (Descartes, 1641).</vt:lpstr>
      <vt:lpstr>Slide 27</vt:lpstr>
      <vt:lpstr>Subverting the ‘functional’ family album</vt:lpstr>
      <vt:lpstr>‘Views’ (Blay, 2004)</vt:lpstr>
      <vt:lpstr>Alternative means of communication / research</vt:lpstr>
      <vt:lpstr>Subverting the narrative</vt:lpstr>
      <vt:lpstr>Identity and the social model of disability</vt:lpstr>
      <vt:lpstr>Wider themes and ‘social issues’</vt:lpstr>
      <vt:lpstr>Where next for me? What next for the autistic community?</vt:lpstr>
      <vt:lpstr>References</vt:lpstr>
      <vt:lpstr>Slide 36</vt:lpstr>
    </vt:vector>
  </TitlesOfParts>
  <Company>University of Kent</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of Kent - PG Powerpoint template</dc:title>
  <dc:creator>Miles Banbery</dc:creator>
  <cp:lastModifiedBy>Damian Milton</cp:lastModifiedBy>
  <cp:revision>71</cp:revision>
  <dcterms:created xsi:type="dcterms:W3CDTF">2013-06-07T14:52:08Z</dcterms:created>
  <dcterms:modified xsi:type="dcterms:W3CDTF">2017-11-04T07:34:30Z</dcterms:modified>
</cp:coreProperties>
</file>