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handoutMasterIdLst>
    <p:handoutMasterId r:id="rId41"/>
  </p:handoutMasterIdLst>
  <p:sldIdLst>
    <p:sldId id="256" r:id="rId2"/>
    <p:sldId id="257" r:id="rId3"/>
    <p:sldId id="296" r:id="rId4"/>
    <p:sldId id="261" r:id="rId5"/>
    <p:sldId id="262" r:id="rId6"/>
    <p:sldId id="263" r:id="rId7"/>
    <p:sldId id="264" r:id="rId8"/>
    <p:sldId id="297" r:id="rId9"/>
    <p:sldId id="298" r:id="rId10"/>
    <p:sldId id="299" r:id="rId11"/>
    <p:sldId id="300" r:id="rId12"/>
    <p:sldId id="301" r:id="rId13"/>
    <p:sldId id="302" r:id="rId14"/>
    <p:sldId id="303" r:id="rId15"/>
    <p:sldId id="304" r:id="rId16"/>
    <p:sldId id="305"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306" r:id="rId30"/>
    <p:sldId id="287" r:id="rId31"/>
    <p:sldId id="288" r:id="rId32"/>
    <p:sldId id="289" r:id="rId33"/>
    <p:sldId id="290" r:id="rId34"/>
    <p:sldId id="291" r:id="rId35"/>
    <p:sldId id="292" r:id="rId36"/>
    <p:sldId id="293" r:id="rId37"/>
    <p:sldId id="294" r:id="rId38"/>
    <p:sldId id="259" r:id="rId39"/>
  </p:sldIdLst>
  <p:sldSz cx="9144000" cy="6858000" type="screen4x3"/>
  <p:notesSz cx="6797675" cy="9926638"/>
  <p:defaultTextStyle>
    <a:defPPr>
      <a:defRPr lang="en-GB"/>
    </a:defPPr>
    <a:lvl1pPr algn="l" rtl="0" fontAlgn="b">
      <a:spcBef>
        <a:spcPct val="30000"/>
      </a:spcBef>
      <a:spcAft>
        <a:spcPct val="0"/>
      </a:spcAft>
      <a:defRPr sz="2400" kern="1200">
        <a:solidFill>
          <a:schemeClr val="tx1"/>
        </a:solidFill>
        <a:latin typeface="Arial" charset="0"/>
        <a:ea typeface="+mn-ea"/>
        <a:cs typeface="Arial" charset="0"/>
      </a:defRPr>
    </a:lvl1pPr>
    <a:lvl2pPr marL="457200" algn="l" rtl="0" fontAlgn="b">
      <a:spcBef>
        <a:spcPct val="30000"/>
      </a:spcBef>
      <a:spcAft>
        <a:spcPct val="0"/>
      </a:spcAft>
      <a:defRPr sz="2400" kern="1200">
        <a:solidFill>
          <a:schemeClr val="tx1"/>
        </a:solidFill>
        <a:latin typeface="Arial" charset="0"/>
        <a:ea typeface="+mn-ea"/>
        <a:cs typeface="Arial" charset="0"/>
      </a:defRPr>
    </a:lvl2pPr>
    <a:lvl3pPr marL="914400" algn="l" rtl="0" fontAlgn="b">
      <a:spcBef>
        <a:spcPct val="30000"/>
      </a:spcBef>
      <a:spcAft>
        <a:spcPct val="0"/>
      </a:spcAft>
      <a:defRPr sz="2400" kern="1200">
        <a:solidFill>
          <a:schemeClr val="tx1"/>
        </a:solidFill>
        <a:latin typeface="Arial" charset="0"/>
        <a:ea typeface="+mn-ea"/>
        <a:cs typeface="Arial" charset="0"/>
      </a:defRPr>
    </a:lvl3pPr>
    <a:lvl4pPr marL="1371600" algn="l" rtl="0" fontAlgn="b">
      <a:spcBef>
        <a:spcPct val="30000"/>
      </a:spcBef>
      <a:spcAft>
        <a:spcPct val="0"/>
      </a:spcAft>
      <a:defRPr sz="2400" kern="1200">
        <a:solidFill>
          <a:schemeClr val="tx1"/>
        </a:solidFill>
        <a:latin typeface="Arial" charset="0"/>
        <a:ea typeface="+mn-ea"/>
        <a:cs typeface="Arial" charset="0"/>
      </a:defRPr>
    </a:lvl4pPr>
    <a:lvl5pPr marL="1828800" algn="l" rtl="0" fontAlgn="b">
      <a:spcBef>
        <a:spcPct val="3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2034"/>
    <a:srgbClr val="6C0421"/>
    <a:srgbClr val="8C2633"/>
    <a:srgbClr val="7F5E23"/>
    <a:srgbClr val="520912"/>
    <a:srgbClr val="FF85C8"/>
    <a:srgbClr val="FCD852"/>
    <a:srgbClr val="FABE00"/>
    <a:srgbClr val="D6A300"/>
    <a:srgbClr val="A47D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84" autoAdjust="0"/>
    <p:restoredTop sz="75219" autoAdjust="0"/>
  </p:normalViewPr>
  <p:slideViewPr>
    <p:cSldViewPr snapToGrid="0">
      <p:cViewPr varScale="1">
        <p:scale>
          <a:sx n="54" d="100"/>
          <a:sy n="54" d="100"/>
        </p:scale>
        <p:origin x="-160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3366" y="-108"/>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Users\Damian%20Milton\Documents\Birmingham\2013\PhD%20stuff\Line%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plotArea>
      <c:layout/>
      <c:lineChart>
        <c:grouping val="standard"/>
        <c:ser>
          <c:idx val="0"/>
          <c:order val="0"/>
          <c:tx>
            <c:strRef>
              <c:f>Sheet1!$A$2</c:f>
              <c:strCache>
                <c:ptCount val="1"/>
                <c:pt idx="0">
                  <c:v>Autistic adults</c:v>
                </c:pt>
              </c:strCache>
            </c:strRef>
          </c:tx>
          <c:marker>
            <c:symbol val="none"/>
          </c:marker>
          <c:cat>
            <c:strRef>
              <c:f>Sheet1!$B$1:$F$1</c:f>
              <c:strCache>
                <c:ptCount val="5"/>
                <c:pt idx="0">
                  <c:v>Radical</c:v>
                </c:pt>
                <c:pt idx="1">
                  <c:v>Progressive</c:v>
                </c:pt>
                <c:pt idx="2">
                  <c:v>Prag-Eclt</c:v>
                </c:pt>
                <c:pt idx="3">
                  <c:v>Functionalist</c:v>
                </c:pt>
                <c:pt idx="4">
                  <c:v>Behaviourist</c:v>
                </c:pt>
              </c:strCache>
            </c:strRef>
          </c:cat>
          <c:val>
            <c:numRef>
              <c:f>Sheet1!$B$2:$F$2</c:f>
              <c:numCache>
                <c:formatCode>General</c:formatCode>
                <c:ptCount val="5"/>
                <c:pt idx="0">
                  <c:v>7</c:v>
                </c:pt>
                <c:pt idx="1">
                  <c:v>10</c:v>
                </c:pt>
                <c:pt idx="2">
                  <c:v>7</c:v>
                </c:pt>
                <c:pt idx="3">
                  <c:v>0</c:v>
                </c:pt>
                <c:pt idx="4">
                  <c:v>2</c:v>
                </c:pt>
              </c:numCache>
            </c:numRef>
          </c:val>
        </c:ser>
        <c:ser>
          <c:idx val="1"/>
          <c:order val="1"/>
          <c:tx>
            <c:strRef>
              <c:f>Sheet1!$A$3</c:f>
              <c:strCache>
                <c:ptCount val="1"/>
                <c:pt idx="0">
                  <c:v>Non-autistic parents</c:v>
                </c:pt>
              </c:strCache>
            </c:strRef>
          </c:tx>
          <c:marker>
            <c:symbol val="none"/>
          </c:marker>
          <c:cat>
            <c:strRef>
              <c:f>Sheet1!$B$1:$F$1</c:f>
              <c:strCache>
                <c:ptCount val="5"/>
                <c:pt idx="0">
                  <c:v>Radical</c:v>
                </c:pt>
                <c:pt idx="1">
                  <c:v>Progressive</c:v>
                </c:pt>
                <c:pt idx="2">
                  <c:v>Prag-Eclt</c:v>
                </c:pt>
                <c:pt idx="3">
                  <c:v>Functionalist</c:v>
                </c:pt>
                <c:pt idx="4">
                  <c:v>Behaviourist</c:v>
                </c:pt>
              </c:strCache>
            </c:strRef>
          </c:cat>
          <c:val>
            <c:numRef>
              <c:f>Sheet1!$B$3:$F$3</c:f>
              <c:numCache>
                <c:formatCode>General</c:formatCode>
                <c:ptCount val="5"/>
                <c:pt idx="0">
                  <c:v>1</c:v>
                </c:pt>
                <c:pt idx="1">
                  <c:v>0</c:v>
                </c:pt>
                <c:pt idx="2">
                  <c:v>5</c:v>
                </c:pt>
                <c:pt idx="3">
                  <c:v>3</c:v>
                </c:pt>
                <c:pt idx="4">
                  <c:v>6</c:v>
                </c:pt>
              </c:numCache>
            </c:numRef>
          </c:val>
        </c:ser>
        <c:ser>
          <c:idx val="2"/>
          <c:order val="2"/>
          <c:tx>
            <c:strRef>
              <c:f>Sheet1!$A$4</c:f>
              <c:strCache>
                <c:ptCount val="1"/>
                <c:pt idx="0">
                  <c:v>Non-autistic practitioners and academics</c:v>
                </c:pt>
              </c:strCache>
            </c:strRef>
          </c:tx>
          <c:marker>
            <c:symbol val="none"/>
          </c:marker>
          <c:cat>
            <c:strRef>
              <c:f>Sheet1!$B$1:$F$1</c:f>
              <c:strCache>
                <c:ptCount val="5"/>
                <c:pt idx="0">
                  <c:v>Radical</c:v>
                </c:pt>
                <c:pt idx="1">
                  <c:v>Progressive</c:v>
                </c:pt>
                <c:pt idx="2">
                  <c:v>Prag-Eclt</c:v>
                </c:pt>
                <c:pt idx="3">
                  <c:v>Functionalist</c:v>
                </c:pt>
                <c:pt idx="4">
                  <c:v>Behaviourist</c:v>
                </c:pt>
              </c:strCache>
            </c:strRef>
          </c:cat>
          <c:val>
            <c:numRef>
              <c:f>Sheet1!$B$4:$F$4</c:f>
              <c:numCache>
                <c:formatCode>General</c:formatCode>
                <c:ptCount val="5"/>
                <c:pt idx="0">
                  <c:v>2</c:v>
                </c:pt>
                <c:pt idx="1">
                  <c:v>4</c:v>
                </c:pt>
                <c:pt idx="2">
                  <c:v>7</c:v>
                </c:pt>
                <c:pt idx="3">
                  <c:v>4</c:v>
                </c:pt>
                <c:pt idx="4">
                  <c:v>2</c:v>
                </c:pt>
              </c:numCache>
            </c:numRef>
          </c:val>
        </c:ser>
        <c:marker val="1"/>
        <c:axId val="83403904"/>
        <c:axId val="83421824"/>
      </c:lineChart>
      <c:catAx>
        <c:axId val="83403904"/>
        <c:scaling>
          <c:orientation val="minMax"/>
        </c:scaling>
        <c:axPos val="b"/>
        <c:tickLblPos val="nextTo"/>
        <c:crossAx val="83421824"/>
        <c:crosses val="autoZero"/>
        <c:auto val="1"/>
        <c:lblAlgn val="ctr"/>
        <c:lblOffset val="100"/>
      </c:catAx>
      <c:valAx>
        <c:axId val="83421824"/>
        <c:scaling>
          <c:orientation val="minMax"/>
        </c:scaling>
        <c:axPos val="l"/>
        <c:majorGridlines/>
        <c:numFmt formatCode="General" sourceLinked="1"/>
        <c:tickLblPos val="nextTo"/>
        <c:crossAx val="83403904"/>
        <c:crosses val="autoZero"/>
        <c:crossBetween val="between"/>
      </c:valAx>
    </c:plotArea>
    <c:legend>
      <c:legendPos val="r"/>
      <c:layout/>
    </c:legend>
    <c:plotVisOnly val="1"/>
  </c:chart>
  <c:spPr>
    <a:solidFill>
      <a:schemeClr val="accent6">
        <a:lumMod val="20000"/>
        <a:lumOff val="80000"/>
      </a:schemeClr>
    </a:solidFill>
    <a:ln>
      <a:solidFill>
        <a:schemeClr val="accent3"/>
      </a:solid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a:p>
        </p:txBody>
      </p:sp>
      <p:sp>
        <p:nvSpPr>
          <p:cNvPr id="3686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a:p>
        </p:txBody>
      </p:sp>
      <p:sp>
        <p:nvSpPr>
          <p:cNvPr id="36868"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a:p>
        </p:txBody>
      </p:sp>
      <p:sp>
        <p:nvSpPr>
          <p:cNvPr id="36869"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44AF512D-E224-4E93-B1D1-FE2471EDF047}" type="slidenum">
              <a:rPr lang="en-GB"/>
              <a:pPr/>
              <a:t>‹#›</a:t>
            </a:fld>
            <a:endParaRPr lang="en-GB"/>
          </a:p>
        </p:txBody>
      </p:sp>
    </p:spTree>
    <p:extLst>
      <p:ext uri="{BB962C8B-B14F-4D97-AF65-F5344CB8AC3E}">
        <p14:creationId xmlns:p14="http://schemas.microsoft.com/office/powerpoint/2010/main" xmlns="" val="130538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a:p>
        </p:txBody>
      </p:sp>
      <p:sp>
        <p:nvSpPr>
          <p:cNvPr id="1638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a:p>
        </p:txBody>
      </p:sp>
      <p:sp>
        <p:nvSpPr>
          <p:cNvPr id="1638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638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639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a:p>
        </p:txBody>
      </p:sp>
      <p:sp>
        <p:nvSpPr>
          <p:cNvPr id="1639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164B663F-FE7E-487F-B07F-3A770B0BE146}" type="slidenum">
              <a:rPr lang="en-GB"/>
              <a:pPr/>
              <a:t>‹#›</a:t>
            </a:fld>
            <a:endParaRPr lang="en-GB"/>
          </a:p>
        </p:txBody>
      </p:sp>
    </p:spTree>
    <p:extLst>
      <p:ext uri="{BB962C8B-B14F-4D97-AF65-F5344CB8AC3E}">
        <p14:creationId xmlns:p14="http://schemas.microsoft.com/office/powerpoint/2010/main" xmlns="" val="123106373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a:t>
            </a:fld>
            <a:endParaRPr lang="en-GB"/>
          </a:p>
        </p:txBody>
      </p:sp>
    </p:spTree>
    <p:extLst>
      <p:ext uri="{BB962C8B-B14F-4D97-AF65-F5344CB8AC3E}">
        <p14:creationId xmlns:p14="http://schemas.microsoft.com/office/powerpoint/2010/main" xmlns="" val="2857317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C4507665-88D8-4920-B82F-946A55CA9420}" type="slidenum">
              <a:rPr lang="en-GB" smtClean="0"/>
              <a:pPr/>
              <a:t>9</a:t>
            </a:fld>
            <a:endParaRPr lang="en-GB"/>
          </a:p>
        </p:txBody>
      </p:sp>
    </p:spTree>
    <p:extLst>
      <p:ext uri="{BB962C8B-B14F-4D97-AF65-F5344CB8AC3E}">
        <p14:creationId xmlns="" xmlns:p14="http://schemas.microsoft.com/office/powerpoint/2010/main" val="510829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tiff"/><Relationship Id="rId5" Type="http://schemas.openxmlformats.org/officeDocument/2006/relationships/image" Target="../media/image6.jpeg"/><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9144000" cy="4265910"/>
          </a:xfrm>
        </p:spPr>
        <p:txBody>
          <a:bodyPr/>
          <a:lstStyle/>
          <a:p>
            <a:endParaRPr lang="en-GB" dirty="0"/>
          </a:p>
        </p:txBody>
      </p:sp>
      <p:pic>
        <p:nvPicPr>
          <p:cNvPr id="5137" name="Picture 17" descr="Uok_Logo_PMS294_P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80932" y="299722"/>
            <a:ext cx="1007492" cy="54671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userDrawn="1"/>
        </p:nvSpPr>
        <p:spPr>
          <a:xfrm>
            <a:off x="467544" y="299723"/>
            <a:ext cx="2808312" cy="276999"/>
          </a:xfrm>
          <a:prstGeom prst="rect">
            <a:avLst/>
          </a:prstGeom>
          <a:noFill/>
        </p:spPr>
        <p:txBody>
          <a:bodyPr wrap="square" lIns="0" rtlCol="0">
            <a:spAutoFit/>
          </a:bodyPr>
          <a:lstStyle/>
          <a:p>
            <a:pPr algn="l"/>
            <a:r>
              <a:rPr lang="en-GB" sz="1200" dirty="0" smtClean="0">
                <a:solidFill>
                  <a:srgbClr val="002060"/>
                </a:solidFill>
              </a:rPr>
              <a:t>The UK’s European university</a:t>
            </a:r>
            <a:endParaRPr lang="en-GB" sz="1200" dirty="0">
              <a:solidFill>
                <a:srgbClr val="002060"/>
              </a:solidFill>
            </a:endParaRPr>
          </a:p>
        </p:txBody>
      </p:sp>
      <p:sp>
        <p:nvSpPr>
          <p:cNvPr id="10" name="Text Placeholder 7"/>
          <p:cNvSpPr>
            <a:spLocks noGrp="1"/>
          </p:cNvSpPr>
          <p:nvPr>
            <p:ph type="body" sz="quarter" idx="12" hasCustomPrompt="1"/>
          </p:nvPr>
        </p:nvSpPr>
        <p:spPr>
          <a:xfrm>
            <a:off x="467544" y="989117"/>
            <a:ext cx="4176464" cy="1512168"/>
          </a:xfrm>
          <a:solidFill>
            <a:srgbClr val="6C0421"/>
          </a:solidFill>
        </p:spPr>
        <p:txBody>
          <a:bodyPr lIns="252000" tIns="273600" rIns="252000"/>
          <a:lstStyle>
            <a:lvl1pPr marL="0" indent="0">
              <a:lnSpc>
                <a:spcPts val="2500"/>
              </a:lnSpc>
              <a:buNone/>
              <a:defRPr sz="2400" spc="-100" baseline="0">
                <a:solidFill>
                  <a:schemeClr val="bg1"/>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hasCustomPrompt="1"/>
          </p:nvPr>
        </p:nvSpPr>
        <p:spPr>
          <a:xfrm>
            <a:off x="467545" y="2488937"/>
            <a:ext cx="4176464" cy="664498"/>
          </a:xfrm>
          <a:solidFill>
            <a:srgbClr val="6C0421"/>
          </a:solidFill>
        </p:spPr>
        <p:txBody>
          <a:bodyPr lIns="252000" tIns="0" rIns="252000" bIns="154800" anchor="ctr" anchorCtr="0"/>
          <a:lstStyle>
            <a:lvl1pPr marL="0" indent="0" algn="l">
              <a:lnSpc>
                <a:spcPts val="1380"/>
              </a:lnSpc>
              <a:spcBef>
                <a:spcPts val="0"/>
              </a:spcBef>
              <a:buNone/>
              <a:defRPr sz="1400" i="1" spc="-50" baseline="0">
                <a:solidFill>
                  <a:srgbClr val="D6A300"/>
                </a:solidFill>
                <a:latin typeface="Century Schoolbook"/>
                <a:cs typeface="Century Schoolbook"/>
              </a:defRPr>
            </a:lvl1pPr>
          </a:lstStyle>
          <a:p>
            <a:pPr lvl="0"/>
            <a:r>
              <a:rPr lang="en-US" dirty="0" smtClean="0"/>
              <a:t>Sub heading</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a:p>
        </p:txBody>
      </p:sp>
    </p:spTree>
    <p:extLst>
      <p:ext uri="{BB962C8B-B14F-4D97-AF65-F5344CB8AC3E}">
        <p14:creationId xmlns:p14="http://schemas.microsoft.com/office/powerpoint/2010/main" xmlns="" val="319569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nl-NL" smtClean="0"/>
              <a:t>Footer text</a:t>
            </a:r>
            <a:endParaRPr lang="en-GB"/>
          </a:p>
        </p:txBody>
      </p:sp>
      <p:sp>
        <p:nvSpPr>
          <p:cNvPr id="3"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xmlns="" val="164280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764704"/>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nl-NL" smtClean="0"/>
              <a:t>Footer text</a:t>
            </a:r>
            <a:endParaRPr lang="en-GB"/>
          </a:p>
        </p:txBody>
      </p:sp>
      <p:sp>
        <p:nvSpPr>
          <p:cNvPr id="6"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xmlns="" val="2495213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nl-NL" smtClean="0"/>
              <a:t>Footer text</a:t>
            </a:r>
            <a:endParaRPr lang="en-GB"/>
          </a:p>
        </p:txBody>
      </p:sp>
      <p:sp>
        <p:nvSpPr>
          <p:cNvPr id="6"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xmlns="" val="1761953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TextBox 4"/>
          <p:cNvSpPr txBox="1"/>
          <p:nvPr userDrawn="1"/>
        </p:nvSpPr>
        <p:spPr>
          <a:xfrm>
            <a:off x="-1860" y="0"/>
            <a:ext cx="9143999" cy="6858000"/>
          </a:xfrm>
          <a:prstGeom prst="rect">
            <a:avLst/>
          </a:prstGeom>
          <a:solidFill>
            <a:srgbClr val="6C0421"/>
          </a:solidFill>
        </p:spPr>
        <p:txBody>
          <a:bodyPr wrap="square" rtlCol="0">
            <a:spAutoFit/>
          </a:bodyPr>
          <a:lstStyle/>
          <a:p>
            <a:endParaRPr lang="en-US" dirty="0"/>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2" name="TextBox 11"/>
          <p:cNvSpPr txBox="1"/>
          <p:nvPr userDrawn="1"/>
        </p:nvSpPr>
        <p:spPr>
          <a:xfrm>
            <a:off x="1547664" y="1196752"/>
            <a:ext cx="4392488" cy="2403735"/>
          </a:xfrm>
          <a:prstGeom prst="rect">
            <a:avLst/>
          </a:prstGeom>
          <a:noFill/>
        </p:spPr>
        <p:txBody>
          <a:bodyPr wrap="square" lIns="0" tIns="0" rIns="0" bIns="0" rtlCol="0">
            <a:spAutoFit/>
          </a:bodyPr>
          <a:lstStyle/>
          <a:p>
            <a:pPr marL="0" marR="0" lvl="0" indent="0" algn="l" defTabSz="914400" rtl="0" eaLnBrk="1" fontAlgn="b" latinLnBrk="0" hangingPunct="1">
              <a:lnSpc>
                <a:spcPts val="5000"/>
              </a:lnSpc>
              <a:spcBef>
                <a:spcPts val="0"/>
              </a:spcBef>
              <a:spcAft>
                <a:spcPct val="0"/>
              </a:spcAft>
              <a:buClrTx/>
              <a:buSzTx/>
              <a:buFontTx/>
              <a:buNone/>
              <a:tabLst/>
              <a:defRPr/>
            </a:pPr>
            <a:r>
              <a:rPr lang="en-US" sz="4800" spc="-100" dirty="0" smtClean="0">
                <a:solidFill>
                  <a:srgbClr val="A47D00"/>
                </a:solidFill>
                <a:latin typeface="Century Schoolbook"/>
                <a:cs typeface="Century Schoolbook"/>
              </a:rPr>
              <a:t>THE UK’S EUROPEAN UNIVERSITY</a:t>
            </a:r>
          </a:p>
          <a:p>
            <a:endParaRPr lang="en-US" dirty="0"/>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804248" y="5556684"/>
            <a:ext cx="1387978" cy="752636"/>
          </a:xfrm>
          <a:prstGeom prst="rect">
            <a:avLst/>
          </a:prstGeom>
        </p:spPr>
      </p:pic>
      <p:sp>
        <p:nvSpPr>
          <p:cNvPr id="16" name="TextBox 15"/>
          <p:cNvSpPr txBox="1"/>
          <p:nvPr userDrawn="1"/>
        </p:nvSpPr>
        <p:spPr>
          <a:xfrm>
            <a:off x="1547664" y="5949280"/>
            <a:ext cx="2736304" cy="307777"/>
          </a:xfrm>
          <a:prstGeom prst="rect">
            <a:avLst/>
          </a:prstGeom>
          <a:noFill/>
        </p:spPr>
        <p:txBody>
          <a:bodyPr wrap="square" lIns="0" tIns="0" rIns="0" bIns="0" rtlCol="0" anchor="b" anchorCtr="0">
            <a:spAutoFit/>
          </a:bodyPr>
          <a:lstStyle/>
          <a:p>
            <a:r>
              <a:rPr lang="en-US" sz="2000" kern="1400" spc="-100" dirty="0" err="1" smtClean="0">
                <a:solidFill>
                  <a:schemeClr val="bg1"/>
                </a:solidFill>
                <a:latin typeface="Century Schoolbook"/>
                <a:cs typeface="Century Schoolbook"/>
              </a:rPr>
              <a:t>www.kent.ac.uk</a:t>
            </a:r>
            <a:endParaRPr lang="en-US" sz="2000" kern="1400" spc="-100" dirty="0">
              <a:solidFill>
                <a:schemeClr val="bg1"/>
              </a:solidFill>
              <a:latin typeface="Century Schoolbook"/>
              <a:cs typeface="Century Schoolbook"/>
            </a:endParaRP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6" cstate="print">
              <a:extLst>
                <a:ext uri="{28A0092B-C50C-407E-A947-70E740481C1C}">
                  <a14:useLocalDpi xmlns:a14="http://schemas.microsoft.com/office/drawing/2010/main" xmlns=""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xmlns="" val="73697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10"/>
          </p:nvPr>
        </p:nvSpPr>
        <p:spPr/>
        <p:txBody>
          <a:bodyPr/>
          <a:lstStyle>
            <a:lvl1pPr>
              <a:defRPr/>
            </a:lvl1pPr>
          </a:lstStyle>
          <a:p>
            <a:r>
              <a:rPr lang="nl-NL" smtClean="0"/>
              <a:t>Footer text</a:t>
            </a:r>
            <a:endParaRPr lang="en-GB" dirty="0"/>
          </a:p>
        </p:txBody>
      </p:sp>
      <p:sp>
        <p:nvSpPr>
          <p:cNvPr id="5"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xmlns="" val="29866387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smtClean="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r>
              <a:rPr lang="nl-NL" smtClean="0"/>
              <a:t>Footer text</a:t>
            </a:r>
            <a:endParaRPr lang="en-GB" dirty="0"/>
          </a:p>
        </p:txBody>
      </p:sp>
      <p:sp>
        <p:nvSpPr>
          <p:cNvPr id="8" name="Text Placeholder 7"/>
          <p:cNvSpPr>
            <a:spLocks noGrp="1"/>
          </p:cNvSpPr>
          <p:nvPr>
            <p:ph type="body" sz="quarter" idx="12" hasCustomPrompt="1"/>
          </p:nvPr>
        </p:nvSpPr>
        <p:spPr>
          <a:xfrm>
            <a:off x="4499992" y="764704"/>
            <a:ext cx="4176464" cy="1584176"/>
          </a:xfrm>
          <a:solidFill>
            <a:srgbClr val="6C0421"/>
          </a:solidFill>
        </p:spPr>
        <p:txBody>
          <a:bodyPr lIns="720000" tIns="273600" rIns="360000"/>
          <a:lstStyle>
            <a:lvl1pPr marL="0" indent="0">
              <a:lnSpc>
                <a:spcPts val="2600"/>
              </a:lnSpc>
              <a:buNone/>
              <a:defRPr sz="2400" spc="-100">
                <a:solidFill>
                  <a:schemeClr val="bg1"/>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499993" y="2276872"/>
            <a:ext cx="4176464" cy="935658"/>
          </a:xfrm>
          <a:solidFill>
            <a:srgbClr val="6C0421"/>
          </a:solidFill>
          <a:ln>
            <a:noFill/>
          </a:ln>
        </p:spPr>
        <p:txBody>
          <a:bodyPr lIns="720000" rIns="360000" bIns="10800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dirty="0" smtClean="0"/>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xmlns="" val="3820857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smtClean="0"/>
              <a:t>Click icon to add picture</a:t>
            </a:r>
            <a:endParaRPr lang="en-GB"/>
          </a:p>
        </p:txBody>
      </p:sp>
      <p:sp>
        <p:nvSpPr>
          <p:cNvPr id="4" name="Footer Placeholder 3"/>
          <p:cNvSpPr>
            <a:spLocks noGrp="1"/>
          </p:cNvSpPr>
          <p:nvPr>
            <p:ph type="ftr" sz="quarter" idx="10"/>
          </p:nvPr>
        </p:nvSpPr>
        <p:spPr/>
        <p:txBody>
          <a:bodyPr/>
          <a:lstStyle>
            <a:lvl1pPr>
              <a:defRPr/>
            </a:lvl1pPr>
          </a:lstStyle>
          <a:p>
            <a:r>
              <a:rPr lang="nl-NL" smtClean="0"/>
              <a:t>Footer text</a:t>
            </a:r>
            <a:endParaRPr lang="en-GB" dirty="0" smtClean="0"/>
          </a:p>
        </p:txBody>
      </p:sp>
      <p:sp>
        <p:nvSpPr>
          <p:cNvPr id="8" name="Text Placeholder 7"/>
          <p:cNvSpPr>
            <a:spLocks noGrp="1"/>
          </p:cNvSpPr>
          <p:nvPr>
            <p:ph type="body" sz="quarter" idx="12" hasCustomPrompt="1"/>
          </p:nvPr>
        </p:nvSpPr>
        <p:spPr>
          <a:xfrm>
            <a:off x="454844" y="764704"/>
            <a:ext cx="4176464" cy="1584176"/>
          </a:xfrm>
          <a:solidFill>
            <a:srgbClr val="6C0421"/>
          </a:solidFill>
        </p:spPr>
        <p:txBody>
          <a:bodyPr lIns="720000" tIns="273600" rIns="360000"/>
          <a:lstStyle>
            <a:lvl1pPr marL="0" indent="0">
              <a:lnSpc>
                <a:spcPts val="2600"/>
              </a:lnSpc>
              <a:buNone/>
              <a:defRPr sz="2400" spc="-100">
                <a:solidFill>
                  <a:srgbClr val="FFFFFF"/>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54845" y="2348880"/>
            <a:ext cx="4176464" cy="720080"/>
          </a:xfrm>
          <a:solidFill>
            <a:srgbClr val="6C0421"/>
          </a:solidFill>
        </p:spPr>
        <p:txBody>
          <a:bodyPr lIns="720000" rIns="360000" bIns="108000"/>
          <a:lstStyle>
            <a:lvl1pPr marL="0" indent="0">
              <a:buNone/>
              <a:defRPr sz="1200" b="0" i="1">
                <a:solidFill>
                  <a:schemeClr val="bg1"/>
                </a:solidFill>
                <a:latin typeface="Century Schoolbook"/>
                <a:cs typeface="Century Schoolbook"/>
              </a:defRPr>
            </a:lvl1pPr>
          </a:lstStyle>
          <a:p>
            <a:pPr lvl="0"/>
            <a:r>
              <a:rPr lang="en-US" dirty="0" smtClean="0"/>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xmlns="" val="28850374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nl-NL" smtClean="0"/>
              <a:t>Footer text</a:t>
            </a:r>
            <a:endParaRPr lang="en-GB"/>
          </a:p>
        </p:txBody>
      </p:sp>
      <p:sp>
        <p:nvSpPr>
          <p:cNvPr id="9" name="Picture Placeholder 7"/>
          <p:cNvSpPr>
            <a:spLocks noGrp="1"/>
          </p:cNvSpPr>
          <p:nvPr>
            <p:ph type="pic" sz="quarter" idx="15"/>
          </p:nvPr>
        </p:nvSpPr>
        <p:spPr>
          <a:xfrm>
            <a:off x="3419872" y="1494509"/>
            <a:ext cx="2376264" cy="1728192"/>
          </a:xfrm>
        </p:spPr>
        <p:txBody>
          <a:bodyPr tIns="46800" anchor="b"/>
          <a:lstStyle>
            <a:lvl1pPr marL="0" indent="0">
              <a:buNone/>
              <a:defRPr sz="1600"/>
            </a:lvl1pPr>
          </a:lstStyle>
          <a:p>
            <a:r>
              <a:rPr lang="en-US" smtClean="0"/>
              <a:t>Click icon to add picture</a:t>
            </a:r>
            <a:endParaRPr lang="en-GB" dirty="0"/>
          </a:p>
        </p:txBody>
      </p:sp>
      <p:sp>
        <p:nvSpPr>
          <p:cNvPr id="15" name="Picture Placeholder 7"/>
          <p:cNvSpPr>
            <a:spLocks noGrp="1"/>
          </p:cNvSpPr>
          <p:nvPr>
            <p:ph type="pic" sz="quarter" idx="16"/>
          </p:nvPr>
        </p:nvSpPr>
        <p:spPr>
          <a:xfrm>
            <a:off x="6372200" y="1484784"/>
            <a:ext cx="2376264" cy="1728192"/>
          </a:xfrm>
        </p:spPr>
        <p:txBody>
          <a:bodyPr anchor="b"/>
          <a:lstStyle>
            <a:lvl1pPr marL="0" indent="0">
              <a:buNone/>
              <a:defRPr sz="1600"/>
            </a:lvl1pPr>
          </a:lstStyle>
          <a:p>
            <a:r>
              <a:rPr lang="en-US" smtClean="0"/>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smtClean="0"/>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smtClean="0"/>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smtClean="0"/>
              <a:t>Click icon to add picture</a:t>
            </a:r>
            <a:endParaRPr lang="en-GB" dirty="0"/>
          </a:p>
        </p:txBody>
      </p:sp>
      <p:sp>
        <p:nvSpPr>
          <p:cNvPr id="21" name="TextBox 20"/>
          <p:cNvSpPr txBox="1"/>
          <p:nvPr userDrawn="1"/>
        </p:nvSpPr>
        <p:spPr>
          <a:xfrm>
            <a:off x="3419872" y="3229754"/>
            <a:ext cx="2376264" cy="338554"/>
          </a:xfrm>
          <a:prstGeom prst="rect">
            <a:avLst/>
          </a:prstGeom>
          <a:noFill/>
        </p:spPr>
        <p:txBody>
          <a:bodyPr wrap="square" rtlCol="0">
            <a:spAutoFit/>
          </a:bodyPr>
          <a:lstStyle/>
          <a:p>
            <a:r>
              <a:rPr lang="en-GB" sz="1600" dirty="0" smtClean="0"/>
              <a:t>Caption</a:t>
            </a:r>
            <a:endParaRPr lang="en-GB" sz="1600" dirty="0"/>
          </a:p>
        </p:txBody>
      </p:sp>
      <p:sp>
        <p:nvSpPr>
          <p:cNvPr id="22" name="Picture Placeholder 7"/>
          <p:cNvSpPr>
            <a:spLocks noGrp="1"/>
          </p:cNvSpPr>
          <p:nvPr>
            <p:ph type="pic" sz="quarter" idx="21"/>
          </p:nvPr>
        </p:nvSpPr>
        <p:spPr>
          <a:xfrm>
            <a:off x="467544" y="1484784"/>
            <a:ext cx="2376264" cy="1728192"/>
          </a:xfrm>
        </p:spPr>
        <p:txBody>
          <a:bodyPr tIns="46800" anchor="b"/>
          <a:lstStyle>
            <a:lvl1pPr marL="0" indent="0">
              <a:buNone/>
              <a:defRPr sz="1600"/>
            </a:lvl1pPr>
          </a:lstStyle>
          <a:p>
            <a:r>
              <a:rPr lang="en-US" smtClean="0"/>
              <a:t>Click icon to add picture</a:t>
            </a:r>
            <a:endParaRPr lang="en-GB" dirty="0"/>
          </a:p>
        </p:txBody>
      </p:sp>
      <p:sp>
        <p:nvSpPr>
          <p:cNvPr id="25" name="Text Placeholder 24"/>
          <p:cNvSpPr>
            <a:spLocks noGrp="1"/>
          </p:cNvSpPr>
          <p:nvPr>
            <p:ph type="body" sz="quarter" idx="22"/>
          </p:nvPr>
        </p:nvSpPr>
        <p:spPr>
          <a:xfrm>
            <a:off x="468313" y="3228975"/>
            <a:ext cx="2374900" cy="339333"/>
          </a:xfrm>
        </p:spPr>
        <p:txBody>
          <a:bodyPr/>
          <a:lstStyle>
            <a:lvl1pPr marL="0" indent="0">
              <a:buNone/>
              <a:defRPr sz="1600"/>
            </a:lvl1pPr>
          </a:lstStyle>
          <a:p>
            <a:pPr lvl="0"/>
            <a:r>
              <a:rPr lang="en-US" smtClean="0"/>
              <a:t>Click to edit Master text styles</a:t>
            </a:r>
          </a:p>
        </p:txBody>
      </p:sp>
      <p:sp>
        <p:nvSpPr>
          <p:cNvPr id="12"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xmlns="" val="162368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319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006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nl-NL" smtClean="0"/>
              <a:t>Footer text</a:t>
            </a:r>
            <a:endParaRPr lang="en-GB" dirty="0"/>
          </a:p>
        </p:txBody>
      </p:sp>
      <p:sp>
        <p:nvSpPr>
          <p:cNvPr id="6"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xmlns="" val="187246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nl-NL" smtClean="0"/>
              <a:t>Footer text</a:t>
            </a:r>
            <a:endParaRPr lang="en-GB"/>
          </a:p>
        </p:txBody>
      </p:sp>
      <p:sp>
        <p:nvSpPr>
          <p:cNvPr id="8" name="Slide Number Placeholder 1"/>
          <p:cNvSpPr>
            <a:spLocks noGrp="1"/>
          </p:cNvSpPr>
          <p:nvPr>
            <p:ph type="sldNum" sz="quarter" idx="11"/>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xmlns="" val="191534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nl-NL" smtClean="0"/>
              <a:t>Footer text</a:t>
            </a:r>
            <a:endParaRPr lang="en-GB"/>
          </a:p>
        </p:txBody>
      </p:sp>
      <p:sp>
        <p:nvSpPr>
          <p:cNvPr id="4"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xmlns="" val="304210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49275"/>
            <a:ext cx="8291513"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4099" name="Rectangle 3"/>
          <p:cNvSpPr>
            <a:spLocks noGrp="1" noChangeArrowheads="1"/>
          </p:cNvSpPr>
          <p:nvPr>
            <p:ph type="body" idx="1"/>
          </p:nvPr>
        </p:nvSpPr>
        <p:spPr bwMode="auto">
          <a:xfrm>
            <a:off x="1331913" y="1484313"/>
            <a:ext cx="6985000" cy="4897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4100" name="Rectangle 4"/>
          <p:cNvSpPr>
            <a:spLocks noGrp="1" noChangeArrowheads="1"/>
          </p:cNvSpPr>
          <p:nvPr>
            <p:ph type="ftr" sz="quarter" idx="3"/>
          </p:nvPr>
        </p:nvSpPr>
        <p:spPr bwMode="auto">
          <a:xfrm>
            <a:off x="824014" y="6524625"/>
            <a:ext cx="6491186"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000"/>
            </a:lvl1pPr>
          </a:lstStyle>
          <a:p>
            <a:r>
              <a:rPr lang="nl-NL" smtClean="0"/>
              <a:t>Footer text</a:t>
            </a:r>
            <a:endParaRPr lang="en-GB" dirty="0" smtClean="0"/>
          </a:p>
        </p:txBody>
      </p:sp>
      <p:sp>
        <p:nvSpPr>
          <p:cNvPr id="4102" name="Rectangle 6"/>
          <p:cNvSpPr>
            <a:spLocks noChangeArrowheads="1"/>
          </p:cNvSpPr>
          <p:nvPr/>
        </p:nvSpPr>
        <p:spPr bwMode="auto">
          <a:xfrm>
            <a:off x="0" y="-1588"/>
            <a:ext cx="9144000" cy="287338"/>
          </a:xfrm>
          <a:prstGeom prst="rect">
            <a:avLst/>
          </a:prstGeom>
          <a:solidFill>
            <a:srgbClr val="6C0421"/>
          </a:solidFill>
          <a:ln>
            <a:noFill/>
          </a:ln>
          <a:effectLst/>
        </p:spPr>
        <p:txBody>
          <a:bodyPr wrap="none" anchor="ctr"/>
          <a:lstStyle/>
          <a:p>
            <a:endParaRPr lang="en-GB">
              <a:solidFill>
                <a:srgbClr val="D6A300"/>
              </a:solidFill>
            </a:endParaRPr>
          </a:p>
        </p:txBody>
      </p:sp>
      <p:pic>
        <p:nvPicPr>
          <p:cNvPr id="4105" name="Picture 9" descr="Uok_horiz_PMS294"/>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380288" y="6553200"/>
            <a:ext cx="1368425" cy="201613"/>
          </a:xfrm>
          <a:prstGeom prst="rect">
            <a:avLst/>
          </a:prstGeom>
          <a:noFill/>
          <a:extLst>
            <a:ext uri="{909E8E84-426E-40dd-AFC4-6F175D3DCCD1}">
              <a14:hiddenFill xmlns="" xmlns:a14="http://schemas.microsoft.com/office/drawing/2010/main">
                <a:solidFill>
                  <a:srgbClr val="FFFFFF"/>
                </a:solidFill>
              </a14:hiddenFill>
            </a:ext>
          </a:extLst>
        </p:spPr>
      </p:pic>
      <p:sp>
        <p:nvSpPr>
          <p:cNvPr id="8"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63" r:id="rId2"/>
    <p:sldLayoutId id="2147483651" r:id="rId3"/>
    <p:sldLayoutId id="2147483660" r:id="rId4"/>
    <p:sldLayoutId id="2147483661" r:id="rId5"/>
    <p:sldLayoutId id="2147483659" r:id="rId6"/>
    <p:sldLayoutId id="2147483653" r:id="rId7"/>
    <p:sldLayoutId id="2147483654" r:id="rId8"/>
    <p:sldLayoutId id="2147483655" r:id="rId9"/>
    <p:sldLayoutId id="2147483656" r:id="rId10"/>
    <p:sldLayoutId id="2147483662" r:id="rId11"/>
    <p:sldLayoutId id="2147483657" r:id="rId12"/>
    <p:sldLayoutId id="2147483658" r:id="rId13"/>
  </p:sldLayoutIdLst>
  <p:timing>
    <p:tnLst>
      <p:par>
        <p:cTn id="1" dur="indefinite" restart="never" nodeType="tmRoot"/>
      </p:par>
    </p:tnLst>
  </p:timing>
  <p:hf hdr="0" dt="0"/>
  <p:txStyles>
    <p:titleStyle>
      <a:lvl1pPr algn="l" rtl="0" eaLnBrk="1" fontAlgn="base" hangingPunct="1">
        <a:spcBef>
          <a:spcPct val="0"/>
        </a:spcBef>
        <a:spcAft>
          <a:spcPct val="0"/>
        </a:spcAft>
        <a:defRPr sz="2800" b="1">
          <a:solidFill>
            <a:srgbClr val="800000"/>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p:titleStyle>
    <p:bodyStyle>
      <a:lvl1pPr marL="355600" indent="-355600" algn="l" rtl="0" eaLnBrk="1" fontAlgn="ctr" hangingPunct="1">
        <a:spcBef>
          <a:spcPct val="35000"/>
        </a:spcBef>
        <a:spcAft>
          <a:spcPct val="0"/>
        </a:spcAft>
        <a:buClr>
          <a:srgbClr val="6C0421"/>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rgbClr val="6C042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Clr>
          <a:srgbClr val="6C0421"/>
        </a:buClr>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Clr>
          <a:srgbClr val="6C0421"/>
        </a:buClr>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disability-studies.leeds.ac.uk/files/library/Barnes-glasgow-lecture.pdf"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autreat.com/dont_mourn.html" TargetMode="External"/><Relationship Id="rId2" Type="http://schemas.openxmlformats.org/officeDocument/2006/relationships/hyperlink" Target="http://www.talkaboutautism.org.uk/community/live-qa-events/010611-ari-neeman"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 descr="damian.001.tiff"/>
          <p:cNvPicPr>
            <a:picLocks noGrp="1" noChangeAspect="1"/>
          </p:cNvPicPr>
          <p:nvPr>
            <p:ph type="pic" sz="quarter" idx="10"/>
          </p:nvPr>
        </p:nvPicPr>
        <p:blipFill>
          <a:blip r:embed="rId3" cstate="print"/>
          <a:stretch>
            <a:fillRect/>
          </a:stretch>
        </p:blipFill>
        <p:spPr>
          <a:xfrm>
            <a:off x="2286000" y="1714500"/>
            <a:ext cx="6858000" cy="5143500"/>
          </a:xfrm>
          <a:prstGeom prst="rect">
            <a:avLst/>
          </a:prstGeom>
          <a:noFill/>
          <a:ln>
            <a:noFill/>
          </a:ln>
        </p:spPr>
      </p:pic>
      <p:sp>
        <p:nvSpPr>
          <p:cNvPr id="9" name="Text Placeholder 8"/>
          <p:cNvSpPr>
            <a:spLocks noGrp="1"/>
          </p:cNvSpPr>
          <p:nvPr>
            <p:ph type="body" sz="quarter" idx="12"/>
          </p:nvPr>
        </p:nvSpPr>
        <p:spPr>
          <a:xfrm>
            <a:off x="467544" y="989116"/>
            <a:ext cx="4176464" cy="1677883"/>
          </a:xfrm>
        </p:spPr>
        <p:txBody>
          <a:bodyPr/>
          <a:lstStyle/>
          <a:p>
            <a:r>
              <a:rPr lang="en-GB" dirty="0" smtClean="0"/>
              <a:t>Participatory autism research: from ideological tensions to practical opportunities.</a:t>
            </a:r>
            <a:endParaRPr lang="en-US" dirty="0" smtClean="0">
              <a:solidFill>
                <a:srgbClr val="D6A300"/>
              </a:solidFill>
            </a:endParaRPr>
          </a:p>
        </p:txBody>
      </p:sp>
      <p:sp>
        <p:nvSpPr>
          <p:cNvPr id="10" name="Text Placeholder 9"/>
          <p:cNvSpPr>
            <a:spLocks noGrp="1"/>
          </p:cNvSpPr>
          <p:nvPr>
            <p:ph type="body" sz="quarter" idx="13"/>
          </p:nvPr>
        </p:nvSpPr>
        <p:spPr/>
        <p:txBody>
          <a:bodyPr/>
          <a:lstStyle/>
          <a:p>
            <a:r>
              <a:rPr lang="en-US" dirty="0" smtClean="0"/>
              <a:t>Dr. Damian E M Milton</a:t>
            </a:r>
            <a:endParaRPr lang="en-US" dirty="0"/>
          </a:p>
        </p:txBody>
      </p:sp>
    </p:spTree>
    <p:extLst>
      <p:ext uri="{BB962C8B-B14F-4D97-AF65-F5344CB8AC3E}">
        <p14:creationId xmlns:p14="http://schemas.microsoft.com/office/powerpoint/2010/main" xmlns="" val="1066105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concept of </a:t>
            </a:r>
            <a:r>
              <a:rPr lang="en-US" dirty="0" err="1" smtClean="0"/>
              <a:t>neurodiversity</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dirty="0" smtClean="0"/>
              <a:t>Variations in neurological development as part of natural diversity, rather than something to be </a:t>
            </a:r>
            <a:r>
              <a:rPr lang="en-GB" dirty="0" err="1" smtClean="0"/>
              <a:t>pathologised</a:t>
            </a:r>
            <a:r>
              <a:rPr lang="en-GB" dirty="0" smtClean="0"/>
              <a:t>.</a:t>
            </a:r>
          </a:p>
          <a:p>
            <a:r>
              <a:rPr lang="en-GB" dirty="0" smtClean="0"/>
              <a:t>This is not to say that those who identify as autistic people or other forms of </a:t>
            </a:r>
            <a:r>
              <a:rPr lang="en-GB" dirty="0" err="1" smtClean="0"/>
              <a:t>neuro</a:t>
            </a:r>
            <a:r>
              <a:rPr lang="en-GB" dirty="0" smtClean="0"/>
              <a:t>-identity do not find life challenging.  Autistic people are significantly disadvantaged in many aspects of life.  </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10</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AET consultation data</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11</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pic>
        <p:nvPicPr>
          <p:cNvPr id="8" name="Content Placeholder 3"/>
          <p:cNvPicPr>
            <a:picLocks noGrp="1" noChangeAspect="1" noChangeArrowheads="1"/>
          </p:cNvPicPr>
          <p:nvPr>
            <p:ph idx="1"/>
          </p:nvPr>
        </p:nvPicPr>
        <p:blipFill>
          <a:blip r:embed="rId2" cstate="print"/>
          <a:srcRect l="3276" t="10000" r="14300" b="17240"/>
          <a:stretch>
            <a:fillRect/>
          </a:stretch>
        </p:blipFill>
        <p:spPr bwMode="auto">
          <a:xfrm>
            <a:off x="417514" y="1566533"/>
            <a:ext cx="8478957" cy="4678013"/>
          </a:xfrm>
          <a:prstGeom prst="rect">
            <a:avLst/>
          </a:prstGeom>
          <a:noFill/>
          <a:ln w="9525">
            <a:noFill/>
            <a:miter lim="800000"/>
            <a:headEnd/>
            <a:tailEnd/>
          </a:ln>
        </p:spPr>
      </p:pic>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incomprehension</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dirty="0" smtClean="0"/>
              <a:t>“95% of people don’t understand me”.</a:t>
            </a:r>
          </a:p>
          <a:p>
            <a:endParaRPr lang="en-GB" dirty="0" smtClean="0"/>
          </a:p>
          <a:p>
            <a:r>
              <a:rPr lang="en-GB" dirty="0" smtClean="0"/>
              <a:t>“Friends are overwhelming”.</a:t>
            </a:r>
          </a:p>
          <a:p>
            <a:endParaRPr lang="en-GB" dirty="0" smtClean="0"/>
          </a:p>
          <a:p>
            <a:r>
              <a:rPr lang="en-GB" dirty="0" smtClean="0"/>
              <a:t>“Adults never leave me alone”.</a:t>
            </a:r>
          </a:p>
          <a:p>
            <a:endParaRPr lang="en-GB" dirty="0" smtClean="0"/>
          </a:p>
          <a:p>
            <a:r>
              <a:rPr lang="en-GB" dirty="0" smtClean="0"/>
              <a:t>“Adults don’t stop bullying me”.</a:t>
            </a:r>
          </a:p>
          <a:p>
            <a:endParaRPr lang="en-GB" dirty="0" smtClean="0"/>
          </a:p>
          <a:p>
            <a:r>
              <a:rPr lang="en-GB" sz="1050" dirty="0" smtClean="0"/>
              <a:t>Quotes taken from Jones et al. (2012).</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12</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‘double empathy problem’</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a:xfrm>
            <a:off x="1331913" y="1484313"/>
            <a:ext cx="4945795" cy="4897437"/>
          </a:xfrm>
        </p:spPr>
        <p:txBody>
          <a:bodyPr/>
          <a:lstStyle/>
          <a:p>
            <a:r>
              <a:rPr lang="en-GB" sz="2000" dirty="0" smtClean="0"/>
              <a:t>The different perceptual worlds of people with differing dispositions  and effect on interactions (Milton, 2012, 2014, </a:t>
            </a:r>
            <a:r>
              <a:rPr lang="en-GB" sz="2000" dirty="0" err="1" smtClean="0"/>
              <a:t>Chown</a:t>
            </a:r>
            <a:r>
              <a:rPr lang="en-GB" sz="2000" dirty="0" smtClean="0"/>
              <a:t>, 2014).</a:t>
            </a:r>
          </a:p>
          <a:p>
            <a:r>
              <a:rPr lang="en-GB" sz="2000" dirty="0" smtClean="0"/>
              <a:t>Empathy problems as a ‘two-way street’ (Sinclair, 1992).</a:t>
            </a:r>
          </a:p>
          <a:p>
            <a:r>
              <a:rPr lang="en-GB" sz="2000" dirty="0" smtClean="0"/>
              <a:t>In this theory, it is not only the autistic person who struggles to read the intentions and motivations of non-autistic people, but the same can also be said in reverse.  </a:t>
            </a:r>
          </a:p>
          <a:p>
            <a:r>
              <a:rPr lang="en-GB" sz="2000" dirty="0" smtClean="0"/>
              <a:t>Theory of autistic mind can often leave a great deal to be desired.</a:t>
            </a:r>
          </a:p>
          <a:p>
            <a:r>
              <a:rPr lang="en-GB" sz="2000" dirty="0" smtClean="0"/>
              <a:t>‘Fork ‘</a:t>
            </a:r>
            <a:r>
              <a:rPr lang="en-GB" sz="2000" dirty="0" err="1" smtClean="0"/>
              <a:t>andles</a:t>
            </a:r>
            <a:r>
              <a:rPr lang="en-GB" sz="2000" dirty="0" smtClean="0"/>
              <a:t>’!</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13</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pic>
        <p:nvPicPr>
          <p:cNvPr id="8" name="il_fi" descr="http://3.bp.blogspot.com/_HA0znfpVO9Q/TMQWgcyLw1I/AAAAAAAAAI0/n0KBf5Swikg/s1600/four_candles_screenshot_1.png"/>
          <p:cNvPicPr/>
          <p:nvPr/>
        </p:nvPicPr>
        <p:blipFill>
          <a:blip r:embed="rId2" cstate="print"/>
          <a:srcRect/>
          <a:stretch>
            <a:fillRect/>
          </a:stretch>
        </p:blipFill>
        <p:spPr bwMode="auto">
          <a:xfrm>
            <a:off x="6517303" y="3778494"/>
            <a:ext cx="2219635" cy="1638529"/>
          </a:xfrm>
          <a:prstGeom prst="rect">
            <a:avLst/>
          </a:prstGeom>
          <a:noFill/>
          <a:ln w="9525">
            <a:noFill/>
            <a:miter lim="800000"/>
            <a:headEnd/>
            <a:tailEnd/>
          </a:ln>
        </p:spPr>
      </p:pic>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perceptions</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dirty="0" smtClean="0"/>
              <a:t>Findings from PhD research.</a:t>
            </a:r>
          </a:p>
          <a:p>
            <a:r>
              <a:rPr lang="en-GB" dirty="0" smtClean="0"/>
              <a:t>Significant tensions over a number of issues:</a:t>
            </a:r>
          </a:p>
          <a:p>
            <a:r>
              <a:rPr lang="en-GB" dirty="0" smtClean="0"/>
              <a:t>Celebrating the diversity of learners and not trying to ‘normalise’ them.</a:t>
            </a:r>
          </a:p>
          <a:p>
            <a:r>
              <a:rPr lang="en-GB" dirty="0" smtClean="0"/>
              <a:t>Radical change in society.</a:t>
            </a:r>
          </a:p>
          <a:p>
            <a:r>
              <a:rPr lang="en-GB" dirty="0" smtClean="0"/>
              <a:t>Pupil-led vs. teacher-led activities.</a:t>
            </a:r>
          </a:p>
          <a:p>
            <a:r>
              <a:rPr lang="en-GB" dirty="0" smtClean="0"/>
              <a:t>Social skills training and the appropriateness of behaviour.</a:t>
            </a:r>
          </a:p>
          <a:p>
            <a:r>
              <a:rPr lang="en-GB" dirty="0" smtClean="0"/>
              <a:t>The ‘three-way dispositional problem’!</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14</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of educational views</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15</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graphicFrame>
        <p:nvGraphicFramePr>
          <p:cNvPr id="10" name="Content Placeholder 7"/>
          <p:cNvGraphicFramePr>
            <a:graphicFrameLocks noGrp="1"/>
          </p:cNvGraphicFramePr>
          <p:nvPr>
            <p:ph idx="1"/>
          </p:nvPr>
        </p:nvGraphicFramePr>
        <p:xfrm>
          <a:off x="509954" y="1475887"/>
          <a:ext cx="8229600" cy="4625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ground?</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dirty="0" smtClean="0"/>
              <a:t>Not a great deal!</a:t>
            </a:r>
          </a:p>
          <a:p>
            <a:r>
              <a:rPr lang="en-GB" dirty="0" smtClean="0"/>
              <a:t>Against extreme normalisation?</a:t>
            </a:r>
          </a:p>
          <a:p>
            <a:r>
              <a:rPr lang="en-GB" dirty="0" smtClean="0"/>
              <a:t>Enabling environments? </a:t>
            </a:r>
          </a:p>
          <a:p>
            <a:r>
              <a:rPr lang="en-GB" dirty="0" smtClean="0"/>
              <a:t>Building relationships, communication and mutual understanding.</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16</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autistic voice and the production of knowledge</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a:xfrm>
            <a:off x="1331913" y="1484313"/>
            <a:ext cx="3855549" cy="4897437"/>
          </a:xfrm>
        </p:spPr>
        <p:txBody>
          <a:bodyPr/>
          <a:lstStyle/>
          <a:p>
            <a:r>
              <a:rPr lang="en-GB" dirty="0" smtClean="0"/>
              <a:t>People on the autism spectrum rarely in the role of researcher, traditionally seen as passive subjects.</a:t>
            </a:r>
          </a:p>
          <a:p>
            <a:r>
              <a:rPr lang="en-GB" dirty="0" smtClean="0"/>
              <a:t>The ‘glass sub-heading’ (Milton and </a:t>
            </a:r>
            <a:r>
              <a:rPr lang="en-GB" dirty="0" err="1" smtClean="0"/>
              <a:t>Bracher</a:t>
            </a:r>
            <a:r>
              <a:rPr lang="en-GB" dirty="0" smtClean="0"/>
              <a:t>, 2013).</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17</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pic>
        <p:nvPicPr>
          <p:cNvPr id="8" name="il_fi" descr="http://www.real-science.com/wp-content/uploads/2011/09/mad_scientist.jpg"/>
          <p:cNvPicPr/>
          <p:nvPr/>
        </p:nvPicPr>
        <p:blipFill>
          <a:blip r:embed="rId2" cstate="print"/>
          <a:srcRect/>
          <a:stretch>
            <a:fillRect/>
          </a:stretch>
        </p:blipFill>
        <p:spPr bwMode="auto">
          <a:xfrm>
            <a:off x="5453681" y="1634588"/>
            <a:ext cx="3014656" cy="2824157"/>
          </a:xfrm>
          <a:prstGeom prst="rect">
            <a:avLst/>
          </a:prstGeom>
          <a:noFill/>
          <a:ln w="9525">
            <a:noFill/>
            <a:miter lim="800000"/>
            <a:headEnd/>
            <a:tailEnd/>
          </a:ln>
        </p:spPr>
      </p:pic>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Co-production</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dirty="0" smtClean="0"/>
              <a:t>“Co-production means delivering public services in an equal and reciprocal relationship between professionals, people using services, their families and their neighbours" (New Economics Foundation).</a:t>
            </a:r>
          </a:p>
          <a:p>
            <a:r>
              <a:rPr lang="en-GB" dirty="0" smtClean="0"/>
              <a:t>To what extent is this currently possible?</a:t>
            </a:r>
          </a:p>
          <a:p>
            <a:r>
              <a:rPr lang="en-GB" dirty="0" smtClean="0"/>
              <a:t>To what extent is this ideal taken seriously in service provision or research?</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18</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Participatory research</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sz="2000" dirty="0" smtClean="0"/>
              <a:t>A range of theoretical and methodological approaches.</a:t>
            </a:r>
          </a:p>
          <a:p>
            <a:r>
              <a:rPr lang="en-GB" sz="2000" dirty="0" smtClean="0"/>
              <a:t>Yet with the main objective of handing power from the researcher to research participants, who are often community members or community-based organisations.</a:t>
            </a:r>
          </a:p>
          <a:p>
            <a:r>
              <a:rPr lang="en-GB" sz="2000" dirty="0" smtClean="0"/>
              <a:t>In participatory research, participants have control over the research agenda, the process and actions taken. </a:t>
            </a:r>
          </a:p>
          <a:p>
            <a:r>
              <a:rPr lang="en-GB" sz="2000" dirty="0" smtClean="0"/>
              <a:t>Most importantly, people themselves are the ones who analyse and reflect on the information generated, in order to obtain the findings and conclusions of the research process. </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19</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sz="2000" dirty="0" smtClean="0"/>
              <a:t>This presentation reflects upon the involvement of autistic people in research and what autistic people have to say when able to raise their voices in regard to autism research, theory and practice. </a:t>
            </a:r>
          </a:p>
          <a:p>
            <a:r>
              <a:rPr lang="en-GB" sz="2000" dirty="0" smtClean="0"/>
              <a:t>I will also reflect upon the various barriers and difficulties involved in participatory research. </a:t>
            </a:r>
          </a:p>
          <a:p>
            <a:r>
              <a:rPr lang="en-GB" sz="2000" dirty="0" smtClean="0"/>
              <a:t>In the field of autism studies, a mass of competing and contradictory accounts can be found. </a:t>
            </a:r>
          </a:p>
          <a:p>
            <a:r>
              <a:rPr lang="en-GB" sz="2000" dirty="0" smtClean="0"/>
              <a:t>By reflecting on a number of studies, this presentation will seek to address the ideological tensions that have formed within and between various ‘stakeholder’ groups and delve into some of the deeper reasons as to why such tensions exist. </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2</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Emancipatory</a:t>
            </a:r>
            <a:r>
              <a:rPr lang="en-US" dirty="0" smtClean="0"/>
              <a:t> research</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dirty="0" smtClean="0"/>
              <a:t>“By definition </a:t>
            </a:r>
            <a:r>
              <a:rPr lang="en-GB" dirty="0" err="1" smtClean="0"/>
              <a:t>emancipatory</a:t>
            </a:r>
            <a:r>
              <a:rPr lang="en-GB" dirty="0" smtClean="0"/>
              <a:t> disability research should be judged mainly by its ability to empower disabled people through the research process, but whether this is achievable is a highly contentious issue.” (Barnes, 2001)</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20</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Difficulties in the involvement of autistic people in research</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sz="2000" dirty="0" smtClean="0"/>
              <a:t>Sampling and representativeness – diverse breadth of experiences of those on the autistic spectrum.</a:t>
            </a:r>
          </a:p>
          <a:p>
            <a:r>
              <a:rPr lang="en-GB" sz="2000" dirty="0" smtClean="0"/>
              <a:t>Cognitive and linguistic demands may impair full involvement for those with learning disabilities, yet hearing views is important for participation/contribution (Lewis and Porter, 2004).</a:t>
            </a:r>
          </a:p>
          <a:p>
            <a:pPr lvl="0"/>
            <a:r>
              <a:rPr lang="en-GB" sz="2000" dirty="0" smtClean="0"/>
              <a:t>Representativeness of peers and familiar adults as proxy informants (Lewis and Porter, 2004).</a:t>
            </a:r>
          </a:p>
          <a:p>
            <a:pPr lvl="0"/>
            <a:r>
              <a:rPr lang="en-GB" sz="2000" dirty="0" smtClean="0"/>
              <a:t>Pictures and schedules – not always sure that views reported were the children’s own (</a:t>
            </a:r>
            <a:r>
              <a:rPr lang="en-GB" sz="2000" dirty="0" err="1" smtClean="0"/>
              <a:t>Preece</a:t>
            </a:r>
            <a:r>
              <a:rPr lang="en-GB" sz="2000" dirty="0" smtClean="0"/>
              <a:t> and Jordan, 2009</a:t>
            </a:r>
            <a:r>
              <a:rPr lang="en-GB" sz="2000" dirty="0" smtClean="0"/>
              <a:t>).</a:t>
            </a:r>
            <a:endParaRPr lang="en-GB" sz="2000" dirty="0" smtClean="0"/>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21</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sz="2000" dirty="0" smtClean="0"/>
              <a:t>Episodic memory and ‘</a:t>
            </a:r>
            <a:r>
              <a:rPr lang="en-GB" sz="2000" dirty="0" err="1" smtClean="0"/>
              <a:t>recency</a:t>
            </a:r>
            <a:r>
              <a:rPr lang="en-GB" sz="2000" dirty="0" smtClean="0"/>
              <a:t>’ effect (Jordan and Powell, 1995).</a:t>
            </a:r>
          </a:p>
          <a:p>
            <a:pPr lvl="0"/>
            <a:r>
              <a:rPr lang="en-GB" sz="2000" dirty="0" smtClean="0"/>
              <a:t>Questions regarding wishes and aspirations may be meaningless or even threatening (Beresford et al., 2004, cited in </a:t>
            </a:r>
            <a:r>
              <a:rPr lang="en-GB" sz="2000" dirty="0" err="1" smtClean="0"/>
              <a:t>Preece</a:t>
            </a:r>
            <a:r>
              <a:rPr lang="en-GB" sz="2000" dirty="0" smtClean="0"/>
              <a:t> and Jordan, 2009).</a:t>
            </a:r>
          </a:p>
          <a:p>
            <a:r>
              <a:rPr lang="en-GB" sz="2000" dirty="0" smtClean="0"/>
              <a:t>Trouble understanding use of language (literal, echolalia, idiosyncratic). </a:t>
            </a:r>
          </a:p>
          <a:p>
            <a:pPr lvl="0"/>
            <a:r>
              <a:rPr lang="en-GB" sz="2000" dirty="0" err="1" smtClean="0"/>
              <a:t>Preece</a:t>
            </a:r>
            <a:r>
              <a:rPr lang="en-GB" sz="2000" dirty="0" smtClean="0"/>
              <a:t> and Jordan (2009) found that participants were best at identifying preferences regarding concrete objects (something tangible and not vague).  Emotions and reasons for liking and disliking others more difficult for participants to answer.</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22</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l_fi" descr="http://www.takver.com/epstein/cartoons/Merinda_Epstein_informed_consent.jpg"/>
          <p:cNvPicPr/>
          <p:nvPr/>
        </p:nvPicPr>
        <p:blipFill>
          <a:blip r:embed="rId2" cstate="print"/>
          <a:srcRect/>
          <a:stretch>
            <a:fillRect/>
          </a:stretch>
        </p:blipFill>
        <p:spPr bwMode="auto">
          <a:xfrm>
            <a:off x="4381500" y="2593727"/>
            <a:ext cx="4762500" cy="341947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Consent</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a:xfrm>
            <a:off x="1331913" y="1484313"/>
            <a:ext cx="3415933" cy="4897437"/>
          </a:xfrm>
        </p:spPr>
        <p:txBody>
          <a:bodyPr/>
          <a:lstStyle/>
          <a:p>
            <a:pPr lvl="0"/>
            <a:r>
              <a:rPr lang="en-GB" dirty="0" smtClean="0"/>
              <a:t>Individualised letter explaining the research and an introductory meeting (</a:t>
            </a:r>
            <a:r>
              <a:rPr lang="en-GB" dirty="0" err="1" smtClean="0"/>
              <a:t>Preece</a:t>
            </a:r>
            <a:r>
              <a:rPr lang="en-GB" dirty="0" smtClean="0"/>
              <a:t> and Jordan, 2009).</a:t>
            </a:r>
          </a:p>
          <a:p>
            <a:pPr lvl="0"/>
            <a:r>
              <a:rPr lang="en-GB" dirty="0" smtClean="0"/>
              <a:t>Ongoing process rather than one-off agreement (Lewis and Porter 2004; </a:t>
            </a:r>
            <a:r>
              <a:rPr lang="en-GB" dirty="0" err="1" smtClean="0"/>
              <a:t>Preece</a:t>
            </a:r>
            <a:r>
              <a:rPr lang="en-GB" dirty="0" smtClean="0"/>
              <a:t> and Jordan, 2009).</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23</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for involving autistic people in research</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dirty="0" smtClean="0"/>
              <a:t>Lewis and Porter (2004) suggest the very minimum should be establishing the value of research for those with learning disabilities – how is it useful?  Avoiding harm.</a:t>
            </a:r>
          </a:p>
          <a:p>
            <a:pPr lvl="0"/>
            <a:r>
              <a:rPr lang="en-GB" dirty="0" smtClean="0"/>
              <a:t>Participants should be able to provide responses to initial analysis and receive feedback from the outcomes of a study (and in an accessible format).</a:t>
            </a:r>
          </a:p>
          <a:p>
            <a:pPr lvl="0"/>
            <a:r>
              <a:rPr lang="en-GB" dirty="0" smtClean="0"/>
              <a:t>Observational research where a child had little or no speech (</a:t>
            </a:r>
            <a:r>
              <a:rPr lang="en-GB" dirty="0" err="1" smtClean="0"/>
              <a:t>Preece</a:t>
            </a:r>
            <a:r>
              <a:rPr lang="en-GB" dirty="0" smtClean="0"/>
              <a:t> and Jordan, 2009</a:t>
            </a:r>
            <a:r>
              <a:rPr lang="en-GB" dirty="0" smtClean="0"/>
              <a:t>).</a:t>
            </a:r>
            <a:endParaRPr lang="en-GB" dirty="0" smtClean="0"/>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24</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pPr lvl="0"/>
            <a:r>
              <a:rPr lang="en-GB" dirty="0" smtClean="0"/>
              <a:t>Accessible outlines of interview questions given in advance.  Or time to give a considered response / use of the Internet (Lewis and Porter, 2004).</a:t>
            </a:r>
          </a:p>
          <a:p>
            <a:pPr lvl="0"/>
            <a:r>
              <a:rPr lang="en-GB" dirty="0" smtClean="0"/>
              <a:t>Opportunity for use of other mediums – drawing, photography, film – useful ‘aide-memoires’ (Powell and Jordan, 1992, cited in </a:t>
            </a:r>
            <a:r>
              <a:rPr lang="en-GB" dirty="0" err="1" smtClean="0"/>
              <a:t>Preece</a:t>
            </a:r>
            <a:r>
              <a:rPr lang="en-GB" dirty="0" smtClean="0"/>
              <a:t> and Jordan, 2009).</a:t>
            </a:r>
          </a:p>
          <a:p>
            <a:pPr lvl="0"/>
            <a:r>
              <a:rPr lang="en-GB" dirty="0" smtClean="0"/>
              <a:t>Concrete manipulation – piles of like and dislike.  Photographic narratives / scrapbooks (</a:t>
            </a:r>
            <a:r>
              <a:rPr lang="en-GB" dirty="0" err="1" smtClean="0"/>
              <a:t>Preece</a:t>
            </a:r>
            <a:r>
              <a:rPr lang="en-GB" dirty="0" smtClean="0"/>
              <a:t> and Jordan, 2009).</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25</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Practicalities</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dirty="0" smtClean="0"/>
              <a:t>How can controversies be handled ethically?</a:t>
            </a:r>
          </a:p>
          <a:p>
            <a:r>
              <a:rPr lang="en-GB" dirty="0" smtClean="0"/>
              <a:t>Not everyone wishes to be a researcher (although some will), but do want their views heard, understood and utilised to help others.</a:t>
            </a:r>
          </a:p>
          <a:p>
            <a:r>
              <a:rPr lang="en-GB" dirty="0" smtClean="0"/>
              <a:t>Variety of consultation and participatory methods can be used – yet may need to start with small steps.</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26</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 assumptions made by researchers justified?</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dirty="0" smtClean="0"/>
              <a:t>Repetitive behaviour and obsessions or </a:t>
            </a:r>
            <a:r>
              <a:rPr lang="en-GB" dirty="0" err="1" smtClean="0"/>
              <a:t>monotropism</a:t>
            </a:r>
            <a:r>
              <a:rPr lang="en-GB" dirty="0" smtClean="0"/>
              <a:t>, interests and flow states? (Murray et al. 2005, Lawson, 2010, Milton, 2012a, McDonnell and Milton, 2014)?</a:t>
            </a:r>
          </a:p>
          <a:p>
            <a:r>
              <a:rPr lang="en-GB" dirty="0" smtClean="0"/>
              <a:t>Theory of mind deficit or the double empathy problem (Milton, 2012b)?</a:t>
            </a:r>
          </a:p>
          <a:p>
            <a:r>
              <a:rPr lang="en-GB" dirty="0" smtClean="0"/>
              <a:t>The capacity of less verbal autistic people to participate.</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27</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pPr lvl="0"/>
            <a:r>
              <a:rPr lang="en-GB" dirty="0" smtClean="0"/>
              <a:t>Setting the research agenda.</a:t>
            </a:r>
          </a:p>
          <a:p>
            <a:pPr lvl="0"/>
            <a:r>
              <a:rPr lang="en-GB" dirty="0" smtClean="0"/>
              <a:t>Design and development of strategies and methodologies.</a:t>
            </a:r>
          </a:p>
          <a:p>
            <a:pPr lvl="0"/>
            <a:r>
              <a:rPr lang="en-GB" dirty="0" smtClean="0"/>
              <a:t>Avoiding tokenism...</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28</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pic>
        <p:nvPicPr>
          <p:cNvPr id="8" name="il_fi" descr="http://images.wikia.com/southpark/images/d/d3/Token_Black2.png"/>
          <p:cNvPicPr/>
          <p:nvPr/>
        </p:nvPicPr>
        <p:blipFill>
          <a:blip r:embed="rId2" cstate="print"/>
          <a:srcRect/>
          <a:stretch>
            <a:fillRect/>
          </a:stretch>
        </p:blipFill>
        <p:spPr bwMode="auto">
          <a:xfrm>
            <a:off x="6135948" y="2963004"/>
            <a:ext cx="2066925" cy="2857500"/>
          </a:xfrm>
          <a:prstGeom prst="rect">
            <a:avLst/>
          </a:prstGeom>
          <a:noFill/>
          <a:ln w="9525">
            <a:noFill/>
            <a:miter lim="800000"/>
            <a:headEnd/>
            <a:tailEnd/>
          </a:ln>
        </p:spPr>
      </p:pic>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Participatory methods in practice</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sz="2000" dirty="0" smtClean="0"/>
              <a:t>The Autism Education Trust (AET) and the Transform Autism Education (TAE) project.</a:t>
            </a:r>
          </a:p>
          <a:p>
            <a:r>
              <a:rPr lang="en-GB" sz="2000" dirty="0" smtClean="0"/>
              <a:t>The Ask autism project.</a:t>
            </a:r>
          </a:p>
          <a:p>
            <a:r>
              <a:rPr lang="en-GB" sz="2000" dirty="0" smtClean="0"/>
              <a:t>The Theorising Autism Project.</a:t>
            </a:r>
          </a:p>
          <a:p>
            <a:r>
              <a:rPr lang="en-GB" sz="2000" dirty="0" smtClean="0"/>
              <a:t>The Autonomy journal.</a:t>
            </a:r>
          </a:p>
          <a:p>
            <a:r>
              <a:rPr lang="en-GB" sz="2000" dirty="0" smtClean="0"/>
              <a:t>The Cygnet mentoring project and the use of Personal construct theory (PCT).</a:t>
            </a:r>
          </a:p>
          <a:p>
            <a:r>
              <a:rPr lang="en-GB" sz="2000" dirty="0" smtClean="0"/>
              <a:t>The Participatory Autism Research Centre (PARC) at London South Bank University.</a:t>
            </a:r>
          </a:p>
          <a:p>
            <a:r>
              <a:rPr lang="en-GB" sz="2000" dirty="0" smtClean="0"/>
              <a:t>The National Autism Project (NAP) and Westminster Commission.</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29</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on participation</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a:xfrm>
            <a:off x="1331913" y="1484313"/>
            <a:ext cx="4488595" cy="4897437"/>
          </a:xfrm>
        </p:spPr>
        <p:txBody>
          <a:bodyPr/>
          <a:lstStyle/>
          <a:p>
            <a:r>
              <a:rPr lang="en-GB" dirty="0" smtClean="0"/>
              <a:t>“Some of us aren’t meant to belong.  Some of us have to turn the world upside down and shake the hell out of it until we make our own place in it.” (Lowell, 1999).</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3</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pic>
        <p:nvPicPr>
          <p:cNvPr id="8" name="Picture 7" descr="D:\Users\Damian Milton\Pictures\fragments\me stuff\B&amp;W 003.jpg"/>
          <p:cNvPicPr/>
          <p:nvPr/>
        </p:nvPicPr>
        <p:blipFill>
          <a:blip r:embed="rId2" cstate="print"/>
          <a:srcRect/>
          <a:stretch>
            <a:fillRect/>
          </a:stretch>
        </p:blipFill>
        <p:spPr bwMode="auto">
          <a:xfrm>
            <a:off x="6049000" y="1637147"/>
            <a:ext cx="2611120" cy="4023360"/>
          </a:xfrm>
          <a:prstGeom prst="rect">
            <a:avLst/>
          </a:prstGeom>
          <a:noFill/>
          <a:ln w="9525">
            <a:noFill/>
            <a:miter lim="800000"/>
            <a:headEnd/>
            <a:tailEnd/>
          </a:ln>
        </p:spPr>
      </p:pic>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Participatory Autism Research Collective (PARC)</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sz="2000" dirty="0" smtClean="0"/>
              <a:t>Network </a:t>
            </a:r>
            <a:r>
              <a:rPr lang="en-GB" sz="2000" dirty="0" smtClean="0"/>
              <a:t>initially based </a:t>
            </a:r>
            <a:r>
              <a:rPr lang="en-GB" sz="2000" dirty="0" smtClean="0"/>
              <a:t>at LSBU promoting participatory research in the field of autism studies.</a:t>
            </a:r>
          </a:p>
          <a:p>
            <a:r>
              <a:rPr lang="en-GB" sz="2000" dirty="0" smtClean="0"/>
              <a:t>Involving autistic adults and researchers, guest researchers and students.</a:t>
            </a:r>
          </a:p>
          <a:p>
            <a:r>
              <a:rPr lang="en-GB" sz="2000" dirty="0" smtClean="0"/>
              <a:t>Held meetings, presentations and book launches.</a:t>
            </a:r>
          </a:p>
          <a:p>
            <a:r>
              <a:rPr lang="en-GB" sz="2000" dirty="0" smtClean="0"/>
              <a:t>Led to publications and stream at Learning Disability Today conference.</a:t>
            </a:r>
          </a:p>
          <a:p>
            <a:r>
              <a:rPr lang="en-GB" sz="2000" dirty="0" smtClean="0"/>
              <a:t>Shortlisted for ‘most creative community project’ at National Autistic Society annual awards 2017.</a:t>
            </a:r>
          </a:p>
          <a:p>
            <a:r>
              <a:rPr lang="en-GB" sz="2000" dirty="0" smtClean="0"/>
              <a:t>Leading a stream at the next </a:t>
            </a:r>
            <a:r>
              <a:rPr lang="en-GB" sz="2000" dirty="0" err="1" smtClean="0"/>
              <a:t>CeDR</a:t>
            </a:r>
            <a:r>
              <a:rPr lang="en-GB" sz="2000" dirty="0" smtClean="0"/>
              <a:t> disability studies conference in September 2018.</a:t>
            </a:r>
            <a:endParaRPr lang="en-GB" sz="2000" dirty="0" smtClean="0"/>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30</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Research Autism Cygnet Mentoring Project</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pPr marL="457200" indent="-457200"/>
            <a:r>
              <a:rPr lang="en-GB" sz="2000" dirty="0" smtClean="0"/>
              <a:t>A two year pilot project designed by people on the autism spectrum to evaluate a mentoring </a:t>
            </a:r>
            <a:r>
              <a:rPr lang="en-GB" sz="2000" dirty="0" smtClean="0"/>
              <a:t>intervention.</a:t>
            </a:r>
            <a:endParaRPr lang="en-GB" sz="2000" dirty="0" smtClean="0"/>
          </a:p>
          <a:p>
            <a:pPr marL="457200" indent="-457200"/>
            <a:r>
              <a:rPr lang="en-GB" sz="2000" dirty="0" smtClean="0"/>
              <a:t>After </a:t>
            </a:r>
            <a:r>
              <a:rPr lang="en-GB" sz="2000" dirty="0" smtClean="0"/>
              <a:t>mentor training, selection, matching and completion of the Melbourne Personal Wellbeing Index (PWI), 12 pairs met for one hour per week over 6 months. Supervision was built in </a:t>
            </a:r>
            <a:r>
              <a:rPr lang="en-GB" sz="2000" dirty="0" smtClean="0"/>
              <a:t>throughout</a:t>
            </a:r>
            <a:r>
              <a:rPr lang="en-GB" sz="2000" dirty="0" smtClean="0"/>
              <a:t>.</a:t>
            </a:r>
          </a:p>
          <a:p>
            <a:pPr lvl="0"/>
            <a:r>
              <a:rPr lang="en-GB" sz="2000" dirty="0" smtClean="0"/>
              <a:t>3 Goals were set initially and reviewed throughout project</a:t>
            </a:r>
            <a:r>
              <a:rPr lang="en-GB" sz="2000" dirty="0" smtClean="0"/>
              <a:t>.</a:t>
            </a:r>
            <a:endParaRPr lang="en-GB" sz="2000" dirty="0" smtClean="0"/>
          </a:p>
          <a:p>
            <a:pPr lvl="0"/>
            <a:r>
              <a:rPr lang="en-GB" sz="2000" dirty="0" smtClean="0"/>
              <a:t>Meeting record sheets jointly completed and a reflective journal were individually completed after each session</a:t>
            </a:r>
            <a:r>
              <a:rPr lang="en-GB" sz="2000" dirty="0" smtClean="0"/>
              <a:t>.</a:t>
            </a:r>
            <a:endParaRPr lang="en-GB" sz="2000" dirty="0" smtClean="0"/>
          </a:p>
          <a:p>
            <a:pPr lvl="0"/>
            <a:r>
              <a:rPr lang="en-GB" sz="2000" dirty="0" smtClean="0"/>
              <a:t>After the  final mentoring session, research assistants completed another evaluation and PWI with participants</a:t>
            </a:r>
            <a:r>
              <a:rPr lang="en-GB" sz="2000" dirty="0" smtClean="0"/>
              <a:t>.</a:t>
            </a:r>
            <a:endParaRPr lang="en-GB" sz="2000" dirty="0" smtClean="0"/>
          </a:p>
          <a:p>
            <a:r>
              <a:rPr lang="en-GB" sz="2000" dirty="0" smtClean="0"/>
              <a:t>Data has been collected and analysed by the research team with input from The Advisory Group.</a:t>
            </a:r>
          </a:p>
          <a:p>
            <a:endParaRPr lang="en-US" sz="2000"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31</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wellbeing index results</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graphicFrame>
        <p:nvGraphicFramePr>
          <p:cNvPr id="8" name="Content Placeholder 7"/>
          <p:cNvGraphicFramePr>
            <a:graphicFrameLocks noGrp="1"/>
          </p:cNvGraphicFramePr>
          <p:nvPr>
            <p:ph idx="1"/>
          </p:nvPr>
        </p:nvGraphicFramePr>
        <p:xfrm>
          <a:off x="-2" y="1300264"/>
          <a:ext cx="9144000" cy="4912514"/>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543325">
                <a:tc>
                  <a:txBody>
                    <a:bodyPr/>
                    <a:lstStyle/>
                    <a:p>
                      <a:pPr>
                        <a:lnSpc>
                          <a:spcPct val="115000"/>
                        </a:lnSpc>
                        <a:spcAft>
                          <a:spcPts val="0"/>
                        </a:spcAft>
                      </a:pPr>
                      <a:r>
                        <a:rPr lang="en-GB" sz="1600" dirty="0">
                          <a:latin typeface="Calibri"/>
                          <a:ea typeface="Calibri"/>
                          <a:cs typeface="Times New Roman"/>
                        </a:rPr>
                        <a:t>PWI</a:t>
                      </a:r>
                    </a:p>
                  </a:txBody>
                  <a:tcPr marL="68580" marR="68580" marT="0" marB="0"/>
                </a:tc>
                <a:tc>
                  <a:txBody>
                    <a:bodyPr/>
                    <a:lstStyle/>
                    <a:p>
                      <a:pPr>
                        <a:lnSpc>
                          <a:spcPct val="115000"/>
                        </a:lnSpc>
                        <a:spcAft>
                          <a:spcPts val="0"/>
                        </a:spcAft>
                      </a:pPr>
                      <a:r>
                        <a:rPr lang="en-GB" sz="1600">
                          <a:latin typeface="Calibri"/>
                          <a:ea typeface="Calibri"/>
                          <a:cs typeface="Times New Roman"/>
                        </a:rPr>
                        <a:t>All – pre-intervention</a:t>
                      </a:r>
                    </a:p>
                  </a:txBody>
                  <a:tcPr marL="68580" marR="68580" marT="0" marB="0"/>
                </a:tc>
                <a:tc>
                  <a:txBody>
                    <a:bodyPr/>
                    <a:lstStyle/>
                    <a:p>
                      <a:pPr>
                        <a:lnSpc>
                          <a:spcPct val="115000"/>
                        </a:lnSpc>
                        <a:spcAft>
                          <a:spcPts val="0"/>
                        </a:spcAft>
                      </a:pPr>
                      <a:r>
                        <a:rPr lang="en-GB" sz="1600">
                          <a:latin typeface="Calibri"/>
                          <a:ea typeface="Calibri"/>
                          <a:cs typeface="Times New Roman"/>
                        </a:rPr>
                        <a:t>Pre (who finished)</a:t>
                      </a:r>
                    </a:p>
                  </a:txBody>
                  <a:tcPr marL="68580" marR="68580" marT="0" marB="0"/>
                </a:tc>
                <a:tc>
                  <a:txBody>
                    <a:bodyPr/>
                    <a:lstStyle/>
                    <a:p>
                      <a:pPr>
                        <a:lnSpc>
                          <a:spcPct val="115000"/>
                        </a:lnSpc>
                        <a:spcAft>
                          <a:spcPts val="0"/>
                        </a:spcAft>
                      </a:pPr>
                      <a:r>
                        <a:rPr lang="en-GB" sz="1600">
                          <a:latin typeface="Calibri"/>
                          <a:ea typeface="Calibri"/>
                          <a:cs typeface="Times New Roman"/>
                        </a:rPr>
                        <a:t>Post </a:t>
                      </a:r>
                    </a:p>
                  </a:txBody>
                  <a:tcPr marL="68580" marR="68580" marT="0" marB="0"/>
                </a:tc>
                <a:tc>
                  <a:txBody>
                    <a:bodyPr/>
                    <a:lstStyle/>
                    <a:p>
                      <a:pPr>
                        <a:lnSpc>
                          <a:spcPct val="115000"/>
                        </a:lnSpc>
                        <a:spcAft>
                          <a:spcPts val="0"/>
                        </a:spcAft>
                      </a:pPr>
                      <a:r>
                        <a:rPr lang="en-GB" sz="1600" dirty="0">
                          <a:latin typeface="Calibri"/>
                          <a:ea typeface="Calibri"/>
                          <a:cs typeface="Times New Roman"/>
                        </a:rPr>
                        <a:t>Difference</a:t>
                      </a:r>
                    </a:p>
                  </a:txBody>
                  <a:tcPr marL="68580" marR="68580" marT="0" marB="0"/>
                </a:tc>
              </a:tr>
              <a:tr h="2061915">
                <a:tc>
                  <a:txBody>
                    <a:bodyPr/>
                    <a:lstStyle/>
                    <a:p>
                      <a:pPr>
                        <a:lnSpc>
                          <a:spcPct val="115000"/>
                        </a:lnSpc>
                        <a:spcAft>
                          <a:spcPts val="0"/>
                        </a:spcAft>
                      </a:pPr>
                      <a:r>
                        <a:rPr lang="en-GB" sz="1600">
                          <a:latin typeface="Calibri"/>
                          <a:ea typeface="Calibri"/>
                          <a:cs typeface="TimesNewRomanPSMT"/>
                        </a:rPr>
                        <a:t>Thinking about your own life and personal circumstances, how satisfied are you </a:t>
                      </a:r>
                      <a:r>
                        <a:rPr lang="en-GB" sz="1600" b="1">
                          <a:latin typeface="Calibri"/>
                          <a:ea typeface="Calibri"/>
                          <a:cs typeface="TimesNewRomanPS-BoldMT"/>
                        </a:rPr>
                        <a:t>with your life as a whole?</a:t>
                      </a:r>
                      <a:endParaRPr lang="en-GB" sz="1600">
                        <a:latin typeface="Calibri"/>
                        <a:ea typeface="Calibri"/>
                        <a:cs typeface="Times New Roman"/>
                      </a:endParaRPr>
                    </a:p>
                  </a:txBody>
                  <a:tcPr marL="68580" marR="68580" marT="0" marB="0"/>
                </a:tc>
                <a:tc>
                  <a:txBody>
                    <a:bodyPr/>
                    <a:lstStyle/>
                    <a:p>
                      <a:pPr>
                        <a:lnSpc>
                          <a:spcPct val="115000"/>
                        </a:lnSpc>
                        <a:spcAft>
                          <a:spcPts val="0"/>
                        </a:spcAft>
                      </a:pPr>
                      <a:r>
                        <a:rPr lang="en-GB" sz="1600">
                          <a:latin typeface="Calibri"/>
                          <a:ea typeface="Calibri"/>
                          <a:cs typeface="Times New Roman"/>
                        </a:rPr>
                        <a:t>5.08</a:t>
                      </a:r>
                    </a:p>
                  </a:txBody>
                  <a:tcPr marL="68580" marR="68580" marT="0" marB="0"/>
                </a:tc>
                <a:tc>
                  <a:txBody>
                    <a:bodyPr/>
                    <a:lstStyle/>
                    <a:p>
                      <a:pPr>
                        <a:lnSpc>
                          <a:spcPct val="115000"/>
                        </a:lnSpc>
                        <a:spcAft>
                          <a:spcPts val="0"/>
                        </a:spcAft>
                      </a:pPr>
                      <a:r>
                        <a:rPr lang="en-GB" sz="1600">
                          <a:latin typeface="Calibri"/>
                          <a:ea typeface="Calibri"/>
                          <a:cs typeface="Times New Roman"/>
                        </a:rPr>
                        <a:t>6</a:t>
                      </a:r>
                    </a:p>
                  </a:txBody>
                  <a:tcPr marL="68580" marR="68580" marT="0" marB="0"/>
                </a:tc>
                <a:tc>
                  <a:txBody>
                    <a:bodyPr/>
                    <a:lstStyle/>
                    <a:p>
                      <a:pPr>
                        <a:lnSpc>
                          <a:spcPct val="115000"/>
                        </a:lnSpc>
                        <a:spcAft>
                          <a:spcPts val="0"/>
                        </a:spcAft>
                      </a:pPr>
                      <a:r>
                        <a:rPr lang="en-GB" sz="1600">
                          <a:latin typeface="Calibri"/>
                          <a:ea typeface="Calibri"/>
                          <a:cs typeface="Times New Roman"/>
                        </a:rPr>
                        <a:t>7.8</a:t>
                      </a:r>
                    </a:p>
                  </a:txBody>
                  <a:tcPr marL="68580" marR="68580" marT="0" marB="0"/>
                </a:tc>
                <a:tc>
                  <a:txBody>
                    <a:bodyPr/>
                    <a:lstStyle/>
                    <a:p>
                      <a:pPr>
                        <a:lnSpc>
                          <a:spcPct val="115000"/>
                        </a:lnSpc>
                        <a:spcAft>
                          <a:spcPts val="0"/>
                        </a:spcAft>
                      </a:pPr>
                      <a:r>
                        <a:rPr lang="en-GB" sz="1600">
                          <a:latin typeface="Calibri"/>
                          <a:ea typeface="Calibri"/>
                          <a:cs typeface="Times New Roman"/>
                        </a:rPr>
                        <a:t>1.8</a:t>
                      </a:r>
                    </a:p>
                  </a:txBody>
                  <a:tcPr marL="68580" marR="68580" marT="0" marB="0"/>
                </a:tc>
              </a:tr>
              <a:tr h="1282964">
                <a:tc>
                  <a:txBody>
                    <a:bodyPr/>
                    <a:lstStyle/>
                    <a:p>
                      <a:pPr>
                        <a:lnSpc>
                          <a:spcPct val="115000"/>
                        </a:lnSpc>
                        <a:spcAft>
                          <a:spcPts val="0"/>
                        </a:spcAft>
                      </a:pPr>
                      <a:r>
                        <a:rPr lang="en-GB" sz="1600" dirty="0">
                          <a:latin typeface="Calibri"/>
                          <a:ea typeface="Calibri"/>
                          <a:cs typeface="TimesNewRomanPSMT"/>
                        </a:rPr>
                        <a:t>How satisfied are you </a:t>
                      </a:r>
                      <a:r>
                        <a:rPr lang="en-GB" sz="1600" b="1" dirty="0">
                          <a:latin typeface="Calibri"/>
                          <a:ea typeface="Calibri"/>
                          <a:cs typeface="TimesNewRomanPS-BoldMT"/>
                        </a:rPr>
                        <a:t>with what you are achieving in life?</a:t>
                      </a:r>
                      <a:endParaRPr lang="en-GB" sz="1600" dirty="0">
                        <a:latin typeface="Calibri"/>
                        <a:ea typeface="Calibri"/>
                        <a:cs typeface="Times New Roman"/>
                      </a:endParaRPr>
                    </a:p>
                  </a:txBody>
                  <a:tcPr marL="68580" marR="68580" marT="0" marB="0"/>
                </a:tc>
                <a:tc>
                  <a:txBody>
                    <a:bodyPr/>
                    <a:lstStyle/>
                    <a:p>
                      <a:pPr>
                        <a:lnSpc>
                          <a:spcPct val="115000"/>
                        </a:lnSpc>
                        <a:spcAft>
                          <a:spcPts val="0"/>
                        </a:spcAft>
                      </a:pPr>
                      <a:r>
                        <a:rPr lang="en-GB" sz="1600">
                          <a:latin typeface="Calibri"/>
                          <a:ea typeface="Calibri"/>
                          <a:cs typeface="Times New Roman"/>
                        </a:rPr>
                        <a:t>5.08</a:t>
                      </a:r>
                    </a:p>
                  </a:txBody>
                  <a:tcPr marL="68580" marR="68580" marT="0" marB="0"/>
                </a:tc>
                <a:tc>
                  <a:txBody>
                    <a:bodyPr/>
                    <a:lstStyle/>
                    <a:p>
                      <a:pPr>
                        <a:lnSpc>
                          <a:spcPct val="115000"/>
                        </a:lnSpc>
                        <a:spcAft>
                          <a:spcPts val="0"/>
                        </a:spcAft>
                      </a:pPr>
                      <a:r>
                        <a:rPr lang="en-GB" sz="1600" dirty="0">
                          <a:latin typeface="Calibri"/>
                          <a:ea typeface="Calibri"/>
                          <a:cs typeface="Times New Roman"/>
                        </a:rPr>
                        <a:t>5.4</a:t>
                      </a:r>
                    </a:p>
                  </a:txBody>
                  <a:tcPr marL="68580" marR="68580" marT="0" marB="0"/>
                </a:tc>
                <a:tc>
                  <a:txBody>
                    <a:bodyPr/>
                    <a:lstStyle/>
                    <a:p>
                      <a:pPr>
                        <a:lnSpc>
                          <a:spcPct val="115000"/>
                        </a:lnSpc>
                        <a:spcAft>
                          <a:spcPts val="0"/>
                        </a:spcAft>
                      </a:pPr>
                      <a:r>
                        <a:rPr lang="en-GB" sz="1600" dirty="0">
                          <a:latin typeface="Calibri"/>
                          <a:ea typeface="Calibri"/>
                          <a:cs typeface="Times New Roman"/>
                        </a:rPr>
                        <a:t>7</a:t>
                      </a:r>
                    </a:p>
                  </a:txBody>
                  <a:tcPr marL="68580" marR="68580" marT="0" marB="0"/>
                </a:tc>
                <a:tc>
                  <a:txBody>
                    <a:bodyPr/>
                    <a:lstStyle/>
                    <a:p>
                      <a:pPr>
                        <a:lnSpc>
                          <a:spcPct val="115000"/>
                        </a:lnSpc>
                        <a:spcAft>
                          <a:spcPts val="0"/>
                        </a:spcAft>
                      </a:pPr>
                      <a:r>
                        <a:rPr lang="en-GB" sz="1600">
                          <a:latin typeface="Calibri"/>
                          <a:ea typeface="Calibri"/>
                          <a:cs typeface="Times New Roman"/>
                        </a:rPr>
                        <a:t>1.6</a:t>
                      </a:r>
                    </a:p>
                  </a:txBody>
                  <a:tcPr marL="68580" marR="68580" marT="0" marB="0"/>
                </a:tc>
              </a:tr>
              <a:tr h="1023313">
                <a:tc>
                  <a:txBody>
                    <a:bodyPr/>
                    <a:lstStyle/>
                    <a:p>
                      <a:pPr>
                        <a:lnSpc>
                          <a:spcPct val="115000"/>
                        </a:lnSpc>
                        <a:spcAft>
                          <a:spcPts val="0"/>
                        </a:spcAft>
                      </a:pPr>
                      <a:r>
                        <a:rPr lang="en-GB" sz="1600" dirty="0">
                          <a:latin typeface="Calibri"/>
                          <a:ea typeface="Calibri"/>
                          <a:cs typeface="TimesNewRomanPSMT"/>
                        </a:rPr>
                        <a:t>How satisfied are you </a:t>
                      </a:r>
                      <a:r>
                        <a:rPr lang="en-GB" sz="1600" b="1" dirty="0">
                          <a:latin typeface="Calibri"/>
                          <a:ea typeface="Calibri"/>
                          <a:cs typeface="TimesNewRomanPS-BoldMT"/>
                        </a:rPr>
                        <a:t>with how safe you feel?</a:t>
                      </a:r>
                      <a:endParaRPr lang="en-GB" sz="1600" dirty="0">
                        <a:latin typeface="Calibri"/>
                        <a:ea typeface="Calibri"/>
                        <a:cs typeface="Times New Roman"/>
                      </a:endParaRPr>
                    </a:p>
                  </a:txBody>
                  <a:tcPr marL="68580" marR="68580" marT="0" marB="0"/>
                </a:tc>
                <a:tc>
                  <a:txBody>
                    <a:bodyPr/>
                    <a:lstStyle/>
                    <a:p>
                      <a:pPr>
                        <a:lnSpc>
                          <a:spcPct val="115000"/>
                        </a:lnSpc>
                        <a:spcAft>
                          <a:spcPts val="0"/>
                        </a:spcAft>
                      </a:pPr>
                      <a:r>
                        <a:rPr lang="en-GB" sz="1600">
                          <a:latin typeface="Calibri"/>
                          <a:ea typeface="Calibri"/>
                          <a:cs typeface="Times New Roman"/>
                        </a:rPr>
                        <a:t>6.42</a:t>
                      </a:r>
                    </a:p>
                  </a:txBody>
                  <a:tcPr marL="68580" marR="68580" marT="0" marB="0"/>
                </a:tc>
                <a:tc>
                  <a:txBody>
                    <a:bodyPr/>
                    <a:lstStyle/>
                    <a:p>
                      <a:pPr>
                        <a:lnSpc>
                          <a:spcPct val="115000"/>
                        </a:lnSpc>
                        <a:spcAft>
                          <a:spcPts val="0"/>
                        </a:spcAft>
                      </a:pPr>
                      <a:r>
                        <a:rPr lang="en-GB" sz="1600">
                          <a:latin typeface="Calibri"/>
                          <a:ea typeface="Calibri"/>
                          <a:cs typeface="Times New Roman"/>
                        </a:rPr>
                        <a:t>7.4</a:t>
                      </a:r>
                    </a:p>
                  </a:txBody>
                  <a:tcPr marL="68580" marR="68580" marT="0" marB="0"/>
                </a:tc>
                <a:tc>
                  <a:txBody>
                    <a:bodyPr/>
                    <a:lstStyle/>
                    <a:p>
                      <a:pPr>
                        <a:lnSpc>
                          <a:spcPct val="115000"/>
                        </a:lnSpc>
                        <a:spcAft>
                          <a:spcPts val="0"/>
                        </a:spcAft>
                      </a:pPr>
                      <a:r>
                        <a:rPr lang="en-GB" sz="1600" dirty="0">
                          <a:latin typeface="Calibri"/>
                          <a:ea typeface="Calibri"/>
                          <a:cs typeface="Times New Roman"/>
                        </a:rPr>
                        <a:t>8.8</a:t>
                      </a:r>
                    </a:p>
                  </a:txBody>
                  <a:tcPr marL="68580" marR="68580" marT="0" marB="0"/>
                </a:tc>
                <a:tc>
                  <a:txBody>
                    <a:bodyPr/>
                    <a:lstStyle/>
                    <a:p>
                      <a:pPr>
                        <a:lnSpc>
                          <a:spcPct val="115000"/>
                        </a:lnSpc>
                        <a:spcAft>
                          <a:spcPts val="0"/>
                        </a:spcAft>
                      </a:pPr>
                      <a:r>
                        <a:rPr lang="en-GB" sz="1600" dirty="0">
                          <a:latin typeface="Calibri"/>
                          <a:ea typeface="Calibri"/>
                          <a:cs typeface="Times New Roman"/>
                        </a:rPr>
                        <a:t>1.4</a:t>
                      </a:r>
                    </a:p>
                  </a:txBody>
                  <a:tcPr marL="68580" marR="68580" marT="0" marB="0"/>
                </a:tc>
              </a:tr>
            </a:tbl>
          </a:graphicData>
        </a:graphic>
      </p:graphicFrame>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32</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progres</a:t>
            </a:r>
            <a:r>
              <a:rPr lang="en-US" dirty="0" smtClean="0"/>
              <a:t>s toward goals</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graphicFrame>
        <p:nvGraphicFramePr>
          <p:cNvPr id="8" name="Content Placeholder 7"/>
          <p:cNvGraphicFramePr>
            <a:graphicFrameLocks noGrp="1"/>
          </p:cNvGraphicFramePr>
          <p:nvPr>
            <p:ph idx="1"/>
          </p:nvPr>
        </p:nvGraphicFramePr>
        <p:xfrm>
          <a:off x="1367082" y="2187698"/>
          <a:ext cx="6985000" cy="1001776"/>
        </p:xfrm>
        <a:graphic>
          <a:graphicData uri="http://schemas.openxmlformats.org/drawingml/2006/table">
            <a:tbl>
              <a:tblPr firstRow="1" bandRow="1">
                <a:tableStyleId>{5C22544A-7EE6-4342-B048-85BDC9FD1C3A}</a:tableStyleId>
              </a:tblPr>
              <a:tblGrid>
                <a:gridCol w="1746250"/>
                <a:gridCol w="1746250"/>
                <a:gridCol w="1746250"/>
                <a:gridCol w="1746250"/>
              </a:tblGrid>
              <a:tr h="370840">
                <a:tc>
                  <a:txBody>
                    <a:bodyPr/>
                    <a:lstStyle/>
                    <a:p>
                      <a:pPr>
                        <a:lnSpc>
                          <a:spcPct val="115000"/>
                        </a:lnSpc>
                        <a:spcAft>
                          <a:spcPts val="0"/>
                        </a:spcAft>
                      </a:pPr>
                      <a:r>
                        <a:rPr lang="en-GB" sz="1800" dirty="0">
                          <a:latin typeface="Calibri"/>
                          <a:ea typeface="Calibri"/>
                          <a:cs typeface="Times New Roman"/>
                        </a:rPr>
                        <a:t>All – pre-intervention</a:t>
                      </a:r>
                    </a:p>
                  </a:txBody>
                  <a:tcPr marL="68580" marR="68580" marT="0" marB="0"/>
                </a:tc>
                <a:tc>
                  <a:txBody>
                    <a:bodyPr/>
                    <a:lstStyle/>
                    <a:p>
                      <a:pPr>
                        <a:lnSpc>
                          <a:spcPct val="115000"/>
                        </a:lnSpc>
                        <a:spcAft>
                          <a:spcPts val="0"/>
                        </a:spcAft>
                      </a:pPr>
                      <a:r>
                        <a:rPr lang="en-GB" sz="1800">
                          <a:latin typeface="Calibri"/>
                          <a:ea typeface="Calibri"/>
                          <a:cs typeface="Times New Roman"/>
                        </a:rPr>
                        <a:t>Pre (who finished)</a:t>
                      </a:r>
                    </a:p>
                  </a:txBody>
                  <a:tcPr marL="68580" marR="68580" marT="0" marB="0"/>
                </a:tc>
                <a:tc>
                  <a:txBody>
                    <a:bodyPr/>
                    <a:lstStyle/>
                    <a:p>
                      <a:pPr>
                        <a:lnSpc>
                          <a:spcPct val="115000"/>
                        </a:lnSpc>
                        <a:spcAft>
                          <a:spcPts val="0"/>
                        </a:spcAft>
                      </a:pPr>
                      <a:r>
                        <a:rPr lang="en-GB" sz="1800" dirty="0">
                          <a:latin typeface="Calibri"/>
                          <a:ea typeface="Calibri"/>
                          <a:cs typeface="Times New Roman"/>
                        </a:rPr>
                        <a:t>Post</a:t>
                      </a:r>
                    </a:p>
                  </a:txBody>
                  <a:tcPr marL="68580" marR="68580" marT="0" marB="0"/>
                </a:tc>
                <a:tc>
                  <a:txBody>
                    <a:bodyPr/>
                    <a:lstStyle/>
                    <a:p>
                      <a:pPr>
                        <a:lnSpc>
                          <a:spcPct val="115000"/>
                        </a:lnSpc>
                        <a:spcAft>
                          <a:spcPts val="0"/>
                        </a:spcAft>
                      </a:pPr>
                      <a:r>
                        <a:rPr lang="en-GB" sz="1800">
                          <a:latin typeface="Calibri"/>
                          <a:ea typeface="Calibri"/>
                          <a:cs typeface="Times New Roman"/>
                        </a:rPr>
                        <a:t>Difference</a:t>
                      </a:r>
                    </a:p>
                  </a:txBody>
                  <a:tcPr marL="68580" marR="68580" marT="0" marB="0"/>
                </a:tc>
              </a:tr>
              <a:tr h="370840">
                <a:tc>
                  <a:txBody>
                    <a:bodyPr/>
                    <a:lstStyle/>
                    <a:p>
                      <a:pPr>
                        <a:lnSpc>
                          <a:spcPct val="115000"/>
                        </a:lnSpc>
                        <a:spcAft>
                          <a:spcPts val="0"/>
                        </a:spcAft>
                      </a:pPr>
                      <a:r>
                        <a:rPr lang="en-GB" sz="1800">
                          <a:latin typeface="Calibri"/>
                          <a:ea typeface="Calibri"/>
                          <a:cs typeface="Times New Roman"/>
                        </a:rPr>
                        <a:t>3.75</a:t>
                      </a:r>
                    </a:p>
                  </a:txBody>
                  <a:tcPr marL="68580" marR="68580" marT="0" marB="0"/>
                </a:tc>
                <a:tc>
                  <a:txBody>
                    <a:bodyPr/>
                    <a:lstStyle/>
                    <a:p>
                      <a:pPr>
                        <a:lnSpc>
                          <a:spcPct val="115000"/>
                        </a:lnSpc>
                        <a:spcAft>
                          <a:spcPts val="0"/>
                        </a:spcAft>
                      </a:pPr>
                      <a:r>
                        <a:rPr lang="en-GB" sz="1800">
                          <a:latin typeface="Calibri"/>
                          <a:ea typeface="Calibri"/>
                          <a:cs typeface="Times New Roman"/>
                        </a:rPr>
                        <a:t>4</a:t>
                      </a:r>
                    </a:p>
                  </a:txBody>
                  <a:tcPr marL="68580" marR="68580" marT="0" marB="0"/>
                </a:tc>
                <a:tc>
                  <a:txBody>
                    <a:bodyPr/>
                    <a:lstStyle/>
                    <a:p>
                      <a:pPr>
                        <a:lnSpc>
                          <a:spcPct val="115000"/>
                        </a:lnSpc>
                        <a:spcAft>
                          <a:spcPts val="0"/>
                        </a:spcAft>
                      </a:pPr>
                      <a:r>
                        <a:rPr lang="en-GB" sz="1800">
                          <a:latin typeface="Calibri"/>
                          <a:ea typeface="Calibri"/>
                          <a:cs typeface="Times New Roman"/>
                        </a:rPr>
                        <a:t>8</a:t>
                      </a:r>
                    </a:p>
                  </a:txBody>
                  <a:tcPr marL="68580" marR="68580" marT="0" marB="0"/>
                </a:tc>
                <a:tc>
                  <a:txBody>
                    <a:bodyPr/>
                    <a:lstStyle/>
                    <a:p>
                      <a:pPr>
                        <a:lnSpc>
                          <a:spcPct val="115000"/>
                        </a:lnSpc>
                        <a:spcAft>
                          <a:spcPts val="0"/>
                        </a:spcAft>
                      </a:pPr>
                      <a:r>
                        <a:rPr lang="en-GB" sz="1800" dirty="0">
                          <a:latin typeface="Calibri"/>
                          <a:ea typeface="Calibri"/>
                          <a:cs typeface="Times New Roman"/>
                        </a:rPr>
                        <a:t>4</a:t>
                      </a:r>
                    </a:p>
                  </a:txBody>
                  <a:tcPr marL="68580" marR="68580" marT="0" marB="0"/>
                </a:tc>
              </a:tr>
            </a:tbl>
          </a:graphicData>
        </a:graphic>
      </p:graphicFrame>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33</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US" dirty="0" smtClean="0"/>
              <a:t>“…this helped me dig my way out of a life threatening hole that I could not see any way out of. It reminded me to make progress towards goals. [The mentor] Listened when I needed it, was a regular weekly marker in my chaotic life, provided an opportunity to reflect and plan and self manage. I wouldn't have done this otherwise.” </a:t>
            </a:r>
            <a:endParaRPr lang="en-GB" dirty="0" smtClean="0"/>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34</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dirty="0" smtClean="0"/>
              <a:t>“Traditional methods of consulting and working in partnership may not always be effective, and new avenues for connection may need to be sought, however when collaborative ventures are pursued, and when people on the autism spectrum feel included and empowered, the ability to live as one chooses greatly increases.” (Milton, 2014b).</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35</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sz="1200" dirty="0" smtClean="0">
                <a:cs typeface="Arial" pitchFamily="34" charset="0"/>
              </a:rPr>
              <a:t>Barnes, C. (2001), accessed at: </a:t>
            </a:r>
            <a:r>
              <a:rPr lang="en-GB" sz="1200" dirty="0" smtClean="0">
                <a:cs typeface="Arial" pitchFamily="34" charset="0"/>
                <a:hlinkClick r:id="rId2"/>
              </a:rPr>
              <a:t>http://disability-studies.leeds.ac.uk/files/library/Barnes-glasgow-lecture.pdf</a:t>
            </a:r>
            <a:r>
              <a:rPr lang="en-GB" sz="1200" dirty="0" smtClean="0">
                <a:cs typeface="Arial" pitchFamily="34" charset="0"/>
              </a:rPr>
              <a:t> </a:t>
            </a:r>
          </a:p>
          <a:p>
            <a:r>
              <a:rPr lang="en-GB" sz="1200" dirty="0" smtClean="0">
                <a:cs typeface="Arial" pitchFamily="34" charset="0"/>
              </a:rPr>
              <a:t>Jordan, R. and Powell, S. (1995) </a:t>
            </a:r>
            <a:r>
              <a:rPr lang="en-GB" sz="1200" i="1" dirty="0" smtClean="0">
                <a:cs typeface="Arial" pitchFamily="34" charset="0"/>
              </a:rPr>
              <a:t>Understanding and Teaching Children with Autism.  </a:t>
            </a:r>
            <a:r>
              <a:rPr lang="en-GB" sz="1200" dirty="0" smtClean="0">
                <a:cs typeface="Arial" pitchFamily="34" charset="0"/>
              </a:rPr>
              <a:t>Chichester: Wiley.</a:t>
            </a:r>
          </a:p>
          <a:p>
            <a:r>
              <a:rPr lang="en-GB" sz="1200" dirty="0" smtClean="0">
                <a:cs typeface="Arial" pitchFamily="34" charset="0"/>
              </a:rPr>
              <a:t>Lewis, A. and Porter, J. (2004) ‘Interviewing children and young people with learning disabilities: guidelines for researchers and multi-professional practice.’  </a:t>
            </a:r>
            <a:r>
              <a:rPr lang="en-GB" sz="1200" i="1" dirty="0" smtClean="0">
                <a:cs typeface="Arial" pitchFamily="34" charset="0"/>
              </a:rPr>
              <a:t>British Journal of Learning Disabilities.  </a:t>
            </a:r>
            <a:r>
              <a:rPr lang="en-GB" sz="1200" dirty="0" smtClean="0">
                <a:cs typeface="Arial" pitchFamily="34" charset="0"/>
              </a:rPr>
              <a:t>Vol. 32: 191-197.</a:t>
            </a:r>
          </a:p>
          <a:p>
            <a:r>
              <a:rPr lang="en-GB" sz="1200" dirty="0" smtClean="0"/>
              <a:t>Lawson, W. (2010) </a:t>
            </a:r>
            <a:r>
              <a:rPr lang="en-GB" sz="1200" i="1" dirty="0" smtClean="0"/>
              <a:t>The Passionate Mind: how people with autism learn.  </a:t>
            </a:r>
            <a:r>
              <a:rPr lang="en-GB" sz="1200" dirty="0" smtClean="0"/>
              <a:t>London: Jessica Kingsley.</a:t>
            </a:r>
          </a:p>
          <a:p>
            <a:r>
              <a:rPr lang="en-GB" sz="1200" dirty="0" smtClean="0"/>
              <a:t>Lowell, E. (1999) </a:t>
            </a:r>
            <a:r>
              <a:rPr lang="en-GB" sz="1200" i="1" dirty="0" smtClean="0"/>
              <a:t>Remember Summer.  </a:t>
            </a:r>
            <a:r>
              <a:rPr lang="en-GB" sz="1200" dirty="0" smtClean="0"/>
              <a:t>London: Avon.</a:t>
            </a:r>
          </a:p>
          <a:p>
            <a:r>
              <a:rPr lang="en-GB" sz="1200" dirty="0" smtClean="0"/>
              <a:t>Milton, D. (2012a) </a:t>
            </a:r>
            <a:r>
              <a:rPr lang="en-GB" sz="1200" i="1" dirty="0" smtClean="0"/>
              <a:t>So what exactly is autism?  </a:t>
            </a:r>
            <a:r>
              <a:rPr lang="en-GB" sz="1200" dirty="0" smtClean="0"/>
              <a:t>London: Autism Education Trust.</a:t>
            </a:r>
          </a:p>
          <a:p>
            <a:r>
              <a:rPr lang="en-GB" sz="1200" dirty="0" smtClean="0"/>
              <a:t>Milton, D. (2012b) On the Ontological Status of Autism: the ‘Double Empathy Problem’. </a:t>
            </a:r>
            <a:r>
              <a:rPr lang="en-GB" sz="1200" i="1" dirty="0" smtClean="0"/>
              <a:t>Disability and Society.</a:t>
            </a:r>
            <a:r>
              <a:rPr lang="en-GB" sz="1200" dirty="0" smtClean="0"/>
              <a:t>  Vol. 27(6): 883-887.</a:t>
            </a:r>
          </a:p>
          <a:p>
            <a:r>
              <a:rPr lang="en-GB" sz="1200" dirty="0" smtClean="0"/>
              <a:t>Milton, D. (2014a) Autistic expertise: a critical reflection on the production of knowledge in autism studies. Autism: The International Journal of Research and Practice (special edition ‘Autism and Society’), </a:t>
            </a:r>
            <a:r>
              <a:rPr lang="en-GB" sz="1200" dirty="0" err="1" smtClean="0"/>
              <a:t>Onlinefirst</a:t>
            </a:r>
            <a:r>
              <a:rPr lang="en-GB" sz="1200" dirty="0" smtClean="0"/>
              <a:t>, 17/03/14.</a:t>
            </a:r>
          </a:p>
          <a:p>
            <a:r>
              <a:rPr lang="en-GB" sz="1200" dirty="0" smtClean="0"/>
              <a:t>Milton, D. (2014b) </a:t>
            </a:r>
            <a:r>
              <a:rPr lang="en-GB" sz="1200" i="1" dirty="0" smtClean="0"/>
              <a:t>What is meant by participation and inclusion, and why it can be difficult to achieve.  </a:t>
            </a:r>
            <a:r>
              <a:rPr lang="en-GB" sz="1200" dirty="0" smtClean="0"/>
              <a:t>NAS Ask autism conference: Participation and inclusion from the inside-out: autism from an autistic perspective, London Jan 2014.</a:t>
            </a:r>
          </a:p>
          <a:p>
            <a:endParaRPr lang="en-US" sz="1200"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36</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sz="1200" dirty="0" smtClean="0"/>
              <a:t>Milton, D. and </a:t>
            </a:r>
            <a:r>
              <a:rPr lang="en-GB" sz="1200" dirty="0" err="1" smtClean="0"/>
              <a:t>Bracher</a:t>
            </a:r>
            <a:r>
              <a:rPr lang="en-GB" sz="1200" dirty="0" smtClean="0"/>
              <a:t>, M. (2013) Autistics speak but are they heard?  </a:t>
            </a:r>
            <a:r>
              <a:rPr lang="en-GB" sz="1200" i="1" dirty="0" smtClean="0"/>
              <a:t>Medical Sociology Online.</a:t>
            </a:r>
            <a:r>
              <a:rPr lang="en-GB" sz="1200" dirty="0" smtClean="0"/>
              <a:t>  Vol. 7(2): 61-69.</a:t>
            </a:r>
          </a:p>
          <a:p>
            <a:r>
              <a:rPr lang="en-GB" sz="1200" dirty="0" smtClean="0"/>
              <a:t>Milton, D. and Moon, L. (2012) The normalisation agenda and the psycho-emotional disablement of autistic people, </a:t>
            </a:r>
            <a:r>
              <a:rPr lang="en-GB" sz="1200" i="1" dirty="0" smtClean="0"/>
              <a:t>Autonomy </a:t>
            </a:r>
            <a:r>
              <a:rPr lang="en-GB" sz="1200" dirty="0" smtClean="0"/>
              <a:t>Vol. 1(1).</a:t>
            </a:r>
          </a:p>
          <a:p>
            <a:r>
              <a:rPr lang="en-GB" sz="1200" dirty="0" smtClean="0"/>
              <a:t>Milton, D. and </a:t>
            </a:r>
            <a:r>
              <a:rPr lang="en-GB" sz="1200" dirty="0" err="1" smtClean="0"/>
              <a:t>Bracher</a:t>
            </a:r>
            <a:r>
              <a:rPr lang="en-GB" sz="1200" dirty="0" smtClean="0"/>
              <a:t>, M. (2013) Autistics speak but are they heard?  </a:t>
            </a:r>
            <a:r>
              <a:rPr lang="en-GB" sz="1200" i="1" dirty="0" smtClean="0"/>
              <a:t>Medical Sociology Online.</a:t>
            </a:r>
            <a:r>
              <a:rPr lang="en-GB" sz="1200" dirty="0" smtClean="0"/>
              <a:t>  Vol. 7(2): 61-69.</a:t>
            </a:r>
          </a:p>
          <a:p>
            <a:r>
              <a:rPr lang="en-GB" sz="1200" dirty="0" smtClean="0"/>
              <a:t>Murray, D., Lesser, M. and Lawson, W. (2005) ‘Attention, </a:t>
            </a:r>
            <a:r>
              <a:rPr lang="en-GB" sz="1200" dirty="0" err="1" smtClean="0"/>
              <a:t>monotropism</a:t>
            </a:r>
            <a:r>
              <a:rPr lang="en-GB" sz="1200" dirty="0" smtClean="0"/>
              <a:t> and the diagnostic criteria for autism.’ </a:t>
            </a:r>
            <a:r>
              <a:rPr lang="en-GB" sz="1200" i="1" dirty="0" smtClean="0"/>
              <a:t>Autism. </a:t>
            </a:r>
            <a:r>
              <a:rPr lang="en-GB" sz="1200" dirty="0" smtClean="0"/>
              <a:t>Vol. 9(2), pp. 136-156.</a:t>
            </a:r>
          </a:p>
          <a:p>
            <a:r>
              <a:rPr lang="en-GB" sz="1200" dirty="0" err="1" smtClean="0"/>
              <a:t>Ne’eman</a:t>
            </a:r>
            <a:r>
              <a:rPr lang="en-GB" sz="1200" dirty="0" smtClean="0"/>
              <a:t>, A. (2011) Question and Answer interview, accessed at </a:t>
            </a:r>
            <a:r>
              <a:rPr lang="en-GB" sz="1200" dirty="0" smtClean="0">
                <a:hlinkClick r:id="rId2"/>
              </a:rPr>
              <a:t>http://www.talkaboutautism.org.uk/community/live-qa-events/010611-ari-neeman</a:t>
            </a:r>
            <a:r>
              <a:rPr lang="en-GB" sz="1200" dirty="0" smtClean="0"/>
              <a:t> </a:t>
            </a:r>
          </a:p>
          <a:p>
            <a:r>
              <a:rPr lang="en-GB" sz="1200" dirty="0" err="1" smtClean="0">
                <a:cs typeface="Arial" pitchFamily="34" charset="0"/>
              </a:rPr>
              <a:t>Pellicano</a:t>
            </a:r>
            <a:r>
              <a:rPr lang="en-GB" sz="1200" dirty="0" smtClean="0">
                <a:cs typeface="Arial" pitchFamily="34" charset="0"/>
              </a:rPr>
              <a:t>, L., </a:t>
            </a:r>
            <a:r>
              <a:rPr lang="en-GB" sz="1200" dirty="0" err="1" smtClean="0">
                <a:cs typeface="Arial" pitchFamily="34" charset="0"/>
              </a:rPr>
              <a:t>Dinsmore</a:t>
            </a:r>
            <a:r>
              <a:rPr lang="en-GB" sz="1200" dirty="0" smtClean="0">
                <a:cs typeface="Arial" pitchFamily="34" charset="0"/>
              </a:rPr>
              <a:t>, A. and </a:t>
            </a:r>
            <a:r>
              <a:rPr lang="en-GB" sz="1200" dirty="0" err="1" smtClean="0">
                <a:cs typeface="Arial" pitchFamily="34" charset="0"/>
              </a:rPr>
              <a:t>Charman</a:t>
            </a:r>
            <a:r>
              <a:rPr lang="en-GB" sz="1200" dirty="0" smtClean="0">
                <a:cs typeface="Arial" pitchFamily="34" charset="0"/>
              </a:rPr>
              <a:t>, T. (2013) </a:t>
            </a:r>
            <a:r>
              <a:rPr lang="en-GB" sz="1200" i="1" dirty="0" smtClean="0">
                <a:cs typeface="Arial" pitchFamily="34" charset="0"/>
              </a:rPr>
              <a:t>A Future Shaped Together: Shaping Autism Research in the UK.</a:t>
            </a:r>
            <a:r>
              <a:rPr lang="en-GB" sz="1200" dirty="0" smtClean="0">
                <a:cs typeface="Arial" pitchFamily="34" charset="0"/>
              </a:rPr>
              <a:t>  London: Institute of Education.</a:t>
            </a:r>
          </a:p>
          <a:p>
            <a:r>
              <a:rPr lang="en-GB" sz="1200" dirty="0" err="1" smtClean="0">
                <a:cs typeface="Arial" pitchFamily="34" charset="0"/>
              </a:rPr>
              <a:t>Preece</a:t>
            </a:r>
            <a:r>
              <a:rPr lang="en-GB" sz="1200" dirty="0" smtClean="0">
                <a:cs typeface="Arial" pitchFamily="34" charset="0"/>
              </a:rPr>
              <a:t>, D. and Jordan, R. (2009) ‘Obtaining the views of children and young people with autism spectrum disorders about their experience of daily life and social care support.’  </a:t>
            </a:r>
            <a:r>
              <a:rPr lang="en-GB" sz="1200" i="1" dirty="0" smtClean="0">
                <a:cs typeface="Arial" pitchFamily="34" charset="0"/>
              </a:rPr>
              <a:t>British Journal of Learning Disabilities.  </a:t>
            </a:r>
            <a:r>
              <a:rPr lang="en-GB" sz="1200" dirty="0" smtClean="0">
                <a:cs typeface="Arial" pitchFamily="34" charset="0"/>
              </a:rPr>
              <a:t>Vol. 38, pp. 10-20.</a:t>
            </a:r>
          </a:p>
          <a:p>
            <a:r>
              <a:rPr lang="en-GB" sz="1200" dirty="0" smtClean="0"/>
              <a:t>Sinclair, J. (1993)</a:t>
            </a:r>
            <a:r>
              <a:rPr lang="en-GB" sz="1200" i="1" dirty="0" smtClean="0"/>
              <a:t> Don’t Mourn For Us </a:t>
            </a:r>
            <a:r>
              <a:rPr lang="en-GB" sz="1200" dirty="0" smtClean="0"/>
              <a:t>[online] </a:t>
            </a:r>
            <a:r>
              <a:rPr lang="en-GB" sz="1200" dirty="0" smtClean="0">
                <a:hlinkClick r:id="rId3"/>
              </a:rPr>
              <a:t>http://www.autreat.com/dont_mourn.html</a:t>
            </a:r>
            <a:r>
              <a:rPr lang="en-GB" sz="1200" dirty="0" smtClean="0"/>
              <a:t> </a:t>
            </a:r>
          </a:p>
          <a:p>
            <a:r>
              <a:rPr lang="en-GB" sz="1200" dirty="0" smtClean="0">
                <a:cs typeface="Arial" pitchFamily="34" charset="0"/>
              </a:rPr>
              <a:t>United Nations (2006) </a:t>
            </a:r>
            <a:r>
              <a:rPr lang="en-GB" sz="1200" i="1" dirty="0" smtClean="0">
                <a:cs typeface="Arial" pitchFamily="34" charset="0"/>
              </a:rPr>
              <a:t>Convention on the Rights of Persons with Disabilities</a:t>
            </a:r>
            <a:r>
              <a:rPr lang="en-GB" sz="1200" dirty="0" smtClean="0">
                <a:cs typeface="Arial" pitchFamily="34" charset="0"/>
              </a:rPr>
              <a:t>.  New York: United Nations.</a:t>
            </a:r>
            <a:endParaRPr lang="en-GB" sz="1200" dirty="0" smtClean="0"/>
          </a:p>
          <a:p>
            <a:r>
              <a:rPr lang="en-GB" sz="1200" dirty="0" smtClean="0"/>
              <a:t>Wenger, E. (1998) </a:t>
            </a:r>
            <a:r>
              <a:rPr lang="en-GB" sz="1200" i="1" dirty="0" smtClean="0"/>
              <a:t>Communities of Practice: Learning, Meaning and Identity.  </a:t>
            </a:r>
            <a:r>
              <a:rPr lang="en-GB" sz="1200" dirty="0" smtClean="0"/>
              <a:t>Cambridge: Cambridge University Press.</a:t>
            </a:r>
          </a:p>
          <a:p>
            <a:r>
              <a:rPr lang="en-GB" sz="1200" dirty="0" smtClean="0"/>
              <a:t>Williams, D. (1996) </a:t>
            </a:r>
            <a:r>
              <a:rPr lang="en-GB" sz="1200" i="1" dirty="0" smtClean="0"/>
              <a:t>Autism: An Inside-Out Approach.  </a:t>
            </a:r>
            <a:r>
              <a:rPr lang="en-GB" sz="1200" dirty="0" smtClean="0"/>
              <a:t>London: Jessica Kingsley.</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37</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41386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growing understanding</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a:xfrm>
            <a:off x="1331912" y="1484313"/>
            <a:ext cx="5174395" cy="4897437"/>
          </a:xfrm>
        </p:spPr>
        <p:txBody>
          <a:bodyPr/>
          <a:lstStyle/>
          <a:p>
            <a:r>
              <a:rPr lang="en-GB" sz="2000" dirty="0" smtClean="0"/>
              <a:t>Obtaining the views of disabled people – requirement of policy / legislation both nationally and internationally (UN, 2006).</a:t>
            </a:r>
          </a:p>
          <a:p>
            <a:r>
              <a:rPr lang="en-GB" sz="2000" dirty="0" smtClean="0"/>
              <a:t>Lack of involvement and representation in organisations ‘for’ autistic people.</a:t>
            </a:r>
          </a:p>
          <a:p>
            <a:r>
              <a:rPr lang="en-GB" sz="2000" dirty="0" smtClean="0"/>
              <a:t>Conflict between growing autistic voice and the discourse of dysfunction, deficiency, and dependency.</a:t>
            </a:r>
          </a:p>
          <a:p>
            <a:r>
              <a:rPr lang="en-GB" sz="2000" dirty="0" smtClean="0"/>
              <a:t>A Future Shaped Together (</a:t>
            </a:r>
            <a:r>
              <a:rPr lang="en-GB" sz="2000" dirty="0" err="1" smtClean="0"/>
              <a:t>Pellicano</a:t>
            </a:r>
            <a:r>
              <a:rPr lang="en-GB" sz="2000" dirty="0" smtClean="0"/>
              <a:t> et al. 2013).</a:t>
            </a:r>
          </a:p>
          <a:p>
            <a:r>
              <a:rPr lang="en-GB" sz="2000" dirty="0" smtClean="0"/>
              <a:t>The Shaping Autism Research UK project.</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4</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pic>
        <p:nvPicPr>
          <p:cNvPr id="8" name="Picture 7" descr="D:\Users\Damian Milton\Pictures\DSCF0311.JPG"/>
          <p:cNvPicPr/>
          <p:nvPr/>
        </p:nvPicPr>
        <p:blipFill>
          <a:blip r:embed="rId2" cstate="print"/>
          <a:srcRect/>
          <a:stretch>
            <a:fillRect/>
          </a:stretch>
        </p:blipFill>
        <p:spPr bwMode="auto">
          <a:xfrm>
            <a:off x="6604000" y="3335580"/>
            <a:ext cx="2540000" cy="1905000"/>
          </a:xfrm>
          <a:prstGeom prst="rect">
            <a:avLst/>
          </a:prstGeom>
          <a:noFill/>
          <a:ln w="9525">
            <a:noFill/>
            <a:miter lim="800000"/>
            <a:headEnd/>
            <a:tailEnd/>
          </a:ln>
        </p:spPr>
      </p:pic>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Nothing about us, without us</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dirty="0" smtClean="0"/>
              <a:t>Having an autonomous voice – an essential requirement for individual well-being.  </a:t>
            </a:r>
          </a:p>
          <a:p>
            <a:r>
              <a:rPr lang="en-GB" dirty="0" smtClean="0"/>
              <a:t>For people on the autism spectrum however, there can be a number of barriers to participation in wider social life.  </a:t>
            </a:r>
          </a:p>
          <a:p>
            <a:r>
              <a:rPr lang="en-GB" dirty="0" smtClean="0"/>
              <a:t>People on the autism spectrum have often been excluded from contributing towards the decisions that directly affect their own lives.</a:t>
            </a:r>
          </a:p>
          <a:p>
            <a:r>
              <a:rPr lang="en-GB" dirty="0" smtClean="0"/>
              <a:t>This has led many autistic-led advocacy groups to rally behind the slogan: ‘Nothing about us, without us’.</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5</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Aspects of social participation</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dirty="0" smtClean="0"/>
              <a:t>Acceptance and understanding – a sense of belonging.</a:t>
            </a:r>
          </a:p>
          <a:p>
            <a:r>
              <a:rPr lang="en-GB" dirty="0" smtClean="0"/>
              <a:t>Engagement in public and political life – being able to express oneself and affect change.</a:t>
            </a:r>
          </a:p>
          <a:p>
            <a:r>
              <a:rPr lang="en-GB" dirty="0" smtClean="0"/>
              <a:t>Individual and collective concerns.</a:t>
            </a:r>
          </a:p>
          <a:p>
            <a:r>
              <a:rPr lang="en-GB" dirty="0" smtClean="0"/>
              <a:t>Present lived realities – a more collaborative future?</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6</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Arnstein</a:t>
            </a:r>
            <a:r>
              <a:rPr lang="en-US" dirty="0" smtClean="0"/>
              <a:t> (1969)</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graphicFrame>
        <p:nvGraphicFramePr>
          <p:cNvPr id="8" name="Content Placeholder 7"/>
          <p:cNvGraphicFramePr>
            <a:graphicFrameLocks noGrp="1"/>
          </p:cNvGraphicFramePr>
          <p:nvPr>
            <p:ph idx="1"/>
          </p:nvPr>
        </p:nvGraphicFramePr>
        <p:xfrm>
          <a:off x="545123" y="1484313"/>
          <a:ext cx="8229600" cy="4547214"/>
        </p:xfrm>
        <a:graphic>
          <a:graphicData uri="http://schemas.openxmlformats.org/drawingml/2006/table">
            <a:tbl>
              <a:tblPr firstRow="1" bandRow="1">
                <a:tableStyleId>{5C22544A-7EE6-4342-B048-85BDC9FD1C3A}</a:tableStyleId>
              </a:tblPr>
              <a:tblGrid>
                <a:gridCol w="4114800"/>
                <a:gridCol w="4114800"/>
              </a:tblGrid>
              <a:tr h="505246">
                <a:tc>
                  <a:txBody>
                    <a:bodyPr/>
                    <a:lstStyle/>
                    <a:p>
                      <a:endParaRPr lang="en-GB" dirty="0"/>
                    </a:p>
                  </a:txBody>
                  <a:tcPr/>
                </a:tc>
                <a:tc>
                  <a:txBody>
                    <a:bodyPr/>
                    <a:lstStyle/>
                    <a:p>
                      <a:endParaRPr lang="en-GB"/>
                    </a:p>
                  </a:txBody>
                  <a:tcPr/>
                </a:tc>
              </a:tr>
              <a:tr h="505246">
                <a:tc>
                  <a:txBody>
                    <a:bodyPr/>
                    <a:lstStyle/>
                    <a:p>
                      <a:pPr>
                        <a:lnSpc>
                          <a:spcPct val="115000"/>
                        </a:lnSpc>
                        <a:spcAft>
                          <a:spcPts val="0"/>
                        </a:spcAft>
                      </a:pPr>
                      <a:r>
                        <a:rPr lang="en-GB" sz="2000" dirty="0">
                          <a:latin typeface="Arial"/>
                          <a:ea typeface="Calibri"/>
                          <a:cs typeface="Times New Roman"/>
                        </a:rPr>
                        <a:t>Degrees of citizen power</a:t>
                      </a:r>
                      <a:endParaRPr lang="en-GB" sz="2000" dirty="0">
                        <a:latin typeface="Calibri"/>
                        <a:ea typeface="Calibri"/>
                        <a:cs typeface="Times New Roman"/>
                      </a:endParaRPr>
                    </a:p>
                  </a:txBody>
                  <a:tcPr marL="68580" marR="68580" marT="0" marB="0"/>
                </a:tc>
                <a:tc>
                  <a:txBody>
                    <a:bodyPr/>
                    <a:lstStyle/>
                    <a:p>
                      <a:pPr>
                        <a:lnSpc>
                          <a:spcPct val="115000"/>
                        </a:lnSpc>
                        <a:spcAft>
                          <a:spcPts val="0"/>
                        </a:spcAft>
                      </a:pPr>
                      <a:r>
                        <a:rPr lang="en-GB" sz="2000">
                          <a:latin typeface="Arial"/>
                          <a:ea typeface="Calibri"/>
                          <a:cs typeface="Times New Roman"/>
                        </a:rPr>
                        <a:t>Citizen control</a:t>
                      </a:r>
                      <a:endParaRPr lang="en-GB" sz="2000">
                        <a:latin typeface="Calibri"/>
                        <a:ea typeface="Calibri"/>
                        <a:cs typeface="Times New Roman"/>
                      </a:endParaRPr>
                    </a:p>
                  </a:txBody>
                  <a:tcPr marL="68580" marR="68580" marT="0" marB="0"/>
                </a:tc>
              </a:tr>
              <a:tr h="505246">
                <a:tc>
                  <a:txBody>
                    <a:bodyPr/>
                    <a:lstStyle/>
                    <a:p>
                      <a:pPr>
                        <a:lnSpc>
                          <a:spcPct val="115000"/>
                        </a:lnSpc>
                        <a:spcAft>
                          <a:spcPts val="0"/>
                        </a:spcAft>
                      </a:pPr>
                      <a:endParaRPr lang="en-GB" sz="2000">
                        <a:latin typeface="Arial"/>
                        <a:ea typeface="Calibri"/>
                        <a:cs typeface="Times New Roman"/>
                      </a:endParaRPr>
                    </a:p>
                  </a:txBody>
                  <a:tcPr marL="68580" marR="68580" marT="0" marB="0"/>
                </a:tc>
                <a:tc>
                  <a:txBody>
                    <a:bodyPr/>
                    <a:lstStyle/>
                    <a:p>
                      <a:pPr>
                        <a:lnSpc>
                          <a:spcPct val="115000"/>
                        </a:lnSpc>
                        <a:spcAft>
                          <a:spcPts val="0"/>
                        </a:spcAft>
                      </a:pPr>
                      <a:r>
                        <a:rPr lang="en-GB" sz="2000">
                          <a:latin typeface="Arial"/>
                          <a:ea typeface="Calibri"/>
                          <a:cs typeface="Times New Roman"/>
                        </a:rPr>
                        <a:t>Delegated power</a:t>
                      </a:r>
                      <a:endParaRPr lang="en-GB" sz="2000">
                        <a:latin typeface="Calibri"/>
                        <a:ea typeface="Calibri"/>
                        <a:cs typeface="Times New Roman"/>
                      </a:endParaRPr>
                    </a:p>
                  </a:txBody>
                  <a:tcPr marL="68580" marR="68580" marT="0" marB="0"/>
                </a:tc>
              </a:tr>
              <a:tr h="505246">
                <a:tc>
                  <a:txBody>
                    <a:bodyPr/>
                    <a:lstStyle/>
                    <a:p>
                      <a:pPr>
                        <a:lnSpc>
                          <a:spcPct val="115000"/>
                        </a:lnSpc>
                        <a:spcAft>
                          <a:spcPts val="0"/>
                        </a:spcAft>
                      </a:pPr>
                      <a:endParaRPr lang="en-GB" sz="2000" dirty="0">
                        <a:latin typeface="Arial"/>
                        <a:ea typeface="Calibri"/>
                        <a:cs typeface="Times New Roman"/>
                      </a:endParaRPr>
                    </a:p>
                  </a:txBody>
                  <a:tcPr marL="68580" marR="68580" marT="0" marB="0"/>
                </a:tc>
                <a:tc>
                  <a:txBody>
                    <a:bodyPr/>
                    <a:lstStyle/>
                    <a:p>
                      <a:pPr>
                        <a:lnSpc>
                          <a:spcPct val="115000"/>
                        </a:lnSpc>
                        <a:spcAft>
                          <a:spcPts val="0"/>
                        </a:spcAft>
                      </a:pPr>
                      <a:r>
                        <a:rPr lang="en-GB" sz="2000">
                          <a:latin typeface="Arial"/>
                          <a:ea typeface="Calibri"/>
                          <a:cs typeface="Times New Roman"/>
                        </a:rPr>
                        <a:t>Partnership</a:t>
                      </a:r>
                      <a:endParaRPr lang="en-GB" sz="2000">
                        <a:latin typeface="Calibri"/>
                        <a:ea typeface="Calibri"/>
                        <a:cs typeface="Times New Roman"/>
                      </a:endParaRPr>
                    </a:p>
                  </a:txBody>
                  <a:tcPr marL="68580" marR="68580" marT="0" marB="0"/>
                </a:tc>
              </a:tr>
              <a:tr h="505246">
                <a:tc>
                  <a:txBody>
                    <a:bodyPr/>
                    <a:lstStyle/>
                    <a:p>
                      <a:pPr>
                        <a:lnSpc>
                          <a:spcPct val="115000"/>
                        </a:lnSpc>
                        <a:spcAft>
                          <a:spcPts val="0"/>
                        </a:spcAft>
                      </a:pPr>
                      <a:r>
                        <a:rPr lang="en-GB" sz="2000" dirty="0">
                          <a:latin typeface="Arial"/>
                          <a:ea typeface="Calibri"/>
                          <a:cs typeface="Times New Roman"/>
                        </a:rPr>
                        <a:t>Degrees of tokenism</a:t>
                      </a:r>
                      <a:endParaRPr lang="en-GB" sz="2000" dirty="0">
                        <a:latin typeface="Calibri"/>
                        <a:ea typeface="Calibri"/>
                        <a:cs typeface="Times New Roman"/>
                      </a:endParaRPr>
                    </a:p>
                  </a:txBody>
                  <a:tcPr marL="68580" marR="68580" marT="0" marB="0"/>
                </a:tc>
                <a:tc>
                  <a:txBody>
                    <a:bodyPr/>
                    <a:lstStyle/>
                    <a:p>
                      <a:pPr>
                        <a:lnSpc>
                          <a:spcPct val="115000"/>
                        </a:lnSpc>
                        <a:spcAft>
                          <a:spcPts val="0"/>
                        </a:spcAft>
                      </a:pPr>
                      <a:r>
                        <a:rPr lang="en-GB" sz="2000">
                          <a:latin typeface="Arial"/>
                          <a:ea typeface="Calibri"/>
                          <a:cs typeface="Times New Roman"/>
                        </a:rPr>
                        <a:t>Placation</a:t>
                      </a:r>
                      <a:endParaRPr lang="en-GB" sz="2000">
                        <a:latin typeface="Calibri"/>
                        <a:ea typeface="Calibri"/>
                        <a:cs typeface="Times New Roman"/>
                      </a:endParaRPr>
                    </a:p>
                  </a:txBody>
                  <a:tcPr marL="68580" marR="68580" marT="0" marB="0"/>
                </a:tc>
              </a:tr>
              <a:tr h="505246">
                <a:tc>
                  <a:txBody>
                    <a:bodyPr/>
                    <a:lstStyle/>
                    <a:p>
                      <a:pPr>
                        <a:lnSpc>
                          <a:spcPct val="115000"/>
                        </a:lnSpc>
                        <a:spcAft>
                          <a:spcPts val="0"/>
                        </a:spcAft>
                      </a:pPr>
                      <a:endParaRPr lang="en-GB" sz="2000">
                        <a:latin typeface="Arial"/>
                        <a:ea typeface="Calibri"/>
                        <a:cs typeface="Times New Roman"/>
                      </a:endParaRPr>
                    </a:p>
                  </a:txBody>
                  <a:tcPr marL="68580" marR="68580" marT="0" marB="0"/>
                </a:tc>
                <a:tc>
                  <a:txBody>
                    <a:bodyPr/>
                    <a:lstStyle/>
                    <a:p>
                      <a:pPr>
                        <a:lnSpc>
                          <a:spcPct val="115000"/>
                        </a:lnSpc>
                        <a:spcAft>
                          <a:spcPts val="0"/>
                        </a:spcAft>
                      </a:pPr>
                      <a:r>
                        <a:rPr lang="en-GB" sz="2000">
                          <a:latin typeface="Arial"/>
                          <a:ea typeface="Calibri"/>
                          <a:cs typeface="Times New Roman"/>
                        </a:rPr>
                        <a:t>Consultation</a:t>
                      </a:r>
                      <a:endParaRPr lang="en-GB" sz="2000">
                        <a:latin typeface="Calibri"/>
                        <a:ea typeface="Calibri"/>
                        <a:cs typeface="Times New Roman"/>
                      </a:endParaRPr>
                    </a:p>
                  </a:txBody>
                  <a:tcPr marL="68580" marR="68580" marT="0" marB="0"/>
                </a:tc>
              </a:tr>
              <a:tr h="505246">
                <a:tc>
                  <a:txBody>
                    <a:bodyPr/>
                    <a:lstStyle/>
                    <a:p>
                      <a:pPr>
                        <a:lnSpc>
                          <a:spcPct val="115000"/>
                        </a:lnSpc>
                        <a:spcAft>
                          <a:spcPts val="0"/>
                        </a:spcAft>
                      </a:pPr>
                      <a:endParaRPr lang="en-GB" sz="2000">
                        <a:latin typeface="Arial"/>
                        <a:ea typeface="Calibri"/>
                        <a:cs typeface="Times New Roman"/>
                      </a:endParaRPr>
                    </a:p>
                  </a:txBody>
                  <a:tcPr marL="68580" marR="68580" marT="0" marB="0"/>
                </a:tc>
                <a:tc>
                  <a:txBody>
                    <a:bodyPr/>
                    <a:lstStyle/>
                    <a:p>
                      <a:pPr>
                        <a:lnSpc>
                          <a:spcPct val="115000"/>
                        </a:lnSpc>
                        <a:spcAft>
                          <a:spcPts val="0"/>
                        </a:spcAft>
                      </a:pPr>
                      <a:r>
                        <a:rPr lang="en-GB" sz="2000">
                          <a:latin typeface="Arial"/>
                          <a:ea typeface="Calibri"/>
                          <a:cs typeface="Times New Roman"/>
                        </a:rPr>
                        <a:t>Informing</a:t>
                      </a:r>
                      <a:endParaRPr lang="en-GB" sz="2000">
                        <a:latin typeface="Calibri"/>
                        <a:ea typeface="Calibri"/>
                        <a:cs typeface="Times New Roman"/>
                      </a:endParaRPr>
                    </a:p>
                  </a:txBody>
                  <a:tcPr marL="68580" marR="68580" marT="0" marB="0"/>
                </a:tc>
              </a:tr>
              <a:tr h="505246">
                <a:tc>
                  <a:txBody>
                    <a:bodyPr/>
                    <a:lstStyle/>
                    <a:p>
                      <a:pPr>
                        <a:lnSpc>
                          <a:spcPct val="115000"/>
                        </a:lnSpc>
                        <a:spcAft>
                          <a:spcPts val="0"/>
                        </a:spcAft>
                      </a:pPr>
                      <a:r>
                        <a:rPr lang="en-GB" sz="2000">
                          <a:latin typeface="Arial"/>
                          <a:ea typeface="Calibri"/>
                          <a:cs typeface="Times New Roman"/>
                        </a:rPr>
                        <a:t>No power / non-participation</a:t>
                      </a:r>
                      <a:endParaRPr lang="en-GB" sz="2000">
                        <a:latin typeface="Calibri"/>
                        <a:ea typeface="Calibri"/>
                        <a:cs typeface="Times New Roman"/>
                      </a:endParaRPr>
                    </a:p>
                  </a:txBody>
                  <a:tcPr marL="68580" marR="68580" marT="0" marB="0"/>
                </a:tc>
                <a:tc>
                  <a:txBody>
                    <a:bodyPr/>
                    <a:lstStyle/>
                    <a:p>
                      <a:pPr>
                        <a:lnSpc>
                          <a:spcPct val="115000"/>
                        </a:lnSpc>
                        <a:spcAft>
                          <a:spcPts val="0"/>
                        </a:spcAft>
                      </a:pPr>
                      <a:r>
                        <a:rPr lang="en-GB" sz="2000">
                          <a:latin typeface="Arial"/>
                          <a:ea typeface="Calibri"/>
                          <a:cs typeface="Times New Roman"/>
                        </a:rPr>
                        <a:t>Therapy</a:t>
                      </a:r>
                      <a:endParaRPr lang="en-GB" sz="2000">
                        <a:latin typeface="Calibri"/>
                        <a:ea typeface="Calibri"/>
                        <a:cs typeface="Times New Roman"/>
                      </a:endParaRPr>
                    </a:p>
                  </a:txBody>
                  <a:tcPr marL="68580" marR="68580" marT="0" marB="0"/>
                </a:tc>
              </a:tr>
              <a:tr h="505246">
                <a:tc>
                  <a:txBody>
                    <a:bodyPr/>
                    <a:lstStyle/>
                    <a:p>
                      <a:pPr>
                        <a:lnSpc>
                          <a:spcPct val="115000"/>
                        </a:lnSpc>
                        <a:spcAft>
                          <a:spcPts val="0"/>
                        </a:spcAft>
                      </a:pPr>
                      <a:endParaRPr lang="en-GB" sz="2000">
                        <a:latin typeface="Arial"/>
                        <a:ea typeface="Calibri"/>
                        <a:cs typeface="Times New Roman"/>
                      </a:endParaRPr>
                    </a:p>
                  </a:txBody>
                  <a:tcPr marL="68580" marR="68580" marT="0" marB="0"/>
                </a:tc>
                <a:tc>
                  <a:txBody>
                    <a:bodyPr/>
                    <a:lstStyle/>
                    <a:p>
                      <a:pPr>
                        <a:lnSpc>
                          <a:spcPct val="115000"/>
                        </a:lnSpc>
                        <a:spcAft>
                          <a:spcPts val="0"/>
                        </a:spcAft>
                      </a:pPr>
                      <a:r>
                        <a:rPr lang="en-GB" sz="2000" dirty="0">
                          <a:latin typeface="Arial"/>
                          <a:ea typeface="Calibri"/>
                          <a:cs typeface="Times New Roman"/>
                        </a:rPr>
                        <a:t>Manipulation</a:t>
                      </a:r>
                      <a:endParaRPr lang="en-GB" sz="2000" dirty="0">
                        <a:latin typeface="Calibri"/>
                        <a:ea typeface="Calibri"/>
                        <a:cs typeface="Times New Roman"/>
                      </a:endParaRPr>
                    </a:p>
                  </a:txBody>
                  <a:tcPr marL="68580" marR="68580" marT="0" marB="0"/>
                </a:tc>
              </a:tr>
            </a:tbl>
          </a:graphicData>
        </a:graphic>
      </p:graphicFrame>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7</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and objectives – controversies in the field</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a:xfrm>
            <a:off x="1331913" y="1484313"/>
            <a:ext cx="3415933" cy="4897437"/>
          </a:xfrm>
        </p:spPr>
        <p:txBody>
          <a:bodyPr/>
          <a:lstStyle/>
          <a:p>
            <a:r>
              <a:rPr lang="en-GB" dirty="0" err="1" smtClean="0"/>
              <a:t>Normativity</a:t>
            </a:r>
            <a:r>
              <a:rPr lang="en-GB" dirty="0" smtClean="0"/>
              <a:t> or the acceptance/celebration of diversity?</a:t>
            </a:r>
          </a:p>
          <a:p>
            <a:r>
              <a:rPr lang="en-GB" dirty="0" err="1" smtClean="0"/>
              <a:t>Baggs</a:t>
            </a:r>
            <a:r>
              <a:rPr lang="en-GB" dirty="0" smtClean="0"/>
              <a:t> (2012) - communication page.</a:t>
            </a:r>
          </a:p>
          <a:p>
            <a:r>
              <a:rPr lang="en-GB" dirty="0" smtClean="0"/>
              <a:t>Scientific trials and/or building collaborative communities of practice (Wenger, 1998).</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8</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pic>
        <p:nvPicPr>
          <p:cNvPr id="8" name="Picture 7" descr="http://ballastexistenz.files.wordpress.com/2012/06/wpid-photo-may-15-2012-614-pm.jpg"/>
          <p:cNvPicPr/>
          <p:nvPr/>
        </p:nvPicPr>
        <p:blipFill>
          <a:blip r:embed="rId2" cstate="print"/>
          <a:srcRect/>
          <a:stretch>
            <a:fillRect/>
          </a:stretch>
        </p:blipFill>
        <p:spPr bwMode="auto">
          <a:xfrm>
            <a:off x="4810125" y="1484784"/>
            <a:ext cx="4333875" cy="5772150"/>
          </a:xfrm>
          <a:prstGeom prst="rect">
            <a:avLst/>
          </a:prstGeom>
          <a:noFill/>
          <a:ln w="9525">
            <a:noFill/>
            <a:miter lim="800000"/>
            <a:headEnd/>
            <a:tailEnd/>
          </a:ln>
        </p:spPr>
      </p:pic>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social.model.png]"/>
          <p:cNvPicPr>
            <a:picLocks noGrp="1"/>
          </p:cNvPicPr>
          <p:nvPr>
            <p:ph idx="1"/>
          </p:nvPr>
        </p:nvPicPr>
        <p:blipFill>
          <a:blip r:embed="rId3" cstate="print"/>
          <a:srcRect/>
          <a:stretch>
            <a:fillRect/>
          </a:stretch>
        </p:blipFill>
        <p:spPr bwMode="auto">
          <a:xfrm>
            <a:off x="0" y="-128588"/>
            <a:ext cx="9144000" cy="6986588"/>
          </a:xfrm>
          <a:prstGeom prst="rect">
            <a:avLst/>
          </a:prstGeom>
          <a:noFill/>
          <a:ln w="9525">
            <a:noFill/>
            <a:miter lim="800000"/>
            <a:headEnd/>
            <a:tailEnd/>
          </a:ln>
        </p:spPr>
      </p:pic>
    </p:spTree>
    <p:extLst>
      <p:ext uri="{BB962C8B-B14F-4D97-AF65-F5344CB8AC3E}">
        <p14:creationId xmlns="" xmlns:p14="http://schemas.microsoft.com/office/powerpoint/2010/main" val="2196751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kent2013">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681</TotalTime>
  <Words>2691</Words>
  <Application>Microsoft Office PowerPoint</Application>
  <PresentationFormat>On-screen Show (4:3)</PresentationFormat>
  <Paragraphs>268</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kent2013</vt:lpstr>
      <vt:lpstr>Slide 1</vt:lpstr>
      <vt:lpstr>Introduction</vt:lpstr>
      <vt:lpstr>A note on participation</vt:lpstr>
      <vt:lpstr>A growing understanding</vt:lpstr>
      <vt:lpstr>Nothing about us, without us</vt:lpstr>
      <vt:lpstr>Aspects of social participation</vt:lpstr>
      <vt:lpstr>Arnstein (1969)</vt:lpstr>
      <vt:lpstr>Aims and objectives – controversies in the field</vt:lpstr>
      <vt:lpstr>Slide 9</vt:lpstr>
      <vt:lpstr>The concept of neurodiversity</vt:lpstr>
      <vt:lpstr>AET consultation data</vt:lpstr>
      <vt:lpstr>Mutual incomprehension</vt:lpstr>
      <vt:lpstr>The ‘double empathy problem’</vt:lpstr>
      <vt:lpstr>Stakeholder perceptions</vt:lpstr>
      <vt:lpstr>Spectrum of educational views</vt:lpstr>
      <vt:lpstr>Common ground?</vt:lpstr>
      <vt:lpstr>The autistic voice and the production of knowledge</vt:lpstr>
      <vt:lpstr>Co-production</vt:lpstr>
      <vt:lpstr>Participatory research</vt:lpstr>
      <vt:lpstr>Emancipatory research</vt:lpstr>
      <vt:lpstr>Difficulties in the involvement of autistic people in research</vt:lpstr>
      <vt:lpstr>Slide 22</vt:lpstr>
      <vt:lpstr>Consent</vt:lpstr>
      <vt:lpstr>Recommendations for involving autistic people in research</vt:lpstr>
      <vt:lpstr>Slide 25</vt:lpstr>
      <vt:lpstr>Practicalities</vt:lpstr>
      <vt:lpstr>Are the assumptions made by researchers justified?</vt:lpstr>
      <vt:lpstr>Collaboration</vt:lpstr>
      <vt:lpstr>Participatory methods in practice</vt:lpstr>
      <vt:lpstr>The Participatory Autism Research Collective (PARC)</vt:lpstr>
      <vt:lpstr>The Research Autism Cygnet Mentoring Project</vt:lpstr>
      <vt:lpstr>Personal wellbeing index results</vt:lpstr>
      <vt:lpstr>Average progress toward goals</vt:lpstr>
      <vt:lpstr>Slide 34</vt:lpstr>
      <vt:lpstr>Conclusion</vt:lpstr>
      <vt:lpstr>References</vt:lpstr>
      <vt:lpstr>Slide 37</vt:lpstr>
      <vt:lpstr>Slide 38</vt:lpstr>
    </vt:vector>
  </TitlesOfParts>
  <Company>University of Kent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Kent - PG Powerpoint template</dc:title>
  <dc:creator>Miles Banbery</dc:creator>
  <cp:lastModifiedBy>Damian Milton</cp:lastModifiedBy>
  <cp:revision>51</cp:revision>
  <dcterms:created xsi:type="dcterms:W3CDTF">2013-06-07T14:52:08Z</dcterms:created>
  <dcterms:modified xsi:type="dcterms:W3CDTF">2017-09-10T15:30:02Z</dcterms:modified>
</cp:coreProperties>
</file>