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08525"/>
  <p:notesSz cx="6797675" cy="9928225"/>
  <p:defaultText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220"/>
    <a:srgbClr val="0033CC"/>
    <a:srgbClr val="00823B"/>
    <a:srgbClr val="0066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 d="100"/>
          <a:sy n="12" d="100"/>
        </p:scale>
        <p:origin x="2346" y="192"/>
      </p:cViewPr>
      <p:guideLst>
        <p:guide orient="horz" pos="13483"/>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13298392"/>
            <a:ext cx="25737979" cy="9176087"/>
          </a:xfrm>
        </p:spPr>
        <p:txBody>
          <a:bodyPr/>
          <a:lstStyle/>
          <a:p>
            <a:r>
              <a:rPr lang="en-US" smtClean="0"/>
              <a:t>Click to edit Master title style</a:t>
            </a:r>
            <a:endParaRPr lang="en-GB"/>
          </a:p>
        </p:txBody>
      </p:sp>
      <p:sp>
        <p:nvSpPr>
          <p:cNvPr id="3" name="Subtitl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37C67F0-6DB5-4BA3-8F79-C9A1276F4531}"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349142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7C67F0-6DB5-4BA3-8F79-C9A1276F4531}"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249198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10702131"/>
            <a:ext cx="22557528" cy="227995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015123" y="10702131"/>
            <a:ext cx="67178439" cy="227995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7C67F0-6DB5-4BA3-8F79-C9A1276F4531}"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2614901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7C67F0-6DB5-4BA3-8F79-C9A1276F4531}"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2519290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27508444"/>
            <a:ext cx="25737979" cy="8502249"/>
          </a:xfrm>
        </p:spPr>
        <p:txBody>
          <a:bodyPr anchor="t"/>
          <a:lstStyle>
            <a:lvl1pPr algn="l">
              <a:defRPr sz="18300" b="1" cap="all"/>
            </a:lvl1pPr>
          </a:lstStyle>
          <a:p>
            <a:r>
              <a:rPr lang="en-US" smtClean="0"/>
              <a:t>Click to edit Master title style</a:t>
            </a:r>
            <a:endParaRPr lang="en-GB"/>
          </a:p>
        </p:txBody>
      </p:sp>
      <p:sp>
        <p:nvSpPr>
          <p:cNvPr id="3" name="Text Placeholder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7C67F0-6DB5-4BA3-8F79-C9A1276F4531}"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3791521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37C67F0-6DB5-4BA3-8F79-C9A1276F4531}"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320906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1714326"/>
            <a:ext cx="27251978" cy="7134754"/>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4" name="Content Placeholder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n-US" smtClean="0"/>
              <a:t>Click to edit Master text styles</a:t>
            </a:r>
          </a:p>
        </p:txBody>
      </p:sp>
      <p:sp>
        <p:nvSpPr>
          <p:cNvPr id="6" name="Content Placeholder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37C67F0-6DB5-4BA3-8F79-C9A1276F4531}" type="datetimeFigureOut">
              <a:rPr lang="en-GB" smtClean="0"/>
              <a:t>14/11/2017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403267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37C67F0-6DB5-4BA3-8F79-C9A1276F4531}" type="datetimeFigureOut">
              <a:rPr lang="en-GB" smtClean="0"/>
              <a:t>14/11/2017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360495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7C67F0-6DB5-4BA3-8F79-C9A1276F4531}" type="datetimeFigureOut">
              <a:rPr lang="en-GB" smtClean="0"/>
              <a:t>14/11/2017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390622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0" y="1704413"/>
            <a:ext cx="9961903" cy="7253667"/>
          </a:xfrm>
        </p:spPr>
        <p:txBody>
          <a:bodyPr anchor="b"/>
          <a:lstStyle>
            <a:lvl1pPr algn="l">
              <a:defRPr sz="9100" b="1"/>
            </a:lvl1pPr>
          </a:lstStyle>
          <a:p>
            <a:r>
              <a:rPr lang="en-US" smtClean="0"/>
              <a:t>Click to edit Master title style</a:t>
            </a:r>
            <a:endParaRPr lang="en-GB"/>
          </a:p>
        </p:txBody>
      </p:sp>
      <p:sp>
        <p:nvSpPr>
          <p:cNvPr id="3" name="Content Placeholder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7C67F0-6DB5-4BA3-8F79-C9A1276F4531}"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2029473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29965968"/>
            <a:ext cx="18167985" cy="3537652"/>
          </a:xfrm>
        </p:spPr>
        <p:txBody>
          <a:bodyPr anchor="b"/>
          <a:lstStyle>
            <a:lvl1pPr algn="l">
              <a:defRPr sz="9100" b="1"/>
            </a:lvl1pPr>
          </a:lstStyle>
          <a:p>
            <a:r>
              <a:rPr lang="en-US" smtClean="0"/>
              <a:t>Click to edit Master title style</a:t>
            </a:r>
            <a:endParaRPr lang="en-GB"/>
          </a:p>
        </p:txBody>
      </p:sp>
      <p:sp>
        <p:nvSpPr>
          <p:cNvPr id="3" name="Picture Placeholder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en-GB"/>
          </a:p>
        </p:txBody>
      </p:sp>
      <p:sp>
        <p:nvSpPr>
          <p:cNvPr id="4" name="Text Placeholder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7C67F0-6DB5-4BA3-8F79-C9A1276F4531}"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6EF10B-95A4-46B3-9C3C-29D4A94067E2}" type="slidenum">
              <a:rPr lang="en-GB" smtClean="0"/>
              <a:t>‹#›</a:t>
            </a:fld>
            <a:endParaRPr lang="en-GB"/>
          </a:p>
        </p:txBody>
      </p:sp>
    </p:spTree>
    <p:extLst>
      <p:ext uri="{BB962C8B-B14F-4D97-AF65-F5344CB8AC3E}">
        <p14:creationId xmlns:p14="http://schemas.microsoft.com/office/powerpoint/2010/main" val="1210565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E37C67F0-6DB5-4BA3-8F79-C9A1276F4531}" type="datetimeFigureOut">
              <a:rPr lang="en-GB" smtClean="0"/>
              <a:t>14/11/2017</a:t>
            </a:fld>
            <a:endParaRPr lang="en-GB"/>
          </a:p>
        </p:txBody>
      </p:sp>
      <p:sp>
        <p:nvSpPr>
          <p:cNvPr id="5" name="Footer Placeholder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7B6EF10B-95A4-46B3-9C3C-29D4A94067E2}" type="slidenum">
              <a:rPr lang="en-GB" smtClean="0"/>
              <a:t>‹#›</a:t>
            </a:fld>
            <a:endParaRPr lang="en-GB"/>
          </a:p>
        </p:txBody>
      </p:sp>
    </p:spTree>
    <p:extLst>
      <p:ext uri="{BB962C8B-B14F-4D97-AF65-F5344CB8AC3E}">
        <p14:creationId xmlns:p14="http://schemas.microsoft.com/office/powerpoint/2010/main" val="3904205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anose="020B0604020202020204"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anose="020B0604020202020204"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9pPr>
    </p:bodyStyle>
    <p:other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Picture 6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57969" y="0"/>
            <a:ext cx="3189353" cy="1862213"/>
          </a:xfrm>
          <a:prstGeom prst="rect">
            <a:avLst/>
          </a:prstGeom>
        </p:spPr>
      </p:pic>
      <p:sp>
        <p:nvSpPr>
          <p:cNvPr id="2" name="Title 1"/>
          <p:cNvSpPr>
            <a:spLocks noGrp="1"/>
          </p:cNvSpPr>
          <p:nvPr>
            <p:ph type="ctrTitle"/>
          </p:nvPr>
        </p:nvSpPr>
        <p:spPr>
          <a:xfrm>
            <a:off x="0" y="2186576"/>
            <a:ext cx="30279975" cy="4998232"/>
          </a:xfrm>
          <a:solidFill>
            <a:srgbClr val="002060"/>
          </a:solidFill>
          <a:ln>
            <a:solidFill>
              <a:schemeClr val="tx2"/>
            </a:solidFill>
          </a:ln>
        </p:spPr>
        <p:txBody>
          <a:bodyPr>
            <a:normAutofit fontScale="90000"/>
          </a:bodyPr>
          <a:lstStyle/>
          <a:p>
            <a:r>
              <a:rPr lang="en-GB" sz="2700" b="1" dirty="0" smtClean="0">
                <a:solidFill>
                  <a:schemeClr val="bg1"/>
                </a:solidFill>
              </a:rPr>
              <a:t/>
            </a:r>
            <a:br>
              <a:rPr lang="en-GB" sz="2700" b="1" dirty="0" smtClean="0">
                <a:solidFill>
                  <a:schemeClr val="bg1"/>
                </a:solidFill>
              </a:rPr>
            </a:br>
            <a:r>
              <a:rPr lang="en-GB" sz="7200" b="1" dirty="0" smtClean="0">
                <a:solidFill>
                  <a:schemeClr val="bg1"/>
                </a:solidFill>
              </a:rPr>
              <a:t>Known-groups </a:t>
            </a:r>
            <a:r>
              <a:rPr lang="en-GB" sz="7200" b="1" dirty="0">
                <a:solidFill>
                  <a:schemeClr val="bg1"/>
                </a:solidFill>
              </a:rPr>
              <a:t>validity of the Long-Term Conditions Questionnaire </a:t>
            </a:r>
            <a:r>
              <a:rPr lang="en-GB" sz="7200" b="1" dirty="0" smtClean="0">
                <a:solidFill>
                  <a:schemeClr val="bg1"/>
                </a:solidFill>
              </a:rPr>
              <a:t/>
            </a:r>
            <a:br>
              <a:rPr lang="en-GB" sz="7200" b="1" dirty="0" smtClean="0">
                <a:solidFill>
                  <a:schemeClr val="bg1"/>
                </a:solidFill>
              </a:rPr>
            </a:br>
            <a:r>
              <a:rPr lang="en-GB" sz="7200" b="1" dirty="0" smtClean="0">
                <a:solidFill>
                  <a:schemeClr val="bg1"/>
                </a:solidFill>
              </a:rPr>
              <a:t>(</a:t>
            </a:r>
            <a:r>
              <a:rPr lang="en-GB" sz="7200" b="1" dirty="0">
                <a:solidFill>
                  <a:schemeClr val="bg1"/>
                </a:solidFill>
              </a:rPr>
              <a:t>LTCQ): </a:t>
            </a:r>
            <a:r>
              <a:rPr lang="en-GB" sz="7200" b="1" dirty="0" smtClean="0">
                <a:solidFill>
                  <a:schemeClr val="bg1"/>
                </a:solidFill>
              </a:rPr>
              <a:t>a </a:t>
            </a:r>
            <a:r>
              <a:rPr lang="en-GB" sz="7200" b="1" dirty="0">
                <a:solidFill>
                  <a:schemeClr val="bg1"/>
                </a:solidFill>
              </a:rPr>
              <a:t>measure for potential use in integrated care</a:t>
            </a:r>
            <a:r>
              <a:rPr lang="en-GB" sz="7200" dirty="0">
                <a:solidFill>
                  <a:schemeClr val="bg1"/>
                </a:solidFill>
              </a:rPr>
              <a:t/>
            </a:r>
            <a:br>
              <a:rPr lang="en-GB" sz="7200" dirty="0">
                <a:solidFill>
                  <a:schemeClr val="bg1"/>
                </a:solidFill>
              </a:rPr>
            </a:br>
            <a:r>
              <a:rPr lang="en-GB" sz="3200" i="1" dirty="0" smtClean="0"/>
              <a:t>  </a:t>
            </a:r>
            <a:r>
              <a:rPr lang="en-GB" sz="4400" i="1" dirty="0" smtClean="0"/>
              <a:t/>
            </a:r>
            <a:br>
              <a:rPr lang="en-GB" sz="4400" i="1" dirty="0" smtClean="0"/>
            </a:br>
            <a:r>
              <a:rPr lang="en-GB" sz="4000" b="1" dirty="0" smtClean="0">
                <a:solidFill>
                  <a:srgbClr val="E0D220"/>
                </a:solidFill>
              </a:rPr>
              <a:t>Caroline Potter,</a:t>
            </a:r>
            <a:r>
              <a:rPr lang="en-GB" sz="4000" b="1" baseline="30000" dirty="0" smtClean="0">
                <a:solidFill>
                  <a:schemeClr val="bg1"/>
                </a:solidFill>
              </a:rPr>
              <a:t>1,5</a:t>
            </a:r>
            <a:r>
              <a:rPr lang="en-GB" sz="4000" b="1" dirty="0" smtClean="0">
                <a:solidFill>
                  <a:srgbClr val="FFFF00"/>
                </a:solidFill>
              </a:rPr>
              <a:t> </a:t>
            </a:r>
            <a:r>
              <a:rPr lang="en-GB" sz="4000" b="1" dirty="0" smtClean="0">
                <a:solidFill>
                  <a:srgbClr val="E0D220"/>
                </a:solidFill>
              </a:rPr>
              <a:t>Laurie Batchelder,</a:t>
            </a:r>
            <a:r>
              <a:rPr lang="en-GB" sz="4000" b="1" baseline="30000" dirty="0" smtClean="0">
                <a:solidFill>
                  <a:schemeClr val="bg1"/>
                </a:solidFill>
              </a:rPr>
              <a:t>2,4</a:t>
            </a:r>
            <a:r>
              <a:rPr lang="en-GB" sz="4000" b="1" dirty="0" smtClean="0">
                <a:solidFill>
                  <a:srgbClr val="FFFF00"/>
                </a:solidFill>
              </a:rPr>
              <a:t> </a:t>
            </a:r>
            <a:r>
              <a:rPr lang="en-GB" sz="4000" b="1" dirty="0" smtClean="0">
                <a:solidFill>
                  <a:srgbClr val="E0D220"/>
                </a:solidFill>
              </a:rPr>
              <a:t>Louise Geneen,</a:t>
            </a:r>
            <a:r>
              <a:rPr lang="en-GB" sz="4000" b="1" baseline="30000" dirty="0" smtClean="0">
                <a:solidFill>
                  <a:schemeClr val="bg1"/>
                </a:solidFill>
              </a:rPr>
              <a:t>1,4</a:t>
            </a:r>
            <a:r>
              <a:rPr lang="en-GB" sz="4000" b="1" dirty="0" smtClean="0">
                <a:solidFill>
                  <a:srgbClr val="FFFF00"/>
                </a:solidFill>
              </a:rPr>
              <a:t> </a:t>
            </a:r>
            <a:r>
              <a:rPr lang="en-GB" sz="4000" b="1" dirty="0" smtClean="0">
                <a:solidFill>
                  <a:srgbClr val="E0D220"/>
                </a:solidFill>
              </a:rPr>
              <a:t>Diane Fox,</a:t>
            </a:r>
            <a:r>
              <a:rPr lang="en-GB" sz="4000" b="1" baseline="30000" dirty="0" smtClean="0">
                <a:solidFill>
                  <a:schemeClr val="bg1"/>
                </a:solidFill>
              </a:rPr>
              <a:t>2,4</a:t>
            </a:r>
            <a:r>
              <a:rPr lang="en-GB" sz="4000" b="1" dirty="0" smtClean="0">
                <a:solidFill>
                  <a:srgbClr val="FFFF00"/>
                </a:solidFill>
              </a:rPr>
              <a:t> </a:t>
            </a:r>
            <a:r>
              <a:rPr lang="en-GB" sz="4000" b="1" dirty="0" smtClean="0">
                <a:solidFill>
                  <a:srgbClr val="E0D220"/>
                </a:solidFill>
              </a:rPr>
              <a:t>Laura Kelly,</a:t>
            </a:r>
            <a:r>
              <a:rPr lang="en-GB" sz="4000" b="1" baseline="30000" dirty="0" smtClean="0">
                <a:solidFill>
                  <a:schemeClr val="bg1"/>
                </a:solidFill>
              </a:rPr>
              <a:t>1,5</a:t>
            </a:r>
            <a:r>
              <a:rPr lang="en-GB" sz="4000" b="1" dirty="0" smtClean="0">
                <a:solidFill>
                  <a:srgbClr val="FFFF00"/>
                </a:solidFill>
              </a:rPr>
              <a:t> </a:t>
            </a:r>
            <a:br>
              <a:rPr lang="en-GB" sz="4000" b="1" dirty="0" smtClean="0">
                <a:solidFill>
                  <a:srgbClr val="FFFF00"/>
                </a:solidFill>
              </a:rPr>
            </a:br>
            <a:r>
              <a:rPr lang="en-GB" sz="4000" b="1" dirty="0" smtClean="0">
                <a:solidFill>
                  <a:srgbClr val="E0D220"/>
                </a:solidFill>
              </a:rPr>
              <a:t>Elizabeth Gibbons,</a:t>
            </a:r>
            <a:r>
              <a:rPr lang="en-GB" sz="4000" b="1" baseline="30000" dirty="0" smtClean="0">
                <a:solidFill>
                  <a:schemeClr val="bg1"/>
                </a:solidFill>
              </a:rPr>
              <a:t>1,5 </a:t>
            </a:r>
            <a:r>
              <a:rPr lang="en-GB" sz="4000" b="1" dirty="0" smtClean="0">
                <a:solidFill>
                  <a:srgbClr val="E0D220"/>
                </a:solidFill>
              </a:rPr>
              <a:t>Crispin Jenkinson,</a:t>
            </a:r>
            <a:r>
              <a:rPr lang="en-GB" sz="4000" b="1" baseline="30000" dirty="0" smtClean="0">
                <a:solidFill>
                  <a:schemeClr val="bg1"/>
                </a:solidFill>
              </a:rPr>
              <a:t>1,4</a:t>
            </a:r>
            <a:r>
              <a:rPr lang="en-GB" sz="4000" b="1" dirty="0" smtClean="0">
                <a:solidFill>
                  <a:srgbClr val="FFC000"/>
                </a:solidFill>
              </a:rPr>
              <a:t> </a:t>
            </a:r>
            <a:r>
              <a:rPr lang="en-GB" sz="4000" b="1" dirty="0" smtClean="0">
                <a:solidFill>
                  <a:srgbClr val="E0D220"/>
                </a:solidFill>
              </a:rPr>
              <a:t>Karen Jones,</a:t>
            </a:r>
            <a:r>
              <a:rPr lang="en-GB" sz="4000" b="1" baseline="30000" dirty="0" smtClean="0">
                <a:solidFill>
                  <a:schemeClr val="bg1"/>
                </a:solidFill>
              </a:rPr>
              <a:t>2,4</a:t>
            </a:r>
            <a:r>
              <a:rPr lang="en-GB" sz="4000" b="1" dirty="0" smtClean="0">
                <a:solidFill>
                  <a:srgbClr val="FFFF00"/>
                </a:solidFill>
              </a:rPr>
              <a:t> </a:t>
            </a:r>
            <a:r>
              <a:rPr lang="en-GB" sz="4000" b="1" dirty="0" smtClean="0">
                <a:solidFill>
                  <a:srgbClr val="E0D220"/>
                </a:solidFill>
              </a:rPr>
              <a:t>Julien Forder,</a:t>
            </a:r>
            <a:r>
              <a:rPr lang="en-GB" sz="4000" b="1" baseline="30000" dirty="0" smtClean="0">
                <a:solidFill>
                  <a:schemeClr val="bg1"/>
                </a:solidFill>
              </a:rPr>
              <a:t>2,3,4</a:t>
            </a:r>
            <a:r>
              <a:rPr lang="en-GB" sz="4000" b="1" dirty="0" smtClean="0">
                <a:solidFill>
                  <a:srgbClr val="FFFF00"/>
                </a:solidFill>
              </a:rPr>
              <a:t> </a:t>
            </a:r>
            <a:r>
              <a:rPr lang="en-GB" sz="4000" b="1" dirty="0" smtClean="0">
                <a:solidFill>
                  <a:srgbClr val="E0D220"/>
                </a:solidFill>
              </a:rPr>
              <a:t>Ray Fitzpatrick,</a:t>
            </a:r>
            <a:r>
              <a:rPr lang="en-GB" sz="4000" b="1" baseline="30000" dirty="0" smtClean="0">
                <a:solidFill>
                  <a:schemeClr val="bg1"/>
                </a:solidFill>
              </a:rPr>
              <a:t>1,4,5</a:t>
            </a:r>
            <a:r>
              <a:rPr lang="en-GB" sz="4000" b="1" dirty="0" smtClean="0">
                <a:solidFill>
                  <a:srgbClr val="FFFF00"/>
                </a:solidFill>
              </a:rPr>
              <a:t> </a:t>
            </a:r>
            <a:r>
              <a:rPr lang="en-GB" sz="4000" b="1" dirty="0" smtClean="0">
                <a:solidFill>
                  <a:srgbClr val="E0D220"/>
                </a:solidFill>
              </a:rPr>
              <a:t>Michele Peters</a:t>
            </a:r>
            <a:r>
              <a:rPr lang="en-GB" sz="4000" b="1" baseline="30000" dirty="0" smtClean="0">
                <a:solidFill>
                  <a:schemeClr val="bg1"/>
                </a:solidFill>
              </a:rPr>
              <a:t>1,4</a:t>
            </a:r>
            <a:r>
              <a:rPr lang="en-GB" sz="4000" b="1" baseline="30000" dirty="0" smtClean="0">
                <a:solidFill>
                  <a:srgbClr val="FFC000"/>
                </a:solidFill>
              </a:rPr>
              <a:t/>
            </a:r>
            <a:br>
              <a:rPr lang="en-GB" sz="4000" b="1" baseline="30000" dirty="0" smtClean="0">
                <a:solidFill>
                  <a:srgbClr val="FFC000"/>
                </a:solidFill>
              </a:rPr>
            </a:br>
            <a:r>
              <a:rPr lang="en-GB" sz="4000" b="1" baseline="30000" dirty="0" smtClean="0"/>
              <a:t> </a:t>
            </a:r>
            <a:r>
              <a:rPr lang="en-GB" sz="2000" b="1" baseline="30000" dirty="0" smtClean="0"/>
              <a:t/>
            </a:r>
            <a:br>
              <a:rPr lang="en-GB" sz="2000" b="1" baseline="30000" dirty="0" smtClean="0"/>
            </a:br>
            <a:r>
              <a:rPr lang="en-GB" sz="2400" dirty="0" smtClean="0">
                <a:solidFill>
                  <a:schemeClr val="bg1"/>
                </a:solidFill>
              </a:rPr>
              <a:t>1. Health Services Research Unit, University of Oxford     2. Personal Social Services Research Unit, University of Kent     3. The London School of Economics and Political Science</a:t>
            </a:r>
            <a:br>
              <a:rPr lang="en-GB" sz="2400" dirty="0" smtClean="0">
                <a:solidFill>
                  <a:schemeClr val="bg1"/>
                </a:solidFill>
              </a:rPr>
            </a:br>
            <a:r>
              <a:rPr lang="en-GB" sz="2400" dirty="0" smtClean="0">
                <a:solidFill>
                  <a:schemeClr val="bg1"/>
                </a:solidFill>
              </a:rPr>
              <a:t>4. QORU: Quality and Outcomes of Person-Centred Care Policy Research Unit     5. Collaboration for Leadership in Applied Health Research and Care (CLAHRC) Oxford</a:t>
            </a:r>
            <a:br>
              <a:rPr lang="en-GB" sz="2400" dirty="0" smtClean="0">
                <a:solidFill>
                  <a:schemeClr val="bg1"/>
                </a:solidFill>
              </a:rPr>
            </a:br>
            <a:endParaRPr lang="en-GB" sz="2400" dirty="0">
              <a:solidFill>
                <a:schemeClr val="bg1"/>
              </a:solidFill>
            </a:endParaRPr>
          </a:p>
        </p:txBody>
      </p:sp>
      <p:pic>
        <p:nvPicPr>
          <p:cNvPr id="65" name="Picture 6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5775" y="384592"/>
            <a:ext cx="4168511" cy="1276285"/>
          </a:xfrm>
          <a:prstGeom prst="rect">
            <a:avLst/>
          </a:prstGeom>
        </p:spPr>
      </p:pic>
      <p:pic>
        <p:nvPicPr>
          <p:cNvPr id="67" name="Picture 6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68444" y="283050"/>
            <a:ext cx="3949094" cy="1407598"/>
          </a:xfrm>
          <a:prstGeom prst="rect">
            <a:avLst/>
          </a:prstGeom>
        </p:spPr>
      </p:pic>
      <p:pic>
        <p:nvPicPr>
          <p:cNvPr id="69" name="Picture 6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887792" y="213344"/>
            <a:ext cx="5692419" cy="1386180"/>
          </a:xfrm>
          <a:prstGeom prst="rect">
            <a:avLst/>
          </a:prstGeom>
        </p:spPr>
      </p:pic>
      <p:pic>
        <p:nvPicPr>
          <p:cNvPr id="72" name="Picture 7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4254" y="397301"/>
            <a:ext cx="5738345" cy="1184103"/>
          </a:xfrm>
          <a:prstGeom prst="rect">
            <a:avLst/>
          </a:prstGeom>
        </p:spPr>
      </p:pic>
      <p:sp>
        <p:nvSpPr>
          <p:cNvPr id="75" name="TextBox 74"/>
          <p:cNvSpPr txBox="1"/>
          <p:nvPr/>
        </p:nvSpPr>
        <p:spPr>
          <a:xfrm>
            <a:off x="893066" y="39910318"/>
            <a:ext cx="14133041" cy="2308324"/>
          </a:xfrm>
          <a:prstGeom prst="rect">
            <a:avLst/>
          </a:prstGeom>
          <a:noFill/>
        </p:spPr>
        <p:txBody>
          <a:bodyPr wrap="square" rtlCol="0">
            <a:spAutoFit/>
          </a:bodyPr>
          <a:lstStyle/>
          <a:p>
            <a:r>
              <a:rPr lang="en-GB" sz="2400" b="1" dirty="0" smtClean="0"/>
              <a:t>Acknowledgements</a:t>
            </a:r>
            <a:r>
              <a:rPr lang="en-GB" sz="2400" dirty="0" smtClean="0"/>
              <a:t>: </a:t>
            </a:r>
            <a:r>
              <a:rPr lang="en-GB" sz="2400" dirty="0" smtClean="0">
                <a:solidFill>
                  <a:schemeClr val="tx1"/>
                </a:solidFill>
              </a:rPr>
              <a:t>We would like to thank the participants with long-term conditions for taking part in this study. This </a:t>
            </a:r>
            <a:r>
              <a:rPr lang="en-GB" sz="2400" dirty="0" smtClean="0"/>
              <a:t>research</a:t>
            </a:r>
            <a:r>
              <a:rPr lang="en-GB" sz="2400" dirty="0" smtClean="0">
                <a:solidFill>
                  <a:schemeClr val="tx1"/>
                </a:solidFill>
              </a:rPr>
              <a:t> </a:t>
            </a:r>
            <a:r>
              <a:rPr lang="en-GB" sz="2400" dirty="0" smtClean="0"/>
              <a:t>wa</a:t>
            </a:r>
            <a:r>
              <a:rPr lang="en-GB" sz="2400" dirty="0" smtClean="0">
                <a:solidFill>
                  <a:schemeClr val="tx1"/>
                </a:solidFill>
              </a:rPr>
              <a:t>s funded by the </a:t>
            </a:r>
            <a:r>
              <a:rPr lang="en-GB" sz="2400" b="1" dirty="0" smtClean="0">
                <a:solidFill>
                  <a:schemeClr val="tx1"/>
                </a:solidFill>
              </a:rPr>
              <a:t>Policy Research Programme (PRP) in the Department of Health England</a:t>
            </a:r>
            <a:r>
              <a:rPr lang="en-GB" sz="2400" dirty="0" smtClean="0">
                <a:solidFill>
                  <a:schemeClr val="tx1"/>
                </a:solidFill>
              </a:rPr>
              <a:t>, which supports the Quality and Outcomes of Person-centred </a:t>
            </a:r>
            <a:r>
              <a:rPr lang="en-GB" sz="2400" dirty="0"/>
              <a:t>Care Policy Research Unit (</a:t>
            </a:r>
            <a:r>
              <a:rPr lang="en-GB" sz="2400" dirty="0" smtClean="0">
                <a:solidFill>
                  <a:schemeClr val="tx1"/>
                </a:solidFill>
              </a:rPr>
              <a:t>QORU), and by the </a:t>
            </a:r>
            <a:r>
              <a:rPr lang="en-GB" sz="2400" b="1" dirty="0"/>
              <a:t>National Institute for Health Research </a:t>
            </a:r>
            <a:r>
              <a:rPr lang="en-GB" sz="2400" dirty="0"/>
              <a:t>(NIHR) Collaboration for Leadership in Applied Health Research and Care </a:t>
            </a:r>
            <a:r>
              <a:rPr lang="en-GB" sz="2400" dirty="0" smtClean="0"/>
              <a:t>(CLAHRC) Oxford </a:t>
            </a:r>
            <a:r>
              <a:rPr lang="en-GB" sz="2400" dirty="0"/>
              <a:t>at Oxford Health NHS Foundation </a:t>
            </a:r>
            <a:r>
              <a:rPr lang="en-GB" sz="2400" dirty="0" smtClean="0"/>
              <a:t>Trust</a:t>
            </a:r>
            <a:r>
              <a:rPr lang="en-GB" sz="2400" dirty="0" smtClean="0">
                <a:solidFill>
                  <a:schemeClr val="tx1"/>
                </a:solidFill>
              </a:rPr>
              <a:t>. </a:t>
            </a:r>
            <a:r>
              <a:rPr lang="en-GB" sz="2400" dirty="0"/>
              <a:t>The views expressed are those of the author(s) and not necessarily those of the NHS, the NIHR or the Department of Health.</a:t>
            </a:r>
            <a:endParaRPr lang="en-GB" sz="2400" dirty="0" smtClean="0"/>
          </a:p>
        </p:txBody>
      </p:sp>
      <p:sp>
        <p:nvSpPr>
          <p:cNvPr id="9" name="TextBox 8"/>
          <p:cNvSpPr txBox="1"/>
          <p:nvPr/>
        </p:nvSpPr>
        <p:spPr>
          <a:xfrm>
            <a:off x="15776271" y="39570281"/>
            <a:ext cx="13880246" cy="3477875"/>
          </a:xfrm>
          <a:prstGeom prst="rect">
            <a:avLst/>
          </a:prstGeom>
          <a:noFill/>
        </p:spPr>
        <p:txBody>
          <a:bodyPr wrap="square" rtlCol="0">
            <a:spAutoFit/>
          </a:bodyPr>
          <a:lstStyle/>
          <a:p>
            <a:r>
              <a:rPr lang="en-GB" sz="2400" b="1" dirty="0" smtClean="0"/>
              <a:t>References: </a:t>
            </a:r>
            <a:r>
              <a:rPr lang="en-GB" sz="2400" dirty="0" smtClean="0"/>
              <a:t>Peters </a:t>
            </a:r>
            <a:r>
              <a:rPr lang="en-GB" sz="2400" dirty="0"/>
              <a:t>M, Potter CM, Kelly L, et al. </a:t>
            </a:r>
            <a:r>
              <a:rPr lang="en-GB" sz="2400" dirty="0" smtClean="0"/>
              <a:t>(2016</a:t>
            </a:r>
            <a:r>
              <a:rPr lang="en-GB" sz="2400" dirty="0"/>
              <a:t>)</a:t>
            </a:r>
            <a:r>
              <a:rPr lang="en-GB" sz="2400" dirty="0" smtClean="0"/>
              <a:t> </a:t>
            </a:r>
            <a:r>
              <a:rPr lang="en-GB" sz="2400" dirty="0"/>
              <a:t>The Long-Term Conditions Questionnaire: conceptual framework and item development. </a:t>
            </a:r>
            <a:r>
              <a:rPr lang="en-GB" sz="2400" i="1" dirty="0"/>
              <a:t>Patient Related Outcome Measures </a:t>
            </a:r>
            <a:r>
              <a:rPr lang="en-GB" sz="2400" dirty="0"/>
              <a:t>7:109-125. </a:t>
            </a:r>
            <a:endParaRPr lang="en-GB" sz="2400" dirty="0" smtClean="0"/>
          </a:p>
          <a:p>
            <a:endParaRPr lang="en-GB" sz="1200" dirty="0"/>
          </a:p>
          <a:p>
            <a:r>
              <a:rPr lang="en-GB" sz="2400" dirty="0"/>
              <a:t>Kelly L, Potter CM, Hunter C, </a:t>
            </a:r>
            <a:r>
              <a:rPr lang="en-GB" sz="2400" dirty="0" smtClean="0"/>
              <a:t>et al. </a:t>
            </a:r>
            <a:r>
              <a:rPr lang="en-GB" sz="2400" dirty="0"/>
              <a:t>(2016</a:t>
            </a:r>
            <a:r>
              <a:rPr lang="en-GB" sz="2400" dirty="0" smtClean="0"/>
              <a:t>) </a:t>
            </a:r>
            <a:r>
              <a:rPr lang="en-GB" sz="2400" dirty="0"/>
              <a:t>Refinement of the Long-Term </a:t>
            </a:r>
            <a:r>
              <a:rPr lang="en-GB" sz="2400" dirty="0" smtClean="0"/>
              <a:t>Conditions Questionnaire </a:t>
            </a:r>
            <a:r>
              <a:rPr lang="en-GB" sz="2400" dirty="0"/>
              <a:t>(LTCQ): patient and expert stakeholder opinion. </a:t>
            </a:r>
            <a:r>
              <a:rPr lang="en-GB" sz="2400" i="1" dirty="0"/>
              <a:t>Patient Related Outcome Measures</a:t>
            </a:r>
            <a:r>
              <a:rPr lang="en-GB" sz="2400" dirty="0"/>
              <a:t> 7: 183–193. </a:t>
            </a:r>
          </a:p>
          <a:p>
            <a:endParaRPr lang="en-GB" sz="1200" dirty="0" smtClean="0"/>
          </a:p>
          <a:p>
            <a:r>
              <a:rPr lang="en-GB" sz="2400" dirty="0"/>
              <a:t>Potter CM, Batchelder L</a:t>
            </a:r>
            <a:r>
              <a:rPr lang="en-GB" sz="2400" dirty="0" smtClean="0"/>
              <a:t>, A’Court C, et al. </a:t>
            </a:r>
            <a:r>
              <a:rPr lang="en-GB" sz="2400" dirty="0"/>
              <a:t>(</a:t>
            </a:r>
            <a:r>
              <a:rPr lang="en-GB" sz="2400" dirty="0" smtClean="0"/>
              <a:t>2017) </a:t>
            </a:r>
            <a:r>
              <a:rPr lang="en-GB" sz="2400" dirty="0"/>
              <a:t>The Long-Term Conditions </a:t>
            </a:r>
            <a:r>
              <a:rPr lang="en-GB" sz="2400" dirty="0" smtClean="0"/>
              <a:t>Questionnaire (LTCQ): </a:t>
            </a:r>
            <a:r>
              <a:rPr lang="en-GB" sz="2400" dirty="0"/>
              <a:t>initial validation survey among primary care patients and social care recipients in England. </a:t>
            </a:r>
            <a:r>
              <a:rPr lang="en-GB" sz="2400" i="1" dirty="0"/>
              <a:t>BMJ </a:t>
            </a:r>
            <a:r>
              <a:rPr lang="en-GB" sz="2400" i="1" dirty="0" smtClean="0"/>
              <a:t>Open</a:t>
            </a:r>
            <a:r>
              <a:rPr lang="en-GB" sz="2400" dirty="0" smtClean="0"/>
              <a:t>, in press.</a:t>
            </a:r>
            <a:endParaRPr lang="en-GB" sz="2400" dirty="0"/>
          </a:p>
          <a:p>
            <a:endParaRPr lang="en-GB" sz="2800" dirty="0"/>
          </a:p>
          <a:p>
            <a:endParaRPr lang="en-GB" sz="2400" dirty="0"/>
          </a:p>
        </p:txBody>
      </p:sp>
      <p:sp>
        <p:nvSpPr>
          <p:cNvPr id="83" name="Subtitle 2"/>
          <p:cNvSpPr txBox="1">
            <a:spLocks/>
          </p:cNvSpPr>
          <p:nvPr/>
        </p:nvSpPr>
        <p:spPr>
          <a:xfrm>
            <a:off x="15577306" y="31708794"/>
            <a:ext cx="14005448" cy="7602742"/>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vert="horz" lIns="417643" tIns="208822" rIns="417643" bIns="208822" rtlCol="0">
            <a:normAutofit lnSpcReduction="10000"/>
          </a:bodyPr>
          <a:lstStyle>
            <a:lvl1pPr marL="0" indent="0" algn="ctr" defTabSz="4176431" rtl="0" eaLnBrk="1" latinLnBrk="0" hangingPunct="1">
              <a:spcBef>
                <a:spcPct val="20000"/>
              </a:spcBef>
              <a:buFont typeface="Arial" panose="020B0604020202020204" pitchFamily="34" charset="0"/>
              <a:buNone/>
              <a:defRPr sz="14600" kern="1200">
                <a:solidFill>
                  <a:schemeClr val="tx1">
                    <a:tint val="75000"/>
                  </a:schemeClr>
                </a:solidFill>
                <a:latin typeface="+mn-lt"/>
                <a:ea typeface="+mn-ea"/>
                <a:cs typeface="+mn-cs"/>
              </a:defRPr>
            </a:lvl1pPr>
            <a:lvl2pPr marL="2088215" indent="0" algn="ctr" defTabSz="4176431" rtl="0" eaLnBrk="1" latinLnBrk="0" hangingPunct="1">
              <a:spcBef>
                <a:spcPct val="20000"/>
              </a:spcBef>
              <a:buFont typeface="Arial" panose="020B0604020202020204" pitchFamily="34" charset="0"/>
              <a:buNone/>
              <a:defRPr sz="12800" kern="1200">
                <a:solidFill>
                  <a:schemeClr val="tx1">
                    <a:tint val="75000"/>
                  </a:schemeClr>
                </a:solidFill>
                <a:latin typeface="+mn-lt"/>
                <a:ea typeface="+mn-ea"/>
                <a:cs typeface="+mn-cs"/>
              </a:defRPr>
            </a:lvl2pPr>
            <a:lvl3pPr marL="4176431" indent="0" algn="ctr" defTabSz="4176431" rtl="0" eaLnBrk="1" latinLnBrk="0" hangingPunct="1">
              <a:spcBef>
                <a:spcPct val="20000"/>
              </a:spcBef>
              <a:buFont typeface="Arial" panose="020B0604020202020204" pitchFamily="34" charset="0"/>
              <a:buNone/>
              <a:defRPr sz="11000" kern="1200">
                <a:solidFill>
                  <a:schemeClr val="tx1">
                    <a:tint val="75000"/>
                  </a:schemeClr>
                </a:solidFill>
                <a:latin typeface="+mn-lt"/>
                <a:ea typeface="+mn-ea"/>
                <a:cs typeface="+mn-cs"/>
              </a:defRPr>
            </a:lvl3pPr>
            <a:lvl4pPr marL="6264646"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4pPr>
            <a:lvl5pPr marL="8352861"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5pPr>
            <a:lvl6pPr marL="10441076"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6pPr>
            <a:lvl7pPr marL="12529292"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7pPr>
            <a:lvl8pPr marL="14617507"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8pPr>
            <a:lvl9pPr marL="16705722" indent="0" algn="ctr" defTabSz="4176431" rtl="0" eaLnBrk="1" latinLnBrk="0" hangingPunct="1">
              <a:spcBef>
                <a:spcPct val="20000"/>
              </a:spcBef>
              <a:buFont typeface="Arial" panose="020B0604020202020204" pitchFamily="34" charset="0"/>
              <a:buNone/>
              <a:defRPr sz="9100" kern="1200">
                <a:solidFill>
                  <a:schemeClr val="tx1">
                    <a:tint val="75000"/>
                  </a:schemeClr>
                </a:solidFill>
                <a:latin typeface="+mn-lt"/>
                <a:ea typeface="+mn-ea"/>
                <a:cs typeface="+mn-cs"/>
              </a:defRPr>
            </a:lvl9pPr>
          </a:lstStyle>
          <a:p>
            <a:pPr>
              <a:spcBef>
                <a:spcPts val="0"/>
              </a:spcBef>
            </a:pPr>
            <a:r>
              <a:rPr lang="en-GB" sz="5800" b="1" dirty="0" smtClean="0">
                <a:solidFill>
                  <a:srgbClr val="E0D220"/>
                </a:solidFill>
                <a:effectLst>
                  <a:outerShdw blurRad="38100" dist="38100" dir="2700000" algn="tl">
                    <a:srgbClr val="000000">
                      <a:alpha val="43137"/>
                    </a:srgbClr>
                  </a:outerShdw>
                </a:effectLst>
              </a:rPr>
              <a:t>Conclusions</a:t>
            </a:r>
            <a:endParaRPr lang="en-GB" sz="5800" dirty="0"/>
          </a:p>
          <a:p>
            <a:pPr>
              <a:spcBef>
                <a:spcPts val="0"/>
              </a:spcBef>
            </a:pPr>
            <a:endParaRPr lang="en-GB" sz="2000" dirty="0" smtClean="0">
              <a:solidFill>
                <a:schemeClr val="bg1"/>
              </a:solidFill>
            </a:endParaRPr>
          </a:p>
          <a:p>
            <a:pPr marL="457200" indent="-457200" algn="l">
              <a:buFont typeface="Arial" panose="020B0604020202020204" pitchFamily="34" charset="0"/>
              <a:buChar char="•"/>
            </a:pPr>
            <a:r>
              <a:rPr lang="en-GB" sz="3900" dirty="0">
                <a:solidFill>
                  <a:srgbClr val="002060"/>
                </a:solidFill>
              </a:rPr>
              <a:t>LTCQ scores clearly distinguished social care recipients and those reporting mental health condition(s) from their counterparts within this diverse health and social care sample. </a:t>
            </a:r>
          </a:p>
          <a:p>
            <a:pPr marL="457200" indent="-457200" algn="l">
              <a:buFont typeface="Arial" panose="020B0604020202020204" pitchFamily="34" charset="0"/>
              <a:buChar char="•"/>
            </a:pPr>
            <a:endParaRPr lang="en-GB" sz="3900" dirty="0">
              <a:solidFill>
                <a:srgbClr val="002060"/>
              </a:solidFill>
            </a:endParaRPr>
          </a:p>
          <a:p>
            <a:pPr marL="457200" indent="-457200" algn="l">
              <a:buFont typeface="Arial" panose="020B0604020202020204" pitchFamily="34" charset="0"/>
              <a:buChar char="•"/>
            </a:pPr>
            <a:r>
              <a:rPr lang="en-GB" sz="3900" dirty="0">
                <a:solidFill>
                  <a:srgbClr val="002060"/>
                </a:solidFill>
              </a:rPr>
              <a:t>Taken together with the acceptability, content validity, internal consistency, test-retest reliability, and convergent construct validity previously reported for the </a:t>
            </a:r>
            <a:r>
              <a:rPr lang="en-GB" sz="3900" dirty="0" smtClean="0">
                <a:solidFill>
                  <a:srgbClr val="002060"/>
                </a:solidFill>
              </a:rPr>
              <a:t>LTCQ (Peters et al. 2016., Kelly et al. 2016, Potter et al. 2017), </a:t>
            </a:r>
            <a:r>
              <a:rPr lang="en-GB" sz="3900" dirty="0">
                <a:solidFill>
                  <a:srgbClr val="002060"/>
                </a:solidFill>
              </a:rPr>
              <a:t>this evidence of known-groups validity further supports the LTCQ as a useful measure in the context of integrated care.        </a:t>
            </a:r>
          </a:p>
          <a:p>
            <a:pPr marL="457200" indent="-457200" algn="l">
              <a:spcBef>
                <a:spcPts val="0"/>
              </a:spcBef>
              <a:buFont typeface="Arial" panose="020B0604020202020204" pitchFamily="34" charset="0"/>
              <a:buChar char="•"/>
            </a:pPr>
            <a:endParaRPr lang="en-GB" sz="3200" dirty="0">
              <a:solidFill>
                <a:schemeClr val="bg1"/>
              </a:solidFill>
            </a:endParaRPr>
          </a:p>
          <a:p>
            <a:pPr>
              <a:spcBef>
                <a:spcPts val="0"/>
              </a:spcBef>
            </a:pPr>
            <a:endParaRPr lang="en-GB" sz="3500" b="1" dirty="0" smtClean="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65288917"/>
              </p:ext>
            </p:extLst>
          </p:nvPr>
        </p:nvGraphicFramePr>
        <p:xfrm>
          <a:off x="15605403" y="24029033"/>
          <a:ext cx="13949254" cy="7152480"/>
        </p:xfrm>
        <a:graphic>
          <a:graphicData uri="http://schemas.openxmlformats.org/drawingml/2006/table">
            <a:tbl>
              <a:tblPr firstRow="1" firstCol="1" bandRow="1">
                <a:tableStyleId>{5C22544A-7EE6-4342-B048-85BDC9FD1C3A}</a:tableStyleId>
              </a:tblPr>
              <a:tblGrid>
                <a:gridCol w="1987324">
                  <a:extLst>
                    <a:ext uri="{9D8B030D-6E8A-4147-A177-3AD203B41FA5}">
                      <a16:colId xmlns:a16="http://schemas.microsoft.com/office/drawing/2014/main" xmlns="" val="3069535649"/>
                    </a:ext>
                  </a:extLst>
                </a:gridCol>
                <a:gridCol w="1363684">
                  <a:extLst>
                    <a:ext uri="{9D8B030D-6E8A-4147-A177-3AD203B41FA5}">
                      <a16:colId xmlns:a16="http://schemas.microsoft.com/office/drawing/2014/main" xmlns="" val="3778118578"/>
                    </a:ext>
                  </a:extLst>
                </a:gridCol>
                <a:gridCol w="1944216">
                  <a:extLst>
                    <a:ext uri="{9D8B030D-6E8A-4147-A177-3AD203B41FA5}">
                      <a16:colId xmlns:a16="http://schemas.microsoft.com/office/drawing/2014/main" xmlns="" val="509790498"/>
                    </a:ext>
                  </a:extLst>
                </a:gridCol>
                <a:gridCol w="1684766">
                  <a:extLst>
                    <a:ext uri="{9D8B030D-6E8A-4147-A177-3AD203B41FA5}">
                      <a16:colId xmlns:a16="http://schemas.microsoft.com/office/drawing/2014/main" xmlns="" val="3895404817"/>
                    </a:ext>
                  </a:extLst>
                </a:gridCol>
                <a:gridCol w="1746146">
                  <a:extLst>
                    <a:ext uri="{9D8B030D-6E8A-4147-A177-3AD203B41FA5}">
                      <a16:colId xmlns:a16="http://schemas.microsoft.com/office/drawing/2014/main" xmlns="" val="3332191553"/>
                    </a:ext>
                  </a:extLst>
                </a:gridCol>
                <a:gridCol w="1746146">
                  <a:extLst>
                    <a:ext uri="{9D8B030D-6E8A-4147-A177-3AD203B41FA5}">
                      <a16:colId xmlns:a16="http://schemas.microsoft.com/office/drawing/2014/main" xmlns="" val="3971190206"/>
                    </a:ext>
                  </a:extLst>
                </a:gridCol>
                <a:gridCol w="1738486">
                  <a:extLst>
                    <a:ext uri="{9D8B030D-6E8A-4147-A177-3AD203B41FA5}">
                      <a16:colId xmlns:a16="http://schemas.microsoft.com/office/drawing/2014/main" xmlns="" val="2018981053"/>
                    </a:ext>
                  </a:extLst>
                </a:gridCol>
                <a:gridCol w="1738486">
                  <a:extLst>
                    <a:ext uri="{9D8B030D-6E8A-4147-A177-3AD203B41FA5}">
                      <a16:colId xmlns:a16="http://schemas.microsoft.com/office/drawing/2014/main" xmlns="" val="2104811130"/>
                    </a:ext>
                  </a:extLst>
                </a:gridCol>
              </a:tblGrid>
              <a:tr h="2199430">
                <a:tc>
                  <a:txBody>
                    <a:bodyPr/>
                    <a:lstStyle/>
                    <a:p>
                      <a:pPr algn="ctr">
                        <a:lnSpc>
                          <a:spcPct val="115000"/>
                        </a:lnSpc>
                        <a:spcAft>
                          <a:spcPts val="0"/>
                        </a:spcAft>
                      </a:pPr>
                      <a:r>
                        <a:rPr lang="en-GB" sz="2800" b="1" dirty="0" smtClean="0">
                          <a:solidFill>
                            <a:srgbClr val="E0D220"/>
                          </a:solidFill>
                          <a:effectLst/>
                        </a:rPr>
                        <a:t>Distribution</a:t>
                      </a:r>
                      <a:r>
                        <a:rPr lang="en-GB" sz="2800" b="1" baseline="0" dirty="0" smtClean="0">
                          <a:solidFill>
                            <a:srgbClr val="E0D220"/>
                          </a:solidFill>
                          <a:effectLst/>
                        </a:rPr>
                        <a:t> within </a:t>
                      </a:r>
                      <a:r>
                        <a:rPr lang="en-GB" sz="2800" b="1" dirty="0" smtClean="0">
                          <a:solidFill>
                            <a:srgbClr val="E0D220"/>
                          </a:solidFill>
                          <a:effectLst/>
                        </a:rPr>
                        <a:t>LTCQ quintiles</a:t>
                      </a:r>
                      <a:endParaRPr lang="en-GB" sz="2800" b="1" dirty="0">
                        <a:solidFill>
                          <a:srgbClr val="E0D22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algn="ctr">
                        <a:lnSpc>
                          <a:spcPct val="115000"/>
                        </a:lnSpc>
                        <a:spcAft>
                          <a:spcPts val="0"/>
                        </a:spcAft>
                      </a:pPr>
                      <a:r>
                        <a:rPr lang="en-GB" sz="2800" dirty="0">
                          <a:effectLst/>
                        </a:rPr>
                        <a:t>LTCQ score range</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solidFill>
                      <a:srgbClr val="002060"/>
                    </a:solidFill>
                  </a:tcPr>
                </a:tc>
                <a:tc>
                  <a:txBody>
                    <a:bodyPr/>
                    <a:lstStyle/>
                    <a:p>
                      <a:pPr algn="ctr">
                        <a:lnSpc>
                          <a:spcPct val="115000"/>
                        </a:lnSpc>
                        <a:spcAft>
                          <a:spcPts val="0"/>
                        </a:spcAft>
                      </a:pPr>
                      <a:r>
                        <a:rPr lang="en-GB" sz="2800" dirty="0">
                          <a:effectLst/>
                        </a:rPr>
                        <a:t>Mean </a:t>
                      </a:r>
                      <a:r>
                        <a:rPr lang="en-GB" sz="2800" dirty="0" smtClean="0">
                          <a:effectLst/>
                        </a:rPr>
                        <a:t>     EQ-5D-5L value </a:t>
                      </a:r>
                      <a:r>
                        <a:rPr lang="en-GB" sz="2800" dirty="0">
                          <a:effectLst/>
                        </a:rPr>
                        <a:t>(SD)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02060"/>
                    </a:solidFill>
                  </a:tcPr>
                </a:tc>
                <a:tc>
                  <a:txBody>
                    <a:bodyPr/>
                    <a:lstStyle/>
                    <a:p>
                      <a:pPr algn="ctr">
                        <a:lnSpc>
                          <a:spcPct val="115000"/>
                        </a:lnSpc>
                        <a:spcAft>
                          <a:spcPts val="0"/>
                        </a:spcAft>
                      </a:pPr>
                      <a:r>
                        <a:rPr lang="en-GB" sz="2800" dirty="0">
                          <a:effectLst/>
                        </a:rPr>
                        <a:t>Mean </a:t>
                      </a:r>
                      <a:r>
                        <a:rPr lang="en-GB" sz="2800" dirty="0" smtClean="0">
                          <a:effectLst/>
                        </a:rPr>
                        <a:t>   EQ-VAS </a:t>
                      </a:r>
                      <a:r>
                        <a:rPr lang="en-GB" sz="2800" dirty="0">
                          <a:effectLst/>
                        </a:rPr>
                        <a:t>score (SD) </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tc>
                  <a:txBody>
                    <a:bodyPr/>
                    <a:lstStyle/>
                    <a:p>
                      <a:pPr algn="ctr">
                        <a:lnSpc>
                          <a:spcPct val="115000"/>
                        </a:lnSpc>
                        <a:spcAft>
                          <a:spcPts val="0"/>
                        </a:spcAft>
                      </a:pPr>
                      <a:r>
                        <a:rPr lang="en-GB" sz="2800" dirty="0">
                          <a:effectLst/>
                        </a:rPr>
                        <a:t>Social Care recipients (N=244)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02060"/>
                    </a:solidFill>
                  </a:tcPr>
                </a:tc>
                <a:tc>
                  <a:txBody>
                    <a:bodyPr/>
                    <a:lstStyle/>
                    <a:p>
                      <a:pPr algn="ctr">
                        <a:lnSpc>
                          <a:spcPct val="115000"/>
                        </a:lnSpc>
                        <a:spcAft>
                          <a:spcPts val="0"/>
                        </a:spcAft>
                      </a:pPr>
                      <a:r>
                        <a:rPr lang="en-GB" sz="2800" dirty="0">
                          <a:effectLst/>
                        </a:rPr>
                        <a:t>No </a:t>
                      </a:r>
                      <a:r>
                        <a:rPr lang="en-GB" sz="2800" dirty="0" smtClean="0">
                          <a:effectLst/>
                        </a:rPr>
                        <a:t>social </a:t>
                      </a:r>
                      <a:r>
                        <a:rPr lang="en-GB" sz="2800" dirty="0">
                          <a:effectLst/>
                        </a:rPr>
                        <a:t>care </a:t>
                      </a:r>
                      <a:r>
                        <a:rPr lang="en-GB" sz="2800" dirty="0" smtClean="0">
                          <a:effectLst/>
                        </a:rPr>
                        <a:t>use reported </a:t>
                      </a:r>
                      <a:r>
                        <a:rPr lang="en-GB" sz="2800" dirty="0">
                          <a:effectLst/>
                        </a:rPr>
                        <a:t>(N=838)</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tc>
                  <a:txBody>
                    <a:bodyPr/>
                    <a:lstStyle/>
                    <a:p>
                      <a:pPr algn="ctr">
                        <a:lnSpc>
                          <a:spcPct val="115000"/>
                        </a:lnSpc>
                        <a:spcAft>
                          <a:spcPts val="0"/>
                        </a:spcAft>
                      </a:pPr>
                      <a:r>
                        <a:rPr lang="en-GB" sz="2800" dirty="0" smtClean="0">
                          <a:effectLst/>
                        </a:rPr>
                        <a:t>Mental LTC(s) reported (N=458</a:t>
                      </a:r>
                      <a:r>
                        <a:rPr lang="en-GB" sz="2800" dirty="0">
                          <a:effectLst/>
                        </a:rPr>
                        <a: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02060"/>
                    </a:solidFill>
                  </a:tcPr>
                </a:tc>
                <a:tc>
                  <a:txBody>
                    <a:bodyPr/>
                    <a:lstStyle/>
                    <a:p>
                      <a:pPr algn="ctr">
                        <a:lnSpc>
                          <a:spcPct val="115000"/>
                        </a:lnSpc>
                        <a:spcAft>
                          <a:spcPts val="0"/>
                        </a:spcAft>
                      </a:pPr>
                      <a:r>
                        <a:rPr lang="en-GB" sz="2800" dirty="0" smtClean="0">
                          <a:effectLst/>
                        </a:rPr>
                        <a:t>No</a:t>
                      </a:r>
                      <a:r>
                        <a:rPr lang="en-GB" sz="2800" baseline="0" dirty="0" smtClean="0">
                          <a:effectLst/>
                        </a:rPr>
                        <a:t> mental</a:t>
                      </a:r>
                      <a:r>
                        <a:rPr lang="en-GB" sz="2800" dirty="0" smtClean="0">
                          <a:effectLst/>
                        </a:rPr>
                        <a:t> LTC(s) reported (N=624</a:t>
                      </a:r>
                      <a:r>
                        <a:rPr lang="en-GB" sz="2800" dirty="0">
                          <a:effectLst/>
                        </a:rPr>
                        <a: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xmlns="" val="1536115474"/>
                  </a:ext>
                </a:extLst>
              </a:tr>
              <a:tr h="990610">
                <a:tc>
                  <a:txBody>
                    <a:bodyPr/>
                    <a:lstStyle/>
                    <a:p>
                      <a:pPr algn="ctr">
                        <a:lnSpc>
                          <a:spcPct val="115000"/>
                        </a:lnSpc>
                        <a:spcAft>
                          <a:spcPts val="0"/>
                        </a:spcAft>
                      </a:pPr>
                      <a:r>
                        <a:rPr lang="en-GB" sz="2800" dirty="0">
                          <a:effectLst/>
                        </a:rPr>
                        <a:t>1</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solidFill>
                            <a:srgbClr val="FF0000"/>
                          </a:solidFill>
                          <a:effectLst/>
                        </a:rPr>
                        <a:t>1-43</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dirty="0">
                          <a:effectLst/>
                        </a:rPr>
                        <a:t>0.24 (0.27)</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38 (20)</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b="1" dirty="0">
                          <a:solidFill>
                            <a:srgbClr val="FF0000"/>
                          </a:solidFill>
                          <a:effectLst/>
                        </a:rPr>
                        <a:t>44%</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14%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b="1" dirty="0">
                          <a:solidFill>
                            <a:srgbClr val="FF0000"/>
                          </a:solidFill>
                          <a:effectLst/>
                        </a:rPr>
                        <a:t>37%</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9%</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438582879"/>
                  </a:ext>
                </a:extLst>
              </a:tr>
              <a:tr h="990610">
                <a:tc>
                  <a:txBody>
                    <a:bodyPr/>
                    <a:lstStyle/>
                    <a:p>
                      <a:pPr algn="ctr">
                        <a:lnSpc>
                          <a:spcPct val="115000"/>
                        </a:lnSpc>
                        <a:spcAft>
                          <a:spcPts val="0"/>
                        </a:spcAft>
                      </a:pPr>
                      <a:r>
                        <a:rPr lang="en-GB" sz="2800">
                          <a:effectLst/>
                        </a:rPr>
                        <a:t>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solidFill>
                            <a:srgbClr val="FF0000"/>
                          </a:solidFill>
                          <a:effectLst/>
                        </a:rPr>
                        <a:t>44-59</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dirty="0">
                          <a:effectLst/>
                        </a:rPr>
                        <a:t>0.47 (0.25)</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49 (17)</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b="1" dirty="0">
                          <a:solidFill>
                            <a:srgbClr val="FF0000"/>
                          </a:solidFill>
                          <a:effectLst/>
                        </a:rPr>
                        <a:t>31%</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18%</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b="1" dirty="0">
                          <a:solidFill>
                            <a:srgbClr val="FF0000"/>
                          </a:solidFill>
                          <a:effectLst/>
                        </a:rPr>
                        <a:t>27%</a:t>
                      </a:r>
                      <a:endPar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16%</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74730191"/>
                  </a:ext>
                </a:extLst>
              </a:tr>
              <a:tr h="990610">
                <a:tc>
                  <a:txBody>
                    <a:bodyPr/>
                    <a:lstStyle/>
                    <a:p>
                      <a:pPr algn="ctr">
                        <a:lnSpc>
                          <a:spcPct val="115000"/>
                        </a:lnSpc>
                        <a:spcAft>
                          <a:spcPts val="0"/>
                        </a:spcAft>
                      </a:pPr>
                      <a:r>
                        <a:rPr lang="en-GB" sz="2800">
                          <a:effectLst/>
                        </a:rPr>
                        <a:t>3</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60-75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0.70 (0.19)</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66 (17)</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dirty="0">
                          <a:effectLst/>
                        </a:rPr>
                        <a:t>14%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22%</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19%</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21%</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41261168"/>
                  </a:ext>
                </a:extLst>
              </a:tr>
              <a:tr h="990610">
                <a:tc>
                  <a:txBody>
                    <a:bodyPr/>
                    <a:lstStyle/>
                    <a:p>
                      <a:pPr algn="ctr">
                        <a:lnSpc>
                          <a:spcPct val="115000"/>
                        </a:lnSpc>
                        <a:spcAft>
                          <a:spcPts val="0"/>
                        </a:spcAft>
                      </a:pPr>
                      <a:r>
                        <a:rPr lang="en-GB" sz="2800">
                          <a:effectLst/>
                        </a:rPr>
                        <a:t>4</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76-89</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0.83 (0.15)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79 (13)</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dirty="0">
                          <a:effectLst/>
                        </a:rPr>
                        <a:t>9%</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22%</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11%</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25%</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176027624"/>
                  </a:ext>
                </a:extLst>
              </a:tr>
              <a:tr h="990610">
                <a:tc>
                  <a:txBody>
                    <a:bodyPr/>
                    <a:lstStyle/>
                    <a:p>
                      <a:pPr algn="ctr">
                        <a:lnSpc>
                          <a:spcPct val="115000"/>
                        </a:lnSpc>
                        <a:spcAft>
                          <a:spcPts val="0"/>
                        </a:spcAft>
                      </a:pPr>
                      <a:r>
                        <a:rPr lang="en-GB" sz="2800">
                          <a:effectLst/>
                        </a:rPr>
                        <a:t>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90-100</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0.93 (0.10)</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88 (8.7)</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GB" sz="2800">
                          <a:effectLst/>
                        </a:rPr>
                        <a:t>6%</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GB" sz="2800" dirty="0">
                          <a:effectLst/>
                        </a:rPr>
                        <a:t>29%</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249275444"/>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827570827"/>
              </p:ext>
            </p:extLst>
          </p:nvPr>
        </p:nvGraphicFramePr>
        <p:xfrm>
          <a:off x="895774" y="24044611"/>
          <a:ext cx="13740156" cy="6216636"/>
        </p:xfrm>
        <a:graphic>
          <a:graphicData uri="http://schemas.openxmlformats.org/drawingml/2006/table">
            <a:tbl>
              <a:tblPr firstRow="1" firstCol="1" bandRow="1">
                <a:tableStyleId>{5C22544A-7EE6-4342-B048-85BDC9FD1C3A}</a:tableStyleId>
              </a:tblPr>
              <a:tblGrid>
                <a:gridCol w="1828434">
                  <a:extLst>
                    <a:ext uri="{9D8B030D-6E8A-4147-A177-3AD203B41FA5}">
                      <a16:colId xmlns:a16="http://schemas.microsoft.com/office/drawing/2014/main" xmlns="" val="3539747851"/>
                    </a:ext>
                  </a:extLst>
                </a:gridCol>
                <a:gridCol w="2980909">
                  <a:extLst>
                    <a:ext uri="{9D8B030D-6E8A-4147-A177-3AD203B41FA5}">
                      <a16:colId xmlns:a16="http://schemas.microsoft.com/office/drawing/2014/main" xmlns="" val="1049198735"/>
                    </a:ext>
                  </a:extLst>
                </a:gridCol>
                <a:gridCol w="1074523">
                  <a:extLst>
                    <a:ext uri="{9D8B030D-6E8A-4147-A177-3AD203B41FA5}">
                      <a16:colId xmlns:a16="http://schemas.microsoft.com/office/drawing/2014/main" xmlns="" val="3837755865"/>
                    </a:ext>
                  </a:extLst>
                </a:gridCol>
                <a:gridCol w="1041718">
                  <a:extLst>
                    <a:ext uri="{9D8B030D-6E8A-4147-A177-3AD203B41FA5}">
                      <a16:colId xmlns:a16="http://schemas.microsoft.com/office/drawing/2014/main" xmlns="" val="3695627481"/>
                    </a:ext>
                  </a:extLst>
                </a:gridCol>
                <a:gridCol w="1041718">
                  <a:extLst>
                    <a:ext uri="{9D8B030D-6E8A-4147-A177-3AD203B41FA5}">
                      <a16:colId xmlns:a16="http://schemas.microsoft.com/office/drawing/2014/main" xmlns="" val="2464749750"/>
                    </a:ext>
                  </a:extLst>
                </a:gridCol>
                <a:gridCol w="2023189">
                  <a:extLst>
                    <a:ext uri="{9D8B030D-6E8A-4147-A177-3AD203B41FA5}">
                      <a16:colId xmlns:a16="http://schemas.microsoft.com/office/drawing/2014/main" xmlns="" val="51002486"/>
                    </a:ext>
                  </a:extLst>
                </a:gridCol>
                <a:gridCol w="1391950">
                  <a:extLst>
                    <a:ext uri="{9D8B030D-6E8A-4147-A177-3AD203B41FA5}">
                      <a16:colId xmlns:a16="http://schemas.microsoft.com/office/drawing/2014/main" xmlns="" val="855687873"/>
                    </a:ext>
                  </a:extLst>
                </a:gridCol>
                <a:gridCol w="2357715">
                  <a:extLst>
                    <a:ext uri="{9D8B030D-6E8A-4147-A177-3AD203B41FA5}">
                      <a16:colId xmlns:a16="http://schemas.microsoft.com/office/drawing/2014/main" xmlns="" val="671447951"/>
                    </a:ext>
                  </a:extLst>
                </a:gridCol>
              </a:tblGrid>
              <a:tr h="1036106">
                <a:tc gridSpan="2">
                  <a:txBody>
                    <a:bodyPr/>
                    <a:lstStyle/>
                    <a:p>
                      <a:pPr>
                        <a:lnSpc>
                          <a:spcPct val="115000"/>
                        </a:lnSpc>
                        <a:spcAft>
                          <a:spcPts val="0"/>
                        </a:spcAft>
                      </a:pPr>
                      <a:r>
                        <a:rPr lang="en-GB" sz="2800" dirty="0">
                          <a:solidFill>
                            <a:srgbClr val="E0D220"/>
                          </a:solidFill>
                          <a:effectLst/>
                        </a:rPr>
                        <a:t>LTCQ </a:t>
                      </a:r>
                      <a:r>
                        <a:rPr lang="en-GB" sz="2800" baseline="0" dirty="0" smtClean="0">
                          <a:solidFill>
                            <a:srgbClr val="E0D220"/>
                          </a:solidFill>
                          <a:effectLst/>
                        </a:rPr>
                        <a:t> scores: comparison among known groups</a:t>
                      </a:r>
                      <a:endParaRPr lang="en-GB" sz="2800" dirty="0">
                        <a:solidFill>
                          <a:srgbClr val="E0D22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hMerge="1">
                  <a:txBody>
                    <a:bodyPr/>
                    <a:lstStyle/>
                    <a:p>
                      <a:endParaRPr lang="en-GB"/>
                    </a:p>
                  </a:txBody>
                  <a:tcPr/>
                </a:tc>
                <a:tc>
                  <a:txBody>
                    <a:bodyPr/>
                    <a:lstStyle/>
                    <a:p>
                      <a:pPr algn="ctr">
                        <a:lnSpc>
                          <a:spcPct val="115000"/>
                        </a:lnSpc>
                        <a:spcAft>
                          <a:spcPts val="0"/>
                        </a:spcAft>
                      </a:pPr>
                      <a:r>
                        <a:rPr lang="en-GB" sz="2800" u="sng" dirty="0">
                          <a:effectLst/>
                        </a:rPr>
                        <a:t>Mean</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a:txBody>
                    <a:bodyPr/>
                    <a:lstStyle/>
                    <a:p>
                      <a:pPr algn="ctr">
                        <a:lnSpc>
                          <a:spcPct val="115000"/>
                        </a:lnSpc>
                        <a:spcAft>
                          <a:spcPts val="0"/>
                        </a:spcAft>
                      </a:pPr>
                      <a:r>
                        <a:rPr lang="en-GB" sz="2800" u="sng" dirty="0">
                          <a:effectLst/>
                        </a:rPr>
                        <a:t>SD</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a:txBody>
                    <a:bodyPr/>
                    <a:lstStyle/>
                    <a:p>
                      <a:pPr algn="ctr">
                        <a:lnSpc>
                          <a:spcPct val="115000"/>
                        </a:lnSpc>
                        <a:spcAft>
                          <a:spcPts val="0"/>
                        </a:spcAft>
                      </a:pPr>
                      <a:r>
                        <a:rPr lang="en-GB" sz="2800" u="sng" dirty="0">
                          <a:effectLst/>
                        </a:rPr>
                        <a:t>SE</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a:txBody>
                    <a:bodyPr/>
                    <a:lstStyle/>
                    <a:p>
                      <a:pPr algn="ctr">
                        <a:lnSpc>
                          <a:spcPct val="115000"/>
                        </a:lnSpc>
                        <a:spcAft>
                          <a:spcPts val="0"/>
                        </a:spcAft>
                      </a:pPr>
                      <a:r>
                        <a:rPr lang="en-GB" sz="2800" u="sng" dirty="0">
                          <a:effectLst/>
                        </a:rPr>
                        <a:t>95% CI</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a:txBody>
                    <a:bodyPr/>
                    <a:lstStyle/>
                    <a:p>
                      <a:pPr algn="ctr">
                        <a:lnSpc>
                          <a:spcPct val="115000"/>
                        </a:lnSpc>
                        <a:spcAft>
                          <a:spcPts val="0"/>
                        </a:spcAft>
                      </a:pPr>
                      <a:r>
                        <a:rPr lang="en-GB" sz="2800" u="sng" dirty="0">
                          <a:effectLst/>
                        </a:rPr>
                        <a:t>α</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tc>
                  <a:txBody>
                    <a:bodyPr/>
                    <a:lstStyle/>
                    <a:p>
                      <a:pPr algn="ctr">
                        <a:lnSpc>
                          <a:spcPct val="115000"/>
                        </a:lnSpc>
                        <a:spcAft>
                          <a:spcPts val="0"/>
                        </a:spcAft>
                      </a:pPr>
                      <a:r>
                        <a:rPr lang="en-GB" sz="2800" u="sng" dirty="0">
                          <a:effectLst/>
                        </a:rPr>
                        <a:t>ANOVA</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2060"/>
                    </a:solidFill>
                  </a:tcPr>
                </a:tc>
                <a:extLst>
                  <a:ext uri="{0D108BD9-81ED-4DB2-BD59-A6C34878D82A}">
                    <a16:rowId xmlns:a16="http://schemas.microsoft.com/office/drawing/2014/main" xmlns="" val="4260708690"/>
                  </a:ext>
                </a:extLst>
              </a:tr>
              <a:tr h="1036106">
                <a:tc>
                  <a:txBody>
                    <a:bodyPr/>
                    <a:lstStyle/>
                    <a:p>
                      <a:pPr>
                        <a:lnSpc>
                          <a:spcPct val="115000"/>
                        </a:lnSpc>
                      </a:pPr>
                      <a:endParaRPr lang="en-GB" sz="2800" dirty="0">
                        <a:effectLst/>
                        <a:latin typeface="Calibri" panose="020F0502020204030204" pitchFamily="34" charset="0"/>
                        <a:cs typeface="Times New Roman" panose="02020603050405020304" pitchFamily="18" charset="0"/>
                      </a:endParaRPr>
                    </a:p>
                  </a:txBody>
                  <a:tcPr marL="68580" marR="68580" marT="0" marB="0" anchor="b">
                    <a:solidFill>
                      <a:schemeClr val="tx2">
                        <a:lumMod val="60000"/>
                        <a:lumOff val="40000"/>
                      </a:schemeClr>
                    </a:solidFill>
                  </a:tcPr>
                </a:tc>
                <a:tc>
                  <a:txBody>
                    <a:bodyPr/>
                    <a:lstStyle/>
                    <a:p>
                      <a:pPr>
                        <a:lnSpc>
                          <a:spcPct val="115000"/>
                        </a:lnSpc>
                        <a:spcAft>
                          <a:spcPts val="0"/>
                        </a:spcAft>
                      </a:pPr>
                      <a:r>
                        <a:rPr lang="en-GB" sz="2800" b="1" dirty="0">
                          <a:effectLst/>
                        </a:rPr>
                        <a:t>Total </a:t>
                      </a:r>
                      <a:r>
                        <a:rPr lang="en-GB" sz="2800" b="1" dirty="0" smtClean="0">
                          <a:effectLst/>
                        </a:rPr>
                        <a:t>sample (N=1082)</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effectLst/>
                        </a:rPr>
                        <a:t>65.1</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effectLst/>
                        </a:rPr>
                        <a:t>23.0</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effectLst/>
                        </a:rPr>
                        <a:t>0.70</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effectLst/>
                        </a:rPr>
                        <a:t>63.7 - 66.5</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b="1" dirty="0">
                          <a:effectLst/>
                        </a:rPr>
                        <a:t>0.95</a:t>
                      </a:r>
                      <a:endParaRPr lang="en-GB"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535962197"/>
                  </a:ext>
                </a:extLst>
              </a:tr>
              <a:tr h="1036106">
                <a:tc>
                  <a:txBody>
                    <a:bodyPr/>
                    <a:lstStyle/>
                    <a:p>
                      <a:pPr>
                        <a:lnSpc>
                          <a:spcPct val="115000"/>
                        </a:lnSpc>
                        <a:spcAft>
                          <a:spcPts val="0"/>
                        </a:spcAft>
                      </a:pPr>
                      <a:r>
                        <a:rPr lang="en-GB" sz="2800" dirty="0">
                          <a:effectLst/>
                        </a:rPr>
                        <a:t>cohort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60000"/>
                        <a:lumOff val="40000"/>
                      </a:schemeClr>
                    </a:solidFill>
                  </a:tcPr>
                </a:tc>
                <a:tc>
                  <a:txBody>
                    <a:bodyPr/>
                    <a:lstStyle/>
                    <a:p>
                      <a:pPr>
                        <a:lnSpc>
                          <a:spcPct val="115000"/>
                        </a:lnSpc>
                        <a:spcAft>
                          <a:spcPts val="0"/>
                        </a:spcAft>
                      </a:pPr>
                      <a:r>
                        <a:rPr lang="en-GB" sz="2800" dirty="0">
                          <a:effectLst/>
                        </a:rPr>
                        <a:t>Health care </a:t>
                      </a:r>
                      <a:r>
                        <a:rPr lang="en-GB" sz="2800" dirty="0" smtClean="0">
                          <a:effectLst/>
                        </a:rPr>
                        <a:t>sample (N=838)</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70.0</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21.7</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0.75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68.6 - 71.5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0.95</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rowSpan="2">
                  <a:txBody>
                    <a:bodyPr/>
                    <a:lstStyle/>
                    <a:p>
                      <a:pPr algn="ctr">
                        <a:lnSpc>
                          <a:spcPct val="115000"/>
                        </a:lnSpc>
                        <a:spcAft>
                          <a:spcPts val="0"/>
                        </a:spcAft>
                      </a:pPr>
                      <a:r>
                        <a:rPr lang="en-GB" sz="2800" dirty="0">
                          <a:effectLst/>
                        </a:rPr>
                        <a:t>F (1, 1080) = 201.8,</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800" dirty="0">
                          <a:effectLst/>
                        </a:rPr>
                        <a:t>p &lt; 0.001</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5724489"/>
                  </a:ext>
                </a:extLst>
              </a:tr>
              <a:tr h="1036106">
                <a:tc>
                  <a:txBody>
                    <a:bodyPr/>
                    <a:lstStyle/>
                    <a:p>
                      <a:pPr>
                        <a:lnSpc>
                          <a:spcPct val="115000"/>
                        </a:lnSpc>
                      </a:pPr>
                      <a:endParaRPr lang="en-GB" sz="2800" dirty="0">
                        <a:effectLst/>
                        <a:latin typeface="Calibri" panose="020F0502020204030204" pitchFamily="34" charset="0"/>
                        <a:cs typeface="Times New Roman" panose="02020603050405020304" pitchFamily="18" charset="0"/>
                      </a:endParaRPr>
                    </a:p>
                  </a:txBody>
                  <a:tcPr marL="68580" marR="68580" marT="0" marB="0" anchor="b">
                    <a:solidFill>
                      <a:schemeClr val="tx2">
                        <a:lumMod val="60000"/>
                        <a:lumOff val="40000"/>
                      </a:schemeClr>
                    </a:solidFill>
                  </a:tcPr>
                </a:tc>
                <a:tc>
                  <a:txBody>
                    <a:bodyPr/>
                    <a:lstStyle/>
                    <a:p>
                      <a:pPr>
                        <a:lnSpc>
                          <a:spcPct val="115000"/>
                        </a:lnSpc>
                        <a:spcAft>
                          <a:spcPts val="0"/>
                        </a:spcAft>
                      </a:pPr>
                      <a:r>
                        <a:rPr lang="en-GB" sz="2800" dirty="0">
                          <a:effectLst/>
                        </a:rPr>
                        <a:t>Social care </a:t>
                      </a:r>
                      <a:r>
                        <a:rPr lang="en-GB" sz="2800" dirty="0" smtClean="0">
                          <a:effectLst/>
                        </a:rPr>
                        <a:t>sample (N=244)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48.2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19.1</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1.22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45.8 - 50.8</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0.92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vMerge="1">
                  <a:txBody>
                    <a:bodyPr/>
                    <a:lstStyle/>
                    <a:p>
                      <a:pPr algn="ctr">
                        <a:lnSpc>
                          <a:spcPct val="115000"/>
                        </a:lnSpc>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227899153"/>
                  </a:ext>
                </a:extLst>
              </a:tr>
              <a:tr h="1036106">
                <a:tc>
                  <a:txBody>
                    <a:bodyPr/>
                    <a:lstStyle/>
                    <a:p>
                      <a:pPr>
                        <a:lnSpc>
                          <a:spcPct val="115000"/>
                        </a:lnSpc>
                        <a:spcAft>
                          <a:spcPts val="0"/>
                        </a:spcAft>
                      </a:pPr>
                      <a:r>
                        <a:rPr lang="en-GB" sz="2800" dirty="0">
                          <a:effectLst/>
                        </a:rPr>
                        <a:t>mental health</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tc>
                  <a:txBody>
                    <a:bodyPr/>
                    <a:lstStyle/>
                    <a:p>
                      <a:pPr>
                        <a:lnSpc>
                          <a:spcPct val="115000"/>
                        </a:lnSpc>
                        <a:spcAft>
                          <a:spcPts val="0"/>
                        </a:spcAft>
                      </a:pPr>
                      <a:r>
                        <a:rPr lang="en-GB" sz="2800" dirty="0">
                          <a:effectLst/>
                        </a:rPr>
                        <a:t>no mental </a:t>
                      </a:r>
                      <a:r>
                        <a:rPr lang="en-GB" sz="2800" dirty="0" smtClean="0">
                          <a:effectLst/>
                        </a:rPr>
                        <a:t>LTC(s) reported (N=624)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dirty="0">
                          <a:effectLst/>
                        </a:rPr>
                        <a:t>74.2</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20.2</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0.81</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72.6 - 75.8</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dirty="0">
                          <a:effectLst/>
                        </a:rPr>
                        <a:t>0.94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rowSpan="2">
                  <a:txBody>
                    <a:bodyPr/>
                    <a:lstStyle/>
                    <a:p>
                      <a:pPr algn="ctr">
                        <a:lnSpc>
                          <a:spcPct val="115000"/>
                        </a:lnSpc>
                        <a:spcAft>
                          <a:spcPts val="0"/>
                        </a:spcAft>
                      </a:pPr>
                      <a:r>
                        <a:rPr lang="en-GB" sz="2800" dirty="0">
                          <a:effectLst/>
                        </a:rPr>
                        <a:t>F (1, 1080) = 291.2,</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800" dirty="0">
                          <a:effectLst/>
                        </a:rPr>
                        <a:t>p &lt; 0.001</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97425990"/>
                  </a:ext>
                </a:extLst>
              </a:tr>
              <a:tr h="1036106">
                <a:tc>
                  <a:txBody>
                    <a:bodyPr/>
                    <a:lstStyle/>
                    <a:p>
                      <a:pPr>
                        <a:lnSpc>
                          <a:spcPct val="115000"/>
                        </a:lnSpc>
                      </a:pPr>
                      <a:endParaRPr lang="en-GB" sz="2800" dirty="0">
                        <a:effectLst/>
                        <a:latin typeface="Calibri" panose="020F0502020204030204" pitchFamily="34" charset="0"/>
                        <a:cs typeface="Times New Roman" panose="02020603050405020304" pitchFamily="18" charset="0"/>
                      </a:endParaRPr>
                    </a:p>
                  </a:txBody>
                  <a:tcPr marL="68580" marR="68580" marT="0" marB="0" anchor="b">
                    <a:solidFill>
                      <a:schemeClr val="tx2">
                        <a:lumMod val="60000"/>
                        <a:lumOff val="40000"/>
                      </a:schemeClr>
                    </a:solidFill>
                  </a:tcPr>
                </a:tc>
                <a:tc>
                  <a:txBody>
                    <a:bodyPr/>
                    <a:lstStyle/>
                    <a:p>
                      <a:pPr>
                        <a:lnSpc>
                          <a:spcPct val="115000"/>
                        </a:lnSpc>
                        <a:spcAft>
                          <a:spcPts val="0"/>
                        </a:spcAft>
                      </a:pPr>
                      <a:r>
                        <a:rPr lang="en-GB" sz="2800" dirty="0" smtClean="0">
                          <a:effectLst/>
                        </a:rPr>
                        <a:t>mental LTC(s) reported (N=458)</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52.7</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20.8</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0.97</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a:effectLst/>
                        </a:rPr>
                        <a:t>50.8 - 54.6</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0"/>
                        </a:spcAft>
                      </a:pPr>
                      <a:r>
                        <a:rPr lang="en-GB" sz="2800" dirty="0">
                          <a:effectLst/>
                        </a:rPr>
                        <a:t>0.94</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vMerge="1">
                  <a:txBody>
                    <a:bodyPr/>
                    <a:lstStyle/>
                    <a:p>
                      <a:pPr algn="ctr">
                        <a:lnSpc>
                          <a:spcPct val="115000"/>
                        </a:lnSpc>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57649289"/>
                  </a:ext>
                </a:extLst>
              </a:tr>
            </a:tbl>
          </a:graphicData>
        </a:graphic>
      </p:graphicFrame>
      <p:pic>
        <p:nvPicPr>
          <p:cNvPr id="84" name="Picture 83"/>
          <p:cNvPicPr/>
          <p:nvPr/>
        </p:nvPicPr>
        <p:blipFill>
          <a:blip r:embed="rId7" cstate="print">
            <a:extLst>
              <a:ext uri="{28A0092B-C50C-407E-A947-70E740481C1C}">
                <a14:useLocalDpi xmlns:a14="http://schemas.microsoft.com/office/drawing/2010/main" val="0"/>
              </a:ext>
            </a:extLst>
          </a:blip>
          <a:stretch>
            <a:fillRect/>
          </a:stretch>
        </p:blipFill>
        <p:spPr>
          <a:xfrm>
            <a:off x="752951" y="31469334"/>
            <a:ext cx="6949677" cy="6975758"/>
          </a:xfrm>
          <a:prstGeom prst="rect">
            <a:avLst/>
          </a:prstGeom>
        </p:spPr>
      </p:pic>
      <p:pic>
        <p:nvPicPr>
          <p:cNvPr id="85" name="Picture 84"/>
          <p:cNvPicPr/>
          <p:nvPr/>
        </p:nvPicPr>
        <p:blipFill>
          <a:blip r:embed="rId8" cstate="print">
            <a:extLst>
              <a:ext uri="{28A0092B-C50C-407E-A947-70E740481C1C}">
                <a14:useLocalDpi xmlns:a14="http://schemas.microsoft.com/office/drawing/2010/main" val="0"/>
              </a:ext>
            </a:extLst>
          </a:blip>
          <a:stretch>
            <a:fillRect/>
          </a:stretch>
        </p:blipFill>
        <p:spPr>
          <a:xfrm>
            <a:off x="7721995" y="31469334"/>
            <a:ext cx="6933439" cy="6975758"/>
          </a:xfrm>
          <a:prstGeom prst="rect">
            <a:avLst/>
          </a:prstGeom>
        </p:spPr>
      </p:pic>
      <p:pic>
        <p:nvPicPr>
          <p:cNvPr id="3" name="Picture 2"/>
          <p:cNvPicPr>
            <a:picLocks noChangeAspect="1"/>
          </p:cNvPicPr>
          <p:nvPr/>
        </p:nvPicPr>
        <p:blipFill>
          <a:blip r:embed="rId9"/>
          <a:stretch>
            <a:fillRect/>
          </a:stretch>
        </p:blipFill>
        <p:spPr>
          <a:xfrm>
            <a:off x="7018542" y="8111774"/>
            <a:ext cx="7800823" cy="6453491"/>
          </a:xfrm>
          <a:prstGeom prst="rect">
            <a:avLst/>
          </a:prstGeom>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556810" y="9138573"/>
            <a:ext cx="6431483" cy="5315548"/>
          </a:xfrm>
          <a:prstGeom prst="rect">
            <a:avLst/>
          </a:prstGeom>
        </p:spPr>
      </p:pic>
      <p:sp>
        <p:nvSpPr>
          <p:cNvPr id="8" name="TextBox 7"/>
          <p:cNvSpPr txBox="1"/>
          <p:nvPr/>
        </p:nvSpPr>
        <p:spPr>
          <a:xfrm>
            <a:off x="884188" y="7933714"/>
            <a:ext cx="5939333" cy="6217087"/>
          </a:xfrm>
          <a:prstGeom prst="rect">
            <a:avLst/>
          </a:prstGeom>
          <a:noFill/>
        </p:spPr>
        <p:txBody>
          <a:bodyPr wrap="square" rtlCol="0">
            <a:spAutoFit/>
          </a:bodyPr>
          <a:lstStyle/>
          <a:p>
            <a:pPr algn="ctr"/>
            <a:r>
              <a:rPr lang="en-GB" sz="5400" b="1" dirty="0" smtClean="0">
                <a:solidFill>
                  <a:srgbClr val="E0D220"/>
                </a:solidFill>
                <a:effectLst>
                  <a:outerShdw blurRad="38100" dist="38100" dir="2700000" algn="tl">
                    <a:srgbClr val="000000">
                      <a:alpha val="43137"/>
                    </a:srgbClr>
                  </a:outerShdw>
                </a:effectLst>
              </a:rPr>
              <a:t>Context</a:t>
            </a:r>
          </a:p>
          <a:p>
            <a:endParaRPr lang="en-GB" sz="2000" dirty="0"/>
          </a:p>
          <a:p>
            <a:pPr marL="571500" indent="-571500">
              <a:buFont typeface="Arial" panose="020B0604020202020204" pitchFamily="34" charset="0"/>
              <a:buChar char="•"/>
            </a:pPr>
            <a:r>
              <a:rPr lang="en-GB" sz="3600" dirty="0" smtClean="0">
                <a:solidFill>
                  <a:srgbClr val="002060"/>
                </a:solidFill>
              </a:rPr>
              <a:t>Rising burden and costs of long-term conditions (LTCs), especially multi-morbidity</a:t>
            </a:r>
          </a:p>
          <a:p>
            <a:endParaRPr lang="en-GB" sz="36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Drive for integrated health and social care services</a:t>
            </a:r>
          </a:p>
          <a:p>
            <a:endParaRPr lang="en-GB" sz="36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Importance of person-centred outcomes   </a:t>
            </a:r>
            <a:endParaRPr lang="en-GB" sz="3600" dirty="0">
              <a:solidFill>
                <a:srgbClr val="002060"/>
              </a:solidFill>
            </a:endParaRPr>
          </a:p>
        </p:txBody>
      </p:sp>
      <p:sp>
        <p:nvSpPr>
          <p:cNvPr id="24" name="TextBox 23"/>
          <p:cNvSpPr txBox="1"/>
          <p:nvPr/>
        </p:nvSpPr>
        <p:spPr>
          <a:xfrm>
            <a:off x="15597868" y="9163271"/>
            <a:ext cx="6644268" cy="5386090"/>
          </a:xfrm>
          <a:prstGeom prst="rect">
            <a:avLst/>
          </a:prstGeom>
          <a:noFill/>
        </p:spPr>
        <p:txBody>
          <a:bodyPr wrap="square" rtlCol="0">
            <a:spAutoFit/>
          </a:bodyPr>
          <a:lstStyle/>
          <a:p>
            <a:r>
              <a:rPr lang="en-GB" sz="3600" dirty="0" smtClean="0">
                <a:solidFill>
                  <a:srgbClr val="002060"/>
                </a:solidFill>
              </a:rPr>
              <a:t>Developed to capture the overall impact of living with LTCs, for:</a:t>
            </a:r>
          </a:p>
          <a:p>
            <a:endParaRPr lang="en-GB" sz="2000" dirty="0">
              <a:solidFill>
                <a:srgbClr val="002060"/>
              </a:solidFill>
            </a:endParaRPr>
          </a:p>
          <a:p>
            <a:pPr marL="571500" indent="-571500">
              <a:buFont typeface="Arial" panose="020B0604020202020204" pitchFamily="34" charset="0"/>
              <a:buChar char="•"/>
            </a:pPr>
            <a:r>
              <a:rPr lang="en-GB" sz="3600" dirty="0" smtClean="0">
                <a:solidFill>
                  <a:srgbClr val="002060"/>
                </a:solidFill>
              </a:rPr>
              <a:t>Single and multiple LTCs</a:t>
            </a:r>
          </a:p>
          <a:p>
            <a:endParaRPr lang="en-GB" sz="36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Physical and/or mental health conditions</a:t>
            </a:r>
          </a:p>
          <a:p>
            <a:endParaRPr lang="en-GB" sz="36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Health care and social care settings</a:t>
            </a:r>
            <a:endParaRPr lang="en-GB" sz="3600" dirty="0">
              <a:solidFill>
                <a:srgbClr val="002060"/>
              </a:solidFill>
            </a:endParaRPr>
          </a:p>
        </p:txBody>
      </p:sp>
      <p:sp>
        <p:nvSpPr>
          <p:cNvPr id="25" name="TextBox 24"/>
          <p:cNvSpPr txBox="1"/>
          <p:nvPr/>
        </p:nvSpPr>
        <p:spPr>
          <a:xfrm>
            <a:off x="16181351" y="7933714"/>
            <a:ext cx="12091639" cy="1538883"/>
          </a:xfrm>
          <a:prstGeom prst="rect">
            <a:avLst/>
          </a:prstGeom>
          <a:noFill/>
        </p:spPr>
        <p:txBody>
          <a:bodyPr wrap="square" rtlCol="0">
            <a:spAutoFit/>
          </a:bodyPr>
          <a:lstStyle/>
          <a:p>
            <a:pPr algn="ctr"/>
            <a:r>
              <a:rPr lang="en-GB" sz="5400" b="1" dirty="0" smtClean="0">
                <a:solidFill>
                  <a:srgbClr val="E0D220"/>
                </a:solidFill>
                <a:effectLst>
                  <a:outerShdw blurRad="38100" dist="38100" dir="2700000" algn="tl">
                    <a:srgbClr val="000000">
                      <a:alpha val="43137"/>
                    </a:srgbClr>
                  </a:outerShdw>
                </a:effectLst>
              </a:rPr>
              <a:t>Long-Term Conditions Questionnaire</a:t>
            </a:r>
          </a:p>
          <a:p>
            <a:endParaRPr lang="en-GB" sz="4000" dirty="0"/>
          </a:p>
        </p:txBody>
      </p:sp>
      <p:sp>
        <p:nvSpPr>
          <p:cNvPr id="21" name="TextBox 20"/>
          <p:cNvSpPr txBox="1"/>
          <p:nvPr/>
        </p:nvSpPr>
        <p:spPr>
          <a:xfrm>
            <a:off x="1008533" y="15290952"/>
            <a:ext cx="14017574" cy="7940635"/>
          </a:xfrm>
          <a:prstGeom prst="rect">
            <a:avLst/>
          </a:prstGeom>
          <a:noFill/>
        </p:spPr>
        <p:txBody>
          <a:bodyPr wrap="square" rtlCol="0">
            <a:spAutoFit/>
          </a:bodyPr>
          <a:lstStyle/>
          <a:p>
            <a:pPr algn="ctr"/>
            <a:r>
              <a:rPr lang="en-GB" sz="5400" b="1" dirty="0" smtClean="0">
                <a:solidFill>
                  <a:srgbClr val="E0D220"/>
                </a:solidFill>
                <a:effectLst>
                  <a:outerShdw blurRad="38100" dist="38100" dir="2700000" algn="tl">
                    <a:srgbClr val="000000">
                      <a:alpha val="43137"/>
                    </a:srgbClr>
                  </a:outerShdw>
                </a:effectLst>
              </a:rPr>
              <a:t>Participants and Methods</a:t>
            </a:r>
          </a:p>
          <a:p>
            <a:pPr algn="ctr"/>
            <a:endParaRPr lang="en-GB" sz="3600" dirty="0"/>
          </a:p>
          <a:p>
            <a:pPr marL="571500" indent="-571500">
              <a:buFont typeface="Arial" panose="020B0604020202020204" pitchFamily="34" charset="0"/>
              <a:buChar char="•"/>
            </a:pPr>
            <a:r>
              <a:rPr lang="en-GB" sz="3600" dirty="0" smtClean="0">
                <a:solidFill>
                  <a:srgbClr val="002060"/>
                </a:solidFill>
              </a:rPr>
              <a:t>Health care participants (N=917) were recruited through 15 primary care practices, and social care recipients (N=294) were recruited through four Local Authorities. All participants had at least one LTC.</a:t>
            </a:r>
          </a:p>
          <a:p>
            <a:endParaRPr lang="en-GB" sz="2000" dirty="0" smtClean="0">
              <a:solidFill>
                <a:srgbClr val="002060"/>
              </a:solidFill>
            </a:endParaRPr>
          </a:p>
          <a:p>
            <a:pPr marL="571500" indent="-571500">
              <a:buFont typeface="Arial" panose="020B0604020202020204" pitchFamily="34" charset="0"/>
              <a:buChar char="•"/>
            </a:pPr>
            <a:r>
              <a:rPr lang="en-GB" sz="3600" dirty="0">
                <a:solidFill>
                  <a:srgbClr val="002060"/>
                </a:solidFill>
              </a:rPr>
              <a:t>Data </a:t>
            </a:r>
            <a:r>
              <a:rPr lang="en-GB" sz="3600" dirty="0" smtClean="0">
                <a:solidFill>
                  <a:srgbClr val="002060"/>
                </a:solidFill>
              </a:rPr>
              <a:t>were collected </a:t>
            </a:r>
            <a:r>
              <a:rPr lang="en-GB" sz="3600" dirty="0">
                <a:solidFill>
                  <a:srgbClr val="002060"/>
                </a:solidFill>
              </a:rPr>
              <a:t>via postal surveys from February 2016 to January </a:t>
            </a:r>
            <a:r>
              <a:rPr lang="en-GB" sz="3600" dirty="0" smtClean="0">
                <a:solidFill>
                  <a:srgbClr val="002060"/>
                </a:solidFill>
              </a:rPr>
              <a:t>2017. Participants’ LTCs were reported via a multi-morbidity scale. </a:t>
            </a:r>
          </a:p>
          <a:p>
            <a:pPr marL="571500" indent="-571500">
              <a:buFont typeface="Arial" panose="020B0604020202020204" pitchFamily="34" charset="0"/>
              <a:buChar char="•"/>
            </a:pPr>
            <a:endParaRPr lang="en-GB" sz="20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For participants who completed all 20 LTCQ items, LTCQ </a:t>
            </a:r>
            <a:r>
              <a:rPr lang="en-GB" sz="3600" dirty="0">
                <a:solidFill>
                  <a:srgbClr val="002060"/>
                </a:solidFill>
              </a:rPr>
              <a:t>scores were calculated </a:t>
            </a:r>
            <a:r>
              <a:rPr lang="en-GB" sz="3600" dirty="0" smtClean="0">
                <a:solidFill>
                  <a:srgbClr val="002060"/>
                </a:solidFill>
              </a:rPr>
              <a:t>on a </a:t>
            </a:r>
            <a:r>
              <a:rPr lang="en-GB" sz="3600" dirty="0">
                <a:solidFill>
                  <a:srgbClr val="002060"/>
                </a:solidFill>
              </a:rPr>
              <a:t>scale ranging from </a:t>
            </a:r>
            <a:r>
              <a:rPr lang="en-GB" sz="3600" dirty="0" smtClean="0">
                <a:solidFill>
                  <a:srgbClr val="002060"/>
                </a:solidFill>
              </a:rPr>
              <a:t>0 </a:t>
            </a:r>
            <a:r>
              <a:rPr lang="en-GB" sz="3600" dirty="0">
                <a:solidFill>
                  <a:srgbClr val="002060"/>
                </a:solidFill>
              </a:rPr>
              <a:t>to 100, with higher scores indicating </a:t>
            </a:r>
            <a:r>
              <a:rPr lang="en-GB" sz="3600" dirty="0" smtClean="0">
                <a:solidFill>
                  <a:srgbClr val="002060"/>
                </a:solidFill>
              </a:rPr>
              <a:t>‘living well with LTCs’.  </a:t>
            </a:r>
          </a:p>
          <a:p>
            <a:pPr marL="571500" indent="-571500">
              <a:buFont typeface="Arial" panose="020B0604020202020204" pitchFamily="34" charset="0"/>
              <a:buChar char="•"/>
            </a:pPr>
            <a:endParaRPr lang="en-GB" sz="20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Analysis of variance (ANOVA) and non-parametric tests for comparing sample means were used to explore differences between groups. </a:t>
            </a:r>
            <a:endParaRPr lang="en-GB" sz="3600" dirty="0">
              <a:solidFill>
                <a:srgbClr val="002060"/>
              </a:solidFill>
            </a:endParaRPr>
          </a:p>
        </p:txBody>
      </p:sp>
      <p:sp>
        <p:nvSpPr>
          <p:cNvPr id="22" name="TextBox 21"/>
          <p:cNvSpPr txBox="1"/>
          <p:nvPr/>
        </p:nvSpPr>
        <p:spPr>
          <a:xfrm>
            <a:off x="15692336" y="15158807"/>
            <a:ext cx="13775388" cy="8740854"/>
          </a:xfrm>
          <a:prstGeom prst="rect">
            <a:avLst/>
          </a:prstGeom>
          <a:noFill/>
        </p:spPr>
        <p:txBody>
          <a:bodyPr wrap="square" rtlCol="0">
            <a:spAutoFit/>
          </a:bodyPr>
          <a:lstStyle/>
          <a:p>
            <a:pPr algn="ctr"/>
            <a:r>
              <a:rPr lang="en-GB" sz="5400" b="1" dirty="0" smtClean="0">
                <a:solidFill>
                  <a:srgbClr val="E0D220"/>
                </a:solidFill>
                <a:effectLst>
                  <a:outerShdw blurRad="38100" dist="38100" dir="2700000" algn="tl">
                    <a:srgbClr val="000000">
                      <a:alpha val="43137"/>
                    </a:srgbClr>
                  </a:outerShdw>
                </a:effectLst>
              </a:rPr>
              <a:t>Results</a:t>
            </a:r>
            <a:r>
              <a:rPr lang="en-GB" sz="4800" b="1" dirty="0" smtClean="0">
                <a:solidFill>
                  <a:srgbClr val="E0D220"/>
                </a:solidFill>
                <a:effectLst>
                  <a:outerShdw blurRad="38100" dist="38100" dir="2700000" algn="tl">
                    <a:srgbClr val="000000">
                      <a:alpha val="43137"/>
                    </a:srgbClr>
                  </a:outerShdw>
                </a:effectLst>
              </a:rPr>
              <a:t> </a:t>
            </a:r>
          </a:p>
          <a:p>
            <a:pPr algn="ctr"/>
            <a:endParaRPr lang="en-GB" sz="3600" dirty="0"/>
          </a:p>
          <a:p>
            <a:pPr marL="571500" indent="-571500">
              <a:buFont typeface="Arial" panose="020B0604020202020204" pitchFamily="34" charset="0"/>
              <a:buChar char="•"/>
            </a:pPr>
            <a:r>
              <a:rPr lang="en-GB" sz="3600" dirty="0" smtClean="0">
                <a:solidFill>
                  <a:srgbClr val="002060"/>
                </a:solidFill>
              </a:rPr>
              <a:t>Statistically significant differences in LTCQ scores between health care cohort (N=838, mean LTCQ score 70) and social care cohort (N=244, mean LTCQ score 48): Mann-Whitney </a:t>
            </a:r>
            <a:r>
              <a:rPr lang="en-GB" sz="3600" dirty="0">
                <a:solidFill>
                  <a:srgbClr val="002060"/>
                </a:solidFill>
              </a:rPr>
              <a:t>U=46596, p&lt;0.001</a:t>
            </a:r>
            <a:endParaRPr lang="en-GB" sz="3600" dirty="0" smtClean="0">
              <a:solidFill>
                <a:srgbClr val="002060"/>
              </a:solidFill>
            </a:endParaRPr>
          </a:p>
          <a:p>
            <a:endParaRPr lang="en-GB" sz="2000" dirty="0" smtClean="0">
              <a:solidFill>
                <a:srgbClr val="002060"/>
              </a:solidFill>
            </a:endParaRPr>
          </a:p>
          <a:p>
            <a:pPr marL="571500" indent="-571500">
              <a:buFont typeface="Arial" panose="020B0604020202020204" pitchFamily="34" charset="0"/>
              <a:buChar char="•"/>
            </a:pPr>
            <a:r>
              <a:rPr lang="en-GB" sz="3600" dirty="0">
                <a:solidFill>
                  <a:srgbClr val="002060"/>
                </a:solidFill>
              </a:rPr>
              <a:t>Statistically significant differences in LTCQ scores between </a:t>
            </a:r>
            <a:r>
              <a:rPr lang="en-GB" sz="3600" dirty="0" smtClean="0">
                <a:solidFill>
                  <a:srgbClr val="002060"/>
                </a:solidFill>
              </a:rPr>
              <a:t>those reporting only physical health conditions (N=624, mean LTCQ score 74) </a:t>
            </a:r>
            <a:r>
              <a:rPr lang="en-GB" sz="3600" dirty="0">
                <a:solidFill>
                  <a:srgbClr val="002060"/>
                </a:solidFill>
              </a:rPr>
              <a:t>and </a:t>
            </a:r>
            <a:r>
              <a:rPr lang="en-GB" sz="3600" dirty="0" smtClean="0">
                <a:solidFill>
                  <a:srgbClr val="002060"/>
                </a:solidFill>
              </a:rPr>
              <a:t>those reporting at least one mental health condition (N=458, mean LTCQ score 53): </a:t>
            </a:r>
            <a:r>
              <a:rPr lang="en-GB" sz="3600" dirty="0">
                <a:solidFill>
                  <a:srgbClr val="002060"/>
                </a:solidFill>
              </a:rPr>
              <a:t>Mann-Whitney U=65482, </a:t>
            </a:r>
            <a:r>
              <a:rPr lang="en-GB" sz="3600" dirty="0" smtClean="0">
                <a:solidFill>
                  <a:srgbClr val="002060"/>
                </a:solidFill>
              </a:rPr>
              <a:t>p&lt;0.001</a:t>
            </a:r>
          </a:p>
          <a:p>
            <a:pPr marL="571500" indent="-571500">
              <a:buFont typeface="Arial" panose="020B0604020202020204" pitchFamily="34" charset="0"/>
              <a:buChar char="•"/>
            </a:pPr>
            <a:endParaRPr lang="en-GB" sz="2000" dirty="0" smtClean="0">
              <a:solidFill>
                <a:srgbClr val="002060"/>
              </a:solidFill>
            </a:endParaRPr>
          </a:p>
          <a:p>
            <a:pPr marL="571500" indent="-571500">
              <a:buFont typeface="Arial" panose="020B0604020202020204" pitchFamily="34" charset="0"/>
              <a:buChar char="•"/>
            </a:pPr>
            <a:r>
              <a:rPr lang="en-GB" sz="3600" dirty="0" smtClean="0">
                <a:solidFill>
                  <a:srgbClr val="002060"/>
                </a:solidFill>
              </a:rPr>
              <a:t>Known social care users and those reporting at least one mental health condition were disproportionately represented in the lowest two quintiles of the sample (LTCQ score &lt; 60): 75% of social care users and 64% of those reporting at least one mental health condition  </a:t>
            </a:r>
            <a:endParaRPr lang="en-GB" sz="3600" dirty="0">
              <a:solidFill>
                <a:srgbClr val="002060"/>
              </a:solidFill>
            </a:endParaRPr>
          </a:p>
          <a:p>
            <a:endParaRPr lang="en-GB" sz="3600" dirty="0" smtClean="0">
              <a:solidFill>
                <a:srgbClr val="002060"/>
              </a:solidFill>
            </a:endParaRPr>
          </a:p>
        </p:txBody>
      </p:sp>
      <p:sp>
        <p:nvSpPr>
          <p:cNvPr id="4" name="TextBox 3"/>
          <p:cNvSpPr txBox="1"/>
          <p:nvPr/>
        </p:nvSpPr>
        <p:spPr>
          <a:xfrm>
            <a:off x="844602" y="38514529"/>
            <a:ext cx="13810832" cy="954107"/>
          </a:xfrm>
          <a:prstGeom prst="rect">
            <a:avLst/>
          </a:prstGeom>
          <a:noFill/>
        </p:spPr>
        <p:txBody>
          <a:bodyPr wrap="square" rtlCol="0">
            <a:spAutoFit/>
          </a:bodyPr>
          <a:lstStyle/>
          <a:p>
            <a:r>
              <a:rPr lang="en-GB" sz="2800" b="1" dirty="0" smtClean="0"/>
              <a:t>Figure: LTCQ score distributions compared for health versus social care cohorts (green) and the absence or presence of mental health conditions (blue)</a:t>
            </a:r>
            <a:endParaRPr lang="en-GB" sz="2800" b="1" dirty="0"/>
          </a:p>
        </p:txBody>
      </p:sp>
      <p:sp>
        <p:nvSpPr>
          <p:cNvPr id="5" name="TextBox 4"/>
          <p:cNvSpPr txBox="1"/>
          <p:nvPr/>
        </p:nvSpPr>
        <p:spPr>
          <a:xfrm>
            <a:off x="848142" y="30319766"/>
            <a:ext cx="14209005" cy="707886"/>
          </a:xfrm>
          <a:prstGeom prst="rect">
            <a:avLst/>
          </a:prstGeom>
          <a:noFill/>
        </p:spPr>
        <p:txBody>
          <a:bodyPr wrap="square" rtlCol="0">
            <a:spAutoFit/>
          </a:bodyPr>
          <a:lstStyle/>
          <a:p>
            <a:r>
              <a:rPr lang="en-GB" sz="2000" dirty="0" smtClean="0"/>
              <a:t>Mean </a:t>
            </a:r>
            <a:r>
              <a:rPr lang="en-GB" sz="2000" dirty="0"/>
              <a:t>= mean LTCQ score for </a:t>
            </a:r>
            <a:r>
              <a:rPr lang="en-GB" sz="2000" dirty="0" smtClean="0"/>
              <a:t>sub-sample   SD </a:t>
            </a:r>
            <a:r>
              <a:rPr lang="en-GB" sz="2000" dirty="0"/>
              <a:t>= standard </a:t>
            </a:r>
            <a:r>
              <a:rPr lang="en-GB" sz="2000" dirty="0" smtClean="0"/>
              <a:t>deviation   SE </a:t>
            </a:r>
            <a:r>
              <a:rPr lang="en-GB" sz="2000" dirty="0"/>
              <a:t>= standard error of the </a:t>
            </a:r>
            <a:r>
              <a:rPr lang="en-GB" sz="2000" dirty="0" smtClean="0"/>
              <a:t>mean</a:t>
            </a:r>
            <a:r>
              <a:rPr lang="en-GB" sz="2000" dirty="0"/>
              <a:t> </a:t>
            </a:r>
            <a:r>
              <a:rPr lang="en-GB" sz="2000" dirty="0" smtClean="0"/>
              <a:t>  95</a:t>
            </a:r>
            <a:r>
              <a:rPr lang="en-GB" sz="2000" dirty="0"/>
              <a:t>% CI = 95% confidence </a:t>
            </a:r>
            <a:r>
              <a:rPr lang="en-GB" sz="2000" dirty="0" smtClean="0"/>
              <a:t>interval   α </a:t>
            </a:r>
            <a:r>
              <a:rPr lang="en-GB" sz="2000" dirty="0"/>
              <a:t>= Cronbach’s alpha (internal consistency) for 20 LTCQ items  </a:t>
            </a:r>
            <a:r>
              <a:rPr lang="en-GB" sz="2000" dirty="0" smtClean="0"/>
              <a:t>ANOVA </a:t>
            </a:r>
            <a:r>
              <a:rPr lang="en-GB" sz="2000" dirty="0"/>
              <a:t>= one-way between-groups analysis of variance of LTCQ scores</a:t>
            </a:r>
          </a:p>
        </p:txBody>
      </p:sp>
    </p:spTree>
    <p:extLst>
      <p:ext uri="{BB962C8B-B14F-4D97-AF65-F5344CB8AC3E}">
        <p14:creationId xmlns:p14="http://schemas.microsoft.com/office/powerpoint/2010/main" val="2975604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2238</TotalTime>
  <Words>931</Words>
  <Application>Microsoft Office PowerPoint</Application>
  <PresentationFormat>Custom</PresentationFormat>
  <Paragraphs>137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 Known-groups validity of the Long-Term Conditions Questionnaire  (LTCQ): a measure for potential use in integrated care    Caroline Potter,1,5 Laurie Batchelder,2,4 Louise Geneen,1,4 Diane Fox,2,4 Laura Kelly,1,5  Elizabeth Gibbons,1,5 Crispin Jenkinson,1,4 Karen Jones,2,4 Julien Forder,2,3,4 Ray Fitzpatrick,1,4,5 Michele Peters1,4   1. Health Services Research Unit, University of Oxford     2. Personal Social Services Research Unit, University of Kent     3. The London School of Economics and Political Science 4. QORU: Quality and Outcomes of Person-Centred Care Policy Research Unit     5. Collaboration for Leadership in Applied Health Research and Care (CLAHRC) Oxford </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Item Generation for the Long-Term Conditions Questionnaire (LTCQ):  Qualitative Interviews with Patients  Caroline Potter, Cheryl Hunter, Laura Kelly, Elizabeth Gibbons, Crispin Jenkinson,  Angela Coulter, Julien Forder, Ann-Marie Towers, Ray Fitzpatrick, Michele Peters</dc:title>
  <dc:creator>cpotter</dc:creator>
  <cp:lastModifiedBy>Laurie Batchelder</cp:lastModifiedBy>
  <cp:revision>153</cp:revision>
  <cp:lastPrinted>2015-10-02T12:43:36Z</cp:lastPrinted>
  <dcterms:created xsi:type="dcterms:W3CDTF">2015-09-30T10:28:46Z</dcterms:created>
  <dcterms:modified xsi:type="dcterms:W3CDTF">2017-11-14T10:46:12Z</dcterms:modified>
</cp:coreProperties>
</file>