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5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9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23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4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9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36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7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7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5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6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3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6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ACC73-8523-814C-AE88-0CAE024900BD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6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emf"/><Relationship Id="rId3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385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b="1" dirty="0"/>
              <a:t>Judicial </a:t>
            </a:r>
            <a:r>
              <a:rPr lang="en-US" sz="3200" b="1" dirty="0" smtClean="0"/>
              <a:t>bias</a:t>
            </a:r>
            <a:r>
              <a:rPr lang="en-US" sz="3200" b="1" baseline="30000" dirty="0" smtClean="0"/>
              <a:t>1</a:t>
            </a:r>
            <a:r>
              <a:rPr lang="en-US" sz="3200" b="1" dirty="0" smtClean="0"/>
              <a:t> </a:t>
            </a:r>
            <a:r>
              <a:rPr lang="en-US" sz="3200" b="1" dirty="0"/>
              <a:t>in the Court of Appeal?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A </a:t>
            </a:r>
            <a:r>
              <a:rPr lang="en-US" sz="3200" b="1" dirty="0"/>
              <a:t>statistical analysis of recent personal injury decisions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 Laleng</a:t>
            </a:r>
          </a:p>
          <a:p>
            <a:r>
              <a:rPr lang="en-US" dirty="0" err="1" smtClean="0"/>
              <a:t>Obs</a:t>
            </a:r>
            <a:r>
              <a:rPr lang="en-US" dirty="0" smtClean="0"/>
              <a:t> discussion Group/Staff seminar</a:t>
            </a:r>
          </a:p>
          <a:p>
            <a:r>
              <a:rPr lang="en-US" dirty="0" smtClean="0"/>
              <a:t>19 November 2014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20077" y="6230455"/>
            <a:ext cx="5848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And whilst we’re at it: are there any other biases at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30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09-05 at 16.29.5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92574"/>
            <a:ext cx="8839200" cy="5626100"/>
          </a:xfrm>
          <a:prstGeom prst="rect">
            <a:avLst/>
          </a:prstGeom>
          <a:ln>
            <a:solidFill>
              <a:srgbClr val="E6B9B8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404091" y="230909"/>
            <a:ext cx="8312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Is there evidence of systematic bias in the Court of Appeal?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3114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09-05 at 16.28.4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2501900"/>
            <a:ext cx="8140700" cy="1841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69636" y="1039090"/>
            <a:ext cx="7862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Removing those with less than 10 cases against their name (which caters for the assumption under chi-square test of need for 5+ “expected values”).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37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09-05 at 16.26.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92100"/>
            <a:ext cx="7234382" cy="5849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70364" y="6176879"/>
            <a:ext cx="4160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Where judges have sat on panel &gt;10 times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1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09-08 at 11.13.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00" y="0"/>
            <a:ext cx="71269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57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44700"/>
            <a:ext cx="9144000" cy="27628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3754" y="799362"/>
            <a:ext cx="9020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Frequency &amp; Relative frequency of types of claim initiated by Claimants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0036" y="5295734"/>
            <a:ext cx="6980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Compensation Recovery </a:t>
            </a:r>
            <a:r>
              <a:rPr lang="en-US" dirty="0" smtClean="0"/>
              <a:t>Unit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29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800" y="622300"/>
            <a:ext cx="7264400" cy="56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463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300" y="1208810"/>
            <a:ext cx="6883400" cy="3124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300" y="4965492"/>
            <a:ext cx="3949700" cy="1612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909" y="242455"/>
            <a:ext cx="9040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Breakdown of type of non-intentional personal injury case decided by the Court of Appeal 2003 - 2013 by frequency and relative frequency. Mean annual figures included in total column.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284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945" y="2555585"/>
            <a:ext cx="7056431" cy="9594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8945" y="1409408"/>
            <a:ext cx="7325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difference between claims initiated and the work of the Court of Appeal</a:t>
            </a:r>
          </a:p>
          <a:p>
            <a:r>
              <a:rPr lang="en-US" dirty="0" smtClean="0"/>
              <a:t>(on average)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687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1340807"/>
            <a:ext cx="8051800" cy="331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100" y="5081679"/>
            <a:ext cx="4775200" cy="1181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6100" y="450032"/>
            <a:ext cx="7299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types of legal issue dealt with by the Court of Appeal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914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250769"/>
            <a:ext cx="6705600" cy="3365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857696"/>
            <a:ext cx="2159000" cy="1549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60045" y="370027"/>
            <a:ext cx="6102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Standard Tort textbook coverage of legal issues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9808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351" y="2306660"/>
            <a:ext cx="5573692" cy="35733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5354" y="760055"/>
            <a:ext cx="56413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Winners and losers in the Court of Appeal:</a:t>
            </a:r>
          </a:p>
          <a:p>
            <a:r>
              <a:rPr lang="en-US" sz="2400" dirty="0" smtClean="0"/>
              <a:t>“Prospects of Success” for litigation funding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8214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272" y="2743200"/>
            <a:ext cx="8405091" cy="12503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90074" y="1240906"/>
            <a:ext cx="409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 emerging trend?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039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194</Words>
  <Application>Microsoft Macintosh PowerPoint</Application>
  <PresentationFormat>On-screen Show (4:3)</PresentationFormat>
  <Paragraphs>18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Judicial bias1 in the Court of Appeal?  A statistical analysis of recent personal injury decisions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Kent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 Laleng</dc:creator>
  <cp:lastModifiedBy>Per Laleng</cp:lastModifiedBy>
  <cp:revision>7</cp:revision>
  <dcterms:created xsi:type="dcterms:W3CDTF">2014-09-04T14:42:53Z</dcterms:created>
  <dcterms:modified xsi:type="dcterms:W3CDTF">2014-11-19T12:48:42Z</dcterms:modified>
</cp:coreProperties>
</file>