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9"/>
  </p:notesMasterIdLst>
  <p:handoutMasterIdLst>
    <p:handoutMasterId r:id="rId10"/>
  </p:handoutMasterIdLst>
  <p:sldIdLst>
    <p:sldId id="256" r:id="rId2"/>
    <p:sldId id="264" r:id="rId3"/>
    <p:sldId id="265" r:id="rId4"/>
    <p:sldId id="266" r:id="rId5"/>
    <p:sldId id="267" r:id="rId6"/>
    <p:sldId id="269" r:id="rId7"/>
    <p:sldId id="259" r:id="rId8"/>
  </p:sldIdLst>
  <p:sldSz cx="9144000" cy="6858000" type="screen4x3"/>
  <p:notesSz cx="6797675" cy="9926638"/>
  <p:defaultTextStyle>
    <a:defPPr>
      <a:defRPr lang="en-GB"/>
    </a:defPPr>
    <a:lvl1pPr algn="l" rtl="0" fontAlgn="b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852"/>
    <a:srgbClr val="FABE00"/>
    <a:srgbClr val="D6A300"/>
    <a:srgbClr val="A47D00"/>
    <a:srgbClr val="A8034F"/>
    <a:srgbClr val="FFFFFF"/>
    <a:srgbClr val="A8B50A"/>
    <a:srgbClr val="007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83C9A7-4176-4B84-B823-0CFF61BB5E47}" v="70" dt="2018-07-11T10:53:27.2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6091" autoAdjust="0"/>
    <p:restoredTop sz="44231" autoAdjust="0"/>
  </p:normalViewPr>
  <p:slideViewPr>
    <p:cSldViewPr snapToGrid="0">
      <p:cViewPr varScale="1">
        <p:scale>
          <a:sx n="73" d="100"/>
          <a:sy n="73" d="100"/>
        </p:scale>
        <p:origin x="64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366" y="-1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le" userId="5a249200-b10b-40fb-90bf-b063ede1f52b" providerId="ADAL" clId="{0383C9A7-4176-4B84-B823-0CFF61BB5E47}"/>
    <pc:docChg chg="modSld">
      <pc:chgData name="Gareth Cole" userId="5a249200-b10b-40fb-90bf-b063ede1f52b" providerId="ADAL" clId="{0383C9A7-4176-4B84-B823-0CFF61BB5E47}" dt="2018-07-11T10:53:27.243" v="69" actId="20577"/>
      <pc:docMkLst>
        <pc:docMk/>
      </pc:docMkLst>
      <pc:sldChg chg="modSp">
        <pc:chgData name="Gareth Cole" userId="5a249200-b10b-40fb-90bf-b063ede1f52b" providerId="ADAL" clId="{0383C9A7-4176-4B84-B823-0CFF61BB5E47}" dt="2018-07-11T10:53:27.243" v="69" actId="20577"/>
        <pc:sldMkLst>
          <pc:docMk/>
          <pc:sldMk cId="2790482373" sldId="265"/>
        </pc:sldMkLst>
        <pc:spChg chg="mod">
          <ac:chgData name="Gareth Cole" userId="5a249200-b10b-40fb-90bf-b063ede1f52b" providerId="ADAL" clId="{0383C9A7-4176-4B84-B823-0CFF61BB5E47}" dt="2018-07-11T10:53:27.243" v="69" actId="20577"/>
          <ac:spMkLst>
            <pc:docMk/>
            <pc:sldMk cId="2790482373" sldId="265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base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base">
              <a:spcBef>
                <a:spcPct val="0"/>
              </a:spcBef>
              <a:defRPr sz="1200"/>
            </a:lvl1pPr>
          </a:lstStyle>
          <a:p>
            <a:fld id="{44AF512D-E224-4E93-B1D1-FE2471EDF047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384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base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defRPr sz="1200"/>
            </a:lvl1pPr>
          </a:lstStyle>
          <a:p>
            <a:endParaRPr lang="en-GB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base">
              <a:spcBef>
                <a:spcPct val="0"/>
              </a:spcBef>
              <a:defRPr sz="1200"/>
            </a:lvl1pPr>
          </a:lstStyle>
          <a:p>
            <a:fld id="{164B663F-FE7E-487F-B07F-3A770B0BE14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0637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4B663F-FE7E-487F-B07F-3A770B0BE14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22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dirty="0"/>
              <a:t>This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4B663F-FE7E-487F-B07F-3A770B0BE146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135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tiff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2592090"/>
            <a:ext cx="9144000" cy="426591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137" name="Picture 17" descr="Uok_Logo_PMS294_P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932" y="299722"/>
            <a:ext cx="1007492" cy="54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 userDrawn="1"/>
        </p:nvSpPr>
        <p:spPr>
          <a:xfrm>
            <a:off x="467544" y="299723"/>
            <a:ext cx="2808312" cy="276999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l"/>
            <a:r>
              <a:rPr lang="en-GB" sz="1200" dirty="0">
                <a:solidFill>
                  <a:srgbClr val="002060"/>
                </a:solidFill>
              </a:rPr>
              <a:t>The UK’s European university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7544" y="989117"/>
            <a:ext cx="4176464" cy="1512168"/>
          </a:xfrm>
          <a:solidFill>
            <a:schemeClr val="tx2">
              <a:lumMod val="75000"/>
            </a:schemeClr>
          </a:solidFill>
        </p:spPr>
        <p:txBody>
          <a:bodyPr lIns="252000" tIns="273600" rIns="252000"/>
          <a:lstStyle>
            <a:lvl1pPr marL="0" indent="0">
              <a:lnSpc>
                <a:spcPts val="2500"/>
              </a:lnSpc>
              <a:buNone/>
              <a:defRPr sz="2400" spc="-100" baseline="0">
                <a:solidFill>
                  <a:schemeClr val="bg1"/>
                </a:solidFill>
                <a:latin typeface="Century Schoolbook" pitchFamily="18" charset="0"/>
              </a:defRPr>
            </a:lvl1pPr>
          </a:lstStyle>
          <a:p>
            <a:pPr lvl="0"/>
            <a:r>
              <a:rPr lang="en-US" dirty="0"/>
              <a:t>TYPE YOUR HEADING HERE 2014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467545" y="2488937"/>
            <a:ext cx="4176464" cy="664498"/>
          </a:xfrm>
          <a:solidFill>
            <a:schemeClr val="tx2">
              <a:lumMod val="75000"/>
            </a:schemeClr>
          </a:solidFill>
        </p:spPr>
        <p:txBody>
          <a:bodyPr lIns="252000" tIns="0" rIns="252000" bIns="154800" anchor="ctr" anchorCtr="0"/>
          <a:lstStyle>
            <a:lvl1pPr marL="0" indent="0">
              <a:lnSpc>
                <a:spcPts val="1380"/>
              </a:lnSpc>
              <a:spcBef>
                <a:spcPts val="0"/>
              </a:spcBef>
              <a:buNone/>
              <a:defRPr sz="1400" i="1" spc="-50">
                <a:solidFill>
                  <a:srgbClr val="D6A300"/>
                </a:solidFill>
                <a:latin typeface="Century Schoolbook"/>
                <a:cs typeface="Century Schoolbook"/>
              </a:defRPr>
            </a:lvl1pPr>
          </a:lstStyle>
          <a:p>
            <a:pPr lvl="0"/>
            <a:r>
              <a:rPr lang="en-US" dirty="0"/>
              <a:t>Sub heading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6273800" y="1447800"/>
            <a:ext cx="184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-1860" y="0"/>
            <a:ext cx="9143999" cy="6858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 bwMode="auto">
          <a:xfrm flipH="1">
            <a:off x="971600" y="1268760"/>
            <a:ext cx="432048" cy="1800200"/>
          </a:xfrm>
          <a:prstGeom prst="line">
            <a:avLst/>
          </a:prstGeom>
          <a:noFill/>
          <a:ln w="25400" cap="flat" cmpd="sng" algn="ctr">
            <a:solidFill>
              <a:srgbClr val="A47D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 userDrawn="1"/>
        </p:nvSpPr>
        <p:spPr>
          <a:xfrm>
            <a:off x="1547664" y="1196752"/>
            <a:ext cx="4392488" cy="24037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ts val="5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800" spc="-100" dirty="0">
                <a:solidFill>
                  <a:srgbClr val="A47D00"/>
                </a:solidFill>
                <a:latin typeface="Century Schoolbook"/>
                <a:cs typeface="Century Schoolbook"/>
              </a:rPr>
              <a:t>THE UK’S EUROPEAN UNIVERSITY</a:t>
            </a:r>
          </a:p>
          <a:p>
            <a:endParaRPr lang="en-US" dirty="0"/>
          </a:p>
        </p:txBody>
      </p:sp>
      <p:pic>
        <p:nvPicPr>
          <p:cNvPr id="15" name="Picture 14" descr="Uok_Logo_white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556684"/>
            <a:ext cx="1387978" cy="752636"/>
          </a:xfrm>
          <a:prstGeom prst="rect">
            <a:avLst/>
          </a:prstGeom>
        </p:spPr>
      </p:pic>
      <p:sp>
        <p:nvSpPr>
          <p:cNvPr id="16" name="TextBox 15"/>
          <p:cNvSpPr txBox="1"/>
          <p:nvPr userDrawn="1"/>
        </p:nvSpPr>
        <p:spPr>
          <a:xfrm>
            <a:off x="1547664" y="5949280"/>
            <a:ext cx="2736304" cy="307777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US" sz="2000" kern="1400" spc="-100" dirty="0" err="1">
                <a:solidFill>
                  <a:schemeClr val="bg1"/>
                </a:solidFill>
                <a:latin typeface="Century Schoolbook"/>
                <a:cs typeface="Century Schoolbook"/>
              </a:rPr>
              <a:t>www.kent.ac.uk</a:t>
            </a:r>
            <a:endParaRPr lang="en-US" sz="2000" kern="1400" spc="-100" dirty="0">
              <a:solidFill>
                <a:schemeClr val="bg1"/>
              </a:solidFill>
              <a:latin typeface="Century Schoolbook"/>
              <a:cs typeface="Century Schoolbook"/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1549959" y="5585850"/>
            <a:ext cx="1356664" cy="284120"/>
            <a:chOff x="1547664" y="5589240"/>
            <a:chExt cx="1523655" cy="319092"/>
          </a:xfrm>
        </p:grpSpPr>
        <p:pic>
          <p:nvPicPr>
            <p:cNvPr id="2" name="Picture 1" descr="Facebook__very_small.eps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7664" y="5589240"/>
              <a:ext cx="324260" cy="312595"/>
            </a:xfrm>
            <a:prstGeom prst="rect">
              <a:avLst/>
            </a:prstGeom>
          </p:spPr>
        </p:pic>
        <p:pic>
          <p:nvPicPr>
            <p:cNvPr id="3" name="Picture 2" descr="twitter-bird-white-on-blue_small.eps"/>
            <p:cNvPicPr>
              <a:picLocks noChangeAspect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9042"/>
            <a:stretch/>
          </p:blipFill>
          <p:spPr>
            <a:xfrm>
              <a:off x="1941392" y="5589240"/>
              <a:ext cx="330409" cy="312115"/>
            </a:xfrm>
            <a:prstGeom prst="rect">
              <a:avLst/>
            </a:prstGeom>
          </p:spPr>
        </p:pic>
        <p:pic>
          <p:nvPicPr>
            <p:cNvPr id="7" name="Picture 6" descr="LI_brand.jpg"/>
            <p:cNvPicPr>
              <a:picLocks noChangeAspect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42" t="6533" r="3179" b="3587"/>
            <a:stretch/>
          </p:blipFill>
          <p:spPr>
            <a:xfrm>
              <a:off x="2755635" y="5589240"/>
              <a:ext cx="315684" cy="319092"/>
            </a:xfrm>
            <a:prstGeom prst="rect">
              <a:avLst/>
            </a:prstGeom>
          </p:spPr>
        </p:pic>
        <p:pic>
          <p:nvPicPr>
            <p:cNvPr id="8" name="Picture 7" descr="youtube.tif"/>
            <p:cNvPicPr>
              <a:picLocks noChangeAspect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4" t="7968" r="10058" b="11869"/>
            <a:stretch/>
          </p:blipFill>
          <p:spPr>
            <a:xfrm>
              <a:off x="2346244" y="5589240"/>
              <a:ext cx="330650" cy="3125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6972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638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section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4"/>
          </p:nvPr>
        </p:nvSpPr>
        <p:spPr>
          <a:xfrm>
            <a:off x="0" y="260648"/>
            <a:ext cx="9144000" cy="612068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499992" y="764704"/>
            <a:ext cx="4176464" cy="1584176"/>
          </a:xfrm>
          <a:solidFill>
            <a:schemeClr val="tx2">
              <a:lumMod val="75000"/>
            </a:schemeClr>
          </a:solidFill>
        </p:spPr>
        <p:txBody>
          <a:bodyPr lIns="720000" tIns="273600" rIns="360000"/>
          <a:lstStyle>
            <a:lvl1pPr marL="0" indent="0">
              <a:lnSpc>
                <a:spcPts val="2600"/>
              </a:lnSpc>
              <a:buNone/>
              <a:defRPr sz="2400" spc="-100">
                <a:solidFill>
                  <a:srgbClr val="A47D00"/>
                </a:solidFill>
                <a:latin typeface="Century Schoolbook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499993" y="2276872"/>
            <a:ext cx="4176464" cy="935658"/>
          </a:xfrm>
          <a:solidFill>
            <a:srgbClr val="002A62"/>
          </a:solidFill>
          <a:ln>
            <a:noFill/>
          </a:ln>
        </p:spPr>
        <p:txBody>
          <a:bodyPr lIns="720000" rIns="360000" bIns="108000"/>
          <a:lstStyle>
            <a:lvl1pPr marL="0" indent="0">
              <a:lnSpc>
                <a:spcPts val="1480"/>
              </a:lnSpc>
              <a:spcBef>
                <a:spcPts val="0"/>
              </a:spcBef>
              <a:buNone/>
              <a:defRPr sz="1400" b="0" i="1" spc="-50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3" name="Straight Connector 2"/>
          <p:cNvCxnSpPr/>
          <p:nvPr userDrawn="1"/>
        </p:nvCxnSpPr>
        <p:spPr bwMode="auto">
          <a:xfrm flipH="1">
            <a:off x="4860032" y="1052736"/>
            <a:ext cx="216024" cy="1224136"/>
          </a:xfrm>
          <a:prstGeom prst="line">
            <a:avLst/>
          </a:prstGeom>
          <a:noFill/>
          <a:ln w="15875" cap="flat" cmpd="sng" algn="ctr">
            <a:solidFill>
              <a:srgbClr val="A47D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85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ubsection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4"/>
          </p:nvPr>
        </p:nvSpPr>
        <p:spPr>
          <a:xfrm>
            <a:off x="0" y="260648"/>
            <a:ext cx="9144000" cy="612068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7544" y="764704"/>
            <a:ext cx="4176464" cy="1584176"/>
          </a:xfrm>
          <a:solidFill>
            <a:schemeClr val="tx2">
              <a:lumMod val="75000"/>
            </a:schemeClr>
          </a:solidFill>
        </p:spPr>
        <p:txBody>
          <a:bodyPr lIns="720000" tIns="273600" rIns="360000"/>
          <a:lstStyle>
            <a:lvl1pPr marL="0" indent="0">
              <a:lnSpc>
                <a:spcPts val="2600"/>
              </a:lnSpc>
              <a:buNone/>
              <a:defRPr sz="2400" spc="-100">
                <a:solidFill>
                  <a:srgbClr val="A47D00"/>
                </a:solidFill>
                <a:latin typeface="Century Schoolbook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67545" y="2348880"/>
            <a:ext cx="4176464" cy="720080"/>
          </a:xfrm>
          <a:solidFill>
            <a:schemeClr val="tx2">
              <a:lumMod val="75000"/>
            </a:schemeClr>
          </a:solidFill>
        </p:spPr>
        <p:txBody>
          <a:bodyPr lIns="720000" rIns="360000" bIns="108000"/>
          <a:lstStyle>
            <a:lvl1pPr marL="0" indent="0">
              <a:buNone/>
              <a:defRPr sz="1200" b="0" i="1">
                <a:solidFill>
                  <a:schemeClr val="bg1"/>
                </a:solidFill>
                <a:latin typeface="Century Schoolbook"/>
                <a:cs typeface="Century Schoolbook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6" name="Straight Connector 5"/>
          <p:cNvCxnSpPr/>
          <p:nvPr userDrawn="1"/>
        </p:nvCxnSpPr>
        <p:spPr bwMode="auto">
          <a:xfrm flipH="1">
            <a:off x="827584" y="1052736"/>
            <a:ext cx="216024" cy="1224136"/>
          </a:xfrm>
          <a:prstGeom prst="line">
            <a:avLst/>
          </a:prstGeom>
          <a:noFill/>
          <a:ln w="15875" cap="flat" cmpd="sng" algn="ctr">
            <a:solidFill>
              <a:srgbClr val="A47D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037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419872" y="1494509"/>
            <a:ext cx="2376264" cy="1728192"/>
          </a:xfrm>
        </p:spPr>
        <p:txBody>
          <a:bodyPr tIns="46800" anchor="b"/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16"/>
          </p:nvPr>
        </p:nvSpPr>
        <p:spPr>
          <a:xfrm>
            <a:off x="6372200" y="1484784"/>
            <a:ext cx="2376264" cy="1728192"/>
          </a:xfrm>
        </p:spPr>
        <p:txBody>
          <a:bodyPr anchor="b"/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7" name="Picture Placeholder 7"/>
          <p:cNvSpPr>
            <a:spLocks noGrp="1"/>
          </p:cNvSpPr>
          <p:nvPr>
            <p:ph type="pic" sz="quarter" idx="18"/>
          </p:nvPr>
        </p:nvSpPr>
        <p:spPr>
          <a:xfrm>
            <a:off x="467544" y="3861048"/>
            <a:ext cx="2376264" cy="2088232"/>
          </a:xfrm>
        </p:spPr>
        <p:txBody>
          <a:bodyPr anchor="b"/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Picture Placeholder 7"/>
          <p:cNvSpPr>
            <a:spLocks noGrp="1"/>
          </p:cNvSpPr>
          <p:nvPr>
            <p:ph type="pic" sz="quarter" idx="19"/>
          </p:nvPr>
        </p:nvSpPr>
        <p:spPr>
          <a:xfrm>
            <a:off x="6372200" y="3861048"/>
            <a:ext cx="2376264" cy="2088232"/>
          </a:xfrm>
        </p:spPr>
        <p:txBody>
          <a:bodyPr anchor="b"/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7"/>
          <p:cNvSpPr>
            <a:spLocks noGrp="1"/>
          </p:cNvSpPr>
          <p:nvPr>
            <p:ph type="pic" sz="quarter" idx="20"/>
          </p:nvPr>
        </p:nvSpPr>
        <p:spPr>
          <a:xfrm>
            <a:off x="3433157" y="3861048"/>
            <a:ext cx="2376264" cy="2088232"/>
          </a:xfrm>
        </p:spPr>
        <p:txBody>
          <a:bodyPr anchor="b"/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1" name="TextBox 20"/>
          <p:cNvSpPr txBox="1"/>
          <p:nvPr userDrawn="1"/>
        </p:nvSpPr>
        <p:spPr>
          <a:xfrm>
            <a:off x="3419872" y="3229754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Caption</a:t>
            </a:r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21"/>
          </p:nvPr>
        </p:nvSpPr>
        <p:spPr>
          <a:xfrm>
            <a:off x="467544" y="1484784"/>
            <a:ext cx="2376264" cy="1728192"/>
          </a:xfrm>
        </p:spPr>
        <p:txBody>
          <a:bodyPr tIns="46800" anchor="b"/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68313" y="3228975"/>
            <a:ext cx="2374900" cy="33933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685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31913" y="1484313"/>
            <a:ext cx="3416300" cy="4897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00613" y="1484313"/>
            <a:ext cx="3416300" cy="4897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465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0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340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106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695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8011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64704"/>
            <a:ext cx="5111750" cy="53614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213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953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9275"/>
            <a:ext cx="8291513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31913" y="1484313"/>
            <a:ext cx="6985000" cy="489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38200" y="6505575"/>
            <a:ext cx="6057900" cy="26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endParaRPr lang="en-GB" dirty="0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-1588"/>
            <a:ext cx="9144000" cy="28733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GB"/>
          </a:p>
        </p:txBody>
      </p:sp>
      <p:pic>
        <p:nvPicPr>
          <p:cNvPr id="4105" name="Picture 9" descr="Uok_horiz_PMS29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553200"/>
            <a:ext cx="1368425" cy="20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152400" y="6489700"/>
            <a:ext cx="673100" cy="2667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/>
              <a:t>Page </a:t>
            </a:r>
            <a:fld id="{BB9ACB3B-81A4-6247-87B5-FC3E0A04C89B}" type="slidenum">
              <a:rPr lang="en-US" smtClean="0"/>
              <a:pPr algn="l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3" r:id="rId2"/>
    <p:sldLayoutId id="2147483651" r:id="rId3"/>
    <p:sldLayoutId id="2147483660" r:id="rId4"/>
    <p:sldLayoutId id="2147483661" r:id="rId5"/>
    <p:sldLayoutId id="2147483659" r:id="rId6"/>
    <p:sldLayoutId id="2147483653" r:id="rId7"/>
    <p:sldLayoutId id="2147483654" r:id="rId8"/>
    <p:sldLayoutId id="2147483655" r:id="rId9"/>
    <p:sldLayoutId id="2147483656" r:id="rId10"/>
    <p:sldLayoutId id="2147483662" r:id="rId11"/>
    <p:sldLayoutId id="2147483657" r:id="rId12"/>
    <p:sldLayoutId id="2147483658" r:id="rId13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5600" indent="-355600" algn="l" rtl="0" eaLnBrk="1" fontAlgn="ctr" hangingPunct="1">
        <a:spcBef>
          <a:spcPct val="35000"/>
        </a:spcBef>
        <a:spcAft>
          <a:spcPct val="0"/>
        </a:spcAft>
        <a:buClr>
          <a:schemeClr val="tx2"/>
        </a:buClr>
        <a:buSzPct val="17500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812800" indent="-277813" algn="l" rtl="0" eaLnBrk="1" fontAlgn="ctr" hangingPunct="1">
        <a:spcBef>
          <a:spcPct val="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168400" indent="-176213" algn="l" rtl="0" eaLnBrk="1" fontAlgn="ctr" hangingPunct="1">
        <a:spcBef>
          <a:spcPct val="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  <a:cs typeface="+mn-cs"/>
        </a:defRPr>
      </a:lvl3pPr>
      <a:lvl4pPr marL="1524000" indent="-176213" algn="l" rtl="0" eaLnBrk="1" fontAlgn="ctr" hangingPunct="1">
        <a:spcBef>
          <a:spcPct val="0"/>
        </a:spcBef>
        <a:spcAft>
          <a:spcPct val="0"/>
        </a:spcAft>
        <a:buFont typeface="Arial" pitchFamily="34" charset="0"/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879600" indent="-176213" algn="l" rtl="0" eaLnBrk="1" fontAlgn="base" hangingPunct="1">
        <a:spcBef>
          <a:spcPct val="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5pPr>
      <a:lvl6pPr marL="2336800" indent="-176213" algn="l" rtl="0" eaLnBrk="1" fontAlgn="base" hangingPunct="1">
        <a:spcBef>
          <a:spcPct val="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6pPr>
      <a:lvl7pPr marL="2794000" indent="-176213" algn="l" rtl="0" eaLnBrk="1" fontAlgn="base" hangingPunct="1">
        <a:spcBef>
          <a:spcPct val="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7pPr>
      <a:lvl8pPr marL="3251200" indent="-176213" algn="l" rtl="0" eaLnBrk="1" fontAlgn="base" hangingPunct="1">
        <a:spcBef>
          <a:spcPct val="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8pPr>
      <a:lvl9pPr marL="3708400" indent="-176213" algn="l" rtl="0" eaLnBrk="1" fontAlgn="base" hangingPunct="1">
        <a:spcBef>
          <a:spcPct val="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twitter.com/HeadUniKentOSC" TargetMode="External"/><Relationship Id="rId7" Type="http://schemas.openxmlformats.org/officeDocument/2006/relationships/hyperlink" Target="https://orcid.org/0000-0001-7493-0137" TargetMode="External"/><Relationship Id="rId2" Type="http://schemas.openxmlformats.org/officeDocument/2006/relationships/hyperlink" Target="mailto:S.E.Slowe@kent.ac.uk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twitter.com/DrGarethCole" TargetMode="External"/><Relationship Id="rId5" Type="http://schemas.openxmlformats.org/officeDocument/2006/relationships/hyperlink" Target="mailto:g.j.cole@lboro.ac.uk" TargetMode="External"/><Relationship Id="rId4" Type="http://schemas.openxmlformats.org/officeDocument/2006/relationships/hyperlink" Target="https://orcid.org/0000-0002-4951-883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7028/rd.lboro.2001129.v6" TargetMode="External"/><Relationship Id="rId2" Type="http://schemas.openxmlformats.org/officeDocument/2006/relationships/hyperlink" Target="https://doi.org/10.17028/rd.lboro.c.3924277.v1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7" b="13917"/>
          <a:stretch>
            <a:fillRect/>
          </a:stretch>
        </p:blipFill>
        <p:spPr bwMode="auto">
          <a:xfrm>
            <a:off x="0" y="2605088"/>
            <a:ext cx="9144000" cy="426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467544" y="989116"/>
            <a:ext cx="4176464" cy="2164317"/>
          </a:xfrm>
        </p:spPr>
        <p:txBody>
          <a:bodyPr/>
          <a:lstStyle/>
          <a:p>
            <a:r>
              <a:rPr lang="en-US" dirty="0" err="1"/>
              <a:t>Altmetric</a:t>
            </a:r>
            <a:r>
              <a:rPr lang="en-US" dirty="0"/>
              <a:t> Publisher Day/</a:t>
            </a:r>
            <a:r>
              <a:rPr lang="en-US" dirty="0">
                <a:solidFill>
                  <a:srgbClr val="D6A300"/>
                </a:solidFill>
              </a:rPr>
              <a:t>DOI’s for Book Chapters?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9A4D10C-F480-4023-ACCF-C2C9CD3CE97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EA50681-A542-4983-BF63-279CAAAF3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5924" y="1318846"/>
            <a:ext cx="2900610" cy="75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10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are we?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00" y="1484313"/>
            <a:ext cx="8636000" cy="4897437"/>
          </a:xfrm>
        </p:spPr>
        <p:txBody>
          <a:bodyPr/>
          <a:lstStyle/>
          <a:p>
            <a:r>
              <a:rPr lang="en-GB" dirty="0"/>
              <a:t>Sarah Slowe, Head of the Office for Scholarly Communication, University of Kent</a:t>
            </a:r>
          </a:p>
          <a:p>
            <a:pPr lvl="1"/>
            <a:r>
              <a:rPr lang="en-GB" dirty="0">
                <a:hlinkClick r:id="rId2"/>
              </a:rPr>
              <a:t>S.E.Slowe@kent.ac.uk</a:t>
            </a:r>
            <a:endParaRPr lang="en-GB" dirty="0"/>
          </a:p>
          <a:p>
            <a:pPr lvl="1"/>
            <a:r>
              <a:rPr lang="en-GB" dirty="0">
                <a:hlinkClick r:id="rId3"/>
              </a:rPr>
              <a:t>@</a:t>
            </a:r>
            <a:r>
              <a:rPr lang="en-GB" dirty="0" err="1">
                <a:hlinkClick r:id="rId3"/>
              </a:rPr>
              <a:t>headunikentosc</a:t>
            </a:r>
            <a:endParaRPr lang="en-GB" dirty="0"/>
          </a:p>
          <a:p>
            <a:pPr lvl="1"/>
            <a:r>
              <a:rPr lang="en-GB" dirty="0"/>
              <a:t>ORCID ID:</a:t>
            </a:r>
            <a:r>
              <a:rPr lang="en-GB" dirty="0">
                <a:hlinkClick r:id="rId4"/>
              </a:rPr>
              <a:t> https://orcid.org/0000-0002-4951-8834</a:t>
            </a:r>
            <a:r>
              <a:rPr lang="en-GB" dirty="0"/>
              <a:t> </a:t>
            </a:r>
          </a:p>
          <a:p>
            <a:r>
              <a:rPr lang="en-GB" dirty="0"/>
              <a:t>Gareth Cole, Research Data Manager, Loughborough University</a:t>
            </a:r>
          </a:p>
          <a:p>
            <a:pPr lvl="1"/>
            <a:r>
              <a:rPr lang="en-GB" dirty="0">
                <a:hlinkClick r:id="rId5"/>
              </a:rPr>
              <a:t>G.J.Cole@lboro.ac.uk</a:t>
            </a:r>
            <a:endParaRPr lang="en-GB" dirty="0"/>
          </a:p>
          <a:p>
            <a:pPr lvl="1"/>
            <a:r>
              <a:rPr lang="en-GB" dirty="0">
                <a:hlinkClick r:id="rId6"/>
              </a:rPr>
              <a:t>@</a:t>
            </a:r>
            <a:r>
              <a:rPr lang="en-GB" dirty="0" err="1">
                <a:hlinkClick r:id="rId6"/>
              </a:rPr>
              <a:t>DrGarethCole</a:t>
            </a:r>
            <a:endParaRPr lang="en-GB" dirty="0"/>
          </a:p>
          <a:p>
            <a:pPr lvl="1"/>
            <a:r>
              <a:rPr lang="en-GB" dirty="0"/>
              <a:t>ORCID ID: </a:t>
            </a:r>
            <a:r>
              <a:rPr lang="en-GB" dirty="0">
                <a:hlinkClick r:id="rId7"/>
              </a:rPr>
              <a:t>https://orcid.org/0000-0001-7493-0137</a:t>
            </a:r>
            <a:endParaRPr lang="en-GB" dirty="0"/>
          </a:p>
          <a:p>
            <a:pPr lvl="1"/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C27C36-D56A-481E-9B1B-DC36D69AF5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" y="5629322"/>
            <a:ext cx="2900610" cy="75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7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book chapters &amp; DOI’s?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Significant existing form of research output:</a:t>
            </a:r>
          </a:p>
          <a:p>
            <a:pPr lvl="1"/>
            <a:r>
              <a:rPr lang="en-GB" dirty="0"/>
              <a:t>1132 book chapters and </a:t>
            </a:r>
            <a:r>
              <a:rPr lang="en-GB"/>
              <a:t>616 </a:t>
            </a:r>
            <a:r>
              <a:rPr lang="en-GB" smtClean="0"/>
              <a:t>books </a:t>
            </a:r>
            <a:r>
              <a:rPr lang="en-GB" dirty="0"/>
              <a:t>vs 5491 articles (Kent Academic Repository, since 1/1/2014)</a:t>
            </a:r>
          </a:p>
          <a:p>
            <a:pPr lvl="1"/>
            <a:r>
              <a:rPr lang="en-GB" dirty="0"/>
              <a:t>1426 book chapters and 447 books vs 9669 articles (Loughborough University, since 1/1/2014)</a:t>
            </a:r>
          </a:p>
          <a:p>
            <a:r>
              <a:rPr lang="en-GB" dirty="0"/>
              <a:t>Tracking dissemination</a:t>
            </a:r>
          </a:p>
          <a:p>
            <a:r>
              <a:rPr lang="en-GB" dirty="0"/>
              <a:t>Increasing readership</a:t>
            </a:r>
          </a:p>
          <a:p>
            <a:r>
              <a:rPr lang="en-GB" dirty="0"/>
              <a:t>Increasing visibility</a:t>
            </a:r>
          </a:p>
          <a:p>
            <a:pPr lvl="1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EDAEBC-8012-4332-8AC2-5596748D0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629322"/>
            <a:ext cx="2900610" cy="75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48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DOI’s for Data – What can we learn?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it works for data - organisations can publish subsets - and these can be cited (e.g. collections) e.g. </a:t>
            </a:r>
            <a:r>
              <a:rPr lang="en-GB" dirty="0">
                <a:hlinkClick r:id="rId2"/>
              </a:rPr>
              <a:t>https://doi.org/10.17028/rd.lboro.c.3924277.v1</a:t>
            </a:r>
            <a:endParaRPr lang="en-GB" dirty="0"/>
          </a:p>
          <a:p>
            <a:r>
              <a:rPr lang="en-GB" dirty="0"/>
              <a:t>Data also versioned so can reference a specific version e.g. </a:t>
            </a:r>
            <a:r>
              <a:rPr lang="en-GB" dirty="0">
                <a:hlinkClick r:id="rId3"/>
              </a:rPr>
              <a:t>https://doi.org/10.17028/rd.lboro.2001129.v6</a:t>
            </a:r>
            <a:r>
              <a:rPr lang="en-GB" dirty="0"/>
              <a:t> (six versions of the “same” dataset).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465303-EE4F-4072-9EAA-EE006BD610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5629322"/>
            <a:ext cx="2900610" cy="75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8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Institutional 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Risk of multiple DOI’s </a:t>
            </a:r>
          </a:p>
          <a:p>
            <a:r>
              <a:rPr lang="en-GB" dirty="0"/>
              <a:t>No link back to book</a:t>
            </a:r>
          </a:p>
          <a:p>
            <a:r>
              <a:rPr lang="en-GB" dirty="0"/>
              <a:t>Individual/inconsistent responses</a:t>
            </a:r>
          </a:p>
          <a:p>
            <a:r>
              <a:rPr lang="en-GB" dirty="0"/>
              <a:t>Difference in experience for edited collections and </a:t>
            </a:r>
            <a:r>
              <a:rPr lang="en-GB" dirty="0" smtClean="0"/>
              <a:t>monographs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D4ECDA-D32A-4769-AAD8-A4622700A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629322"/>
            <a:ext cx="2900610" cy="75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0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Group Discussion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 this important/would it be a priority for publishers? </a:t>
            </a:r>
          </a:p>
          <a:p>
            <a:r>
              <a:rPr lang="en-GB" dirty="0"/>
              <a:t>What benefits might it bring the community? </a:t>
            </a:r>
          </a:p>
          <a:p>
            <a:r>
              <a:rPr lang="en-GB" dirty="0"/>
              <a:t>What challenges might there be? Who makes the decisions?</a:t>
            </a:r>
          </a:p>
          <a:p>
            <a:r>
              <a:rPr lang="en-GB"/>
              <a:t>How can we most effectively communicate this need?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36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1386255"/>
      </p:ext>
    </p:extLst>
  </p:cSld>
  <p:clrMapOvr>
    <a:masterClrMapping/>
  </p:clrMapOvr>
</p:sld>
</file>

<file path=ppt/theme/theme1.xml><?xml version="1.0" encoding="utf-8"?>
<a:theme xmlns:a="http://schemas.openxmlformats.org/drawingml/2006/main" name="kent2013">
  <a:themeElements>
    <a:clrScheme name="bulletsandcolours 1">
      <a:dk1>
        <a:srgbClr val="000000"/>
      </a:dk1>
      <a:lt1>
        <a:srgbClr val="FFFFFF"/>
      </a:lt1>
      <a:dk2>
        <a:srgbClr val="003882"/>
      </a:dk2>
      <a:lt2>
        <a:srgbClr val="808080"/>
      </a:lt2>
      <a:accent1>
        <a:srgbClr val="008AC4"/>
      </a:accent1>
      <a:accent2>
        <a:srgbClr val="A8034F"/>
      </a:accent2>
      <a:accent3>
        <a:srgbClr val="FFFFFF"/>
      </a:accent3>
      <a:accent4>
        <a:srgbClr val="000000"/>
      </a:accent4>
      <a:accent5>
        <a:srgbClr val="AAC4DE"/>
      </a:accent5>
      <a:accent6>
        <a:srgbClr val="980247"/>
      </a:accent6>
      <a:hlink>
        <a:srgbClr val="007A5E"/>
      </a:hlink>
      <a:folHlink>
        <a:srgbClr val="DE5433"/>
      </a:folHlink>
    </a:clrScheme>
    <a:fontScheme name="bulletsandcolou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" latinLnBrk="0" hangingPunct="1">
          <a:lnSpc>
            <a:spcPct val="100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ulletsandcolours 1">
        <a:dk1>
          <a:srgbClr val="000000"/>
        </a:dk1>
        <a:lt1>
          <a:srgbClr val="FFFFFF"/>
        </a:lt1>
        <a:dk2>
          <a:srgbClr val="003882"/>
        </a:dk2>
        <a:lt2>
          <a:srgbClr val="808080"/>
        </a:lt2>
        <a:accent1>
          <a:srgbClr val="008AC4"/>
        </a:accent1>
        <a:accent2>
          <a:srgbClr val="A8034F"/>
        </a:accent2>
        <a:accent3>
          <a:srgbClr val="FFFFFF"/>
        </a:accent3>
        <a:accent4>
          <a:srgbClr val="000000"/>
        </a:accent4>
        <a:accent5>
          <a:srgbClr val="AAC4DE"/>
        </a:accent5>
        <a:accent6>
          <a:srgbClr val="980247"/>
        </a:accent6>
        <a:hlink>
          <a:srgbClr val="007A5E"/>
        </a:hlink>
        <a:folHlink>
          <a:srgbClr val="DE54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2">
        <a:dk1>
          <a:srgbClr val="000000"/>
        </a:dk1>
        <a:lt1>
          <a:srgbClr val="F9F8F5"/>
        </a:lt1>
        <a:dk2>
          <a:srgbClr val="003882"/>
        </a:dk2>
        <a:lt2>
          <a:srgbClr val="808080"/>
        </a:lt2>
        <a:accent1>
          <a:srgbClr val="008AC4"/>
        </a:accent1>
        <a:accent2>
          <a:srgbClr val="A8034F"/>
        </a:accent2>
        <a:accent3>
          <a:srgbClr val="FBFBF9"/>
        </a:accent3>
        <a:accent4>
          <a:srgbClr val="000000"/>
        </a:accent4>
        <a:accent5>
          <a:srgbClr val="AAC4DE"/>
        </a:accent5>
        <a:accent6>
          <a:srgbClr val="980247"/>
        </a:accent6>
        <a:hlink>
          <a:srgbClr val="007A5E"/>
        </a:hlink>
        <a:folHlink>
          <a:srgbClr val="DE54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3">
        <a:dk1>
          <a:srgbClr val="000000"/>
        </a:dk1>
        <a:lt1>
          <a:srgbClr val="FFFFFF"/>
        </a:lt1>
        <a:dk2>
          <a:srgbClr val="003882"/>
        </a:dk2>
        <a:lt2>
          <a:srgbClr val="808080"/>
        </a:lt2>
        <a:accent1>
          <a:srgbClr val="008AC4"/>
        </a:accent1>
        <a:accent2>
          <a:srgbClr val="B8CCDE"/>
        </a:accent2>
        <a:accent3>
          <a:srgbClr val="FFFFFF"/>
        </a:accent3>
        <a:accent4>
          <a:srgbClr val="000000"/>
        </a:accent4>
        <a:accent5>
          <a:srgbClr val="AAC4DE"/>
        </a:accent5>
        <a:accent6>
          <a:srgbClr val="A6B9C9"/>
        </a:accent6>
        <a:hlink>
          <a:srgbClr val="00789C"/>
        </a:hlink>
        <a:folHlink>
          <a:srgbClr val="82B8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4">
        <a:dk1>
          <a:srgbClr val="000000"/>
        </a:dk1>
        <a:lt1>
          <a:srgbClr val="F9F8F5"/>
        </a:lt1>
        <a:dk2>
          <a:srgbClr val="003882"/>
        </a:dk2>
        <a:lt2>
          <a:srgbClr val="808080"/>
        </a:lt2>
        <a:accent1>
          <a:srgbClr val="008AC4"/>
        </a:accent1>
        <a:accent2>
          <a:srgbClr val="B8CCDE"/>
        </a:accent2>
        <a:accent3>
          <a:srgbClr val="FBFBF9"/>
        </a:accent3>
        <a:accent4>
          <a:srgbClr val="000000"/>
        </a:accent4>
        <a:accent5>
          <a:srgbClr val="AAC4DE"/>
        </a:accent5>
        <a:accent6>
          <a:srgbClr val="A6B9C9"/>
        </a:accent6>
        <a:hlink>
          <a:srgbClr val="00789C"/>
        </a:hlink>
        <a:folHlink>
          <a:srgbClr val="82B8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5">
        <a:dk1>
          <a:srgbClr val="000000"/>
        </a:dk1>
        <a:lt1>
          <a:srgbClr val="FFFFFF"/>
        </a:lt1>
        <a:dk2>
          <a:srgbClr val="003882"/>
        </a:dk2>
        <a:lt2>
          <a:srgbClr val="808080"/>
        </a:lt2>
        <a:accent1>
          <a:srgbClr val="B4035C"/>
        </a:accent1>
        <a:accent2>
          <a:srgbClr val="E29A74"/>
        </a:accent2>
        <a:accent3>
          <a:srgbClr val="FFFFFF"/>
        </a:accent3>
        <a:accent4>
          <a:srgbClr val="000000"/>
        </a:accent4>
        <a:accent5>
          <a:srgbClr val="D6AAB5"/>
        </a:accent5>
        <a:accent6>
          <a:srgbClr val="CD8B68"/>
        </a:accent6>
        <a:hlink>
          <a:srgbClr val="80293D"/>
        </a:hlink>
        <a:folHlink>
          <a:srgbClr val="D124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6">
        <a:dk1>
          <a:srgbClr val="000000"/>
        </a:dk1>
        <a:lt1>
          <a:srgbClr val="F9F8F5"/>
        </a:lt1>
        <a:dk2>
          <a:srgbClr val="003882"/>
        </a:dk2>
        <a:lt2>
          <a:srgbClr val="808080"/>
        </a:lt2>
        <a:accent1>
          <a:srgbClr val="B4035C"/>
        </a:accent1>
        <a:accent2>
          <a:srgbClr val="E29A74"/>
        </a:accent2>
        <a:accent3>
          <a:srgbClr val="FBFBF9"/>
        </a:accent3>
        <a:accent4>
          <a:srgbClr val="000000"/>
        </a:accent4>
        <a:accent5>
          <a:srgbClr val="D6AAB5"/>
        </a:accent5>
        <a:accent6>
          <a:srgbClr val="CD8B68"/>
        </a:accent6>
        <a:hlink>
          <a:srgbClr val="80293D"/>
        </a:hlink>
        <a:folHlink>
          <a:srgbClr val="D124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7">
        <a:dk1>
          <a:srgbClr val="000000"/>
        </a:dk1>
        <a:lt1>
          <a:srgbClr val="FFFFFF"/>
        </a:lt1>
        <a:dk2>
          <a:srgbClr val="003882"/>
        </a:dk2>
        <a:lt2>
          <a:srgbClr val="808080"/>
        </a:lt2>
        <a:accent1>
          <a:srgbClr val="664A78"/>
        </a:accent1>
        <a:accent2>
          <a:srgbClr val="A891B0"/>
        </a:accent2>
        <a:accent3>
          <a:srgbClr val="FFFFFF"/>
        </a:accent3>
        <a:accent4>
          <a:srgbClr val="000000"/>
        </a:accent4>
        <a:accent5>
          <a:srgbClr val="B8B1BE"/>
        </a:accent5>
        <a:accent6>
          <a:srgbClr val="98839F"/>
        </a:accent6>
        <a:hlink>
          <a:srgbClr val="C985A3"/>
        </a:hlink>
        <a:folHlink>
          <a:srgbClr val="DEAD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8">
        <a:dk1>
          <a:srgbClr val="000000"/>
        </a:dk1>
        <a:lt1>
          <a:srgbClr val="FFFFFF"/>
        </a:lt1>
        <a:dk2>
          <a:srgbClr val="003882"/>
        </a:dk2>
        <a:lt2>
          <a:srgbClr val="808080"/>
        </a:lt2>
        <a:accent1>
          <a:srgbClr val="007A5E"/>
        </a:accent1>
        <a:accent2>
          <a:srgbClr val="A8B50A"/>
        </a:accent2>
        <a:accent3>
          <a:srgbClr val="FFFFFF"/>
        </a:accent3>
        <a:accent4>
          <a:srgbClr val="000000"/>
        </a:accent4>
        <a:accent5>
          <a:srgbClr val="AABEB6"/>
        </a:accent5>
        <a:accent6>
          <a:srgbClr val="98A408"/>
        </a:accent6>
        <a:hlink>
          <a:srgbClr val="75A38C"/>
        </a:hlink>
        <a:folHlink>
          <a:srgbClr val="D6DE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9">
        <a:dk1>
          <a:srgbClr val="000000"/>
        </a:dk1>
        <a:lt1>
          <a:srgbClr val="FFFFFF"/>
        </a:lt1>
        <a:dk2>
          <a:srgbClr val="003882"/>
        </a:dk2>
        <a:lt2>
          <a:srgbClr val="808080"/>
        </a:lt2>
        <a:accent1>
          <a:srgbClr val="DE5433"/>
        </a:accent1>
        <a:accent2>
          <a:srgbClr val="E87D0D"/>
        </a:accent2>
        <a:accent3>
          <a:srgbClr val="FFFFFF"/>
        </a:accent3>
        <a:accent4>
          <a:srgbClr val="000000"/>
        </a:accent4>
        <a:accent5>
          <a:srgbClr val="ECB3AD"/>
        </a:accent5>
        <a:accent6>
          <a:srgbClr val="D2710B"/>
        </a:accent6>
        <a:hlink>
          <a:srgbClr val="FA8A75"/>
        </a:hlink>
        <a:folHlink>
          <a:srgbClr val="EDBD3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10">
        <a:dk1>
          <a:srgbClr val="000000"/>
        </a:dk1>
        <a:lt1>
          <a:srgbClr val="F9F8F5"/>
        </a:lt1>
        <a:dk2>
          <a:srgbClr val="003882"/>
        </a:dk2>
        <a:lt2>
          <a:srgbClr val="808080"/>
        </a:lt2>
        <a:accent1>
          <a:srgbClr val="664A78"/>
        </a:accent1>
        <a:accent2>
          <a:srgbClr val="A891B0"/>
        </a:accent2>
        <a:accent3>
          <a:srgbClr val="FBFBF9"/>
        </a:accent3>
        <a:accent4>
          <a:srgbClr val="000000"/>
        </a:accent4>
        <a:accent5>
          <a:srgbClr val="B8B1BE"/>
        </a:accent5>
        <a:accent6>
          <a:srgbClr val="98839F"/>
        </a:accent6>
        <a:hlink>
          <a:srgbClr val="C985A3"/>
        </a:hlink>
        <a:folHlink>
          <a:srgbClr val="DEAD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11">
        <a:dk1>
          <a:srgbClr val="000000"/>
        </a:dk1>
        <a:lt1>
          <a:srgbClr val="F9F8F5"/>
        </a:lt1>
        <a:dk2>
          <a:srgbClr val="003882"/>
        </a:dk2>
        <a:lt2>
          <a:srgbClr val="808080"/>
        </a:lt2>
        <a:accent1>
          <a:srgbClr val="007A5E"/>
        </a:accent1>
        <a:accent2>
          <a:srgbClr val="A8B50A"/>
        </a:accent2>
        <a:accent3>
          <a:srgbClr val="FBFBF9"/>
        </a:accent3>
        <a:accent4>
          <a:srgbClr val="000000"/>
        </a:accent4>
        <a:accent5>
          <a:srgbClr val="AABEB6"/>
        </a:accent5>
        <a:accent6>
          <a:srgbClr val="98A408"/>
        </a:accent6>
        <a:hlink>
          <a:srgbClr val="75A38C"/>
        </a:hlink>
        <a:folHlink>
          <a:srgbClr val="D6DE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andcolours 12">
        <a:dk1>
          <a:srgbClr val="000000"/>
        </a:dk1>
        <a:lt1>
          <a:srgbClr val="F9F8F5"/>
        </a:lt1>
        <a:dk2>
          <a:srgbClr val="003882"/>
        </a:dk2>
        <a:lt2>
          <a:srgbClr val="808080"/>
        </a:lt2>
        <a:accent1>
          <a:srgbClr val="DE5433"/>
        </a:accent1>
        <a:accent2>
          <a:srgbClr val="E87D0D"/>
        </a:accent2>
        <a:accent3>
          <a:srgbClr val="FBFBF9"/>
        </a:accent3>
        <a:accent4>
          <a:srgbClr val="000000"/>
        </a:accent4>
        <a:accent5>
          <a:srgbClr val="ECB3AD"/>
        </a:accent5>
        <a:accent6>
          <a:srgbClr val="D2710B"/>
        </a:accent6>
        <a:hlink>
          <a:srgbClr val="FA8A75"/>
        </a:hlink>
        <a:folHlink>
          <a:srgbClr val="EDBD3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5006</TotalTime>
  <Words>227</Words>
  <Application>Microsoft Office PowerPoint</Application>
  <PresentationFormat>On-screen Show (4:3)</PresentationFormat>
  <Paragraphs>33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Schoolbook</vt:lpstr>
      <vt:lpstr>kent2013</vt:lpstr>
      <vt:lpstr>PowerPoint Presentation</vt:lpstr>
      <vt:lpstr>Who are we? </vt:lpstr>
      <vt:lpstr>Why book chapters &amp; DOI’s?</vt:lpstr>
      <vt:lpstr>DOI’s for Data – What can we learn?</vt:lpstr>
      <vt:lpstr>Institutional response</vt:lpstr>
      <vt:lpstr>Group Discussion</vt:lpstr>
      <vt:lpstr>PowerPoint Presentation</vt:lpstr>
    </vt:vector>
  </TitlesOfParts>
  <Manager/>
  <Company>University of Kent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Kent - Generic Powerpoint template</dc:title>
  <dc:subject/>
  <dc:creator>Miles Banbery</dc:creator>
  <cp:keywords/>
  <dc:description/>
  <cp:lastModifiedBy>Sarah Slowe</cp:lastModifiedBy>
  <cp:revision>90</cp:revision>
  <cp:lastPrinted>2017-06-08T07:33:19Z</cp:lastPrinted>
  <dcterms:created xsi:type="dcterms:W3CDTF">2013-06-07T14:52:08Z</dcterms:created>
  <dcterms:modified xsi:type="dcterms:W3CDTF">2018-08-03T08:14:30Z</dcterms:modified>
  <cp:category/>
</cp:coreProperties>
</file>