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7" r:id="rId2"/>
  </p:sldIdLst>
  <p:sldSz cx="21383625" cy="30275213"/>
  <p:notesSz cx="68580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45" userDrawn="1">
          <p15:clr>
            <a:srgbClr val="A4A3A4"/>
          </p15:clr>
        </p15:guide>
        <p15:guide id="2" pos="9522" userDrawn="1">
          <p15:clr>
            <a:srgbClr val="A4A3A4"/>
          </p15:clr>
        </p15:guide>
        <p15:guide id="3" orient="horz" pos="9536" userDrawn="1">
          <p15:clr>
            <a:srgbClr val="A4A3A4"/>
          </p15:clr>
        </p15:guide>
        <p15:guide id="4" pos="673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.W.Dickinson" initials="J" lastIdx="1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0FC3"/>
    <a:srgbClr val="F4F4F4"/>
    <a:srgbClr val="FFFFFF"/>
    <a:srgbClr val="24A2F8"/>
    <a:srgbClr val="0468FC"/>
    <a:srgbClr val="37A9FF"/>
    <a:srgbClr val="0774F9"/>
    <a:srgbClr val="2595FB"/>
    <a:srgbClr val="008D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75000" autoAdjust="0"/>
  </p:normalViewPr>
  <p:slideViewPr>
    <p:cSldViewPr>
      <p:cViewPr>
        <p:scale>
          <a:sx n="50" d="100"/>
          <a:sy n="50" d="100"/>
        </p:scale>
        <p:origin x="2094" y="-4416"/>
      </p:cViewPr>
      <p:guideLst>
        <p:guide orient="horz" pos="6745"/>
        <p:guide pos="9522"/>
        <p:guide orient="horz" pos="9536"/>
        <p:guide pos="673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64820"/>
          </a:xfrm>
          <a:prstGeom prst="rect">
            <a:avLst/>
          </a:prstGeom>
        </p:spPr>
        <p:txBody>
          <a:bodyPr vert="horz" lIns="92027" tIns="46013" rIns="92027" bIns="46013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5011" y="0"/>
            <a:ext cx="2971800" cy="464820"/>
          </a:xfrm>
          <a:prstGeom prst="rect">
            <a:avLst/>
          </a:prstGeom>
        </p:spPr>
        <p:txBody>
          <a:bodyPr vert="horz" lIns="92027" tIns="46013" rIns="92027" bIns="46013" rtlCol="0"/>
          <a:lstStyle>
            <a:lvl1pPr algn="r">
              <a:defRPr sz="1200"/>
            </a:lvl1pPr>
          </a:lstStyle>
          <a:p>
            <a:fld id="{080B7A12-A445-43EB-9386-FEDF2200A6E6}" type="datetimeFigureOut">
              <a:rPr lang="en-GB" smtClean="0"/>
              <a:pPr/>
              <a:t>17/05/2018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97100" y="696913"/>
            <a:ext cx="24638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27" tIns="46013" rIns="92027" bIns="46013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1" y="4415791"/>
            <a:ext cx="5486400" cy="4183380"/>
          </a:xfrm>
          <a:prstGeom prst="rect">
            <a:avLst/>
          </a:prstGeom>
        </p:spPr>
        <p:txBody>
          <a:bodyPr vert="horz" lIns="92027" tIns="46013" rIns="92027" bIns="4601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429"/>
            <a:ext cx="2971800" cy="464820"/>
          </a:xfrm>
          <a:prstGeom prst="rect">
            <a:avLst/>
          </a:prstGeom>
        </p:spPr>
        <p:txBody>
          <a:bodyPr vert="horz" lIns="92027" tIns="46013" rIns="92027" bIns="46013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5011" y="8829429"/>
            <a:ext cx="2971800" cy="464820"/>
          </a:xfrm>
          <a:prstGeom prst="rect">
            <a:avLst/>
          </a:prstGeom>
        </p:spPr>
        <p:txBody>
          <a:bodyPr vert="horz" lIns="92027" tIns="46013" rIns="92027" bIns="46013" rtlCol="0" anchor="b"/>
          <a:lstStyle>
            <a:lvl1pPr algn="r">
              <a:defRPr sz="1200"/>
            </a:lvl1pPr>
          </a:lstStyle>
          <a:p>
            <a:fld id="{3FF9ECAC-652C-4B7B-A17A-E31F19EEF61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2424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45641" rtl="0" eaLnBrk="1" latinLnBrk="0" hangingPunct="1">
      <a:defRPr sz="989" kern="1200">
        <a:solidFill>
          <a:schemeClr val="tx1"/>
        </a:solidFill>
        <a:latin typeface="+mn-lt"/>
        <a:ea typeface="+mn-ea"/>
        <a:cs typeface="+mn-cs"/>
      </a:defRPr>
    </a:lvl1pPr>
    <a:lvl2pPr marL="322819" algn="l" defTabSz="645641" rtl="0" eaLnBrk="1" latinLnBrk="0" hangingPunct="1">
      <a:defRPr sz="989" kern="1200">
        <a:solidFill>
          <a:schemeClr val="tx1"/>
        </a:solidFill>
        <a:latin typeface="+mn-lt"/>
        <a:ea typeface="+mn-ea"/>
        <a:cs typeface="+mn-cs"/>
      </a:defRPr>
    </a:lvl2pPr>
    <a:lvl3pPr marL="645641" algn="l" defTabSz="645641" rtl="0" eaLnBrk="1" latinLnBrk="0" hangingPunct="1">
      <a:defRPr sz="989" kern="1200">
        <a:solidFill>
          <a:schemeClr val="tx1"/>
        </a:solidFill>
        <a:latin typeface="+mn-lt"/>
        <a:ea typeface="+mn-ea"/>
        <a:cs typeface="+mn-cs"/>
      </a:defRPr>
    </a:lvl3pPr>
    <a:lvl4pPr marL="968460" algn="l" defTabSz="645641" rtl="0" eaLnBrk="1" latinLnBrk="0" hangingPunct="1">
      <a:defRPr sz="989" kern="1200">
        <a:solidFill>
          <a:schemeClr val="tx1"/>
        </a:solidFill>
        <a:latin typeface="+mn-lt"/>
        <a:ea typeface="+mn-ea"/>
        <a:cs typeface="+mn-cs"/>
      </a:defRPr>
    </a:lvl4pPr>
    <a:lvl5pPr marL="1291283" algn="l" defTabSz="645641" rtl="0" eaLnBrk="1" latinLnBrk="0" hangingPunct="1">
      <a:defRPr sz="989" kern="1200">
        <a:solidFill>
          <a:schemeClr val="tx1"/>
        </a:solidFill>
        <a:latin typeface="+mn-lt"/>
        <a:ea typeface="+mn-ea"/>
        <a:cs typeface="+mn-cs"/>
      </a:defRPr>
    </a:lvl5pPr>
    <a:lvl6pPr marL="1614102" algn="l" defTabSz="645641" rtl="0" eaLnBrk="1" latinLnBrk="0" hangingPunct="1">
      <a:defRPr sz="989" kern="1200">
        <a:solidFill>
          <a:schemeClr val="tx1"/>
        </a:solidFill>
        <a:latin typeface="+mn-lt"/>
        <a:ea typeface="+mn-ea"/>
        <a:cs typeface="+mn-cs"/>
      </a:defRPr>
    </a:lvl6pPr>
    <a:lvl7pPr marL="1936923" algn="l" defTabSz="645641" rtl="0" eaLnBrk="1" latinLnBrk="0" hangingPunct="1">
      <a:defRPr sz="989" kern="1200">
        <a:solidFill>
          <a:schemeClr val="tx1"/>
        </a:solidFill>
        <a:latin typeface="+mn-lt"/>
        <a:ea typeface="+mn-ea"/>
        <a:cs typeface="+mn-cs"/>
      </a:defRPr>
    </a:lvl7pPr>
    <a:lvl8pPr marL="2259747" algn="l" defTabSz="645641" rtl="0" eaLnBrk="1" latinLnBrk="0" hangingPunct="1">
      <a:defRPr sz="989" kern="1200">
        <a:solidFill>
          <a:schemeClr val="tx1"/>
        </a:solidFill>
        <a:latin typeface="+mn-lt"/>
        <a:ea typeface="+mn-ea"/>
        <a:cs typeface="+mn-cs"/>
      </a:defRPr>
    </a:lvl8pPr>
    <a:lvl9pPr marL="2582567" algn="l" defTabSz="645641" rtl="0" eaLnBrk="1" latinLnBrk="0" hangingPunct="1">
      <a:defRPr sz="98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F9ECAC-652C-4B7B-A17A-E31F19EEF61A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44569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D1F1-1370-417A-8CB5-6B44A23F6F01}" type="datetimeFigureOut">
              <a:rPr lang="en-GB" smtClean="0"/>
              <a:pPr/>
              <a:t>17/05/2018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B737-4647-4F24-81C1-F56D83E91C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6699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D1F1-1370-417A-8CB5-6B44A23F6F01}" type="datetimeFigureOut">
              <a:rPr lang="en-GB" smtClean="0"/>
              <a:pPr/>
              <a:t>17/05/2018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B737-4647-4F24-81C1-F56D83E91C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5467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D1F1-1370-417A-8CB5-6B44A23F6F01}" type="datetimeFigureOut">
              <a:rPr lang="en-GB" smtClean="0"/>
              <a:pPr/>
              <a:t>17/05/2018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B737-4647-4F24-81C1-F56D83E91C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8251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D1F1-1370-417A-8CB5-6B44A23F6F01}" type="datetimeFigureOut">
              <a:rPr lang="en-GB" smtClean="0"/>
              <a:pPr/>
              <a:t>17/05/2018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B737-4647-4F24-81C1-F56D83E91C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5660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D1F1-1370-417A-8CB5-6B44A23F6F01}" type="datetimeFigureOut">
              <a:rPr lang="en-GB" smtClean="0"/>
              <a:pPr/>
              <a:t>17/05/2018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B737-4647-4F24-81C1-F56D83E91C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5997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D1F1-1370-417A-8CB5-6B44A23F6F01}" type="datetimeFigureOut">
              <a:rPr lang="en-GB" smtClean="0"/>
              <a:pPr/>
              <a:t>17/05/2018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B737-4647-4F24-81C1-F56D83E91C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5401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D1F1-1370-417A-8CB5-6B44A23F6F01}" type="datetimeFigureOut">
              <a:rPr lang="en-GB" smtClean="0"/>
              <a:pPr/>
              <a:t>17/05/2018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B737-4647-4F24-81C1-F56D83E91C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1967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D1F1-1370-417A-8CB5-6B44A23F6F01}" type="datetimeFigureOut">
              <a:rPr lang="en-GB" smtClean="0"/>
              <a:pPr/>
              <a:t>17/05/2018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B737-4647-4F24-81C1-F56D83E91C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4692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D1F1-1370-417A-8CB5-6B44A23F6F01}" type="datetimeFigureOut">
              <a:rPr lang="en-GB" smtClean="0"/>
              <a:pPr/>
              <a:t>17/05/2018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B737-4647-4F24-81C1-F56D83E91C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9901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D1F1-1370-417A-8CB5-6B44A23F6F01}" type="datetimeFigureOut">
              <a:rPr lang="en-GB" smtClean="0"/>
              <a:pPr/>
              <a:t>17/05/2018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B737-4647-4F24-81C1-F56D83E91C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7358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D1F1-1370-417A-8CB5-6B44A23F6F01}" type="datetimeFigureOut">
              <a:rPr lang="en-GB" smtClean="0"/>
              <a:pPr/>
              <a:t>17/05/2018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B737-4647-4F24-81C1-F56D83E91C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7628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CED1F1-1370-417A-8CB5-6B44A23F6F01}" type="datetimeFigureOut">
              <a:rPr lang="en-GB" smtClean="0"/>
              <a:pPr/>
              <a:t>17/05/2018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EB737-4647-4F24-81C1-F56D83E91C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82939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jpe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hyperlink" Target="https://www.stroke.org.uk/sites/default/files/state_of_the_nation_2017_final_1.pdf" TargetMode="External"/><Relationship Id="rId4" Type="http://schemas.openxmlformats.org/officeDocument/2006/relationships/hyperlink" Target="mailto:rs494@kent.ac.u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8" descr="https://elizabethevenden.files.wordpress.com/2014/12/uok_logo_rgb294-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75588" y="29915"/>
            <a:ext cx="4398782" cy="3043303"/>
          </a:xfrm>
          <a:prstGeom prst="rect">
            <a:avLst/>
          </a:prstGeom>
          <a:noFill/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-35871" y="3872051"/>
            <a:ext cx="21383625" cy="886366"/>
          </a:xfrm>
          <a:prstGeom prst="rect">
            <a:avLst/>
          </a:prstGeom>
        </p:spPr>
        <p:txBody>
          <a:bodyPr vert="horz" lIns="294819" tIns="147411" rIns="294819" bIns="147411" rtlCol="0" anchor="ctr" anchorCtr="0">
            <a:noAutofit/>
          </a:bodyPr>
          <a:lstStyle/>
          <a:p>
            <a:pPr algn="ctr" defTabSz="2948092">
              <a:spcBef>
                <a:spcPct val="0"/>
              </a:spcBef>
              <a:defRPr/>
            </a:pPr>
            <a:r>
              <a:rPr lang="en-GB" sz="4000" b="1" dirty="0">
                <a:latin typeface="Arial" pitchFamily="34" charset="0"/>
                <a:ea typeface="+mj-ea"/>
                <a:cs typeface="Arial" pitchFamily="34" charset="0"/>
              </a:rPr>
              <a:t>Should Exercise Be Used As Medicine in Stroke Rehabilitation?</a:t>
            </a:r>
            <a:br>
              <a:rPr lang="en-GB" sz="4000" b="1" dirty="0">
                <a:latin typeface="Arial" pitchFamily="34" charset="0"/>
                <a:ea typeface="+mj-ea"/>
                <a:cs typeface="Arial" pitchFamily="34" charset="0"/>
              </a:rPr>
            </a:br>
            <a:r>
              <a:rPr lang="en-GB" sz="2400" b="1" i="1" dirty="0">
                <a:latin typeface="Arial" pitchFamily="34" charset="0"/>
                <a:ea typeface="+mj-ea"/>
                <a:cs typeface="Arial" pitchFamily="34" charset="0"/>
              </a:rPr>
              <a:t>School of Sport and Exercise Sciences, University of Kent, The Medway Building, Chatham Maritime, Kent. ME4 4AG</a:t>
            </a:r>
            <a:endParaRPr lang="en-GB" sz="3000" b="1" i="1" dirty="0">
              <a:latin typeface="Arial" pitchFamily="34" charset="0"/>
              <a:ea typeface="+mj-ea"/>
              <a:cs typeface="Arial" pitchFamily="34" charset="0"/>
            </a:endParaRPr>
          </a:p>
          <a:p>
            <a:pPr algn="ctr" defTabSz="2948092">
              <a:spcBef>
                <a:spcPct val="0"/>
              </a:spcBef>
              <a:defRPr/>
            </a:pPr>
            <a:endParaRPr lang="en-GB" sz="1200" b="1" i="1" dirty="0">
              <a:latin typeface="Arial" pitchFamily="34" charset="0"/>
              <a:ea typeface="+mj-ea"/>
              <a:cs typeface="Arial" pitchFamily="34" charset="0"/>
            </a:endParaRPr>
          </a:p>
          <a:p>
            <a:pPr algn="ctr" defTabSz="2948092">
              <a:spcBef>
                <a:spcPct val="0"/>
              </a:spcBef>
              <a:defRPr/>
            </a:pPr>
            <a:r>
              <a:rPr lang="en-GB" sz="2400" b="1" dirty="0">
                <a:latin typeface="Arial" pitchFamily="34" charset="0"/>
                <a:ea typeface="+mj-ea"/>
                <a:cs typeface="Arial" pitchFamily="34" charset="0"/>
              </a:rPr>
              <a:t>R.C. Cox, S.N. Meadows &amp; A. </a:t>
            </a:r>
            <a:r>
              <a:rPr lang="en-GB" sz="2400" b="1" dirty="0" err="1">
                <a:latin typeface="Arial" pitchFamily="34" charset="0"/>
                <a:ea typeface="+mj-ea"/>
                <a:cs typeface="Arial" pitchFamily="34" charset="0"/>
              </a:rPr>
              <a:t>Ferrusola-Pastrana</a:t>
            </a:r>
            <a:endParaRPr lang="en-GB" sz="2400" b="1" dirty="0">
              <a:latin typeface="Arial" pitchFamily="34" charset="0"/>
              <a:ea typeface="+mj-ea"/>
              <a:cs typeface="Arial" pitchFamily="34" charset="0"/>
            </a:endParaRPr>
          </a:p>
          <a:p>
            <a:pPr algn="ctr" defTabSz="2948092">
              <a:spcBef>
                <a:spcPct val="0"/>
              </a:spcBef>
              <a:defRPr/>
            </a:pPr>
            <a:r>
              <a:rPr lang="en-GB" sz="2400" b="1" dirty="0">
                <a:latin typeface="Arial" pitchFamily="34" charset="0"/>
                <a:ea typeface="+mj-ea"/>
                <a:cs typeface="Arial" pitchFamily="34" charset="0"/>
                <a:hlinkClick r:id="rId4"/>
              </a:rPr>
              <a:t>rs494@kentforlife.net</a:t>
            </a:r>
            <a:r>
              <a:rPr lang="en-GB" sz="2400" b="1" dirty="0">
                <a:latin typeface="Arial" pitchFamily="34" charset="0"/>
                <a:ea typeface="+mj-ea"/>
                <a:cs typeface="Arial" pitchFamily="34" charset="0"/>
              </a:rPr>
              <a:t> </a:t>
            </a:r>
          </a:p>
          <a:p>
            <a:pPr algn="ctr" defTabSz="2948092">
              <a:spcBef>
                <a:spcPct val="0"/>
              </a:spcBef>
              <a:defRPr/>
            </a:pPr>
            <a:r>
              <a:rPr lang="en-GB" sz="3200" b="1" dirty="0"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lang="en-GB" sz="3200" b="1" dirty="0">
                <a:latin typeface="Arial" pitchFamily="34" charset="0"/>
                <a:ea typeface="+mj-ea"/>
                <a:cs typeface="Arial" pitchFamily="34" charset="0"/>
              </a:rPr>
            </a:br>
            <a:r>
              <a:rPr lang="en-GB" sz="3200" b="1" dirty="0"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lang="en-GB" sz="3200" b="1" dirty="0">
                <a:latin typeface="Arial" pitchFamily="34" charset="0"/>
                <a:ea typeface="+mj-ea"/>
                <a:cs typeface="Arial" pitchFamily="34" charset="0"/>
              </a:rPr>
            </a:br>
            <a:endParaRPr lang="en-GB" sz="2895" b="1" dirty="0"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4668" y="4952055"/>
            <a:ext cx="9738901" cy="4189384"/>
          </a:xfrm>
          <a:prstGeom prst="rect">
            <a:avLst/>
          </a:prstGeom>
          <a:noFill/>
        </p:spPr>
        <p:txBody>
          <a:bodyPr wrap="square" lIns="64549" tIns="32274" rIns="64549" bIns="32274" rtlCol="0">
            <a:spAutoFit/>
          </a:bodyPr>
          <a:lstStyle/>
          <a:p>
            <a:r>
              <a:rPr lang="en-GB" sz="2600" b="1" dirty="0">
                <a:latin typeface="Arial" pitchFamily="34" charset="0"/>
                <a:cs typeface="Arial" pitchFamily="34" charset="0"/>
              </a:rPr>
              <a:t>Introduction</a:t>
            </a:r>
          </a:p>
          <a:p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More </a:t>
            </a: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people </a:t>
            </a:r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are surviving </a:t>
            </a: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a stroke than ever before, however almost 67% leave hospital with a disability (Stroke Association, 2017). </a:t>
            </a:r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large population of </a:t>
            </a:r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stroke survivors live </a:t>
            </a: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with the </a:t>
            </a:r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after effects </a:t>
            </a: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of a stroke; such as a reduction in activities of daily living, loss of independence &amp; fatigue. Physical activity helps to reduce this impact. There is </a:t>
            </a:r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also overwhelming </a:t>
            </a: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evidence of the benefits exercise provides towards modifiable risk factors such as physical inactivity, high blood pressure </a:t>
            </a:r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&amp; </a:t>
            </a: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obesity, all of which increase the risk of having a stroke (O’Donnell, et al., 2016). Strength </a:t>
            </a:r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&amp; </a:t>
            </a: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fitness training were included in </a:t>
            </a:r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NICE (2013) pathway for </a:t>
            </a:r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stroke &amp; should follow </a:t>
            </a: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physiotherapy. </a:t>
            </a:r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However, the </a:t>
            </a: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opportunities to exercise in a </a:t>
            </a:r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specialist class </a:t>
            </a: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environment are </a:t>
            </a:r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limited, </a:t>
            </a: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as are referral rates to these </a:t>
            </a:r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stroke rehabilitation services</a:t>
            </a: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14669" y="9231533"/>
            <a:ext cx="9837290" cy="2281170"/>
          </a:xfrm>
          <a:prstGeom prst="rect">
            <a:avLst/>
          </a:prstGeom>
          <a:noFill/>
        </p:spPr>
        <p:txBody>
          <a:bodyPr wrap="square" lIns="64549" tIns="32274" rIns="64549" bIns="32274" rtlCol="0">
            <a:spAutoFit/>
          </a:bodyPr>
          <a:lstStyle/>
          <a:p>
            <a:r>
              <a:rPr lang="en-GB" sz="2600" b="1" dirty="0">
                <a:latin typeface="Arial" pitchFamily="34" charset="0"/>
                <a:cs typeface="Arial" pitchFamily="34" charset="0"/>
              </a:rPr>
              <a:t>Study Aims and Hypothesis</a:t>
            </a:r>
          </a:p>
          <a:p>
            <a:r>
              <a:rPr lang="en-GB" sz="2200" b="1" dirty="0">
                <a:latin typeface="Arial" pitchFamily="34" charset="0"/>
                <a:cs typeface="Arial" pitchFamily="34" charset="0"/>
              </a:rPr>
              <a:t>Aims: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To provide a weekly group exercise session for stroke survivors in a local community setting using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multi-modal exercises (cardiovascular, strength, co-ordination, etc.).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/>
            </a:r>
            <a:br>
              <a:rPr lang="en-GB" sz="2200" dirty="0">
                <a:latin typeface="Arial" pitchFamily="34" charset="0"/>
                <a:cs typeface="Arial" pitchFamily="34" charset="0"/>
              </a:rPr>
            </a:br>
            <a:endParaRPr lang="en-GB" sz="800" dirty="0">
              <a:latin typeface="Arial" pitchFamily="34" charset="0"/>
              <a:cs typeface="Arial" pitchFamily="34" charset="0"/>
              <a:sym typeface="Symbol"/>
            </a:endParaRPr>
          </a:p>
          <a:p>
            <a:r>
              <a:rPr lang="en-GB" sz="2200" b="1" dirty="0">
                <a:latin typeface="Arial" pitchFamily="34" charset="0"/>
                <a:cs typeface="Arial" pitchFamily="34" charset="0"/>
                <a:sym typeface="Symbol"/>
              </a:rPr>
              <a:t>Hypothesis: </a:t>
            </a:r>
            <a:r>
              <a:rPr lang="en-GB" sz="2200" dirty="0">
                <a:latin typeface="Arial" pitchFamily="34" charset="0"/>
                <a:cs typeface="Arial" pitchFamily="34" charset="0"/>
                <a:sym typeface="Symbol"/>
              </a:rPr>
              <a:t>Following a 12 week </a:t>
            </a:r>
            <a:r>
              <a:rPr lang="en-GB" sz="2200" dirty="0" smtClean="0">
                <a:latin typeface="Arial" pitchFamily="34" charset="0"/>
                <a:cs typeface="Arial" pitchFamily="34" charset="0"/>
                <a:sym typeface="Symbol"/>
              </a:rPr>
              <a:t>exercise period </a:t>
            </a:r>
            <a:r>
              <a:rPr lang="en-GB" sz="2200" dirty="0">
                <a:latin typeface="Arial" pitchFamily="34" charset="0"/>
                <a:cs typeface="Arial" pitchFamily="34" charset="0"/>
                <a:sym typeface="Symbol"/>
              </a:rPr>
              <a:t>functional </a:t>
            </a:r>
            <a:r>
              <a:rPr lang="en-GB" sz="2200" dirty="0" smtClean="0">
                <a:latin typeface="Arial" pitchFamily="34" charset="0"/>
                <a:cs typeface="Arial" pitchFamily="34" charset="0"/>
                <a:sym typeface="Symbol"/>
              </a:rPr>
              <a:t>ability &amp; health status will </a:t>
            </a:r>
            <a:r>
              <a:rPr lang="en-GB" sz="2200" dirty="0">
                <a:latin typeface="Arial" pitchFamily="34" charset="0"/>
                <a:cs typeface="Arial" pitchFamily="34" charset="0"/>
                <a:sym typeface="Symbol"/>
              </a:rPr>
              <a:t>improve, along </a:t>
            </a:r>
            <a:r>
              <a:rPr lang="en-GB" sz="2200" dirty="0" smtClean="0">
                <a:latin typeface="Arial" pitchFamily="34" charset="0"/>
                <a:cs typeface="Arial" pitchFamily="34" charset="0"/>
                <a:sym typeface="Symbol"/>
              </a:rPr>
              <a:t>with reduction in key stroke risk factors (e.g. BP).</a:t>
            </a:r>
            <a:endParaRPr lang="en-GB" sz="2200" dirty="0">
              <a:latin typeface="Arial" pitchFamily="34" charset="0"/>
              <a:cs typeface="Arial" pitchFamily="34" charset="0"/>
              <a:sym typeface="Symbo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13962" y="11564798"/>
            <a:ext cx="9837997" cy="4651049"/>
          </a:xfrm>
          <a:prstGeom prst="rect">
            <a:avLst/>
          </a:prstGeom>
          <a:noFill/>
        </p:spPr>
        <p:txBody>
          <a:bodyPr wrap="square" lIns="64549" tIns="32274" rIns="64549" bIns="32274" rtlCol="0">
            <a:spAutoFit/>
          </a:bodyPr>
          <a:lstStyle/>
          <a:p>
            <a:pPr algn="just"/>
            <a:r>
              <a:rPr lang="en-GB" sz="2600" b="1" dirty="0">
                <a:latin typeface="Arial" pitchFamily="34" charset="0"/>
                <a:cs typeface="Arial" pitchFamily="34" charset="0"/>
              </a:rPr>
              <a:t>Methods</a:t>
            </a:r>
            <a:r>
              <a:rPr lang="en-GB" sz="2600" spc="300" dirty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/>
            <a:r>
              <a:rPr lang="en-GB" sz="2200" b="1" dirty="0">
                <a:latin typeface="Arial" pitchFamily="34" charset="0"/>
                <a:cs typeface="Arial" pitchFamily="34" charset="0"/>
              </a:rPr>
              <a:t>Recruitment</a:t>
            </a:r>
          </a:p>
          <a:p>
            <a:r>
              <a:rPr lang="en-GB" sz="2200" dirty="0">
                <a:latin typeface="Arial" pitchFamily="34" charset="0"/>
                <a:cs typeface="Arial" pitchFamily="34" charset="0"/>
              </a:rPr>
              <a:t>Individuals were either referred by the local stroke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services,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or their GP. Promotion at stroke support groups also had a positive impact on attendance. Universal referral criteria does not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exist,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so a referral form was designed to facilitate patient screening &amp; risk stratification. </a:t>
            </a:r>
          </a:p>
          <a:p>
            <a:pPr algn="just"/>
            <a:endParaRPr lang="en-GB" sz="8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GB" sz="2200" b="1" dirty="0">
                <a:latin typeface="Arial" pitchFamily="34" charset="0"/>
                <a:cs typeface="Arial" pitchFamily="34" charset="0"/>
              </a:rPr>
              <a:t>Assessments</a:t>
            </a:r>
          </a:p>
          <a:p>
            <a:pPr algn="just"/>
            <a:r>
              <a:rPr lang="en-GB" sz="2200" dirty="0">
                <a:latin typeface="Arial" pitchFamily="34" charset="0"/>
                <a:cs typeface="Arial" pitchFamily="34" charset="0"/>
              </a:rPr>
              <a:t>Health &amp; functional assessments were completed before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exercise attendance &amp;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repeated following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12 weeks of exercise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sessions.</a:t>
            </a:r>
          </a:p>
          <a:p>
            <a:pPr algn="just"/>
            <a:r>
              <a:rPr lang="en-GB" sz="2200" b="1" dirty="0">
                <a:latin typeface="Arial" pitchFamily="34" charset="0"/>
                <a:cs typeface="Arial" pitchFamily="34" charset="0"/>
              </a:rPr>
              <a:t>Health assessments: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 Resting heart rate (RHR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) &amp; blood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pressure (BP), height, weight, BMI, waist circumference. </a:t>
            </a:r>
          </a:p>
          <a:p>
            <a:pPr algn="just"/>
            <a:r>
              <a:rPr lang="en-GB" sz="2200" b="1" dirty="0">
                <a:latin typeface="Arial" pitchFamily="34" charset="0"/>
                <a:cs typeface="Arial" pitchFamily="34" charset="0"/>
              </a:rPr>
              <a:t>Functional Assessments: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 Six-minute walk distance (6MWD), timed up &amp; go (TUG) &amp; bilateral grip strength (GS).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435918" y="27410535"/>
            <a:ext cx="10377402" cy="2773612"/>
          </a:xfrm>
          <a:prstGeom prst="rect">
            <a:avLst/>
          </a:prstGeom>
          <a:noFill/>
        </p:spPr>
        <p:txBody>
          <a:bodyPr wrap="square" lIns="64549" tIns="32274" rIns="64549" bIns="32274" rtlCol="0">
            <a:spAutoFit/>
          </a:bodyPr>
          <a:lstStyle/>
          <a:p>
            <a:pPr algn="just"/>
            <a:r>
              <a:rPr lang="en-GB" sz="2200" b="1" dirty="0">
                <a:latin typeface="Arial" pitchFamily="34" charset="0"/>
                <a:cs typeface="Arial" pitchFamily="34" charset="0"/>
              </a:rPr>
              <a:t>References</a:t>
            </a:r>
          </a:p>
          <a:p>
            <a:pPr algn="just">
              <a:spcAft>
                <a:spcPts val="600"/>
              </a:spcAft>
            </a:pPr>
            <a:r>
              <a:rPr lang="en-GB" dirty="0">
                <a:latin typeface="Arial" pitchFamily="34" charset="0"/>
                <a:cs typeface="Arial" pitchFamily="34" charset="0"/>
              </a:rPr>
              <a:t>National Institute for Health and Care Excellence (2013). Stroke Rehabilitation in Adults. Available: https://www.nice.org.uk/guidance/cg162. Last accessed 14</a:t>
            </a:r>
            <a:r>
              <a:rPr lang="en-GB" baseline="30000" dirty="0">
                <a:latin typeface="Arial" pitchFamily="34" charset="0"/>
                <a:cs typeface="Arial" pitchFamily="34" charset="0"/>
              </a:rPr>
              <a:t>th</a:t>
            </a:r>
            <a:r>
              <a:rPr lang="en-GB" dirty="0">
                <a:latin typeface="Arial" pitchFamily="34" charset="0"/>
                <a:cs typeface="Arial" pitchFamily="34" charset="0"/>
              </a:rPr>
              <a:t> May 2018.</a:t>
            </a:r>
          </a:p>
          <a:p>
            <a:pPr algn="just">
              <a:spcAft>
                <a:spcPts val="600"/>
              </a:spcAft>
            </a:pPr>
            <a:r>
              <a:rPr lang="en-GB" dirty="0">
                <a:latin typeface="Arial" pitchFamily="34" charset="0"/>
                <a:cs typeface="Arial" pitchFamily="34" charset="0"/>
              </a:rPr>
              <a:t>O’Donnell, M.J., et al (2016). Global and regional effects of potentially modifiable risk factors associated with acute stroke in 32 countries (INTERSTROKE): a case-control study. </a:t>
            </a:r>
            <a:r>
              <a:rPr lang="en-GB" i="1" dirty="0">
                <a:latin typeface="Arial" pitchFamily="34" charset="0"/>
                <a:cs typeface="Arial" pitchFamily="34" charset="0"/>
              </a:rPr>
              <a:t>Lancet 388, </a:t>
            </a:r>
            <a:r>
              <a:rPr lang="en-GB" dirty="0">
                <a:latin typeface="Arial" pitchFamily="34" charset="0"/>
                <a:cs typeface="Arial" pitchFamily="34" charset="0"/>
              </a:rPr>
              <a:t>761-775.</a:t>
            </a:r>
          </a:p>
          <a:p>
            <a:pPr>
              <a:spcAft>
                <a:spcPts val="600"/>
              </a:spcAft>
            </a:pPr>
            <a:r>
              <a:rPr lang="en-GB" dirty="0">
                <a:latin typeface="Arial" pitchFamily="34" charset="0"/>
                <a:cs typeface="Arial" pitchFamily="34" charset="0"/>
              </a:rPr>
              <a:t>Stroke Association (2017). State of the Nation. Stroke Statistics – January 2017. Available: </a:t>
            </a:r>
            <a:r>
              <a:rPr lang="en-GB" dirty="0">
                <a:latin typeface="Arial" pitchFamily="34" charset="0"/>
                <a:cs typeface="Arial" pitchFamily="34" charset="0"/>
                <a:hlinkClick r:id="rId5"/>
              </a:rPr>
              <a:t>https://www.stroke.org.uk/sites/default/files/state_of_the_nation_2017_final_1.pdf</a:t>
            </a:r>
            <a:r>
              <a:rPr lang="en-GB" dirty="0">
                <a:latin typeface="Arial" pitchFamily="34" charset="0"/>
                <a:cs typeface="Arial" pitchFamily="34" charset="0"/>
              </a:rPr>
              <a:t>. Last accessed 14</a:t>
            </a:r>
            <a:r>
              <a:rPr lang="en-GB" baseline="30000" dirty="0">
                <a:latin typeface="Arial" pitchFamily="34" charset="0"/>
                <a:cs typeface="Arial" pitchFamily="34" charset="0"/>
              </a:rPr>
              <a:t>th</a:t>
            </a:r>
            <a:r>
              <a:rPr lang="en-GB" dirty="0">
                <a:latin typeface="Arial" pitchFamily="34" charset="0"/>
                <a:cs typeface="Arial" pitchFamily="34" charset="0"/>
              </a:rPr>
              <a:t> May 2018.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9140" y="22545058"/>
            <a:ext cx="9916106" cy="465288"/>
          </a:xfrm>
          <a:prstGeom prst="rect">
            <a:avLst/>
          </a:prstGeom>
          <a:noFill/>
        </p:spPr>
        <p:txBody>
          <a:bodyPr wrap="square" lIns="64549" tIns="32274" rIns="64549" bIns="32274" rtlCol="0">
            <a:spAutoFit/>
          </a:bodyPr>
          <a:lstStyle/>
          <a:p>
            <a:r>
              <a:rPr lang="en-GB" sz="2600" b="1" dirty="0">
                <a:latin typeface="Arial" pitchFamily="34" charset="0"/>
                <a:cs typeface="Arial" pitchFamily="34" charset="0"/>
              </a:rPr>
              <a:t>Results</a:t>
            </a:r>
            <a:endParaRPr lang="en-GB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0415150" y="17223782"/>
            <a:ext cx="10338453" cy="10129472"/>
          </a:xfrm>
          <a:prstGeom prst="rect">
            <a:avLst/>
          </a:prstGeom>
          <a:noFill/>
        </p:spPr>
        <p:txBody>
          <a:bodyPr wrap="square" lIns="64549" tIns="32274" rIns="64549" bIns="32274" rtlCol="0">
            <a:spAutoFit/>
          </a:bodyPr>
          <a:lstStyle/>
          <a:p>
            <a:r>
              <a:rPr lang="en-GB" sz="2200" b="1" dirty="0">
                <a:latin typeface="Arial" pitchFamily="34" charset="0"/>
                <a:cs typeface="Arial" pitchFamily="34" charset="0"/>
              </a:rPr>
              <a:t>Conclusion</a:t>
            </a:r>
          </a:p>
          <a:p>
            <a:r>
              <a:rPr lang="en-GB" sz="2200" dirty="0" smtClean="0">
                <a:latin typeface="Arial" pitchFamily="34" charset="0"/>
                <a:cs typeface="Arial" pitchFamily="34" charset="0"/>
              </a:rPr>
              <a:t>Once weekly exercise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incorporated into stroke rehabilitation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can reduce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SBP into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a normotensive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range, despite no alterations in resting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HR or medication changes.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Functional capacity improved as indicated by an increase in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6MWD (22.6%).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Interestingly,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peak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RPE remained consistent despite increases in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peak HR,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suggesting an improvement in fitness &amp;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functional ability.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TUG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also improved (12%) suggesting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greater strength, speed &amp; balance, despite no extra effort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required,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as RPE remained the same. GS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improved,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with the greatest change on their effected side.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Results indicate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a general improvement in health &amp; functional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parameters, suggesting exercise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is an effective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intervention in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long term stroke rehabilitation.</a:t>
            </a:r>
          </a:p>
          <a:p>
            <a:endParaRPr lang="en-GB" sz="800" dirty="0">
              <a:latin typeface="Arial" pitchFamily="34" charset="0"/>
              <a:cs typeface="Arial" pitchFamily="34" charset="0"/>
            </a:endParaRPr>
          </a:p>
          <a:p>
            <a:r>
              <a:rPr lang="en-GB" sz="2200" b="1" dirty="0">
                <a:latin typeface="Arial" pitchFamily="34" charset="0"/>
                <a:cs typeface="Arial" pitchFamily="34" charset="0"/>
              </a:rPr>
              <a:t>Limitations </a:t>
            </a:r>
          </a:p>
          <a:p>
            <a:r>
              <a:rPr lang="en-GB" sz="2200" dirty="0">
                <a:latin typeface="Arial" pitchFamily="34" charset="0"/>
                <a:cs typeface="Arial" pitchFamily="34" charset="0"/>
              </a:rPr>
              <a:t>Recent reports have identified a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lack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of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long-term rehabilitation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, despite it being an absolute necessity for stroke survivors.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Stroke disability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impacts on independence, quality of life &amp; creates an increased burden on the healthcare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system &amp; carers.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As regular support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is not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easily accessible, this jeopardises patient’s recovery. Exercise after stroke does not have a nationally recognised pathway,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unlike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other clinical populations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e.g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. cardiac &amp; pulmonary rehabilitation. This presents a barrier to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promotion,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referral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rates &amp; attendance.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Supervised exercise rehabilitation can help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stroke survivors regain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&amp; sustain their independence. It also provides an effective secondary prevention strategy, helping to reduce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future costs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&amp; burden to the healthcare system. </a:t>
            </a:r>
            <a:endParaRPr lang="en-GB" sz="2200" dirty="0" smtClean="0">
              <a:latin typeface="Arial" pitchFamily="34" charset="0"/>
              <a:cs typeface="Arial" pitchFamily="34" charset="0"/>
            </a:endParaRPr>
          </a:p>
          <a:p>
            <a:endParaRPr lang="en-GB" sz="800" dirty="0" smtClean="0">
              <a:latin typeface="Arial" pitchFamily="34" charset="0"/>
              <a:cs typeface="Arial" pitchFamily="34" charset="0"/>
            </a:endParaRPr>
          </a:p>
          <a:p>
            <a:r>
              <a:rPr lang="en-GB" sz="2200" b="1" dirty="0" smtClean="0">
                <a:latin typeface="Arial" pitchFamily="34" charset="0"/>
                <a:cs typeface="Arial" pitchFamily="34" charset="0"/>
              </a:rPr>
              <a:t>Further </a:t>
            </a:r>
            <a:r>
              <a:rPr lang="en-GB" sz="2200" b="1" dirty="0">
                <a:latin typeface="Arial" pitchFamily="34" charset="0"/>
                <a:cs typeface="Arial" pitchFamily="34" charset="0"/>
              </a:rPr>
              <a:t>Research Recommendations</a:t>
            </a:r>
          </a:p>
          <a:p>
            <a:r>
              <a:rPr lang="en-GB" sz="2200" dirty="0">
                <a:latin typeface="Arial" pitchFamily="34" charset="0"/>
                <a:cs typeface="Arial" pitchFamily="34" charset="0"/>
              </a:rPr>
              <a:t>Stroke is a recovering condition, unlike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other neurodegenerative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conditions. This study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continues to provide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a compelling case for supportive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therapies, with promising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results following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just 12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weeks of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exercise (1 x week).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Larger longitudinal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studies with control groups are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needed to quantify dose-response benefits of exercise to support the routine use in post-stroke recovery, secondary prevention &amp; reduced co-morbidities.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94668" y="16267942"/>
            <a:ext cx="9799906" cy="6251487"/>
          </a:xfrm>
          <a:prstGeom prst="rect">
            <a:avLst/>
          </a:prstGeom>
          <a:noFill/>
        </p:spPr>
        <p:txBody>
          <a:bodyPr wrap="square" lIns="64549" tIns="32274" rIns="64549" bIns="32274" rtlCol="0">
            <a:spAutoFit/>
          </a:bodyPr>
          <a:lstStyle/>
          <a:p>
            <a:pPr algn="just"/>
            <a:r>
              <a:rPr lang="en-GB" sz="2600" b="1" dirty="0" smtClean="0">
                <a:latin typeface="Arial" pitchFamily="34" charset="0"/>
                <a:cs typeface="Arial" pitchFamily="34" charset="0"/>
              </a:rPr>
              <a:t>Multi-modal Exercise </a:t>
            </a:r>
            <a:r>
              <a:rPr lang="en-GB" sz="2600" b="1" dirty="0">
                <a:latin typeface="Arial" pitchFamily="34" charset="0"/>
                <a:cs typeface="Arial" pitchFamily="34" charset="0"/>
              </a:rPr>
              <a:t>Intervention</a:t>
            </a:r>
          </a:p>
          <a:p>
            <a:pPr algn="just"/>
            <a:r>
              <a:rPr lang="en-GB" sz="2200" b="1" dirty="0">
                <a:latin typeface="Arial" pitchFamily="34" charset="0"/>
                <a:cs typeface="Arial" pitchFamily="34" charset="0"/>
              </a:rPr>
              <a:t>Warm Up </a:t>
            </a:r>
          </a:p>
          <a:p>
            <a:pPr algn="just"/>
            <a:r>
              <a:rPr lang="en-GB" sz="2200" dirty="0">
                <a:latin typeface="Arial" pitchFamily="34" charset="0"/>
                <a:cs typeface="Arial" pitchFamily="34" charset="0"/>
              </a:rPr>
              <a:t>Graded 15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minute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cardiovascular warm-up, consisting of various multi-directional mobility movements, co-ordination &amp; stretching exercises.</a:t>
            </a:r>
          </a:p>
          <a:p>
            <a:pPr algn="just"/>
            <a:endParaRPr lang="en-GB" sz="8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GB" sz="2200" b="1" dirty="0">
                <a:latin typeface="Arial" pitchFamily="34" charset="0"/>
                <a:cs typeface="Arial" pitchFamily="34" charset="0"/>
              </a:rPr>
              <a:t>Cardiovascular (CV) Conditioning Component</a:t>
            </a:r>
          </a:p>
          <a:p>
            <a:pPr algn="just"/>
            <a:r>
              <a:rPr lang="en-GB" sz="2200" dirty="0">
                <a:latin typeface="Arial" pitchFamily="34" charset="0"/>
                <a:cs typeface="Arial" pitchFamily="34" charset="0"/>
              </a:rPr>
              <a:t>Circuit format of functional skill related  exercises e.g. shuttle walking, sit to stand &amp; step-ups. The circuit lasted for a continuous 30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minute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period consisting of 1 minute on each station &amp; 30 seconds active transition. </a:t>
            </a:r>
            <a:endParaRPr lang="en-GB" sz="8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GB" sz="2200" b="1" dirty="0">
                <a:latin typeface="Arial" pitchFamily="34" charset="0"/>
                <a:cs typeface="Arial" pitchFamily="34" charset="0"/>
              </a:rPr>
              <a:t>CV Cool Down</a:t>
            </a:r>
          </a:p>
          <a:p>
            <a:r>
              <a:rPr lang="en-GB" sz="2200" dirty="0">
                <a:latin typeface="Arial" pitchFamily="34" charset="0"/>
                <a:cs typeface="Arial" pitchFamily="34" charset="0"/>
              </a:rPr>
              <a:t>Graduated 10 minute cool down using walking or gentle stationary movements for those less mobile. Stretching also included.</a:t>
            </a:r>
          </a:p>
          <a:p>
            <a:pPr algn="just"/>
            <a:endParaRPr lang="en-GB" sz="8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GB" sz="2200" b="1" dirty="0">
                <a:latin typeface="Arial" pitchFamily="34" charset="0"/>
                <a:cs typeface="Arial" pitchFamily="34" charset="0"/>
              </a:rPr>
              <a:t>Strength Conditioning Component</a:t>
            </a:r>
          </a:p>
          <a:p>
            <a:pPr algn="just"/>
            <a:r>
              <a:rPr lang="en-GB" sz="2200" dirty="0">
                <a:latin typeface="Arial" pitchFamily="34" charset="0"/>
                <a:cs typeface="Arial" pitchFamily="34" charset="0"/>
              </a:rPr>
              <a:t>A combination of 3 – 4 strength exercises to promote upper limb mobility. 8 – 10 reps, focused on quality of movement, posture &amp;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symmetry (10 minutes). </a:t>
            </a:r>
            <a:endParaRPr lang="en-GB" sz="22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en-GB" sz="8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GB" sz="2200" dirty="0">
                <a:latin typeface="Arial" pitchFamily="34" charset="0"/>
                <a:cs typeface="Arial" pitchFamily="34" charset="0"/>
              </a:rPr>
              <a:t>Upper &amp; lower limb stretches concluded the session. Stretches held for 10-30 seconds to promote muscle lengthening &amp; avoid adaptive shortening, especially around the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shoulders (5 minutes).</a:t>
            </a:r>
            <a:endParaRPr lang="en-GB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0437489" y="5291460"/>
            <a:ext cx="1019791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b="1" dirty="0">
                <a:latin typeface="Arial" pitchFamily="34" charset="0"/>
                <a:cs typeface="Arial" pitchFamily="34" charset="0"/>
              </a:rPr>
              <a:t>Table 1. </a:t>
            </a:r>
            <a:r>
              <a:rPr lang="en-GB" dirty="0">
                <a:latin typeface="Arial" pitchFamily="34" charset="0"/>
                <a:cs typeface="Arial" pitchFamily="34" charset="0"/>
              </a:rPr>
              <a:t>Results of health &amp; functional assessments (mean ± SD) at baseline &amp; post-12 week exercise programme.  Resting SBP, 6MWD (m),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TUG mean (s), mean GS </a:t>
            </a:r>
            <a:r>
              <a:rPr lang="en-GB" dirty="0">
                <a:latin typeface="Arial" pitchFamily="34" charset="0"/>
                <a:cs typeface="Arial" pitchFamily="34" charset="0"/>
              </a:rPr>
              <a:t>left &amp; GS right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(kg) </a:t>
            </a:r>
            <a:r>
              <a:rPr lang="en-GB" dirty="0">
                <a:latin typeface="Arial" pitchFamily="34" charset="0"/>
                <a:cs typeface="Arial" pitchFamily="34" charset="0"/>
              </a:rPr>
              <a:t>showed significant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improvements. Mean </a:t>
            </a:r>
            <a:r>
              <a:rPr lang="en-GB" dirty="0">
                <a:latin typeface="Arial" pitchFamily="34" charset="0"/>
                <a:cs typeface="Arial" pitchFamily="34" charset="0"/>
              </a:rPr>
              <a:t>age of participants = 61.67 (±11.57) years.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0435918" y="15689174"/>
            <a:ext cx="506002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Arial" pitchFamily="34" charset="0"/>
                <a:cs typeface="Arial" pitchFamily="34" charset="0"/>
              </a:rPr>
              <a:t>Figure 2. </a:t>
            </a:r>
            <a:r>
              <a:rPr lang="en-GB" sz="1600" dirty="0">
                <a:latin typeface="Arial" pitchFamily="34" charset="0"/>
                <a:cs typeface="Arial" pitchFamily="34" charset="0"/>
              </a:rPr>
              <a:t>Mean ±SD change </a:t>
            </a:r>
            <a:r>
              <a:rPr lang="en-GB" sz="1600" dirty="0" smtClean="0">
                <a:latin typeface="Arial" pitchFamily="34" charset="0"/>
                <a:cs typeface="Arial" pitchFamily="34" charset="0"/>
              </a:rPr>
              <a:t>in 6MWD between </a:t>
            </a:r>
            <a:r>
              <a:rPr lang="en-GB" sz="1600" dirty="0">
                <a:latin typeface="Arial" pitchFamily="34" charset="0"/>
                <a:cs typeface="Arial" pitchFamily="34" charset="0"/>
              </a:rPr>
              <a:t>baseline 344.43 (±104.71) </a:t>
            </a:r>
            <a:r>
              <a:rPr lang="en-GB" sz="1600" dirty="0" smtClean="0">
                <a:latin typeface="Arial" pitchFamily="34" charset="0"/>
                <a:cs typeface="Arial" pitchFamily="34" charset="0"/>
              </a:rPr>
              <a:t>m &amp; </a:t>
            </a:r>
            <a:r>
              <a:rPr lang="en-GB" sz="1600" dirty="0">
                <a:latin typeface="Arial" pitchFamily="34" charset="0"/>
                <a:cs typeface="Arial" pitchFamily="34" charset="0"/>
              </a:rPr>
              <a:t>post-intervention 422.29 (±113.97) </a:t>
            </a:r>
            <a:r>
              <a:rPr lang="en-GB" sz="1600" dirty="0" smtClean="0">
                <a:latin typeface="Arial" pitchFamily="34" charset="0"/>
                <a:cs typeface="Arial" pitchFamily="34" charset="0"/>
              </a:rPr>
              <a:t>m assessments. </a:t>
            </a:r>
            <a:r>
              <a:rPr lang="en-GB" sz="1600" dirty="0" smtClean="0">
                <a:latin typeface="Arial" pitchFamily="34" charset="0"/>
                <a:cs typeface="Arial" pitchFamily="34" charset="0"/>
              </a:rPr>
              <a:t>Mean </a:t>
            </a:r>
            <a:r>
              <a:rPr lang="en-GB" sz="1600" dirty="0">
                <a:latin typeface="Arial" pitchFamily="34" charset="0"/>
                <a:cs typeface="Arial" pitchFamily="34" charset="0"/>
              </a:rPr>
              <a:t>improvement of 77.86 </a:t>
            </a:r>
            <a:r>
              <a:rPr lang="en-GB" sz="1600" dirty="0" smtClean="0">
                <a:latin typeface="Arial" pitchFamily="34" charset="0"/>
                <a:cs typeface="Arial" pitchFamily="34" charset="0"/>
              </a:rPr>
              <a:t>m, </a:t>
            </a:r>
            <a:r>
              <a:rPr lang="en-GB" sz="1600" dirty="0" smtClean="0">
                <a:latin typeface="Arial" pitchFamily="34" charset="0"/>
                <a:cs typeface="Arial" pitchFamily="34" charset="0"/>
              </a:rPr>
              <a:t>or 22.6% (</a:t>
            </a:r>
            <a:r>
              <a:rPr lang="en-GB" sz="1600" dirty="0" smtClean="0">
                <a:latin typeface="Arial" pitchFamily="34" charset="0"/>
                <a:cs typeface="Arial" pitchFamily="34" charset="0"/>
              </a:rPr>
              <a:t>p&lt;0.0001).</a:t>
            </a:r>
            <a:endParaRPr lang="en-GB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258764" y="28963937"/>
            <a:ext cx="78628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Arial" pitchFamily="34" charset="0"/>
                <a:cs typeface="Arial" pitchFamily="34" charset="0"/>
              </a:rPr>
              <a:t>Figure 1. </a:t>
            </a:r>
            <a:r>
              <a:rPr lang="en-GB" dirty="0">
                <a:latin typeface="Arial" pitchFamily="34" charset="0"/>
                <a:cs typeface="Arial" pitchFamily="34" charset="0"/>
              </a:rPr>
              <a:t>Mean (±SD)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SBP </a:t>
            </a:r>
            <a:r>
              <a:rPr lang="en-GB" dirty="0">
                <a:latin typeface="Arial" pitchFamily="34" charset="0"/>
                <a:cs typeface="Arial" pitchFamily="34" charset="0"/>
              </a:rPr>
              <a:t>(mmHg)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reduced from </a:t>
            </a:r>
            <a:r>
              <a:rPr lang="en-GB" dirty="0">
                <a:latin typeface="Arial" pitchFamily="34" charset="0"/>
                <a:cs typeface="Arial" pitchFamily="34" charset="0"/>
              </a:rPr>
              <a:t>baseline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of 144.24 </a:t>
            </a:r>
            <a:r>
              <a:rPr lang="en-GB" dirty="0">
                <a:latin typeface="Arial" pitchFamily="34" charset="0"/>
                <a:cs typeface="Arial" pitchFamily="34" charset="0"/>
              </a:rPr>
              <a:t>(±18.18) mmHg &amp;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12 weeks post-intervention </a:t>
            </a:r>
            <a:r>
              <a:rPr lang="en-GB" dirty="0">
                <a:latin typeface="Arial" pitchFamily="34" charset="0"/>
                <a:cs typeface="Arial" pitchFamily="34" charset="0"/>
              </a:rPr>
              <a:t>of 132.38 (±14.11) mmHg.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Mean </a:t>
            </a:r>
            <a:r>
              <a:rPr lang="en-GB" dirty="0">
                <a:latin typeface="Arial" pitchFamily="34" charset="0"/>
                <a:cs typeface="Arial" pitchFamily="34" charset="0"/>
              </a:rPr>
              <a:t>reduction of -11.86 mmHg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or -8.22% (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p&lt;0.001). Slight reduction in DBP (trend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),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but not statistically significant (p&lt;0.06).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2072643"/>
              </p:ext>
            </p:extLst>
          </p:nvPr>
        </p:nvGraphicFramePr>
        <p:xfrm>
          <a:off x="10500394" y="6322033"/>
          <a:ext cx="10135012" cy="4027850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2917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32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32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949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558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508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Assessment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Pre (</a:t>
                      </a:r>
                      <a:r>
                        <a:rPr lang="en-GB" sz="16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n=21)</a:t>
                      </a:r>
                      <a:endParaRPr lang="en-GB" sz="16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(mean ±SD)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Post (</a:t>
                      </a:r>
                      <a:r>
                        <a:rPr lang="en-GB" sz="16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n=21)</a:t>
                      </a:r>
                      <a:endParaRPr lang="en-GB" sz="16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(mean ±SD)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Difference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P value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4108"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r>
                        <a:rPr lang="en-GB" sz="1600" kern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Weight (kg)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79.88 (±14.58)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80.54 (±15.12)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r>
                        <a:rPr lang="en-GB" sz="1600" kern="12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0.66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0.24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4108"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r>
                        <a:rPr lang="en-GB" sz="1600" kern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BMI (kg.m</a:t>
                      </a:r>
                      <a:r>
                        <a:rPr lang="en-GB" sz="1600" kern="1200" baseline="300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en-GB" sz="1600" kern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28.58 (±4.89)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28.94 </a:t>
                      </a:r>
                      <a:r>
                        <a:rPr lang="en-GB" sz="16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(±5.37)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r>
                        <a:rPr lang="en-GB" sz="1600" kern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0.36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0.14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4108"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r>
                        <a:rPr lang="en-GB" sz="1600" kern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Waist Circumference (cm)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94.00 (±12.43)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94.07 (±</a:t>
                      </a:r>
                      <a:r>
                        <a:rPr lang="en-GB" sz="16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12.31)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r>
                        <a:rPr lang="en-GB" sz="1600" kern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0.07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0.82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4108"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r>
                        <a:rPr lang="en-GB" sz="1600" kern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Resting SBP (mmHg)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144.24 (±18.18)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132.38 (±14.11)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r>
                        <a:rPr lang="en-GB" sz="1600" kern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-11.86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0.001</a:t>
                      </a:r>
                      <a:endParaRPr lang="en-GB" sz="16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4108"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r>
                        <a:rPr lang="en-GB" sz="1600" kern="1200">
                          <a:effectLst/>
                          <a:latin typeface="Arial" pitchFamily="34" charset="0"/>
                          <a:cs typeface="Arial" pitchFamily="34" charset="0"/>
                        </a:rPr>
                        <a:t>Resting DBP (mmHg)</a:t>
                      </a:r>
                      <a:endParaRPr lang="en-GB" sz="1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81.24 (±12.61)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77.57 (±9.55)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r>
                        <a:rPr lang="en-GB" sz="1600" kern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-3.67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0.06</a:t>
                      </a:r>
                      <a:endParaRPr lang="en-GB" sz="16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4108"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r>
                        <a:rPr lang="en-GB" sz="1600" kern="1200">
                          <a:effectLst/>
                          <a:latin typeface="Arial" pitchFamily="34" charset="0"/>
                          <a:cs typeface="Arial" pitchFamily="34" charset="0"/>
                        </a:rPr>
                        <a:t>6MWD (m)</a:t>
                      </a:r>
                      <a:endParaRPr lang="en-GB" sz="1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344.43 (±104.71)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422.29 (±113.97)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r>
                        <a:rPr lang="en-GB" sz="1600" kern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77.86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0.0001</a:t>
                      </a:r>
                      <a:endParaRPr lang="en-GB" sz="16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4108"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r>
                        <a:rPr lang="en-GB" sz="1600" kern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TUG mean (</a:t>
                      </a:r>
                      <a:r>
                        <a:rPr lang="en-GB" sz="1600" kern="12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s)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11.99 (±6.84)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10.50 (±5.21)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r>
                        <a:rPr lang="en-GB" sz="1600" kern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-1.49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0.02</a:t>
                      </a:r>
                      <a:endParaRPr lang="en-GB" sz="16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4108"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r>
                        <a:rPr lang="en-GB" sz="1600" kern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GS </a:t>
                      </a:r>
                      <a:r>
                        <a:rPr lang="en-GB" sz="1600" kern="12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Left (kg)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24.11 (±14.06)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26.68 (±13.55)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r>
                        <a:rPr lang="en-GB" sz="1600" kern="1200" dirty="0"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2.57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0.04</a:t>
                      </a:r>
                      <a:endParaRPr lang="en-GB" sz="16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64108"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r>
                        <a:rPr lang="en-GB" sz="1600" kern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GS Right </a:t>
                      </a:r>
                      <a:r>
                        <a:rPr lang="en-GB" sz="1600" kern="12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(kg)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24.33 (±11.34)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26.83 (±8.87)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2.50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0.04</a:t>
                      </a:r>
                      <a:endParaRPr lang="en-GB" sz="16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15584377" y="15689169"/>
            <a:ext cx="518999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Arial" pitchFamily="34" charset="0"/>
                <a:cs typeface="Arial" pitchFamily="34" charset="0"/>
              </a:rPr>
              <a:t>Figure </a:t>
            </a:r>
            <a:r>
              <a:rPr lang="en-GB" sz="1600" b="1" dirty="0" smtClean="0">
                <a:latin typeface="Arial" pitchFamily="34" charset="0"/>
                <a:cs typeface="Arial" pitchFamily="34" charset="0"/>
              </a:rPr>
              <a:t>3. </a:t>
            </a:r>
            <a:r>
              <a:rPr lang="en-GB" sz="1600" dirty="0">
                <a:latin typeface="Arial" pitchFamily="34" charset="0"/>
                <a:cs typeface="Arial" pitchFamily="34" charset="0"/>
              </a:rPr>
              <a:t>Mean ±SD change between baseline </a:t>
            </a:r>
            <a:r>
              <a:rPr lang="en-GB" sz="1600" dirty="0" smtClean="0">
                <a:latin typeface="Arial" pitchFamily="34" charset="0"/>
                <a:cs typeface="Arial" pitchFamily="34" charset="0"/>
              </a:rPr>
              <a:t>11.99 (±6.84</a:t>
            </a:r>
            <a:r>
              <a:rPr lang="en-GB" sz="1600" dirty="0" smtClean="0">
                <a:latin typeface="Arial" pitchFamily="34" charset="0"/>
                <a:cs typeface="Arial" pitchFamily="34" charset="0"/>
              </a:rPr>
              <a:t>) s </a:t>
            </a:r>
            <a:r>
              <a:rPr lang="en-GB" sz="1600" dirty="0">
                <a:latin typeface="Arial" pitchFamily="34" charset="0"/>
                <a:cs typeface="Arial" pitchFamily="34" charset="0"/>
              </a:rPr>
              <a:t>&amp; </a:t>
            </a:r>
            <a:r>
              <a:rPr lang="en-GB" sz="1600" dirty="0" smtClean="0">
                <a:latin typeface="Arial" pitchFamily="34" charset="0"/>
                <a:cs typeface="Arial" pitchFamily="34" charset="0"/>
              </a:rPr>
              <a:t>post-intervention assessments of </a:t>
            </a:r>
            <a:r>
              <a:rPr lang="en-GB" sz="1600" dirty="0" smtClean="0">
                <a:latin typeface="Arial" pitchFamily="34" charset="0"/>
                <a:cs typeface="Arial" pitchFamily="34" charset="0"/>
              </a:rPr>
              <a:t>10.50 </a:t>
            </a:r>
            <a:r>
              <a:rPr lang="en-GB" sz="1600" dirty="0" smtClean="0">
                <a:latin typeface="Arial" pitchFamily="34" charset="0"/>
                <a:cs typeface="Arial" pitchFamily="34" charset="0"/>
              </a:rPr>
              <a:t>(±5.21) </a:t>
            </a:r>
            <a:r>
              <a:rPr lang="en-GB" sz="1600" dirty="0" smtClean="0">
                <a:latin typeface="Arial" pitchFamily="34" charset="0"/>
                <a:cs typeface="Arial" pitchFamily="34" charset="0"/>
              </a:rPr>
              <a:t>s for </a:t>
            </a:r>
            <a:r>
              <a:rPr lang="en-GB" sz="1600" dirty="0" smtClean="0">
                <a:latin typeface="Arial" pitchFamily="34" charset="0"/>
                <a:cs typeface="Arial" pitchFamily="34" charset="0"/>
              </a:rPr>
              <a:t>TUG mean (s). Mean </a:t>
            </a:r>
            <a:r>
              <a:rPr lang="en-GB" sz="1600" dirty="0">
                <a:latin typeface="Arial" pitchFamily="34" charset="0"/>
                <a:cs typeface="Arial" pitchFamily="34" charset="0"/>
              </a:rPr>
              <a:t>improvement of </a:t>
            </a:r>
            <a:r>
              <a:rPr lang="en-GB" sz="1600" dirty="0" smtClean="0">
                <a:latin typeface="Arial" pitchFamily="34" charset="0"/>
                <a:cs typeface="Arial" pitchFamily="34" charset="0"/>
              </a:rPr>
              <a:t>-1.49 (s), or 12.40% (</a:t>
            </a:r>
            <a:r>
              <a:rPr lang="en-GB" sz="1600" dirty="0" smtClean="0">
                <a:latin typeface="Arial" pitchFamily="34" charset="0"/>
                <a:cs typeface="Arial" pitchFamily="34" charset="0"/>
              </a:rPr>
              <a:t>p&lt;0.02).</a:t>
            </a:r>
            <a:endParaRPr lang="en-GB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54589" y="22993924"/>
            <a:ext cx="7867003" cy="587749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500393" y="10602129"/>
            <a:ext cx="5039733" cy="500650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5689095" y="10602129"/>
            <a:ext cx="4946311" cy="500650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2092</TotalTime>
  <Words>1230</Words>
  <Application>Microsoft Office PowerPoint</Application>
  <PresentationFormat>Custom</PresentationFormat>
  <Paragraphs>101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Symbol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effects of breathing training in phase IV cardiac rehabilitation patients  R.C. Sullivan</dc:title>
  <dc:creator>Roisin</dc:creator>
  <cp:lastModifiedBy>Steve Meadows</cp:lastModifiedBy>
  <cp:revision>230</cp:revision>
  <cp:lastPrinted>2018-05-17T12:37:25Z</cp:lastPrinted>
  <dcterms:created xsi:type="dcterms:W3CDTF">2015-03-05T09:54:15Z</dcterms:created>
  <dcterms:modified xsi:type="dcterms:W3CDTF">2018-05-17T12:37:32Z</dcterms:modified>
</cp:coreProperties>
</file>