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21383625" cy="3027521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5" userDrawn="1">
          <p15:clr>
            <a:srgbClr val="A4A3A4"/>
          </p15:clr>
        </p15:guide>
        <p15:guide id="2" pos="9522" userDrawn="1">
          <p15:clr>
            <a:srgbClr val="A4A3A4"/>
          </p15:clr>
        </p15:guide>
        <p15:guide id="3" orient="horz" pos="9536" userDrawn="1">
          <p15:clr>
            <a:srgbClr val="A4A3A4"/>
          </p15:clr>
        </p15:guide>
        <p15:guide id="4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.W.Dickinson" initials="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C3"/>
    <a:srgbClr val="F4F4F4"/>
    <a:srgbClr val="FFFFFF"/>
    <a:srgbClr val="24A2F8"/>
    <a:srgbClr val="0468FC"/>
    <a:srgbClr val="37A9FF"/>
    <a:srgbClr val="0774F9"/>
    <a:srgbClr val="2595FB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000" autoAdjust="0"/>
  </p:normalViewPr>
  <p:slideViewPr>
    <p:cSldViewPr>
      <p:cViewPr>
        <p:scale>
          <a:sx n="50" d="100"/>
          <a:sy n="50" d="100"/>
        </p:scale>
        <p:origin x="1494" y="-4416"/>
      </p:cViewPr>
      <p:guideLst>
        <p:guide orient="horz" pos="6745"/>
        <p:guide pos="9522"/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1" y="0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r">
              <a:defRPr sz="1200"/>
            </a:lvl1pPr>
          </a:lstStyle>
          <a:p>
            <a:fld id="{080B7A12-A445-43EB-9386-FEDF2200A6E6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4638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7" tIns="46013" rIns="92027" bIns="4601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15791"/>
            <a:ext cx="5486400" cy="4183380"/>
          </a:xfrm>
          <a:prstGeom prst="rect">
            <a:avLst/>
          </a:prstGeom>
        </p:spPr>
        <p:txBody>
          <a:bodyPr vert="horz" lIns="92027" tIns="46013" rIns="92027" bIns="460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429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1" y="8829429"/>
            <a:ext cx="2971800" cy="464820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r">
              <a:defRPr sz="1200"/>
            </a:lvl1pPr>
          </a:lstStyle>
          <a:p>
            <a:fld id="{3FF9ECAC-652C-4B7B-A17A-E31F19EEF6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1pPr>
    <a:lvl2pPr marL="322819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2pPr>
    <a:lvl3pPr marL="645641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3pPr>
    <a:lvl4pPr marL="96846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4pPr>
    <a:lvl5pPr marL="129128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5pPr>
    <a:lvl6pPr marL="1614102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6pPr>
    <a:lvl7pPr marL="193692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7pPr>
    <a:lvl8pPr marL="225974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8pPr>
    <a:lvl9pPr marL="258256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9ECAC-652C-4B7B-A17A-E31F19EEF6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45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2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9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6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6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D1F1-1370-417A-8CB5-6B44A23F6F01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.meadows@kent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s://elizabethevenden.files.wordpress.com/2014/12/uok_logo_rgb294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588" y="29915"/>
            <a:ext cx="4398782" cy="3043303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35871" y="3872051"/>
            <a:ext cx="21383625" cy="886366"/>
          </a:xfrm>
          <a:prstGeom prst="rect">
            <a:avLst/>
          </a:prstGeom>
        </p:spPr>
        <p:txBody>
          <a:bodyPr vert="horz" lIns="294819" tIns="147411" rIns="294819" bIns="147411" rtlCol="0" anchor="ctr" anchorCtr="0">
            <a:noAutofit/>
          </a:bodyPr>
          <a:lstStyle/>
          <a:p>
            <a:pPr algn="ctr" defTabSz="2948092">
              <a:spcBef>
                <a:spcPct val="0"/>
              </a:spcBef>
              <a:defRPr/>
            </a:pPr>
            <a:endParaRPr lang="en-GB" sz="6000" b="1" cap="all" dirty="0" smtClean="0"/>
          </a:p>
          <a:p>
            <a:pPr algn="ctr" defTabSz="2948092">
              <a:spcBef>
                <a:spcPct val="0"/>
              </a:spcBef>
              <a:defRPr/>
            </a:pPr>
            <a:r>
              <a:rPr lang="en-GB" sz="6000" b="1" cap="all" dirty="0" smtClean="0"/>
              <a:t>An </a:t>
            </a:r>
            <a:r>
              <a:rPr lang="en-GB" sz="6000" b="1" cap="all" dirty="0"/>
              <a:t>Evaluation of Phase IV exercise </a:t>
            </a:r>
            <a:r>
              <a:rPr lang="en-GB" sz="6000" b="1" cap="all" dirty="0" smtClean="0"/>
              <a:t>Participants</a:t>
            </a:r>
          </a:p>
          <a:p>
            <a:pPr algn="ctr" defTabSz="2948092">
              <a:spcBef>
                <a:spcPct val="0"/>
              </a:spcBef>
              <a:defRPr/>
            </a:pPr>
            <a:endParaRPr lang="en-GB" sz="2800" b="1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800" b="1" i="1" dirty="0" smtClean="0">
                <a:latin typeface="Arial" pitchFamily="34" charset="0"/>
                <a:ea typeface="+mj-ea"/>
                <a:cs typeface="Arial" pitchFamily="34" charset="0"/>
              </a:rPr>
              <a:t>School </a:t>
            </a:r>
            <a:r>
              <a:rPr lang="en-GB" sz="2800" b="1" i="1" dirty="0">
                <a:latin typeface="Arial" pitchFamily="34" charset="0"/>
                <a:ea typeface="+mj-ea"/>
                <a:cs typeface="Arial" pitchFamily="34" charset="0"/>
              </a:rPr>
              <a:t>of Sport and Exercise Sciences, University of Kent, The Medway Building, Chatham Maritime, Kent. ME4 4AG</a:t>
            </a:r>
          </a:p>
          <a:p>
            <a:pPr algn="ctr" defTabSz="2948092">
              <a:spcBef>
                <a:spcPct val="0"/>
              </a:spcBef>
              <a:defRPr/>
            </a:pPr>
            <a:endParaRPr lang="en-GB" sz="3200" b="1" u="sng" cap="small" dirty="0" smtClean="0"/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u="sng" cap="small" dirty="0" smtClean="0"/>
              <a:t>S</a:t>
            </a:r>
            <a:r>
              <a:rPr lang="en-GB" sz="3200" b="1" u="sng" cap="small" dirty="0"/>
              <a:t>. Meadows</a:t>
            </a:r>
            <a:r>
              <a:rPr lang="en-GB" sz="3200" b="1" cap="small" dirty="0"/>
              <a:t>, A. </a:t>
            </a:r>
            <a:r>
              <a:rPr lang="en-GB" sz="3200" b="1" cap="small" dirty="0" err="1"/>
              <a:t>Cunliffe</a:t>
            </a:r>
            <a:r>
              <a:rPr lang="en-GB" sz="3200" b="1" cap="small" dirty="0"/>
              <a:t>, C. Prior, K. Small &amp; A. </a:t>
            </a:r>
            <a:r>
              <a:rPr lang="en-GB" sz="3200" b="1" cap="small" dirty="0" err="1" smtClean="0"/>
              <a:t>Ferrusola-Pastrana</a:t>
            </a:r>
            <a:endParaRPr lang="en-GB" sz="3200" b="1" cap="small" dirty="0" smtClean="0"/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cap="small" dirty="0" smtClean="0"/>
              <a:t>Correspondence: </a:t>
            </a:r>
            <a:r>
              <a:rPr lang="en-GB" sz="3200" b="1" dirty="0" smtClean="0">
                <a:hlinkClick r:id="rId4"/>
              </a:rPr>
              <a:t>s.meadows@kent.ac.uk</a:t>
            </a:r>
            <a:r>
              <a:rPr lang="en-GB" sz="3200" b="1" dirty="0" smtClean="0"/>
              <a:t> </a:t>
            </a: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endParaRPr lang="en-GB" sz="32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756" y="6428391"/>
            <a:ext cx="9738901" cy="3881608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 smtClean="0">
                <a:cs typeface="Arial" pitchFamily="34" charset="0"/>
              </a:rPr>
              <a:t>Introduction</a:t>
            </a:r>
          </a:p>
          <a:p>
            <a:r>
              <a:rPr lang="en-GB" sz="2400" dirty="0"/>
              <a:t>Exercise training is considered a cornerstone intervention in Phase III </a:t>
            </a:r>
            <a:r>
              <a:rPr lang="en-GB" sz="2400" dirty="0" smtClean="0"/>
              <a:t>&amp; </a:t>
            </a:r>
            <a:r>
              <a:rPr lang="en-GB" sz="2400" dirty="0"/>
              <a:t>Phase IV </a:t>
            </a:r>
            <a:r>
              <a:rPr lang="en-GB" sz="2400" dirty="0" smtClean="0"/>
              <a:t>cardiac rehabilitation (CR). The typical presentation of CR exercise training is </a:t>
            </a:r>
            <a:r>
              <a:rPr lang="en-GB" sz="2400" dirty="0" smtClean="0"/>
              <a:t>a circuit format, alternating cardiovascular (CV) and muscular–strength endurance (MSE) stations. However, t</a:t>
            </a:r>
            <a:r>
              <a:rPr lang="en-GB" sz="2400" dirty="0" smtClean="0"/>
              <a:t>he </a:t>
            </a:r>
            <a:r>
              <a:rPr lang="en-GB" sz="2400" dirty="0"/>
              <a:t>benefits of exercise are only retained with adherence. Very little evaluative work has been conducted on those who remain involved in Phase IV to investigate their health </a:t>
            </a:r>
            <a:r>
              <a:rPr lang="en-GB" sz="2400" dirty="0" smtClean="0"/>
              <a:t>&amp; </a:t>
            </a:r>
            <a:r>
              <a:rPr lang="en-GB" sz="2400" dirty="0"/>
              <a:t>functional status in relation to key </a:t>
            </a:r>
            <a:r>
              <a:rPr lang="en-GB" sz="2400" dirty="0" smtClean="0"/>
              <a:t>cardiovascular disease (CVD) risk </a:t>
            </a:r>
            <a:r>
              <a:rPr lang="en-GB" sz="2400" dirty="0"/>
              <a:t>management </a:t>
            </a:r>
            <a:r>
              <a:rPr lang="en-GB" sz="2400" dirty="0" smtClean="0"/>
              <a:t>criteria, i.e</a:t>
            </a:r>
            <a:r>
              <a:rPr lang="en-GB" sz="2400" dirty="0"/>
              <a:t>. BMI, waist circumference, blood pressure </a:t>
            </a:r>
            <a:r>
              <a:rPr lang="en-GB" sz="2400" dirty="0" smtClean="0"/>
              <a:t>&amp; fitness.</a:t>
            </a:r>
            <a:endParaRPr lang="en-GB" sz="2400" dirty="0"/>
          </a:p>
          <a:p>
            <a:endParaRPr lang="en-GB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976" y="10278948"/>
            <a:ext cx="9837290" cy="135784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>
                <a:cs typeface="Arial" pitchFamily="34" charset="0"/>
              </a:rPr>
              <a:t>Study Aims </a:t>
            </a:r>
          </a:p>
          <a:p>
            <a:r>
              <a:rPr lang="en-GB" sz="2400" dirty="0" smtClean="0"/>
              <a:t>To </a:t>
            </a:r>
            <a:r>
              <a:rPr lang="en-GB" sz="2400" dirty="0"/>
              <a:t>evaluate the health </a:t>
            </a:r>
            <a:r>
              <a:rPr lang="en-GB" sz="2400" dirty="0" smtClean="0"/>
              <a:t>&amp; </a:t>
            </a:r>
            <a:r>
              <a:rPr lang="en-GB" sz="2400" dirty="0"/>
              <a:t>fitness of long-term Phase IV cardiac rehabilitation (CR) </a:t>
            </a:r>
            <a:r>
              <a:rPr lang="en-GB" sz="2400" dirty="0" smtClean="0"/>
              <a:t>participants.</a:t>
            </a:r>
            <a:r>
              <a:rPr lang="en-GB" sz="2200" dirty="0">
                <a:cs typeface="Arial" pitchFamily="34" charset="0"/>
              </a:rPr>
              <a:t/>
            </a:r>
            <a:br>
              <a:rPr lang="en-GB" sz="2200" dirty="0">
                <a:cs typeface="Arial" pitchFamily="34" charset="0"/>
              </a:rPr>
            </a:br>
            <a:endParaRPr lang="en-GB" sz="800" dirty="0">
              <a:cs typeface="Arial" pitchFamily="34" charset="0"/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61" y="11705820"/>
            <a:ext cx="9713696" cy="4158607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>
                <a:cs typeface="Arial" pitchFamily="34" charset="0"/>
              </a:rPr>
              <a:t>Methods</a:t>
            </a:r>
            <a:r>
              <a:rPr lang="en-GB" sz="2600" spc="300" dirty="0">
                <a:cs typeface="Arial" pitchFamily="34" charset="0"/>
              </a:rPr>
              <a:t> </a:t>
            </a:r>
          </a:p>
          <a:p>
            <a:r>
              <a:rPr lang="en-GB" sz="2400" b="1" dirty="0" smtClean="0">
                <a:cs typeface="Arial" pitchFamily="34" charset="0"/>
              </a:rPr>
              <a:t>Recruitment </a:t>
            </a:r>
            <a:endParaRPr lang="en-GB" sz="2400" b="1" dirty="0" smtClean="0">
              <a:cs typeface="Arial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Phase III dataset </a:t>
            </a:r>
            <a:r>
              <a:rPr lang="en-GB" sz="2400" dirty="0" smtClean="0">
                <a:cs typeface="Arial" panose="020B0604020202020204" pitchFamily="34" charset="0"/>
              </a:rPr>
              <a:t>was obtained </a:t>
            </a:r>
            <a:r>
              <a:rPr lang="en-GB" sz="2400" dirty="0">
                <a:cs typeface="Arial" panose="020B0604020202020204" pitchFamily="34" charset="0"/>
              </a:rPr>
              <a:t>from the local CR </a:t>
            </a:r>
            <a:r>
              <a:rPr lang="en-GB" sz="2400" dirty="0" smtClean="0">
                <a:cs typeface="Arial" panose="020B0604020202020204" pitchFamily="34" charset="0"/>
              </a:rPr>
              <a:t>team. Total </a:t>
            </a:r>
            <a:r>
              <a:rPr lang="en-GB" sz="2400" dirty="0">
                <a:cs typeface="Arial" panose="020B0604020202020204" pitchFamily="34" charset="0"/>
              </a:rPr>
              <a:t>n = 465; males n = 366 (78.71%); females n = 99 (21.29</a:t>
            </a:r>
            <a:r>
              <a:rPr lang="en-GB" sz="2400" dirty="0" smtClean="0">
                <a:cs typeface="Arial" panose="020B0604020202020204" pitchFamily="34" charset="0"/>
              </a:rPr>
              <a:t>%).  Mean age 69 (±6.11) years.</a:t>
            </a:r>
          </a:p>
          <a:p>
            <a:r>
              <a:rPr lang="en-GB" sz="2400" dirty="0" smtClean="0">
                <a:cs typeface="Arial" panose="020B0604020202020204" pitchFamily="34" charset="0"/>
              </a:rPr>
              <a:t>Phase </a:t>
            </a:r>
            <a:r>
              <a:rPr lang="en-GB" sz="2400" dirty="0">
                <a:cs typeface="Arial" panose="020B0604020202020204" pitchFamily="34" charset="0"/>
              </a:rPr>
              <a:t>IV </a:t>
            </a:r>
            <a:r>
              <a:rPr lang="en-GB" sz="2400" dirty="0" smtClean="0">
                <a:cs typeface="Arial" panose="020B0604020202020204" pitchFamily="34" charset="0"/>
              </a:rPr>
              <a:t>participants n= 34 recruited from a local Phase IV session; males n = 24 (70.59%); females n </a:t>
            </a:r>
            <a:r>
              <a:rPr lang="en-GB" sz="2400" dirty="0">
                <a:cs typeface="Arial" panose="020B0604020202020204" pitchFamily="34" charset="0"/>
              </a:rPr>
              <a:t>= </a:t>
            </a:r>
            <a:r>
              <a:rPr lang="en-GB" sz="2400" dirty="0" smtClean="0">
                <a:cs typeface="Arial" panose="020B0604020202020204" pitchFamily="34" charset="0"/>
              </a:rPr>
              <a:t>10 (29.41%). Mean </a:t>
            </a:r>
            <a:r>
              <a:rPr lang="en-GB" sz="2400" dirty="0">
                <a:cs typeface="Arial" panose="020B0604020202020204" pitchFamily="34" charset="0"/>
              </a:rPr>
              <a:t>age 72.74 </a:t>
            </a:r>
            <a:r>
              <a:rPr lang="en-GB" sz="2400" dirty="0" smtClean="0">
                <a:cs typeface="Arial" panose="020B0604020202020204" pitchFamily="34" charset="0"/>
              </a:rPr>
              <a:t>(±5.71) years </a:t>
            </a:r>
            <a:r>
              <a:rPr lang="en-GB" sz="2400" dirty="0">
                <a:cs typeface="Arial" panose="020B0604020202020204" pitchFamily="34" charset="0"/>
              </a:rPr>
              <a:t>with at least 6 months engagement in a once weekly CR circuit exercise </a:t>
            </a:r>
            <a:r>
              <a:rPr lang="en-GB" sz="2400" dirty="0" smtClean="0">
                <a:cs typeface="Arial" panose="020B0604020202020204" pitchFamily="34" charset="0"/>
              </a:rPr>
              <a:t>class.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</a:p>
          <a:p>
            <a:r>
              <a:rPr lang="en-GB" sz="2400" b="1" dirty="0" smtClean="0">
                <a:cs typeface="Arial" pitchFamily="34" charset="0"/>
              </a:rPr>
              <a:t>Tests</a:t>
            </a:r>
            <a:endParaRPr lang="en-GB" sz="2400" b="1" dirty="0">
              <a:cs typeface="Arial" pitchFamily="34" charset="0"/>
            </a:endParaRPr>
          </a:p>
          <a:p>
            <a:r>
              <a:rPr lang="en-GB" sz="2400" dirty="0" smtClean="0">
                <a:cs typeface="Arial" panose="020B0604020202020204" pitchFamily="34" charset="0"/>
              </a:rPr>
              <a:t>Completed </a:t>
            </a:r>
            <a:r>
              <a:rPr lang="en-GB" sz="2400" dirty="0">
                <a:cs typeface="Arial" panose="020B0604020202020204" pitchFamily="34" charset="0"/>
              </a:rPr>
              <a:t>anthropometric (BMI </a:t>
            </a:r>
            <a:r>
              <a:rPr lang="en-GB" sz="2400" dirty="0" smtClean="0">
                <a:cs typeface="Arial" panose="020B0604020202020204" pitchFamily="34" charset="0"/>
              </a:rPr>
              <a:t>&amp; </a:t>
            </a:r>
            <a:r>
              <a:rPr lang="en-GB" sz="2400" dirty="0">
                <a:cs typeface="Arial" panose="020B0604020202020204" pitchFamily="34" charset="0"/>
              </a:rPr>
              <a:t>waist circumference), health </a:t>
            </a:r>
            <a:r>
              <a:rPr lang="en-GB" sz="2400" dirty="0" smtClean="0">
                <a:cs typeface="Arial" panose="020B0604020202020204" pitchFamily="34" charset="0"/>
              </a:rPr>
              <a:t>measurement </a:t>
            </a:r>
            <a:r>
              <a:rPr lang="en-GB" sz="2400" dirty="0">
                <a:cs typeface="Arial" panose="020B0604020202020204" pitchFamily="34" charset="0"/>
              </a:rPr>
              <a:t>(resting blood </a:t>
            </a:r>
            <a:r>
              <a:rPr lang="en-GB" sz="2400" dirty="0" smtClean="0">
                <a:cs typeface="Arial" panose="020B0604020202020204" pitchFamily="34" charset="0"/>
              </a:rPr>
              <a:t>pressure), </a:t>
            </a:r>
            <a:r>
              <a:rPr lang="en-GB" sz="2400" dirty="0">
                <a:cs typeface="Arial" panose="020B0604020202020204" pitchFamily="34" charset="0"/>
              </a:rPr>
              <a:t>and 6-minute shuttle walking distance (6MWD) for functional </a:t>
            </a:r>
            <a:r>
              <a:rPr lang="en-GB" sz="2400" dirty="0" smtClean="0">
                <a:cs typeface="Arial" panose="020B0604020202020204" pitchFamily="34" charset="0"/>
              </a:rPr>
              <a:t>capacity (fitness). 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415149" y="28495098"/>
            <a:ext cx="10377402" cy="157328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800" b="1" dirty="0" smtClean="0">
                <a:cs typeface="Arial" pitchFamily="34" charset="0"/>
              </a:rPr>
              <a:t>Key References</a:t>
            </a:r>
          </a:p>
          <a:p>
            <a:pPr algn="just"/>
            <a:r>
              <a:rPr lang="en-GB" sz="1400" dirty="0" smtClean="0">
                <a:cs typeface="Arial" pitchFamily="34" charset="0"/>
              </a:rPr>
              <a:t>Anderson, L. et al. (2016) Exercise-based cardiac rehabilitation for coronary heart disease: Cochrane systematic review &amp; meta-analysis. </a:t>
            </a:r>
            <a:r>
              <a:rPr lang="en-GB" sz="1400" i="1" dirty="0" smtClean="0">
                <a:cs typeface="Arial" pitchFamily="34" charset="0"/>
              </a:rPr>
              <a:t>Journal of American College of Cardiology</a:t>
            </a:r>
            <a:r>
              <a:rPr lang="en-GB" sz="1400" dirty="0" smtClean="0">
                <a:cs typeface="Arial" pitchFamily="34" charset="0"/>
              </a:rPr>
              <a:t>, 67(1), 1-12.</a:t>
            </a:r>
          </a:p>
          <a:p>
            <a:pPr algn="just"/>
            <a:r>
              <a:rPr lang="en-GB" sz="1400" dirty="0" smtClean="0">
                <a:cs typeface="Arial" pitchFamily="34" charset="0"/>
              </a:rPr>
              <a:t>Franklin, B.A. et al. (2018) Using metabolic equivalents in clinical practice. </a:t>
            </a:r>
            <a:r>
              <a:rPr lang="en-GB" sz="1400" i="1" dirty="0" smtClean="0">
                <a:cs typeface="Arial" pitchFamily="34" charset="0"/>
              </a:rPr>
              <a:t>American Journal of Cardiology</a:t>
            </a:r>
            <a:r>
              <a:rPr lang="en-GB" sz="1400" dirty="0" smtClean="0">
                <a:cs typeface="Arial" pitchFamily="34" charset="0"/>
              </a:rPr>
              <a:t>, 121, 382- 387.</a:t>
            </a:r>
          </a:p>
          <a:p>
            <a:pPr algn="just"/>
            <a:r>
              <a:rPr lang="en-GB" sz="1400" dirty="0" err="1" smtClean="0">
                <a:cs typeface="Arial" pitchFamily="34" charset="0"/>
              </a:rPr>
              <a:t>Feuerstadt</a:t>
            </a:r>
            <a:r>
              <a:rPr lang="en-GB" sz="1400" dirty="0" smtClean="0">
                <a:cs typeface="Arial" pitchFamily="34" charset="0"/>
              </a:rPr>
              <a:t>, P. et al. (2007) Sub-maximal effort &amp; tolerance as a predictor of all-cause mortality in patients undergoing cardiac rehabilitation. </a:t>
            </a:r>
            <a:r>
              <a:rPr lang="en-GB" sz="1400" i="1" dirty="0" smtClean="0">
                <a:cs typeface="Arial" pitchFamily="34" charset="0"/>
              </a:rPr>
              <a:t>Clinical Cardiology</a:t>
            </a:r>
            <a:r>
              <a:rPr lang="en-GB" sz="1400" dirty="0" smtClean="0">
                <a:cs typeface="Arial" pitchFamily="34" charset="0"/>
              </a:rPr>
              <a:t>, 30, 234-238.</a:t>
            </a:r>
            <a:endParaRPr lang="en-GB" sz="2800" dirty="0"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9773" y="22770454"/>
            <a:ext cx="9916106" cy="708248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 smtClean="0">
                <a:cs typeface="Arial" pitchFamily="34" charset="0"/>
              </a:rPr>
              <a:t>Results </a:t>
            </a:r>
            <a:r>
              <a:rPr lang="en-GB" sz="2400" b="1" dirty="0" smtClean="0">
                <a:cs typeface="Arial" pitchFamily="34" charset="0"/>
              </a:rPr>
              <a:t>(mean ±SD)</a:t>
            </a:r>
            <a:endParaRPr lang="en-GB" sz="2400" b="1" dirty="0" smtClean="0">
              <a:cs typeface="Arial" pitchFamily="34" charset="0"/>
            </a:endParaRPr>
          </a:p>
          <a:p>
            <a:r>
              <a:rPr lang="en-GB" sz="2400" b="1" dirty="0" smtClean="0">
                <a:cs typeface="Arial" panose="020B0604020202020204" pitchFamily="34" charset="0"/>
              </a:rPr>
              <a:t>BMI </a:t>
            </a:r>
          </a:p>
          <a:p>
            <a:r>
              <a:rPr lang="en-GB" sz="2400" dirty="0" smtClean="0">
                <a:cs typeface="Arial" panose="020B0604020202020204" pitchFamily="34" charset="0"/>
              </a:rPr>
              <a:t>Individual BMIs were not available for Phase III cohort; only reported if BMI &gt; 25 kg.m</a:t>
            </a:r>
            <a:r>
              <a:rPr lang="en-GB" sz="2400" baseline="30000" dirty="0" smtClean="0">
                <a:cs typeface="Arial" panose="020B0604020202020204" pitchFamily="34" charset="0"/>
              </a:rPr>
              <a:t>2 </a:t>
            </a:r>
            <a:r>
              <a:rPr lang="en-GB" sz="2400" dirty="0" smtClean="0">
                <a:cs typeface="Arial" panose="020B0604020202020204" pitchFamily="34" charset="0"/>
              </a:rPr>
              <a:t>but there </a:t>
            </a:r>
            <a:r>
              <a:rPr lang="en-GB" sz="2400" dirty="0">
                <a:cs typeface="Arial" panose="020B0604020202020204" pitchFamily="34" charset="0"/>
              </a:rPr>
              <a:t>was a 10% increase in those with a BMI &gt; </a:t>
            </a:r>
            <a:r>
              <a:rPr lang="en-GB" sz="2400" dirty="0" smtClean="0">
                <a:cs typeface="Arial" panose="020B0604020202020204" pitchFamily="34" charset="0"/>
              </a:rPr>
              <a:t>25 kg.m</a:t>
            </a:r>
            <a:r>
              <a:rPr lang="en-GB" sz="2400" baseline="30000" dirty="0" smtClean="0">
                <a:cs typeface="Arial" panose="020B0604020202020204" pitchFamily="34" charset="0"/>
              </a:rPr>
              <a:t>2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from </a:t>
            </a:r>
            <a:r>
              <a:rPr lang="en-GB" sz="2400" dirty="0" smtClean="0">
                <a:cs typeface="Arial" panose="020B0604020202020204" pitchFamily="34" charset="0"/>
              </a:rPr>
              <a:t>the Phase </a:t>
            </a:r>
            <a:r>
              <a:rPr lang="en-GB" sz="2400" dirty="0">
                <a:cs typeface="Arial" panose="020B0604020202020204" pitchFamily="34" charset="0"/>
              </a:rPr>
              <a:t>III to Phase IV </a:t>
            </a:r>
            <a:r>
              <a:rPr lang="en-GB" sz="2400" dirty="0" smtClean="0">
                <a:cs typeface="Arial" panose="020B0604020202020204" pitchFamily="34" charset="0"/>
              </a:rPr>
              <a:t>group (66</a:t>
            </a:r>
            <a:r>
              <a:rPr lang="en-GB" sz="2400" dirty="0">
                <a:cs typeface="Arial" panose="020B0604020202020204" pitchFamily="34" charset="0"/>
              </a:rPr>
              <a:t>% </a:t>
            </a:r>
            <a:r>
              <a:rPr lang="en-GB" sz="2400" dirty="0" smtClean="0">
                <a:cs typeface="Arial" panose="020B0604020202020204" pitchFamily="34" charset="0"/>
              </a:rPr>
              <a:t>&amp; </a:t>
            </a:r>
            <a:r>
              <a:rPr lang="en-GB" sz="2400" dirty="0">
                <a:cs typeface="Arial" panose="020B0604020202020204" pitchFamily="34" charset="0"/>
              </a:rPr>
              <a:t>76% </a:t>
            </a:r>
            <a:r>
              <a:rPr lang="en-GB" sz="2400" dirty="0" smtClean="0">
                <a:cs typeface="Arial" panose="020B0604020202020204" pitchFamily="34" charset="0"/>
              </a:rPr>
              <a:t>respectively). </a:t>
            </a:r>
            <a:r>
              <a:rPr lang="en-GB" sz="2400" dirty="0">
                <a:cs typeface="Arial" panose="020B0604020202020204" pitchFamily="34" charset="0"/>
              </a:rPr>
              <a:t>The mean BMI in the Phase IV cohort was 27.33 </a:t>
            </a:r>
            <a:r>
              <a:rPr lang="en-GB" sz="2400" dirty="0" smtClean="0">
                <a:cs typeface="Arial" panose="020B0604020202020204" pitchFamily="34" charset="0"/>
              </a:rPr>
              <a:t>(±3.57) kg.m</a:t>
            </a:r>
            <a:r>
              <a:rPr lang="en-GB" sz="2400" baseline="30000" dirty="0" smtClean="0">
                <a:cs typeface="Arial" panose="020B0604020202020204" pitchFamily="34" charset="0"/>
              </a:rPr>
              <a:t>2</a:t>
            </a:r>
            <a:r>
              <a:rPr lang="en-GB" sz="2400" dirty="0" smtClean="0">
                <a:cs typeface="Arial" panose="020B0604020202020204" pitchFamily="34" charset="0"/>
              </a:rPr>
              <a:t> (= overweight category).</a:t>
            </a:r>
          </a:p>
          <a:p>
            <a:r>
              <a:rPr lang="en-GB" sz="2400" b="1" dirty="0" smtClean="0">
                <a:cs typeface="Arial" panose="020B0604020202020204" pitchFamily="34" charset="0"/>
              </a:rPr>
              <a:t>Waist </a:t>
            </a:r>
            <a:r>
              <a:rPr lang="en-GB" sz="2400" b="1" dirty="0">
                <a:cs typeface="Arial" panose="020B0604020202020204" pitchFamily="34" charset="0"/>
              </a:rPr>
              <a:t>Circumference </a:t>
            </a:r>
          </a:p>
          <a:p>
            <a:r>
              <a:rPr lang="en-GB" sz="2400" dirty="0">
                <a:cs typeface="Arial" panose="020B0604020202020204" pitchFamily="34" charset="0"/>
              </a:rPr>
              <a:t>Data not available for Phase </a:t>
            </a:r>
            <a:r>
              <a:rPr lang="en-GB" sz="2400" dirty="0" smtClean="0">
                <a:cs typeface="Arial" panose="020B0604020202020204" pitchFamily="34" charset="0"/>
              </a:rPr>
              <a:t>III. </a:t>
            </a:r>
            <a:r>
              <a:rPr lang="en-GB" sz="2400" dirty="0">
                <a:cs typeface="Arial" panose="020B0604020202020204" pitchFamily="34" charset="0"/>
              </a:rPr>
              <a:t>Regional </a:t>
            </a:r>
            <a:r>
              <a:rPr lang="en-GB" sz="2400" dirty="0">
                <a:cs typeface="Arial" panose="020B0604020202020204" pitchFamily="34" charset="0"/>
              </a:rPr>
              <a:t>weight distribution </a:t>
            </a:r>
            <a:r>
              <a:rPr lang="en-GB" sz="2400" dirty="0" smtClean="0">
                <a:cs typeface="Arial" panose="020B0604020202020204" pitchFamily="34" charset="0"/>
              </a:rPr>
              <a:t>was measured </a:t>
            </a:r>
            <a:r>
              <a:rPr lang="en-GB" sz="2400" dirty="0">
                <a:cs typeface="Arial" panose="020B0604020202020204" pitchFamily="34" charset="0"/>
              </a:rPr>
              <a:t>by waist </a:t>
            </a:r>
            <a:r>
              <a:rPr lang="en-GB" sz="2400" dirty="0" smtClean="0">
                <a:cs typeface="Arial" panose="020B0604020202020204" pitchFamily="34" charset="0"/>
              </a:rPr>
              <a:t>circumference in Phase IV cohort</a:t>
            </a:r>
            <a:r>
              <a:rPr lang="en-GB" sz="2400" dirty="0">
                <a:cs typeface="Arial" panose="020B0604020202020204" pitchFamily="34" charset="0"/>
              </a:rPr>
              <a:t>. 87.25 (±8.27) cm in females (healthy = 80cm</a:t>
            </a:r>
            <a:r>
              <a:rPr lang="en-GB" sz="2400" dirty="0" smtClean="0">
                <a:cs typeface="Arial" panose="020B0604020202020204" pitchFamily="34" charset="0"/>
              </a:rPr>
              <a:t>) &amp; </a:t>
            </a:r>
            <a:r>
              <a:rPr lang="en-GB" sz="2400" dirty="0">
                <a:cs typeface="Arial" panose="020B0604020202020204" pitchFamily="34" charset="0"/>
              </a:rPr>
              <a:t>99.72 </a:t>
            </a:r>
            <a:r>
              <a:rPr lang="en-GB" sz="2400" dirty="0" smtClean="0">
                <a:cs typeface="Arial" panose="020B0604020202020204" pitchFamily="34" charset="0"/>
              </a:rPr>
              <a:t>(±11.92) cm in males (healthy = 94 cm).</a:t>
            </a:r>
          </a:p>
          <a:p>
            <a:r>
              <a:rPr lang="en-GB" sz="2400" b="1" dirty="0" smtClean="0">
                <a:cs typeface="Arial" panose="020B0604020202020204" pitchFamily="34" charset="0"/>
              </a:rPr>
              <a:t>Resting Blood Pressure</a:t>
            </a:r>
            <a:endParaRPr lang="en-GB" sz="2400" b="1" dirty="0">
              <a:cs typeface="Arial" panose="020B0604020202020204" pitchFamily="34" charset="0"/>
            </a:endParaRPr>
          </a:p>
          <a:p>
            <a:r>
              <a:rPr lang="en-GB" sz="2400" dirty="0" smtClean="0">
                <a:cs typeface="Arial" panose="020B0604020202020204" pitchFamily="34" charset="0"/>
              </a:rPr>
              <a:t>Blood </a:t>
            </a:r>
            <a:r>
              <a:rPr lang="en-GB" sz="2400" dirty="0">
                <a:cs typeface="Arial" panose="020B0604020202020204" pitchFamily="34" charset="0"/>
              </a:rPr>
              <a:t>pressure remained in a normotensive </a:t>
            </a:r>
            <a:r>
              <a:rPr lang="en-GB" sz="2400" dirty="0" smtClean="0">
                <a:cs typeface="Arial" panose="020B0604020202020204" pitchFamily="34" charset="0"/>
              </a:rPr>
              <a:t>range</a:t>
            </a:r>
            <a:r>
              <a:rPr lang="en-GB" sz="2400" dirty="0" smtClean="0">
                <a:cs typeface="Arial" panose="020B0604020202020204" pitchFamily="34" charset="0"/>
              </a:rPr>
              <a:t>, although a small increase was noted in SBP &amp; DBP in Phase IV group.</a:t>
            </a:r>
            <a:endParaRPr lang="en-GB" sz="2400" dirty="0" smtClean="0">
              <a:cs typeface="Arial" panose="020B0604020202020204" pitchFamily="34" charset="0"/>
            </a:endParaRPr>
          </a:p>
          <a:p>
            <a:r>
              <a:rPr lang="en-GB" sz="2400" b="1" dirty="0" smtClean="0">
                <a:cs typeface="Arial" panose="020B0604020202020204" pitchFamily="34" charset="0"/>
              </a:rPr>
              <a:t>Functional Capacity (Fitness) Status (6MWD)</a:t>
            </a:r>
            <a:endParaRPr lang="en-GB" sz="2400" b="1" dirty="0">
              <a:cs typeface="Arial" panose="020B0604020202020204" pitchFamily="34" charset="0"/>
            </a:endParaRPr>
          </a:p>
          <a:p>
            <a:r>
              <a:rPr lang="en-GB" sz="2400" dirty="0" smtClean="0">
                <a:cs typeface="Arial" panose="020B0604020202020204" pitchFamily="34" charset="0"/>
              </a:rPr>
              <a:t>6MWD </a:t>
            </a:r>
            <a:r>
              <a:rPr lang="en-GB" sz="2400" dirty="0">
                <a:cs typeface="Arial" panose="020B0604020202020204" pitchFamily="34" charset="0"/>
              </a:rPr>
              <a:t>improved from a mean of </a:t>
            </a:r>
            <a:r>
              <a:rPr lang="en-GB" sz="2400" dirty="0" smtClean="0">
                <a:cs typeface="Arial" panose="020B0604020202020204" pitchFamily="34" charset="0"/>
              </a:rPr>
              <a:t>419.04 (±86.44) m in Phase III to </a:t>
            </a:r>
            <a:r>
              <a:rPr lang="en-GB" sz="2400" dirty="0">
                <a:cs typeface="Arial" panose="020B0604020202020204" pitchFamily="34" charset="0"/>
              </a:rPr>
              <a:t>488.26 </a:t>
            </a:r>
            <a:r>
              <a:rPr lang="en-GB" sz="2400" dirty="0" smtClean="0">
                <a:cs typeface="Arial" panose="020B0604020202020204" pitchFamily="34" charset="0"/>
              </a:rPr>
              <a:t>(±88.92) m, which reflected a 14.18% improvement. </a:t>
            </a:r>
            <a:r>
              <a:rPr lang="en-GB" sz="2400" dirty="0">
                <a:cs typeface="Arial" panose="020B0604020202020204" pitchFamily="34" charset="0"/>
              </a:rPr>
              <a:t>Using the ACSM (2014) </a:t>
            </a:r>
            <a:r>
              <a:rPr lang="en-GB" sz="2400" dirty="0" smtClean="0">
                <a:cs typeface="Arial" panose="020B0604020202020204" pitchFamily="34" charset="0"/>
              </a:rPr>
              <a:t>formula </a:t>
            </a:r>
            <a:r>
              <a:rPr lang="en-GB" sz="2400" dirty="0">
                <a:cs typeface="Arial" panose="020B0604020202020204" pitchFamily="34" charset="0"/>
              </a:rPr>
              <a:t>based on walking speed (m.min</a:t>
            </a:r>
            <a:r>
              <a:rPr lang="en-GB" sz="2400" baseline="30000" dirty="0">
                <a:cs typeface="Arial" panose="020B0604020202020204" pitchFamily="34" charset="0"/>
              </a:rPr>
              <a:t>-1</a:t>
            </a:r>
            <a:r>
              <a:rPr lang="en-GB" sz="2400" dirty="0">
                <a:cs typeface="Arial" pitchFamily="34" charset="0"/>
              </a:rPr>
              <a:t>) in the 6MWD test, this represented a MET improvement from </a:t>
            </a:r>
            <a:r>
              <a:rPr lang="en-GB" sz="2400" dirty="0" smtClean="0">
                <a:cs typeface="Arial" pitchFamily="34" charset="0"/>
              </a:rPr>
              <a:t>3 </a:t>
            </a:r>
            <a:r>
              <a:rPr lang="en-GB" sz="2400" dirty="0">
                <a:cs typeface="Arial" pitchFamily="34" charset="0"/>
              </a:rPr>
              <a:t>to </a:t>
            </a:r>
            <a:r>
              <a:rPr lang="en-GB" sz="2400" dirty="0" smtClean="0">
                <a:cs typeface="Arial" pitchFamily="34" charset="0"/>
              </a:rPr>
              <a:t>3.33 </a:t>
            </a:r>
            <a:r>
              <a:rPr lang="en-GB" sz="2400" dirty="0">
                <a:cs typeface="Arial" pitchFamily="34" charset="0"/>
              </a:rPr>
              <a:t>METs </a:t>
            </a:r>
            <a:r>
              <a:rPr lang="en-GB" sz="2400" dirty="0" smtClean="0">
                <a:cs typeface="Arial" pitchFamily="34" charset="0"/>
              </a:rPr>
              <a:t>from Phase III to Phase IV for </a:t>
            </a:r>
            <a:r>
              <a:rPr lang="en-GB" sz="2400" dirty="0">
                <a:cs typeface="Arial" pitchFamily="34" charset="0"/>
              </a:rPr>
              <a:t>a sub-maximal walking effort.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415149" y="18854347"/>
            <a:ext cx="10338453" cy="9852473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>
                <a:cs typeface="Arial" pitchFamily="34" charset="0"/>
              </a:rPr>
              <a:t>Conclusion</a:t>
            </a:r>
          </a:p>
          <a:p>
            <a:r>
              <a:rPr lang="en-GB" sz="2400" dirty="0"/>
              <a:t>A small improvement in sub-maximal functional capacity achieved in this Phase IV CR population, as measured by 6MWD. However, the MET equivalent value for this effort was only </a:t>
            </a:r>
            <a:r>
              <a:rPr lang="en-GB" sz="2400" dirty="0" smtClean="0"/>
              <a:t>in </a:t>
            </a:r>
            <a:r>
              <a:rPr lang="en-GB" sz="2400" dirty="0"/>
              <a:t>the moderate intensity range and below the 5-MET threshold normally associated with higher risk stratification. There is scope for education reinforcement related to healthy weight management to control for the risk associated with overweight / obesity, as measured by BMI and waist circumference in both the male and female Phase IV CR population.</a:t>
            </a:r>
          </a:p>
          <a:p>
            <a:endParaRPr lang="en-GB" sz="2000" b="1" dirty="0" smtClean="0">
              <a:cs typeface="Arial" pitchFamily="34" charset="0"/>
            </a:endParaRPr>
          </a:p>
          <a:p>
            <a:r>
              <a:rPr lang="en-GB" sz="2800" b="1" dirty="0" smtClean="0">
                <a:cs typeface="Arial" pitchFamily="34" charset="0"/>
              </a:rPr>
              <a:t>Limitations </a:t>
            </a:r>
            <a:endParaRPr lang="en-GB" sz="2800" b="1" dirty="0">
              <a:cs typeface="Arial" pitchFamily="34" charset="0"/>
            </a:endParaRPr>
          </a:p>
          <a:p>
            <a:r>
              <a:rPr lang="en-GB" sz="2400" dirty="0" smtClean="0">
                <a:cs typeface="Arial" pitchFamily="34" charset="0"/>
              </a:rPr>
              <a:t>Due to resource limitations &amp; data anonymization it was not possible to identify individual Phase IV patients in Phase III data; only group comparisons were completed. 6MWD test did not provide a peak value, although participants were instructed to walk as far as possible in 6-minutes, therefore MET capacity is likely to be under-estimated.</a:t>
            </a:r>
            <a:endParaRPr lang="en-GB" sz="2400" dirty="0" smtClean="0">
              <a:cs typeface="Arial" pitchFamily="34" charset="0"/>
            </a:endParaRPr>
          </a:p>
          <a:p>
            <a:endParaRPr lang="en-GB" sz="2000" b="1" dirty="0" smtClean="0">
              <a:cs typeface="Arial" pitchFamily="34" charset="0"/>
            </a:endParaRPr>
          </a:p>
          <a:p>
            <a:r>
              <a:rPr lang="en-GB" sz="2800" b="1" dirty="0" smtClean="0">
                <a:cs typeface="Arial" pitchFamily="34" charset="0"/>
              </a:rPr>
              <a:t>Further </a:t>
            </a:r>
            <a:r>
              <a:rPr lang="en-GB" sz="2800" b="1" dirty="0">
                <a:cs typeface="Arial" pitchFamily="34" charset="0"/>
              </a:rPr>
              <a:t>Research Recommendations</a:t>
            </a:r>
          </a:p>
          <a:p>
            <a:r>
              <a:rPr lang="en-GB" sz="2400" dirty="0">
                <a:cs typeface="Arial" pitchFamily="34" charset="0"/>
              </a:rPr>
              <a:t>Supervised CR exercise can help CVD patients regain &amp; sustain their health, independence &amp; quality of life. It also provides an effective secondary prevention strategy, helping to reduce future costs &amp; burden to carers &amp; the healthcare system. </a:t>
            </a:r>
            <a:r>
              <a:rPr lang="en-GB" sz="2400" dirty="0" smtClean="0">
                <a:cs typeface="Arial" pitchFamily="34" charset="0"/>
              </a:rPr>
              <a:t>Continued engagement with Phase IV exercise provides an opportunity for further improvement in health &amp; functional status as part of </a:t>
            </a:r>
            <a:r>
              <a:rPr lang="en-GB" sz="2400" dirty="0" smtClean="0">
                <a:cs typeface="Arial" pitchFamily="34" charset="0"/>
              </a:rPr>
              <a:t>CVD risk management. </a:t>
            </a:r>
            <a:r>
              <a:rPr lang="en-GB" sz="2400" smtClean="0">
                <a:cs typeface="Arial" pitchFamily="34" charset="0"/>
              </a:rPr>
              <a:t>T</a:t>
            </a:r>
            <a:r>
              <a:rPr lang="en-GB" sz="2400" smtClean="0">
                <a:cs typeface="Arial" pitchFamily="34" charset="0"/>
              </a:rPr>
              <a:t>his work provides </a:t>
            </a:r>
            <a:r>
              <a:rPr lang="en-GB" sz="2400" dirty="0" smtClean="0">
                <a:cs typeface="Arial" pitchFamily="34" charset="0"/>
              </a:rPr>
              <a:t>a compelling </a:t>
            </a:r>
            <a:r>
              <a:rPr lang="en-GB" sz="2400" dirty="0">
                <a:cs typeface="Arial" pitchFamily="34" charset="0"/>
              </a:rPr>
              <a:t>case for </a:t>
            </a:r>
            <a:r>
              <a:rPr lang="en-GB" sz="2400" dirty="0" smtClean="0">
                <a:cs typeface="Arial" pitchFamily="34" charset="0"/>
              </a:rPr>
              <a:t>longitudinal studies tracking CVD patients to ensure behaviours &amp; education messages promoted early in the CR journey are continued, reinforced &amp; patients </a:t>
            </a:r>
            <a:r>
              <a:rPr lang="en-GB" sz="2400" dirty="0" smtClean="0">
                <a:cs typeface="Arial" pitchFamily="34" charset="0"/>
              </a:rPr>
              <a:t>receive follow-up evaluation on key metrics for CVD reduction. </a:t>
            </a:r>
            <a:endParaRPr lang="en-GB" sz="2400" dirty="0"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4668" y="16001702"/>
            <a:ext cx="9799906" cy="6713152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400" b="1" dirty="0" smtClean="0">
                <a:cs typeface="Arial" pitchFamily="34" charset="0"/>
              </a:rPr>
              <a:t>Phase IV CR Exercise </a:t>
            </a:r>
            <a:r>
              <a:rPr lang="en-GB" sz="2400" b="1" dirty="0" smtClean="0">
                <a:cs typeface="Arial" pitchFamily="34" charset="0"/>
              </a:rPr>
              <a:t>Intervention (1 x week)</a:t>
            </a:r>
            <a:endParaRPr lang="en-GB" sz="2400" b="1" dirty="0">
              <a:cs typeface="Arial" pitchFamily="34" charset="0"/>
            </a:endParaRPr>
          </a:p>
          <a:p>
            <a:r>
              <a:rPr lang="en-GB" sz="2400" b="1" dirty="0" smtClean="0">
                <a:cs typeface="Arial" pitchFamily="34" charset="0"/>
              </a:rPr>
              <a:t>Warm Up (15 minutes) </a:t>
            </a:r>
            <a:endParaRPr lang="en-GB" sz="2400" b="1" dirty="0">
              <a:cs typeface="Arial" pitchFamily="34" charset="0"/>
            </a:endParaRPr>
          </a:p>
          <a:p>
            <a:r>
              <a:rPr lang="en-GB" sz="2400" dirty="0">
                <a:cs typeface="Arial" pitchFamily="34" charset="0"/>
              </a:rPr>
              <a:t>Graded </a:t>
            </a:r>
            <a:r>
              <a:rPr lang="en-GB" sz="2400" dirty="0" smtClean="0">
                <a:cs typeface="Arial" pitchFamily="34" charset="0"/>
              </a:rPr>
              <a:t>CV </a:t>
            </a:r>
            <a:r>
              <a:rPr lang="en-GB" sz="2400" dirty="0">
                <a:cs typeface="Arial" pitchFamily="34" charset="0"/>
              </a:rPr>
              <a:t>warm-up, consisting of various multi-directional mobility movements, co-ordination &amp; </a:t>
            </a:r>
            <a:r>
              <a:rPr lang="en-GB" sz="2400" dirty="0" smtClean="0">
                <a:cs typeface="Arial" pitchFamily="34" charset="0"/>
              </a:rPr>
              <a:t>dynamic stretching </a:t>
            </a:r>
            <a:r>
              <a:rPr lang="en-GB" sz="2400" dirty="0">
                <a:cs typeface="Arial" pitchFamily="34" charset="0"/>
              </a:rPr>
              <a:t>exercises.</a:t>
            </a:r>
          </a:p>
          <a:p>
            <a:r>
              <a:rPr lang="en-GB" sz="2400" b="1" dirty="0" smtClean="0">
                <a:cs typeface="Arial" pitchFamily="34" charset="0"/>
              </a:rPr>
              <a:t>Cardiovascular </a:t>
            </a:r>
            <a:r>
              <a:rPr lang="en-GB" sz="2400" b="1" dirty="0">
                <a:cs typeface="Arial" pitchFamily="34" charset="0"/>
              </a:rPr>
              <a:t>(CV) Conditioning </a:t>
            </a:r>
            <a:r>
              <a:rPr lang="en-GB" sz="2400" b="1" dirty="0" smtClean="0">
                <a:cs typeface="Arial" pitchFamily="34" charset="0"/>
              </a:rPr>
              <a:t>Component (40 minutes)</a:t>
            </a:r>
            <a:endParaRPr lang="en-GB" sz="2400" b="1" dirty="0">
              <a:cs typeface="Arial" pitchFamily="34" charset="0"/>
            </a:endParaRPr>
          </a:p>
          <a:p>
            <a:r>
              <a:rPr lang="en-GB" sz="2400" dirty="0">
                <a:cs typeface="Arial" pitchFamily="34" charset="0"/>
              </a:rPr>
              <a:t>Circuit format of </a:t>
            </a:r>
            <a:r>
              <a:rPr lang="en-GB" sz="2400" dirty="0" smtClean="0">
                <a:cs typeface="Arial" pitchFamily="34" charset="0"/>
              </a:rPr>
              <a:t>alternating CV &amp; </a:t>
            </a:r>
            <a:r>
              <a:rPr lang="en-GB" sz="2400" dirty="0">
                <a:cs typeface="Arial" pitchFamily="34" charset="0"/>
              </a:rPr>
              <a:t>MSE exercises (</a:t>
            </a:r>
            <a:r>
              <a:rPr lang="en-GB" sz="2400" dirty="0" smtClean="0">
                <a:cs typeface="Arial" pitchFamily="34" charset="0"/>
              </a:rPr>
              <a:t>using resistance bands or light hand </a:t>
            </a:r>
            <a:r>
              <a:rPr lang="en-GB" sz="2400" dirty="0" smtClean="0">
                <a:cs typeface="Arial" pitchFamily="34" charset="0"/>
              </a:rPr>
              <a:t>weights), </a:t>
            </a:r>
            <a:r>
              <a:rPr lang="en-GB" sz="2400" dirty="0" smtClean="0">
                <a:cs typeface="Arial" pitchFamily="34" charset="0"/>
              </a:rPr>
              <a:t>e.g</a:t>
            </a:r>
            <a:r>
              <a:rPr lang="en-GB" sz="2400" dirty="0">
                <a:cs typeface="Arial" pitchFamily="34" charset="0"/>
              </a:rPr>
              <a:t>. shuttle walking</a:t>
            </a:r>
            <a:r>
              <a:rPr lang="en-GB" sz="2400" dirty="0" smtClean="0">
                <a:cs typeface="Arial" pitchFamily="34" charset="0"/>
              </a:rPr>
              <a:t>, standing press-ups, sit </a:t>
            </a:r>
            <a:r>
              <a:rPr lang="en-GB" sz="2400" dirty="0">
                <a:cs typeface="Arial" pitchFamily="34" charset="0"/>
              </a:rPr>
              <a:t>to </a:t>
            </a:r>
            <a:r>
              <a:rPr lang="en-GB" sz="2400" dirty="0" smtClean="0">
                <a:cs typeface="Arial" pitchFamily="34" charset="0"/>
              </a:rPr>
              <a:t>stand, step-ups, chest press, etc. </a:t>
            </a:r>
            <a:r>
              <a:rPr lang="en-GB" sz="2400" dirty="0">
                <a:cs typeface="Arial" pitchFamily="34" charset="0"/>
              </a:rPr>
              <a:t>The circuit </a:t>
            </a:r>
            <a:r>
              <a:rPr lang="en-GB" sz="2400" dirty="0" smtClean="0">
                <a:cs typeface="Arial" pitchFamily="34" charset="0"/>
              </a:rPr>
              <a:t>was </a:t>
            </a:r>
            <a:r>
              <a:rPr lang="en-GB" sz="2400" dirty="0" smtClean="0">
                <a:cs typeface="Arial" pitchFamily="34" charset="0"/>
              </a:rPr>
              <a:t>continuous &amp; lasted </a:t>
            </a:r>
            <a:r>
              <a:rPr lang="en-GB" sz="2400" dirty="0">
                <a:cs typeface="Arial" pitchFamily="34" charset="0"/>
              </a:rPr>
              <a:t>for </a:t>
            </a:r>
            <a:r>
              <a:rPr lang="en-GB" sz="2400" dirty="0" smtClean="0">
                <a:cs typeface="Arial" pitchFamily="34" charset="0"/>
              </a:rPr>
              <a:t>40 minutes,  consisting </a:t>
            </a:r>
            <a:r>
              <a:rPr lang="en-GB" sz="2400" dirty="0">
                <a:cs typeface="Arial" pitchFamily="34" charset="0"/>
              </a:rPr>
              <a:t>of 1 minute </a:t>
            </a:r>
            <a:r>
              <a:rPr lang="en-GB" sz="2400" dirty="0" smtClean="0">
                <a:cs typeface="Arial" pitchFamily="34" charset="0"/>
              </a:rPr>
              <a:t>exercise stations (40 exercise stations). Exercise intensity monitored through a combination of pulse monitoring and RPE (midpoint &amp; end of circuit). Participants encouraged to exercise at an RPE of 11-15 dependent on ability.</a:t>
            </a:r>
            <a:endParaRPr lang="en-GB" sz="2400" dirty="0">
              <a:cs typeface="Arial" pitchFamily="34" charset="0"/>
            </a:endParaRPr>
          </a:p>
          <a:p>
            <a:r>
              <a:rPr lang="en-GB" sz="2400" b="1" dirty="0">
                <a:cs typeface="Arial" pitchFamily="34" charset="0"/>
              </a:rPr>
              <a:t>CV Cool </a:t>
            </a:r>
            <a:r>
              <a:rPr lang="en-GB" sz="2400" b="1" dirty="0" smtClean="0">
                <a:cs typeface="Arial" pitchFamily="34" charset="0"/>
              </a:rPr>
              <a:t>Down &amp; Stretching (10 minutes + 10 minutes) </a:t>
            </a:r>
            <a:endParaRPr lang="en-GB" sz="2400" b="1" dirty="0">
              <a:cs typeface="Arial" pitchFamily="34" charset="0"/>
            </a:endParaRPr>
          </a:p>
          <a:p>
            <a:r>
              <a:rPr lang="en-GB" sz="2400" dirty="0" smtClean="0">
                <a:cs typeface="Arial" pitchFamily="34" charset="0"/>
              </a:rPr>
              <a:t>Easy </a:t>
            </a:r>
            <a:r>
              <a:rPr lang="en-GB" sz="2400" dirty="0">
                <a:cs typeface="Arial" pitchFamily="34" charset="0"/>
              </a:rPr>
              <a:t>10 minute </a:t>
            </a:r>
            <a:r>
              <a:rPr lang="en-GB" sz="2400" dirty="0" smtClean="0">
                <a:cs typeface="Arial" pitchFamily="34" charset="0"/>
              </a:rPr>
              <a:t>walking cool </a:t>
            </a:r>
            <a:r>
              <a:rPr lang="en-GB" sz="2400" dirty="0">
                <a:cs typeface="Arial" pitchFamily="34" charset="0"/>
              </a:rPr>
              <a:t>down </a:t>
            </a:r>
            <a:r>
              <a:rPr lang="en-GB" sz="2400" dirty="0" smtClean="0">
                <a:cs typeface="Arial" pitchFamily="34" charset="0"/>
              </a:rPr>
              <a:t>with stationary </a:t>
            </a:r>
            <a:r>
              <a:rPr lang="en-GB" sz="2400" dirty="0" smtClean="0">
                <a:cs typeface="Arial" pitchFamily="34" charset="0"/>
              </a:rPr>
              <a:t>activities for those </a:t>
            </a:r>
            <a:r>
              <a:rPr lang="en-GB" sz="2400" dirty="0">
                <a:cs typeface="Arial" pitchFamily="34" charset="0"/>
              </a:rPr>
              <a:t>less </a:t>
            </a:r>
            <a:r>
              <a:rPr lang="en-GB" sz="2400" dirty="0" smtClean="0">
                <a:cs typeface="Arial" pitchFamily="34" charset="0"/>
              </a:rPr>
              <a:t>mobile, </a:t>
            </a:r>
            <a:r>
              <a:rPr lang="en-GB" sz="2400" dirty="0">
                <a:cs typeface="Arial" pitchFamily="34" charset="0"/>
              </a:rPr>
              <a:t>f</a:t>
            </a:r>
            <a:r>
              <a:rPr lang="en-GB" sz="2400" dirty="0" smtClean="0">
                <a:cs typeface="Arial" pitchFamily="34" charset="0"/>
              </a:rPr>
              <a:t>ollowed by </a:t>
            </a:r>
            <a:r>
              <a:rPr lang="en-GB" sz="2400" dirty="0" smtClean="0">
                <a:cs typeface="Arial" pitchFamily="34" charset="0"/>
              </a:rPr>
              <a:t>functional mobility &amp; </a:t>
            </a:r>
            <a:r>
              <a:rPr lang="en-GB" sz="2400" dirty="0">
                <a:cs typeface="Arial" pitchFamily="34" charset="0"/>
              </a:rPr>
              <a:t>static stretching </a:t>
            </a:r>
            <a:r>
              <a:rPr lang="en-GB" sz="2400" dirty="0" smtClean="0">
                <a:cs typeface="Arial" pitchFamily="34" charset="0"/>
              </a:rPr>
              <a:t>exercises to </a:t>
            </a:r>
            <a:r>
              <a:rPr lang="en-GB" sz="2400" dirty="0">
                <a:cs typeface="Arial" pitchFamily="34" charset="0"/>
              </a:rPr>
              <a:t>promote muscle lengthening &amp; avoid adaptive shortening, especially around </a:t>
            </a:r>
            <a:r>
              <a:rPr lang="en-GB" sz="2400" dirty="0" smtClean="0">
                <a:cs typeface="Arial" pitchFamily="34" charset="0"/>
              </a:rPr>
              <a:t>the chest &amp; shoulders. Static &amp; dynamic balance exercise challenges also incorporated</a:t>
            </a:r>
            <a:r>
              <a:rPr lang="en-GB" sz="2400" dirty="0" smtClean="0">
                <a:cs typeface="Arial" pitchFamily="34" charset="0"/>
              </a:rPr>
              <a:t>.</a:t>
            </a:r>
            <a:endParaRPr lang="en-GB" sz="2400" dirty="0"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01945"/>
              </p:ext>
            </p:extLst>
          </p:nvPr>
        </p:nvGraphicFramePr>
        <p:xfrm>
          <a:off x="10434950" y="7275714"/>
          <a:ext cx="10338453" cy="7378078"/>
        </p:xfrm>
        <a:graphic>
          <a:graphicData uri="http://schemas.openxmlformats.org/drawingml/2006/table">
            <a:tbl>
              <a:tblPr firstRow="1" firstCol="1" bandRow="1"/>
              <a:tblGrid>
                <a:gridCol w="3288842">
                  <a:extLst>
                    <a:ext uri="{9D8B030D-6E8A-4147-A177-3AD203B41FA5}">
                      <a16:colId xmlns:a16="http://schemas.microsoft.com/office/drawing/2014/main" val="3546866140"/>
                    </a:ext>
                  </a:extLst>
                </a:gridCol>
                <a:gridCol w="2872676">
                  <a:extLst>
                    <a:ext uri="{9D8B030D-6E8A-4147-A177-3AD203B41FA5}">
                      <a16:colId xmlns:a16="http://schemas.microsoft.com/office/drawing/2014/main" val="188834581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3505181988"/>
                    </a:ext>
                  </a:extLst>
                </a:gridCol>
                <a:gridCol w="1152599">
                  <a:extLst>
                    <a:ext uri="{9D8B030D-6E8A-4147-A177-3AD203B41FA5}">
                      <a16:colId xmlns:a16="http://schemas.microsoft.com/office/drawing/2014/main" val="1438004942"/>
                    </a:ext>
                  </a:extLst>
                </a:gridCol>
              </a:tblGrid>
              <a:tr h="5406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Phase III Mean (±SD)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 465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Phase IV Mean (±SD)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 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406354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Demographic (years)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217321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69.00 (±6.11)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72.74 (±5.70)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3.74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334650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Age (n=10)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69.63 (±5.88)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71.30 (±5.10)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1.67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131419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Age (n=24)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68.83 (±6.17)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73.33 (±5.94)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4.50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309937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BMI (kg.m</a:t>
                      </a:r>
                      <a:r>
                        <a:rPr lang="en-GB" sz="1400" b="1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78921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BMI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27.31 (±3.54)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381582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BMI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26.88 (±2.79)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375357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BMI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27.48 (±3.85)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751625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Waist Circumference (cm)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7774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Waist Circumference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87.25 (±8.27)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970716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Waist Circumference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99.72 (±11.92)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343365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Blood Pressure (mmHg)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97485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SBP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125.02 (±16.25)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134.68 (±16.33)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9.66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676608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DBP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70.92 (±9.17)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76.85 (±9.48)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5.93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783570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Functional (Fitness) Status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847363"/>
                  </a:ext>
                </a:extLst>
              </a:tr>
              <a:tr h="3136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6MWD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(m)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419.04 (±86.44)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488.26 (±88.92)*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69.22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131183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6MWD (m)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388.99 (±85.27)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444.70 (±55.94)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55.71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2941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6MWD (m)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427.17 (85.06)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506.42 (±94.9)*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79.25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935029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Walk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Speed (m/s)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1.16 (±0.24)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1.36 (±0.25)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999657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Walk Speed (m/s)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1.08 (±0.24)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1.24 (±0.16)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7737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Walk Speed (m/s)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1.19 (±0.24) 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1.41 (±0.26)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0.22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1336622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Metabolic Equivalents (METs)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99283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6MWD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3.00 (±0.41)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3.33 (±0.42)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0.33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71607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 METs in 6MWD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2.85 (±0.41)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3.12 (±0.27)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0.27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234879"/>
                  </a:ext>
                </a:extLst>
              </a:tr>
              <a:tr h="2703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 METs in 6MWD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3.03 (±0.41)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3.38 (±0.45)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0.35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556981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434951" y="14849574"/>
            <a:ext cx="50813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Key: </a:t>
            </a:r>
            <a:r>
              <a:rPr kumimoji="0" lang="en-GB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data not available 	</a:t>
            </a: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*p&lt;0.001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415150" y="6743313"/>
            <a:ext cx="9837290" cy="43451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400" b="1" dirty="0" smtClean="0">
                <a:cs typeface="Arial" pitchFamily="34" charset="0"/>
              </a:rPr>
              <a:t>Table 1. Health &amp; functional data for Phase </a:t>
            </a:r>
            <a:r>
              <a:rPr lang="en-GB" sz="2400" b="1" dirty="0" smtClean="0">
                <a:cs typeface="Arial" pitchFamily="34" charset="0"/>
              </a:rPr>
              <a:t>III and Phase IV cohorts</a:t>
            </a:r>
            <a:r>
              <a:rPr lang="en-GB" sz="2400" b="1" dirty="0" smtClean="0">
                <a:cs typeface="Arial" pitchFamily="34" charset="0"/>
              </a:rPr>
              <a:t> </a:t>
            </a:r>
            <a:endParaRPr lang="en-GB" sz="2400" dirty="0">
              <a:cs typeface="Arial" pitchFamily="34" charset="0"/>
              <a:sym typeface="Symbo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415149" y="15445466"/>
            <a:ext cx="9628613" cy="3450721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800" b="1" dirty="0" smtClean="0">
                <a:cs typeface="Arial" pitchFamily="34" charset="0"/>
              </a:rPr>
              <a:t>Discussion</a:t>
            </a:r>
          </a:p>
          <a:p>
            <a:r>
              <a:rPr lang="en-GB" sz="2400" dirty="0" smtClean="0">
                <a:cs typeface="Arial" pitchFamily="34" charset="0"/>
              </a:rPr>
              <a:t>Encouraging to see this Phase IV group have a higher functional capacity (6MWD &amp; METs) compared to Phase III counterparts. However, concerns should be raised about absolute levels of fitness (3 – 4 MET range for a 6-minute physical effort), overweight BMI accompanied by excessive waist circumference measurements in 80% of the female cohort and 41% of the males</a:t>
            </a:r>
            <a:r>
              <a:rPr lang="en-GB" sz="2400" dirty="0">
                <a:cs typeface="Arial" pitchFamily="34" charset="0"/>
              </a:rPr>
              <a:t>. </a:t>
            </a:r>
            <a:r>
              <a:rPr lang="en-GB" sz="2400" dirty="0" smtClean="0">
                <a:cs typeface="Arial" pitchFamily="34" charset="0"/>
              </a:rPr>
              <a:t>Normotensive SBP &amp; DBP, but higher in Phase IV could reflect a future risk of hypertension. </a:t>
            </a:r>
            <a:endParaRPr lang="en-GB" sz="2400" dirty="0" smtClean="0">
              <a:cs typeface="Arial" pitchFamily="34" charset="0"/>
            </a:endParaRPr>
          </a:p>
          <a:p>
            <a:r>
              <a:rPr lang="en-GB" sz="2600" spc="300" dirty="0" smtClean="0">
                <a:cs typeface="Arial" pitchFamily="34" charset="0"/>
              </a:rPr>
              <a:t> </a:t>
            </a:r>
            <a:endParaRPr lang="en-GB" sz="2600" spc="3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2098</TotalTime>
  <Words>1443</Words>
  <Application>Microsoft Office PowerPoint</Application>
  <PresentationFormat>Custom</PresentationFormat>
  <Paragraphs>157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breathing training in phase IV cardiac rehabilitation patients  R.C. Sullivan</dc:title>
  <dc:creator>Roisin</dc:creator>
  <cp:lastModifiedBy>Steve Meadows</cp:lastModifiedBy>
  <cp:revision>248</cp:revision>
  <cp:lastPrinted>2018-05-17T12:37:08Z</cp:lastPrinted>
  <dcterms:created xsi:type="dcterms:W3CDTF">2015-03-05T09:54:15Z</dcterms:created>
  <dcterms:modified xsi:type="dcterms:W3CDTF">2018-05-17T12:37:12Z</dcterms:modified>
</cp:coreProperties>
</file>