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1" r:id="rId4"/>
    <p:sldId id="263" r:id="rId5"/>
    <p:sldId id="257" r:id="rId6"/>
    <p:sldId id="260" r:id="rId7"/>
    <p:sldId id="262" r:id="rId8"/>
    <p:sldId id="267" r:id="rId9"/>
    <p:sldId id="268" r:id="rId10"/>
    <p:sldId id="264" r:id="rId11"/>
    <p:sldId id="259" r:id="rId12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52"/>
    <a:srgbClr val="FABE00"/>
    <a:srgbClr val="D6A3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91" autoAdjust="0"/>
    <p:restoredTop sz="44231" autoAdjust="0"/>
  </p:normalViewPr>
  <p:slideViewPr>
    <p:cSldViewPr snapToGrid="0"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endParaRPr lang="en-GB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sc@kent.ac.uk" TargetMode="External"/><Relationship Id="rId2" Type="http://schemas.openxmlformats.org/officeDocument/2006/relationships/hyperlink" Target="mailto:S.E.Slowe@kent.ac.uk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7" b="13917"/>
          <a:stretch>
            <a:fillRect/>
          </a:stretch>
        </p:blipFill>
        <p:spPr bwMode="auto">
          <a:xfrm>
            <a:off x="0" y="2605088"/>
            <a:ext cx="9144000" cy="42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44" y="989116"/>
            <a:ext cx="4176464" cy="2164317"/>
          </a:xfrm>
        </p:spPr>
        <p:txBody>
          <a:bodyPr/>
          <a:lstStyle/>
          <a:p>
            <a:r>
              <a:rPr lang="en-US" dirty="0" smtClean="0"/>
              <a:t>THE OFFICE FOR SCHOLARLY COMMUNICATION/ </a:t>
            </a:r>
            <a:r>
              <a:rPr lang="en-US" dirty="0" smtClean="0">
                <a:solidFill>
                  <a:srgbClr val="D6A300"/>
                </a:solidFill>
              </a:rPr>
              <a:t>Launch Event</a:t>
            </a:r>
            <a:endParaRPr lang="en-US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84313"/>
            <a:ext cx="8636000" cy="4897437"/>
          </a:xfrm>
        </p:spPr>
        <p:txBody>
          <a:bodyPr/>
          <a:lstStyle/>
          <a:p>
            <a:r>
              <a:rPr lang="en-GB" dirty="0" smtClean="0"/>
              <a:t>Establish a starting point</a:t>
            </a:r>
          </a:p>
          <a:p>
            <a:r>
              <a:rPr lang="en-GB" dirty="0" smtClean="0"/>
              <a:t>Set priorities</a:t>
            </a:r>
          </a:p>
          <a:p>
            <a:r>
              <a:rPr lang="en-GB" dirty="0" smtClean="0"/>
              <a:t>Posters</a:t>
            </a:r>
          </a:p>
          <a:p>
            <a:r>
              <a:rPr lang="en-GB" dirty="0"/>
              <a:t>G</a:t>
            </a:r>
            <a:r>
              <a:rPr lang="en-GB" dirty="0" smtClean="0"/>
              <a:t>et in touch! </a:t>
            </a:r>
          </a:p>
          <a:p>
            <a:pPr lvl="1"/>
            <a:r>
              <a:rPr lang="en-GB" dirty="0" smtClean="0">
                <a:hlinkClick r:id="rId2"/>
              </a:rPr>
              <a:t>S.E.Slowe@kent.ac.uk</a:t>
            </a:r>
            <a:r>
              <a:rPr lang="en-GB" dirty="0" smtClean="0"/>
              <a:t> or </a:t>
            </a:r>
            <a:r>
              <a:rPr lang="en-GB" dirty="0" smtClean="0">
                <a:hlinkClick r:id="rId3"/>
              </a:rPr>
              <a:t>osc@kent.ac.uk</a:t>
            </a:r>
            <a:endParaRPr lang="en-GB" dirty="0" smtClean="0"/>
          </a:p>
          <a:p>
            <a:pPr lvl="1"/>
            <a:r>
              <a:rPr lang="en-GB" dirty="0" smtClean="0"/>
              <a:t>Kent.ac.uk/</a:t>
            </a:r>
            <a:r>
              <a:rPr lang="en-GB" dirty="0" err="1" smtClean="0"/>
              <a:t>osc</a:t>
            </a:r>
            <a:endParaRPr lang="en-GB" dirty="0" smtClean="0"/>
          </a:p>
          <a:p>
            <a:pPr lvl="1"/>
            <a:r>
              <a:rPr lang="en-GB" dirty="0"/>
              <a:t>16645 </a:t>
            </a:r>
            <a:endParaRPr lang="en-GB" dirty="0" smtClean="0"/>
          </a:p>
          <a:p>
            <a:pPr lvl="1"/>
            <a:r>
              <a:rPr lang="en-GB" dirty="0" smtClean="0"/>
              <a:t>@</a:t>
            </a:r>
            <a:r>
              <a:rPr lang="en-GB" dirty="0" err="1" smtClean="0"/>
              <a:t>headunikentosc</a:t>
            </a:r>
            <a:endParaRPr lang="en-GB" dirty="0" smtClean="0"/>
          </a:p>
          <a:p>
            <a:pPr lvl="1"/>
            <a:r>
              <a:rPr lang="en-GB" dirty="0" smtClean="0"/>
              <a:t>Somewhere in the Library...!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8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 – Why do we need an OSC?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344862"/>
            <a:ext cx="7956884" cy="33950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9816">
            <a:off x="759586" y="1778494"/>
            <a:ext cx="3875454" cy="2888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964">
            <a:off x="2623841" y="1990810"/>
            <a:ext cx="5239567" cy="3346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557">
            <a:off x="2198567" y="1917230"/>
            <a:ext cx="4846998" cy="36775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162">
            <a:off x="730198" y="2564833"/>
            <a:ext cx="6012505" cy="31032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5016">
            <a:off x="1364865" y="2663192"/>
            <a:ext cx="5196345" cy="21912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9085">
            <a:off x="636000" y="2737391"/>
            <a:ext cx="6882063" cy="2270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32" y="1849553"/>
            <a:ext cx="7490146" cy="4130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094">
            <a:off x="493266" y="1832605"/>
            <a:ext cx="7933386" cy="3625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0451">
            <a:off x="0" y="2603740"/>
            <a:ext cx="7791718" cy="1977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294">
            <a:off x="1086927" y="2505980"/>
            <a:ext cx="6977373" cy="2977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6130">
            <a:off x="2729657" y="1410132"/>
            <a:ext cx="5093608" cy="4205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542">
            <a:off x="103436" y="2421653"/>
            <a:ext cx="5923291" cy="4268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0932">
            <a:off x="939800" y="1937286"/>
            <a:ext cx="6417864" cy="3422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651">
            <a:off x="477174" y="1112920"/>
            <a:ext cx="5695954" cy="5480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9050">
            <a:off x="0" y="1676400"/>
            <a:ext cx="9144000" cy="35009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384">
            <a:off x="1247846" y="1889353"/>
            <a:ext cx="7298404" cy="36538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5066">
            <a:off x="165200" y="1688045"/>
            <a:ext cx="7049114" cy="3808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780">
            <a:off x="546100" y="1765300"/>
            <a:ext cx="8051800" cy="3327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952">
            <a:off x="619126" y="1940903"/>
            <a:ext cx="7329622" cy="28101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43">
            <a:off x="619293" y="1537885"/>
            <a:ext cx="7938655" cy="37779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1" y="1378962"/>
            <a:ext cx="4837393" cy="51025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3438">
            <a:off x="802082" y="1533796"/>
            <a:ext cx="7747000" cy="4622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426">
            <a:off x="634899" y="1388591"/>
            <a:ext cx="6956504" cy="39147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632">
            <a:off x="-1015254" y="1150461"/>
            <a:ext cx="9144000" cy="46653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440">
            <a:off x="-917240" y="1624363"/>
            <a:ext cx="9144000" cy="36050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256">
            <a:off x="0" y="2019300"/>
            <a:ext cx="9144000" cy="28014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3200">
            <a:off x="0" y="1752600"/>
            <a:ext cx="9144000" cy="33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this actually mean?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4367"/>
            <a:ext cx="8699500" cy="5675065"/>
          </a:xfrm>
        </p:spPr>
      </p:pic>
    </p:spTree>
    <p:extLst>
      <p:ext uri="{BB962C8B-B14F-4D97-AF65-F5344CB8AC3E}">
        <p14:creationId xmlns:p14="http://schemas.microsoft.com/office/powerpoint/2010/main" val="3667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 – Why do we need an OSC?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tools</a:t>
            </a:r>
            <a:r>
              <a:rPr lang="en-GB" dirty="0"/>
              <a:t>, new </a:t>
            </a:r>
            <a:r>
              <a:rPr lang="en-GB" dirty="0" smtClean="0"/>
              <a:t>challenges</a:t>
            </a:r>
          </a:p>
          <a:p>
            <a:r>
              <a:rPr lang="en-GB" dirty="0" smtClean="0"/>
              <a:t>UKSCL</a:t>
            </a:r>
            <a:r>
              <a:rPr lang="en-GB" dirty="0"/>
              <a:t>, </a:t>
            </a:r>
            <a:r>
              <a:rPr lang="en-GB" dirty="0" smtClean="0"/>
              <a:t>DORA, Leiden Manifesto</a:t>
            </a:r>
            <a:endParaRPr lang="en-GB" dirty="0" smtClean="0"/>
          </a:p>
          <a:p>
            <a:r>
              <a:rPr lang="en-GB" dirty="0" smtClean="0"/>
              <a:t>BASE, Open </a:t>
            </a:r>
            <a:r>
              <a:rPr lang="en-GB" dirty="0"/>
              <a:t>knowledge </a:t>
            </a:r>
            <a:r>
              <a:rPr lang="en-GB" dirty="0" smtClean="0"/>
              <a:t>maps, Google </a:t>
            </a:r>
            <a:r>
              <a:rPr lang="en-GB" dirty="0"/>
              <a:t>scholar </a:t>
            </a:r>
            <a:endParaRPr lang="en-GB" dirty="0" smtClean="0"/>
          </a:p>
          <a:p>
            <a:r>
              <a:rPr lang="en-GB" dirty="0" smtClean="0"/>
              <a:t>Kudos, </a:t>
            </a:r>
            <a:r>
              <a:rPr lang="en-GB" dirty="0" err="1"/>
              <a:t>A</a:t>
            </a:r>
            <a:r>
              <a:rPr lang="en-GB" dirty="0" err="1" smtClean="0"/>
              <a:t>ltmetric</a:t>
            </a:r>
            <a:endParaRPr lang="en-GB" dirty="0"/>
          </a:p>
          <a:p>
            <a:r>
              <a:rPr lang="en-GB" dirty="0"/>
              <a:t>Looking at how, with the rise in openly accessible, non peer reviewed outputs, we ensure visibility of outputs from Kent, continuity of availability and discoverability...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3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 what is the OSC?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484313"/>
            <a:ext cx="8559800" cy="489743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“A </a:t>
            </a:r>
            <a:r>
              <a:rPr lang="en-GB" dirty="0"/>
              <a:t>centre for excellence in scholarly communications that is highly visible, highly accessible and understanding of the needs and concerns of the academic community across all faculties – a building block for Kent’s inclusive, supportive and disruptive research </a:t>
            </a:r>
            <a:r>
              <a:rPr lang="en-GB" dirty="0" smtClean="0"/>
              <a:t>environment. The </a:t>
            </a:r>
            <a:r>
              <a:rPr lang="en-GB" dirty="0"/>
              <a:t>Office for Scholarly Communication will actively align support from Research Services, Information Services and other pockets of excellence to create a single point-of-need service creating added value in and from scholarly communications activity</a:t>
            </a:r>
            <a:r>
              <a:rPr lang="en-GB" dirty="0" smtClean="0"/>
              <a:t>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/>
              <a:t>IS SMT January 2016 – Office for Scholarly Communication </a:t>
            </a:r>
            <a:r>
              <a:rPr lang="en-GB" sz="1800" dirty="0" smtClean="0"/>
              <a:t>proposal - Model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OSC</a:t>
            </a:r>
            <a:r>
              <a:rPr lang="en-GB" dirty="0"/>
              <a:t> </a:t>
            </a:r>
            <a:r>
              <a:rPr lang="en-GB" dirty="0" smtClean="0"/>
              <a:t>to do list.... (the short version...)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84313"/>
            <a:ext cx="7770813" cy="49926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/>
              <a:t>The Office for Scholarly Communication is a one-stop-shop that will support academics to routinely extend profile and impact from their research through expert advice and service provision in the areas of:</a:t>
            </a:r>
          </a:p>
          <a:p>
            <a:pPr lvl="0"/>
            <a:r>
              <a:rPr lang="en-GB" sz="1800" dirty="0"/>
              <a:t>Advice on journal (and other outlets) esteem and metrics,</a:t>
            </a:r>
          </a:p>
          <a:p>
            <a:pPr lvl="0"/>
            <a:r>
              <a:rPr lang="en-GB" sz="1800" dirty="0"/>
              <a:t>Metrics, </a:t>
            </a:r>
            <a:r>
              <a:rPr lang="en-GB" sz="1800" dirty="0" err="1"/>
              <a:t>altmetrics</a:t>
            </a:r>
            <a:r>
              <a:rPr lang="en-GB" sz="1800" dirty="0"/>
              <a:t> and maximising academic impact</a:t>
            </a:r>
          </a:p>
          <a:p>
            <a:pPr lvl="0"/>
            <a:r>
              <a:rPr lang="en-GB" sz="1800" dirty="0"/>
              <a:t>Developing academic and non-academic networks through evidence based information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Promoting and achieving non-academic impact from publication</a:t>
            </a:r>
          </a:p>
          <a:p>
            <a:pPr lvl="0"/>
            <a:r>
              <a:rPr lang="en-GB" sz="1800" dirty="0"/>
              <a:t>Supporting best practice in open access</a:t>
            </a:r>
          </a:p>
          <a:p>
            <a:pPr lvl="0"/>
            <a:r>
              <a:rPr lang="en-GB" sz="1800" dirty="0"/>
              <a:t>Supporting best practice in research data management</a:t>
            </a:r>
          </a:p>
          <a:p>
            <a:pPr lvl="0"/>
            <a:r>
              <a:rPr lang="en-GB" sz="1800" dirty="0"/>
              <a:t>Supporting best practice in public engagement with research</a:t>
            </a:r>
          </a:p>
          <a:p>
            <a:pPr lvl="0">
              <a:spcBef>
                <a:spcPts val="0"/>
              </a:spcBef>
            </a:pPr>
            <a:r>
              <a:rPr lang="en-GB" sz="1800" dirty="0"/>
              <a:t>Supporting best practice in social media to promote research and research outputs</a:t>
            </a:r>
          </a:p>
          <a:p>
            <a:pPr lvl="0"/>
            <a:r>
              <a:rPr lang="en-GB" sz="1800" dirty="0"/>
              <a:t>Enabling publication strategies and workflows that meet all funder requirements</a:t>
            </a:r>
          </a:p>
          <a:p>
            <a:pPr lvl="0"/>
            <a:r>
              <a:rPr lang="en-GB" sz="1800" dirty="0"/>
              <a:t>Enabling researchers to make </a:t>
            </a:r>
            <a:r>
              <a:rPr lang="en-GB" sz="1800" dirty="0" smtClean="0"/>
              <a:t>informed </a:t>
            </a:r>
            <a:r>
              <a:rPr lang="en-GB" sz="1800" dirty="0"/>
              <a:t>decisions about intellectual property and publication</a:t>
            </a:r>
          </a:p>
          <a:p>
            <a:pPr lvl="0"/>
            <a:r>
              <a:rPr lang="en-GB" sz="1800" dirty="0"/>
              <a:t>Inspiring and initiating disruptive innovation in scholarly communication</a:t>
            </a:r>
          </a:p>
          <a:p>
            <a:pPr lvl="0"/>
            <a:r>
              <a:rPr lang="en-GB" sz="1800" dirty="0"/>
              <a:t>Leading and promoting new activities such as a Kent University Press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33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But... what will the OSC do for me:</a:t>
            </a:r>
            <a:br>
              <a:rPr lang="en-GB" dirty="0"/>
            </a:br>
            <a:r>
              <a:rPr lang="en-GB" dirty="0"/>
              <a:t>as an individual researcher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84313"/>
            <a:ext cx="8636000" cy="4897437"/>
          </a:xfrm>
        </p:spPr>
        <p:txBody>
          <a:bodyPr/>
          <a:lstStyle/>
          <a:p>
            <a:r>
              <a:rPr lang="en-GB" dirty="0"/>
              <a:t>Provide an efficient, tailored service for individual researchers</a:t>
            </a:r>
          </a:p>
          <a:p>
            <a:r>
              <a:rPr lang="en-GB" dirty="0"/>
              <a:t>Signpost to all the specialist expertise research support at Kent</a:t>
            </a:r>
          </a:p>
          <a:p>
            <a:r>
              <a:rPr lang="en-GB" dirty="0"/>
              <a:t>Create a bank of expert knowledge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But... what will the OSC do for me:</a:t>
            </a:r>
            <a:br>
              <a:rPr lang="en-GB" dirty="0"/>
            </a:br>
            <a:r>
              <a:rPr lang="en-GB" dirty="0"/>
              <a:t>working with collaborators?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Enable, support and foster collaboration, within Kent, nationally and internationally</a:t>
            </a:r>
          </a:p>
          <a:p>
            <a:r>
              <a:rPr lang="en-GB" dirty="0"/>
              <a:t>Work with researchers to overcome challenges and barriers to increased collaboration.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5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But... what will the OSC do for me?</a:t>
            </a:r>
            <a:br>
              <a:rPr lang="en-GB" dirty="0"/>
            </a:br>
            <a:r>
              <a:rPr lang="en-GB" dirty="0"/>
              <a:t>looking ahead.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Inspire innovation, leading scholarly communication in a fast changing research environment.</a:t>
            </a:r>
          </a:p>
          <a:p>
            <a:r>
              <a:rPr lang="en-GB" dirty="0"/>
              <a:t>Provide a guide through the new tools and opportunities that the new scholarly communication environment brings.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4857</TotalTime>
  <Words>474</Words>
  <Application>Microsoft Office PowerPoint</Application>
  <PresentationFormat>On-screen Show (4:3)</PresentationFormat>
  <Paragraphs>52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Schoolbook</vt:lpstr>
      <vt:lpstr>kent2013</vt:lpstr>
      <vt:lpstr>PowerPoint Presentation</vt:lpstr>
      <vt:lpstr>The history – Why do we need an OSC?</vt:lpstr>
      <vt:lpstr>What does this actually mean? </vt:lpstr>
      <vt:lpstr>The future – Why do we need an OSC?</vt:lpstr>
      <vt:lpstr>So… what is the OSC?  </vt:lpstr>
      <vt:lpstr>OSC to do list.... (the short version...)</vt:lpstr>
      <vt:lpstr>But... what will the OSC do for me: as an individual researcher?</vt:lpstr>
      <vt:lpstr>But... what will the OSC do for me: working with collaborators?</vt:lpstr>
      <vt:lpstr>But... what will the OSC do for me? looking ahead.</vt:lpstr>
      <vt:lpstr>Next steps? </vt:lpstr>
      <vt:lpstr>PowerPoint Presentation</vt:lpstr>
    </vt:vector>
  </TitlesOfParts>
  <Manager/>
  <Company>University of Kent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subject/>
  <dc:creator>Miles Banbery</dc:creator>
  <cp:keywords/>
  <dc:description/>
  <cp:lastModifiedBy>Sarah Slowe</cp:lastModifiedBy>
  <cp:revision>81</cp:revision>
  <cp:lastPrinted>2017-06-08T07:33:19Z</cp:lastPrinted>
  <dcterms:created xsi:type="dcterms:W3CDTF">2013-06-07T14:52:08Z</dcterms:created>
  <dcterms:modified xsi:type="dcterms:W3CDTF">2017-09-12T10:03:34Z</dcterms:modified>
  <cp:category/>
</cp:coreProperties>
</file>