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87" r:id="rId4"/>
    <p:sldId id="260" r:id="rId5"/>
    <p:sldId id="277" r:id="rId6"/>
    <p:sldId id="266" r:id="rId7"/>
    <p:sldId id="285" r:id="rId8"/>
    <p:sldId id="267" r:id="rId9"/>
    <p:sldId id="280" r:id="rId10"/>
    <p:sldId id="278" r:id="rId11"/>
    <p:sldId id="279" r:id="rId12"/>
    <p:sldId id="281" r:id="rId13"/>
    <p:sldId id="284" r:id="rId14"/>
    <p:sldId id="282" r:id="rId15"/>
    <p:sldId id="275" r:id="rId16"/>
    <p:sldId id="268" r:id="rId17"/>
    <p:sldId id="283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AD9F4-57C0-090E-748D-A20EA1F1A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37557" y="6043265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2F66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@AlexStevensKent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9978576" cy="746125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Alex Stevens</a:t>
            </a:r>
          </a:p>
          <a:p>
            <a:pPr lvl="0"/>
            <a:r>
              <a:rPr lang="en-GB" dirty="0"/>
              <a:t>Professor in Criminal Justice</a:t>
            </a:r>
          </a:p>
          <a:p>
            <a:pPr lvl="0"/>
            <a:r>
              <a:rPr lang="en-GB" dirty="0"/>
              <a:t>University of Kent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19923E-8FB6-1EE2-9318-507611B9D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9978576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US" dirty="0"/>
              <a:t>Morality and</a:t>
            </a:r>
          </a:p>
        </p:txBody>
      </p:sp>
    </p:spTree>
    <p:extLst>
      <p:ext uri="{BB962C8B-B14F-4D97-AF65-F5344CB8AC3E}">
        <p14:creationId xmlns:p14="http://schemas.microsoft.com/office/powerpoint/2010/main" val="3582483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62197754-6497-4ED7-85BB-FE4DFF167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6C2D2-46BD-B8EB-E875-40920C8E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73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00B66-17D9-8CAC-E74B-FD563050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7112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40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" pitchFamily="2" charset="77"/>
                <a:ea typeface="+mj-ea"/>
                <a:cs typeface="+mj-cs"/>
              </a:rPr>
              <a:t>Thank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" pitchFamily="2" charset="77"/>
                <a:ea typeface="+mj-ea"/>
                <a:cs typeface="+mj-cs"/>
              </a:rPr>
              <a:t>y</a:t>
            </a:r>
            <a:r>
              <a:rPr kumimoji="0" lang="en-GB" sz="8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" pitchFamily="2" charset="77"/>
                <a:ea typeface="+mj-ea"/>
                <a:cs typeface="+mj-cs"/>
              </a:rPr>
              <a:t>ou</a:t>
            </a: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" pitchFamily="2" charset="77"/>
                <a:ea typeface="+mj-ea"/>
                <a:cs typeface="+mj-cs"/>
              </a:rPr>
              <a:t>.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verpas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483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0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B4A0A9-65E0-D340-E996-78C34447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509E0A0-1AE4-A9C0-AD2F-2CA577745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1813A45-0BA1-690E-D4B4-123A5E283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D4673-115A-9026-5DB8-1B4248F4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85106C0-88D2-A925-AAD9-9ECE7785E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AA5BDE6-8BBA-0837-6144-063185A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15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22DB3-A858-6600-467C-36027E6B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46F7EE-BCDD-61F6-1796-F7D2CD36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CD77D6E-DF5B-6243-8C99-D41590DE2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5123BC-862D-CBC0-6A4B-46E62349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ED16297-E14E-76CA-34F8-8E2048D3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50E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50E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A07F5-D146-06AF-AACC-8393A055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8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96522-04F0-020E-B807-7BEA6646D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50E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50E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C4EB9D2-3247-FDDC-049A-2BF0163C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4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0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D71F0-CA30-FA1E-9F49-BFA0481E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07E4F55-60A0-EA97-1403-5F4F6F9793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1"/>
            <a:ext cx="4833452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0A54E-697B-3198-466A-5420857C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6872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12F66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2F66"/>
                </a:solidFill>
                <a:effectLst/>
                <a:uLnTx/>
                <a:uFillTx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674426-F526-F29B-D12E-456E8F9E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30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3D45E-DB47-7FFE-1170-108C289B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8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0FB6D0-6320-92AE-E7DA-DC656763F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5A1EE52-8A80-C5CB-35F9-F0047284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475E0-FE9D-217C-C821-B285CEF6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5C8FE-2B7B-86F1-F1CB-4CD453AC2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60BA0D0-FF80-6BD5-E0AF-849FA7EAC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33B61-243E-23B9-D2B4-D8CBFCA71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7007584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B17C645-6B6B-45D5-D9F7-08BD67D9C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A2116-9355-9CB2-2F01-0619DAB18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050CF-2A06-92AB-D808-D87D191B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9E0BD-37DE-0443-A18F-A17364FA3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50E">
                    <a:tint val="75000"/>
                  </a:srgbClr>
                </a:solidFill>
                <a:effectLst/>
                <a:uLnTx/>
                <a:uFillTx/>
                <a:latin typeface="Overpass Medium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50E">
                  <a:tint val="75000"/>
                </a:srgbClr>
              </a:solidFill>
              <a:effectLst/>
              <a:uLnTx/>
              <a:uFillTx/>
              <a:latin typeface="Overpass Medium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50E">
                  <a:tint val="75000"/>
                </a:srgbClr>
              </a:solidFill>
              <a:effectLst/>
              <a:uLnTx/>
              <a:uFillTx/>
              <a:latin typeface="Overpass Medium" pitchFamily="2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93010-F1F1-0541-AB60-F8446A5A0F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50E">
                    <a:tint val="75000"/>
                  </a:srgbClr>
                </a:solidFill>
                <a:effectLst/>
                <a:uLnTx/>
                <a:uFillTx/>
                <a:latin typeface="Overpas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50E">
                  <a:tint val="75000"/>
                </a:srgbClr>
              </a:solidFill>
              <a:effectLst/>
              <a:uLnTx/>
              <a:uFillTx/>
              <a:latin typeface="Overpas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9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0F27B1-B2E4-6933-21A3-0D0A7FC80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Alex Stevens</a:t>
            </a:r>
          </a:p>
          <a:p>
            <a:r>
              <a:rPr lang="en-GB" dirty="0"/>
              <a:t>Professor in Criminal Justice</a:t>
            </a:r>
          </a:p>
          <a:p>
            <a:r>
              <a:rPr lang="en-GB" dirty="0"/>
              <a:t>University of Kent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C1795-831B-363E-7B6D-C39C301C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57" y="2445922"/>
            <a:ext cx="9978576" cy="1450217"/>
          </a:xfrm>
        </p:spPr>
        <p:txBody>
          <a:bodyPr/>
          <a:lstStyle/>
          <a:p>
            <a:r>
              <a:rPr lang="en-GB" sz="4400" b="1" kern="0" dirty="0">
                <a:solidFill>
                  <a:srgbClr val="365F91"/>
                </a:solidFill>
                <a:effectLst/>
                <a:latin typeface="Overpass Medium"/>
                <a:ea typeface="SimSun" panose="02010600030101010101" pitchFamily="2" charset="-122"/>
                <a:cs typeface="Times New Roman" panose="02020603050405020304" pitchFamily="18" charset="0"/>
              </a:rPr>
              <a:t>How does morality influence drug policy? </a:t>
            </a:r>
            <a:r>
              <a:rPr lang="en-GB" sz="3600" b="1" kern="0" dirty="0">
                <a:solidFill>
                  <a:srgbClr val="365F91"/>
                </a:solidFill>
                <a:effectLst/>
                <a:latin typeface="Overpass Medium"/>
                <a:ea typeface="SimSun" panose="02010600030101010101" pitchFamily="2" charset="-122"/>
                <a:cs typeface="Times New Roman" panose="02020603050405020304" pitchFamily="18" charset="0"/>
              </a:rPr>
              <a:t>Analysing drug policy constellations in the UK</a:t>
            </a:r>
            <a:br>
              <a:rPr lang="en-GB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0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3600" dirty="0"/>
              <a:t>UK policy constellations: actors and positions</a:t>
            </a:r>
          </a:p>
        </p:txBody>
      </p:sp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0EE1190-14DF-F6A7-3B51-1F7816BC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0903" y="159975"/>
            <a:ext cx="14883516" cy="118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3600" dirty="0"/>
              <a:t>UK policy constellations: actors and positions</a:t>
            </a:r>
          </a:p>
        </p:txBody>
      </p:sp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0EE1190-14DF-F6A7-3B51-1F7816BC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1" y="378635"/>
            <a:ext cx="13367469" cy="106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8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3600" dirty="0"/>
              <a:t>UK policy constellations: actors and positions</a:t>
            </a:r>
          </a:p>
        </p:txBody>
      </p:sp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0EE1190-14DF-F6A7-3B51-1F7816BC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7" y="-2405270"/>
            <a:ext cx="11632452" cy="92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0EE1190-14DF-F6A7-3B51-1F7816BC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47" y="278297"/>
            <a:ext cx="8140940" cy="6479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BBD2E-5E66-8849-60C0-DE92EC3DF8D0}"/>
              </a:ext>
            </a:extLst>
          </p:cNvPr>
          <p:cNvSpPr txBox="1"/>
          <p:nvPr/>
        </p:nvSpPr>
        <p:spPr>
          <a:xfrm>
            <a:off x="1719470" y="606287"/>
            <a:ext cx="237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Progressive social</a:t>
            </a:r>
          </a:p>
          <a:p>
            <a:r>
              <a:rPr lang="en-GB" i="1" dirty="0"/>
              <a:t>justice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7112F-C2A1-ED84-6E28-8D804AF4BF56}"/>
              </a:ext>
            </a:extLst>
          </p:cNvPr>
          <p:cNvSpPr txBox="1"/>
          <p:nvPr/>
        </p:nvSpPr>
        <p:spPr>
          <a:xfrm>
            <a:off x="8004313" y="606287"/>
            <a:ext cx="146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Paternalism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C85C6-41B5-CD39-E951-B593ABE690A1}"/>
              </a:ext>
            </a:extLst>
          </p:cNvPr>
          <p:cNvSpPr txBox="1"/>
          <p:nvPr/>
        </p:nvSpPr>
        <p:spPr>
          <a:xfrm>
            <a:off x="1719470" y="6210371"/>
            <a:ext cx="146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Liberty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324F9-DEA6-8638-6E32-605D86C45F12}"/>
              </a:ext>
            </a:extLst>
          </p:cNvPr>
          <p:cNvSpPr txBox="1"/>
          <p:nvPr/>
        </p:nvSpPr>
        <p:spPr>
          <a:xfrm>
            <a:off x="8004313" y="6315524"/>
            <a:ext cx="17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Traditionalism</a:t>
            </a:r>
          </a:p>
        </p:txBody>
      </p:sp>
    </p:spTree>
    <p:extLst>
      <p:ext uri="{BB962C8B-B14F-4D97-AF65-F5344CB8AC3E}">
        <p14:creationId xmlns:p14="http://schemas.microsoft.com/office/powerpoint/2010/main" val="54732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3600" dirty="0"/>
              <a:t>UK policy constellations: 3 macro constellations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C077E-C198-F5E9-DCA9-27BEE4C8A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65" y="1183064"/>
            <a:ext cx="8674997" cy="53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5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3600" dirty="0"/>
              <a:t>UK policy constellations: 3 macro constellations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85154-33B3-19CD-ECA8-762A7B06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1" y="1118784"/>
            <a:ext cx="8905666" cy="53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63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4000" dirty="0"/>
              <a:t>3 micro </a:t>
            </a:r>
            <a:r>
              <a:rPr lang="en-GB" sz="4000" i="1" dirty="0"/>
              <a:t>drug policy reform </a:t>
            </a:r>
            <a:r>
              <a:rPr lang="en-GB" sz="4000" dirty="0"/>
              <a:t>constellations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94833F6-8732-BFBA-815C-3E7E20A5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27" y="1249390"/>
            <a:ext cx="4034155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7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endParaRPr lang="en-GB" sz="4000" dirty="0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94833F6-8732-BFBA-815C-3E7E20A5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" y="-1"/>
            <a:ext cx="5567161" cy="68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2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dirty="0"/>
              <a:t>Policy positions by political party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33574EB8-7F32-8D70-4636-8AA1D7AC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0" y="1337903"/>
            <a:ext cx="9267956" cy="6950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34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4400" dirty="0"/>
              <a:t>Conclusion: morality in UK drug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0D7E5-D10C-E451-0041-1C4085F2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490870"/>
            <a:ext cx="10095978" cy="4801917"/>
          </a:xfrm>
        </p:spPr>
        <p:txBody>
          <a:bodyPr>
            <a:normAutofit/>
          </a:bodyPr>
          <a:lstStyle/>
          <a:p>
            <a:r>
              <a:rPr lang="en-GB" sz="2000" dirty="0"/>
              <a:t>UK drug policy constellations share the </a:t>
            </a:r>
            <a:r>
              <a:rPr lang="en-GB" sz="2000" dirty="0" err="1"/>
              <a:t>ethico</a:t>
            </a:r>
            <a:r>
              <a:rPr lang="en-GB" sz="2000" dirty="0"/>
              <a:t>-political base of </a:t>
            </a:r>
            <a:r>
              <a:rPr lang="en-GB" sz="2000" b="1" dirty="0"/>
              <a:t>compassion</a:t>
            </a:r>
          </a:p>
          <a:p>
            <a:r>
              <a:rPr lang="en-GB" sz="2000" dirty="0"/>
              <a:t>They cluster around four other </a:t>
            </a:r>
            <a:r>
              <a:rPr lang="en-GB" sz="2000" dirty="0" err="1"/>
              <a:t>ethico</a:t>
            </a:r>
            <a:r>
              <a:rPr lang="en-GB" sz="2000" dirty="0"/>
              <a:t>-political bases</a:t>
            </a:r>
          </a:p>
          <a:p>
            <a:pPr lvl="1"/>
            <a:r>
              <a:rPr lang="en-GB" sz="2000" dirty="0"/>
              <a:t>Traditionalism</a:t>
            </a:r>
          </a:p>
          <a:p>
            <a:pPr lvl="1"/>
            <a:r>
              <a:rPr lang="en-GB" sz="2000" dirty="0"/>
              <a:t>Paternalism</a:t>
            </a:r>
          </a:p>
          <a:p>
            <a:pPr lvl="1"/>
            <a:r>
              <a:rPr lang="en-GB" sz="2000" dirty="0"/>
              <a:t>Progressive social justice</a:t>
            </a:r>
          </a:p>
          <a:p>
            <a:pPr lvl="1"/>
            <a:r>
              <a:rPr lang="en-GB" sz="2000" dirty="0"/>
              <a:t>Liberty</a:t>
            </a:r>
          </a:p>
          <a:p>
            <a:r>
              <a:rPr lang="en-GB" sz="2000" dirty="0"/>
              <a:t>The most powerful constellations favour traditionalism (social control) and paternalism (public health).</a:t>
            </a:r>
          </a:p>
          <a:p>
            <a:r>
              <a:rPr lang="en-GB" sz="2000" dirty="0"/>
              <a:t>They come together in the </a:t>
            </a:r>
            <a:r>
              <a:rPr lang="en-GB" sz="2000" dirty="0" err="1"/>
              <a:t>hyprid</a:t>
            </a:r>
            <a:r>
              <a:rPr lang="en-GB" sz="2000" dirty="0"/>
              <a:t>, medico-penal constellation.</a:t>
            </a:r>
          </a:p>
          <a:p>
            <a:r>
              <a:rPr lang="en-GB" sz="2000" dirty="0"/>
              <a:t>This explains </a:t>
            </a:r>
          </a:p>
          <a:p>
            <a:pPr lvl="1"/>
            <a:r>
              <a:rPr lang="en-GB" sz="2000" dirty="0"/>
              <a:t>The ongoing balance between paternalism and social control in UK drug policy</a:t>
            </a:r>
          </a:p>
          <a:p>
            <a:pPr lvl="1"/>
            <a:r>
              <a:rPr lang="en-GB" sz="2000" dirty="0"/>
              <a:t>The usual exclusion of policy positions based on progressive social justice, or liberty, from UK drug policy decisions.</a:t>
            </a:r>
          </a:p>
        </p:txBody>
      </p:sp>
    </p:spTree>
    <p:extLst>
      <p:ext uri="{BB962C8B-B14F-4D97-AF65-F5344CB8AC3E}">
        <p14:creationId xmlns:p14="http://schemas.microsoft.com/office/powerpoint/2010/main" val="8843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A280-6AAC-FB9E-40B7-A070A1F6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4FFF-FDFC-E892-1638-D5E0CE18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570384"/>
            <a:ext cx="10095978" cy="4722404"/>
          </a:xfrm>
        </p:spPr>
        <p:txBody>
          <a:bodyPr>
            <a:normAutofit/>
          </a:bodyPr>
          <a:lstStyle/>
          <a:p>
            <a:r>
              <a:rPr lang="en-GB" sz="2000" dirty="0"/>
              <a:t>Research questions: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hat moral commitments underly the policy positions that actors in UK drug policy debates support?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ow do these </a:t>
            </a:r>
            <a:r>
              <a:rPr lang="en-GB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ethico</a:t>
            </a:r>
            <a:r>
              <a:rPr lang="en-GB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-political bases of drug policy shape the policy positions of policy actors?</a:t>
            </a:r>
            <a:endParaRPr lang="en-GB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Theory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Police Constellations Approach</a:t>
            </a:r>
          </a:p>
          <a:p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Methods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Critical realist discourse analysis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Two-mode social network analysis</a:t>
            </a:r>
          </a:p>
          <a:p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Findings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five </a:t>
            </a:r>
            <a:r>
              <a:rPr lang="en-GB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ethico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-political bases of UK drug policy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Mapping UK drug policy constellations and their </a:t>
            </a:r>
            <a:r>
              <a:rPr lang="en-GB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ethico</a:t>
            </a:r>
            <a:r>
              <a:rPr lang="en-GB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-political bases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0865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4400" dirty="0"/>
              <a:t>Conclusion: morality in UK drug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0D7E5-D10C-E451-0041-1C4085F2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490870"/>
            <a:ext cx="10095978" cy="4801917"/>
          </a:xfrm>
        </p:spPr>
        <p:txBody>
          <a:bodyPr>
            <a:normAutofit/>
          </a:bodyPr>
          <a:lstStyle/>
          <a:p>
            <a:r>
              <a:rPr lang="en-GB" sz="2000" dirty="0"/>
              <a:t>UK drug policy constellations share the </a:t>
            </a:r>
            <a:r>
              <a:rPr lang="en-GB" sz="2000" dirty="0" err="1"/>
              <a:t>ethico</a:t>
            </a:r>
            <a:r>
              <a:rPr lang="en-GB" sz="2000" dirty="0"/>
              <a:t>-political base of </a:t>
            </a:r>
            <a:r>
              <a:rPr lang="en-GB" sz="2000" b="1" dirty="0"/>
              <a:t>compassion</a:t>
            </a:r>
          </a:p>
          <a:p>
            <a:r>
              <a:rPr lang="en-GB" sz="2000" dirty="0"/>
              <a:t>They cluster around four other </a:t>
            </a:r>
            <a:r>
              <a:rPr lang="en-GB" sz="2000" dirty="0" err="1"/>
              <a:t>ethico</a:t>
            </a:r>
            <a:r>
              <a:rPr lang="en-GB" sz="2000" dirty="0"/>
              <a:t>-political bases</a:t>
            </a:r>
          </a:p>
          <a:p>
            <a:pPr lvl="1"/>
            <a:r>
              <a:rPr lang="en-GB" sz="2000" dirty="0"/>
              <a:t>Traditionalism</a:t>
            </a:r>
          </a:p>
          <a:p>
            <a:pPr lvl="1"/>
            <a:r>
              <a:rPr lang="en-GB" sz="2000" dirty="0"/>
              <a:t>Paternalism</a:t>
            </a:r>
          </a:p>
          <a:p>
            <a:pPr lvl="1"/>
            <a:r>
              <a:rPr lang="en-GB" sz="2000" dirty="0"/>
              <a:t>Progressive social justice</a:t>
            </a:r>
          </a:p>
          <a:p>
            <a:pPr lvl="1"/>
            <a:r>
              <a:rPr lang="en-GB" sz="2000" dirty="0"/>
              <a:t>Liberty</a:t>
            </a:r>
          </a:p>
          <a:p>
            <a:r>
              <a:rPr lang="en-GB" sz="2000" dirty="0"/>
              <a:t>The most powerful constellations favour traditionalism (social control) and paternalism (public health).</a:t>
            </a:r>
          </a:p>
          <a:p>
            <a:r>
              <a:rPr lang="en-GB" sz="2000" dirty="0"/>
              <a:t>They come together in the </a:t>
            </a:r>
            <a:r>
              <a:rPr lang="en-GB" sz="2000" dirty="0" err="1"/>
              <a:t>hyprid</a:t>
            </a:r>
            <a:r>
              <a:rPr lang="en-GB" sz="2000" dirty="0"/>
              <a:t>, medico-penal constellation.</a:t>
            </a:r>
          </a:p>
          <a:p>
            <a:r>
              <a:rPr lang="en-GB" sz="2000" dirty="0"/>
              <a:t>This explains </a:t>
            </a:r>
          </a:p>
          <a:p>
            <a:pPr lvl="1"/>
            <a:r>
              <a:rPr lang="en-GB" sz="2000" dirty="0"/>
              <a:t>The ongoing balance between paternalism and social control in UK drug policy</a:t>
            </a:r>
          </a:p>
          <a:p>
            <a:pPr lvl="1"/>
            <a:r>
              <a:rPr lang="en-GB" sz="2000" dirty="0"/>
              <a:t>The usual exclusion of policy positions based on progressive social justice, or liberty, from UK drug policy decisions.</a:t>
            </a:r>
          </a:p>
        </p:txBody>
      </p:sp>
    </p:spTree>
    <p:extLst>
      <p:ext uri="{BB962C8B-B14F-4D97-AF65-F5344CB8AC3E}">
        <p14:creationId xmlns:p14="http://schemas.microsoft.com/office/powerpoint/2010/main" val="139974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ABF79-A988-BCED-8BCC-B6E67142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Policy constellations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set of social actors (individuals and organisations) who come together in deploying various forms of socially structured power to </a:t>
            </a:r>
            <a:r>
              <a:rPr lang="en-GB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pursue the institutionalisation in policy of shared moral preferences and material interests</a:t>
            </a:r>
            <a:r>
              <a:rPr lang="en-GB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Constellations are not stable groups with fixed rules or memberships. They are </a:t>
            </a:r>
            <a:r>
              <a:rPr lang="en-GB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fluid sets of actors who gravitate towards each other on the basis of shared preferences and norms</a:t>
            </a:r>
            <a:r>
              <a:rPr lang="en-GB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12" y="596385"/>
            <a:ext cx="11127288" cy="653005"/>
          </a:xfrm>
        </p:spPr>
        <p:txBody>
          <a:bodyPr/>
          <a:lstStyle/>
          <a:p>
            <a:r>
              <a:rPr lang="en-GB" dirty="0"/>
              <a:t>The Policy Constellations Approach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6A44094-ADD6-76B5-EB8E-EC7A86FFAC7B}"/>
              </a:ext>
            </a:extLst>
          </p:cNvPr>
          <p:cNvSpPr txBox="1">
            <a:spLocks/>
          </p:cNvSpPr>
          <p:nvPr/>
        </p:nvSpPr>
        <p:spPr>
          <a:xfrm>
            <a:off x="6842660" y="1983650"/>
            <a:ext cx="5031288" cy="431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Implications</a:t>
            </a:r>
          </a:p>
          <a:p>
            <a:r>
              <a:rPr lang="en-GB" dirty="0"/>
              <a:t>Policy actors will tend to cluster together around shared policy preferences</a:t>
            </a:r>
          </a:p>
          <a:p>
            <a:r>
              <a:rPr lang="en-GB" dirty="0"/>
              <a:t>These constellations will overlap when their normative preferences are compatible.</a:t>
            </a:r>
          </a:p>
          <a:p>
            <a:r>
              <a:rPr lang="en-GB" dirty="0"/>
              <a:t>They will not collaborate with policy constellations with whom their normative preferences clash</a:t>
            </a:r>
          </a:p>
          <a:p>
            <a:r>
              <a:rPr lang="en-GB" dirty="0"/>
              <a:t>The most successful positions in policy debates will be those that suit the normative commitments of the most structurally powerful constellations</a:t>
            </a:r>
          </a:p>
        </p:txBody>
      </p:sp>
    </p:spTree>
    <p:extLst>
      <p:ext uri="{BB962C8B-B14F-4D97-AF65-F5344CB8AC3E}">
        <p14:creationId xmlns:p14="http://schemas.microsoft.com/office/powerpoint/2010/main" val="415848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ABF79-A988-BCED-8BCC-B6E67142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601425"/>
            <a:ext cx="5031288" cy="272209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Critical realist discourse analysis</a:t>
            </a:r>
            <a:r>
              <a:rPr lang="en-GB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Analysis of texts and images to identify recurring narrative, tropes, factoids and policy positions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Assumes these discursive elements relate to an external world that has some reality outside discourse.</a:t>
            </a:r>
          </a:p>
          <a:p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Assumes there are underlying generative mechanisms that produce this reality and discourse.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12" y="596385"/>
            <a:ext cx="11127288" cy="653005"/>
          </a:xfrm>
        </p:spPr>
        <p:txBody>
          <a:bodyPr/>
          <a:lstStyle/>
          <a:p>
            <a:r>
              <a:rPr lang="en-GB" sz="4800" dirty="0"/>
              <a:t>Methods for studying policy constellations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6A44094-ADD6-76B5-EB8E-EC7A86FFAC7B}"/>
              </a:ext>
            </a:extLst>
          </p:cNvPr>
          <p:cNvSpPr txBox="1">
            <a:spLocks/>
          </p:cNvSpPr>
          <p:nvPr/>
        </p:nvSpPr>
        <p:spPr>
          <a:xfrm>
            <a:off x="6783025" y="1601425"/>
            <a:ext cx="5031288" cy="272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Two-mode social network analysis (SNA)</a:t>
            </a:r>
          </a:p>
          <a:p>
            <a:r>
              <a:rPr lang="en-GB" dirty="0"/>
              <a:t>Mapping the connections between:</a:t>
            </a:r>
          </a:p>
          <a:p>
            <a:pPr lvl="1"/>
            <a:r>
              <a:rPr lang="en-GB" b="0" dirty="0"/>
              <a:t>Policy actors (mode 1)</a:t>
            </a:r>
          </a:p>
          <a:p>
            <a:pPr lvl="1"/>
            <a:r>
              <a:rPr lang="en-GB" b="0" dirty="0"/>
              <a:t>Policy positions (mode 2)</a:t>
            </a:r>
          </a:p>
          <a:p>
            <a:r>
              <a:rPr lang="en-GB" dirty="0"/>
              <a:t>If theory correct, then it will be possible to identify constellations that cluster around shared normative bases.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3D85FFD-5AC9-4223-9CB3-D4942AA049BE}"/>
              </a:ext>
            </a:extLst>
          </p:cNvPr>
          <p:cNvSpPr txBox="1">
            <a:spLocks/>
          </p:cNvSpPr>
          <p:nvPr/>
        </p:nvSpPr>
        <p:spPr>
          <a:xfrm>
            <a:off x="3700850" y="4323522"/>
            <a:ext cx="5031288" cy="272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verpass Medium" pitchFamily="2" charset="77"/>
                <a:ea typeface="Inter" panose="020B050203000000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/>
              <a:t>Data</a:t>
            </a:r>
          </a:p>
          <a:p>
            <a:pPr algn="ctr"/>
            <a:r>
              <a:rPr lang="en-GB" dirty="0"/>
              <a:t>149 policy documents (2015-2021)</a:t>
            </a:r>
          </a:p>
          <a:p>
            <a:pPr algn="ctr"/>
            <a:r>
              <a:rPr lang="en-GB" dirty="0"/>
              <a:t>Interviews with 21 policy actors</a:t>
            </a:r>
          </a:p>
          <a:p>
            <a:pPr algn="ctr"/>
            <a:r>
              <a:rPr lang="en-GB" dirty="0"/>
              <a:t>Auto-ethnography of &gt;10 years of my work in UK drug policy making</a:t>
            </a:r>
          </a:p>
        </p:txBody>
      </p:sp>
    </p:spTree>
    <p:extLst>
      <p:ext uri="{BB962C8B-B14F-4D97-AF65-F5344CB8AC3E}">
        <p14:creationId xmlns:p14="http://schemas.microsoft.com/office/powerpoint/2010/main" val="146039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dirty="0"/>
              <a:t>Five </a:t>
            </a:r>
            <a:r>
              <a:rPr lang="en-GB" dirty="0" err="1"/>
              <a:t>ethico</a:t>
            </a:r>
            <a:r>
              <a:rPr lang="en-GB" dirty="0"/>
              <a:t>-political bases of UK drug policy positions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C243F-A42B-A145-79EC-2E360F6023C8}"/>
              </a:ext>
            </a:extLst>
          </p:cNvPr>
          <p:cNvSpPr txBox="1"/>
          <p:nvPr/>
        </p:nvSpPr>
        <p:spPr>
          <a:xfrm>
            <a:off x="1663145" y="5344736"/>
            <a:ext cx="458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Progressive social justice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019A3-EAA4-A692-CBB1-8F167BFB0D72}"/>
              </a:ext>
            </a:extLst>
          </p:cNvPr>
          <p:cNvSpPr txBox="1"/>
          <p:nvPr/>
        </p:nvSpPr>
        <p:spPr>
          <a:xfrm>
            <a:off x="1663146" y="4600473"/>
            <a:ext cx="2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Paternalism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EEA83-2432-DEB9-D641-F4283969FC9F}"/>
              </a:ext>
            </a:extLst>
          </p:cNvPr>
          <p:cNvSpPr txBox="1"/>
          <p:nvPr/>
        </p:nvSpPr>
        <p:spPr>
          <a:xfrm>
            <a:off x="1663145" y="2367684"/>
            <a:ext cx="2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Compassion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68B6C-40C4-C191-F6A7-B9B585DDE4F8}"/>
              </a:ext>
            </a:extLst>
          </p:cNvPr>
          <p:cNvSpPr txBox="1"/>
          <p:nvPr/>
        </p:nvSpPr>
        <p:spPr>
          <a:xfrm>
            <a:off x="1663145" y="3111947"/>
            <a:ext cx="285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Traditionalism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5D290-DFCE-9BD2-F1A1-81F38D12D870}"/>
              </a:ext>
            </a:extLst>
          </p:cNvPr>
          <p:cNvSpPr txBox="1"/>
          <p:nvPr/>
        </p:nvSpPr>
        <p:spPr>
          <a:xfrm>
            <a:off x="1663145" y="3856210"/>
            <a:ext cx="285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Liberty</a:t>
            </a:r>
          </a:p>
        </p:txBody>
      </p:sp>
    </p:spTree>
    <p:extLst>
      <p:ext uri="{BB962C8B-B14F-4D97-AF65-F5344CB8AC3E}">
        <p14:creationId xmlns:p14="http://schemas.microsoft.com/office/powerpoint/2010/main" val="374067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dirty="0"/>
              <a:t>Five </a:t>
            </a:r>
            <a:r>
              <a:rPr lang="en-GB" dirty="0" err="1"/>
              <a:t>ethico</a:t>
            </a:r>
            <a:r>
              <a:rPr lang="en-GB" dirty="0"/>
              <a:t>-political bases of UK drug policy positions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C243F-A42B-A145-79EC-2E360F6023C8}"/>
              </a:ext>
            </a:extLst>
          </p:cNvPr>
          <p:cNvSpPr txBox="1"/>
          <p:nvPr/>
        </p:nvSpPr>
        <p:spPr>
          <a:xfrm>
            <a:off x="1663144" y="2663321"/>
            <a:ext cx="458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Progressive social justice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019A3-EAA4-A692-CBB1-8F167BFB0D72}"/>
              </a:ext>
            </a:extLst>
          </p:cNvPr>
          <p:cNvSpPr txBox="1"/>
          <p:nvPr/>
        </p:nvSpPr>
        <p:spPr>
          <a:xfrm>
            <a:off x="7248936" y="2652036"/>
            <a:ext cx="2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Paternalism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EEA83-2432-DEB9-D641-F4283969FC9F}"/>
              </a:ext>
            </a:extLst>
          </p:cNvPr>
          <p:cNvSpPr txBox="1"/>
          <p:nvPr/>
        </p:nvSpPr>
        <p:spPr>
          <a:xfrm>
            <a:off x="4854265" y="3914709"/>
            <a:ext cx="2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Compassion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68B6C-40C4-C191-F6A7-B9B585DDE4F8}"/>
              </a:ext>
            </a:extLst>
          </p:cNvPr>
          <p:cNvSpPr txBox="1"/>
          <p:nvPr/>
        </p:nvSpPr>
        <p:spPr>
          <a:xfrm>
            <a:off x="7248936" y="5345735"/>
            <a:ext cx="285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Traditionalism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5D290-DFCE-9BD2-F1A1-81F38D12D870}"/>
              </a:ext>
            </a:extLst>
          </p:cNvPr>
          <p:cNvSpPr txBox="1"/>
          <p:nvPr/>
        </p:nvSpPr>
        <p:spPr>
          <a:xfrm>
            <a:off x="2526190" y="5345735"/>
            <a:ext cx="285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Liberty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869FA5-24F8-5FDC-DF6E-0958845BAE0B}"/>
              </a:ext>
            </a:extLst>
          </p:cNvPr>
          <p:cNvSpPr/>
          <p:nvPr/>
        </p:nvSpPr>
        <p:spPr>
          <a:xfrm>
            <a:off x="1243275" y="2325757"/>
            <a:ext cx="4432852" cy="1987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1AF03B-DF74-024F-5F7D-BF6BA572ABBA}"/>
              </a:ext>
            </a:extLst>
          </p:cNvPr>
          <p:cNvSpPr/>
          <p:nvPr/>
        </p:nvSpPr>
        <p:spPr>
          <a:xfrm>
            <a:off x="1401634" y="4041458"/>
            <a:ext cx="4432852" cy="1987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1280D2-29A5-50B7-AD25-0F81BEC6B1B5}"/>
              </a:ext>
            </a:extLst>
          </p:cNvPr>
          <p:cNvSpPr/>
          <p:nvPr/>
        </p:nvSpPr>
        <p:spPr>
          <a:xfrm>
            <a:off x="5543708" y="2325757"/>
            <a:ext cx="4432852" cy="1987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BFAC14-ED51-BA97-72E5-451C51830587}"/>
              </a:ext>
            </a:extLst>
          </p:cNvPr>
          <p:cNvSpPr/>
          <p:nvPr/>
        </p:nvSpPr>
        <p:spPr>
          <a:xfrm>
            <a:off x="5543708" y="4174587"/>
            <a:ext cx="4432852" cy="1987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447E2-ABD6-0EC1-33CD-C69D3D929E6A}"/>
              </a:ext>
            </a:extLst>
          </p:cNvPr>
          <p:cNvSpPr/>
          <p:nvPr/>
        </p:nvSpPr>
        <p:spPr>
          <a:xfrm>
            <a:off x="3450699" y="3314252"/>
            <a:ext cx="4432852" cy="1987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14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3600" dirty="0"/>
              <a:t>UK policy constellations: actors and positions</a:t>
            </a:r>
          </a:p>
        </p:txBody>
      </p:sp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0EE1190-14DF-F6A7-3B51-1F7816BC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" y="1124071"/>
            <a:ext cx="7040881" cy="56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B050-5585-61CC-247C-DC35A337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72" y="596385"/>
            <a:ext cx="9267957" cy="653005"/>
          </a:xfrm>
        </p:spPr>
        <p:txBody>
          <a:bodyPr/>
          <a:lstStyle/>
          <a:p>
            <a:r>
              <a:rPr lang="en-GB" sz="3600" dirty="0"/>
              <a:t>UK policy constellations: actors and positions</a:t>
            </a:r>
          </a:p>
        </p:txBody>
      </p:sp>
      <p:pic>
        <p:nvPicPr>
          <p:cNvPr id="4" name="Picture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0EE1190-14DF-F6A7-3B51-1F7816BC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025" y="-4049074"/>
            <a:ext cx="13839908" cy="110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51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Blu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7E211ECC-1833-7F4A-8251-8C3FFE68B2AB}"/>
    </a:ext>
  </a:extLst>
</a:theme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Overpass Medium</vt:lpstr>
      <vt:lpstr>Arial</vt:lpstr>
      <vt:lpstr>Calibri</vt:lpstr>
      <vt:lpstr>Cambria</vt:lpstr>
      <vt:lpstr>Overpass</vt:lpstr>
      <vt:lpstr>Overpass SemiBold</vt:lpstr>
      <vt:lpstr>1_Blue Set </vt:lpstr>
      <vt:lpstr>How does morality influence drug policy? Analysing drug policy constellations in the UK </vt:lpstr>
      <vt:lpstr>This presentation</vt:lpstr>
      <vt:lpstr>Conclusion: morality in UK drug policy</vt:lpstr>
      <vt:lpstr>The Policy Constellations Approach</vt:lpstr>
      <vt:lpstr>Methods for studying policy constellations</vt:lpstr>
      <vt:lpstr>Five ethico-political bases of UK drug policy positions</vt:lpstr>
      <vt:lpstr>Five ethico-political bases of UK drug policy positions</vt:lpstr>
      <vt:lpstr>UK policy constellations: actors and positions</vt:lpstr>
      <vt:lpstr>UK policy constellations: actors and positions</vt:lpstr>
      <vt:lpstr>UK policy constellations: actors and positions</vt:lpstr>
      <vt:lpstr>UK policy constellations: actors and positions</vt:lpstr>
      <vt:lpstr>UK policy constellations: actors and positions</vt:lpstr>
      <vt:lpstr>PowerPoint Presentation</vt:lpstr>
      <vt:lpstr>UK policy constellations: 3 macro constellations</vt:lpstr>
      <vt:lpstr>UK policy constellations: 3 macro constellations</vt:lpstr>
      <vt:lpstr>3 micro drug policy reform constellations</vt:lpstr>
      <vt:lpstr>PowerPoint Presentation</vt:lpstr>
      <vt:lpstr>Policy positions by political party</vt:lpstr>
      <vt:lpstr>Conclusion: morality in UK drug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Grace</dc:creator>
  <cp:lastModifiedBy>Alex Stevens</cp:lastModifiedBy>
  <cp:revision>15</cp:revision>
  <dcterms:created xsi:type="dcterms:W3CDTF">2022-10-26T12:27:23Z</dcterms:created>
  <dcterms:modified xsi:type="dcterms:W3CDTF">2022-11-13T10:33:35Z</dcterms:modified>
</cp:coreProperties>
</file>