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0" r:id="rId3"/>
    <p:sldId id="258" r:id="rId4"/>
    <p:sldId id="262" r:id="rId5"/>
    <p:sldId id="264" r:id="rId6"/>
    <p:sldId id="265" r:id="rId7"/>
    <p:sldId id="282" r:id="rId8"/>
    <p:sldId id="267" r:id="rId9"/>
    <p:sldId id="269" r:id="rId10"/>
    <p:sldId id="270" r:id="rId11"/>
    <p:sldId id="271" r:id="rId12"/>
    <p:sldId id="272" r:id="rId13"/>
    <p:sldId id="278" r:id="rId14"/>
    <p:sldId id="280" r:id="rId15"/>
    <p:sldId id="279" r:id="rId16"/>
    <p:sldId id="277" r:id="rId17"/>
    <p:sldId id="273" r:id="rId18"/>
    <p:sldId id="281"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1860" autoAdjust="0"/>
  </p:normalViewPr>
  <p:slideViewPr>
    <p:cSldViewPr snapToGrid="0">
      <p:cViewPr varScale="1">
        <p:scale>
          <a:sx n="94" d="100"/>
          <a:sy n="94" d="100"/>
        </p:scale>
        <p:origin x="123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'ASCOT Carer'!$C$3</c:f>
              <c:strCache>
                <c:ptCount val="1"/>
                <c:pt idx="0">
                  <c:v>Ideal state</c:v>
                </c:pt>
              </c:strCache>
            </c:strRef>
          </c:tx>
          <c:spPr>
            <a:solidFill>
              <a:schemeClr val="tx1"/>
            </a:solidFill>
            <a:ln>
              <a:noFill/>
            </a:ln>
            <a:effectLst/>
          </c:spPr>
          <c:invertIfNegative val="0"/>
          <c:cat>
            <c:strRef>
              <c:f>'ASCOT Carer'!$B$4:$B$10</c:f>
              <c:strCache>
                <c:ptCount val="7"/>
                <c:pt idx="0">
                  <c:v>Feeling supporting</c:v>
                </c:pt>
                <c:pt idx="1">
                  <c:v>Time and space</c:v>
                </c:pt>
                <c:pt idx="2">
                  <c:v>Self-care</c:v>
                </c:pt>
                <c:pt idx="3">
                  <c:v>Personal safety</c:v>
                </c:pt>
                <c:pt idx="4">
                  <c:v>Social participation</c:v>
                </c:pt>
                <c:pt idx="5">
                  <c:v>Occupation</c:v>
                </c:pt>
                <c:pt idx="6">
                  <c:v>Control over daily life</c:v>
                </c:pt>
              </c:strCache>
            </c:strRef>
          </c:cat>
          <c:val>
            <c:numRef>
              <c:f>'ASCOT Carer'!$C$4:$C$10</c:f>
              <c:numCache>
                <c:formatCode>General</c:formatCode>
                <c:ptCount val="7"/>
                <c:pt idx="0">
                  <c:v>5</c:v>
                </c:pt>
                <c:pt idx="2">
                  <c:v>6</c:v>
                </c:pt>
                <c:pt idx="3">
                  <c:v>14</c:v>
                </c:pt>
                <c:pt idx="4">
                  <c:v>5</c:v>
                </c:pt>
                <c:pt idx="5">
                  <c:v>1</c:v>
                </c:pt>
                <c:pt idx="6">
                  <c:v>6</c:v>
                </c:pt>
              </c:numCache>
            </c:numRef>
          </c:val>
          <c:extLst>
            <c:ext xmlns:c16="http://schemas.microsoft.com/office/drawing/2014/chart" uri="{C3380CC4-5D6E-409C-BE32-E72D297353CC}">
              <c16:uniqueId val="{00000000-B1F7-4EA8-AD90-899E3FBCACB4}"/>
            </c:ext>
          </c:extLst>
        </c:ser>
        <c:ser>
          <c:idx val="1"/>
          <c:order val="1"/>
          <c:tx>
            <c:strRef>
              <c:f>'ASCOT Carer'!$D$3</c:f>
              <c:strCache>
                <c:ptCount val="1"/>
                <c:pt idx="0">
                  <c:v>No needs</c:v>
                </c:pt>
              </c:strCache>
            </c:strRef>
          </c:tx>
          <c:spPr>
            <a:solidFill>
              <a:schemeClr val="bg2"/>
            </a:solidFill>
            <a:ln>
              <a:noFill/>
            </a:ln>
            <a:effectLst/>
          </c:spPr>
          <c:invertIfNegative val="0"/>
          <c:cat>
            <c:strRef>
              <c:f>'ASCOT Carer'!$B$4:$B$10</c:f>
              <c:strCache>
                <c:ptCount val="7"/>
                <c:pt idx="0">
                  <c:v>Feeling supporting</c:v>
                </c:pt>
                <c:pt idx="1">
                  <c:v>Time and space</c:v>
                </c:pt>
                <c:pt idx="2">
                  <c:v>Self-care</c:v>
                </c:pt>
                <c:pt idx="3">
                  <c:v>Personal safety</c:v>
                </c:pt>
                <c:pt idx="4">
                  <c:v>Social participation</c:v>
                </c:pt>
                <c:pt idx="5">
                  <c:v>Occupation</c:v>
                </c:pt>
                <c:pt idx="6">
                  <c:v>Control over daily life</c:v>
                </c:pt>
              </c:strCache>
            </c:strRef>
          </c:cat>
          <c:val>
            <c:numRef>
              <c:f>'ASCOT Carer'!$D$4:$D$10</c:f>
              <c:numCache>
                <c:formatCode>General</c:formatCode>
                <c:ptCount val="7"/>
                <c:pt idx="0">
                  <c:v>4</c:v>
                </c:pt>
                <c:pt idx="1">
                  <c:v>8</c:v>
                </c:pt>
                <c:pt idx="2">
                  <c:v>9</c:v>
                </c:pt>
                <c:pt idx="3">
                  <c:v>10</c:v>
                </c:pt>
                <c:pt idx="4">
                  <c:v>5</c:v>
                </c:pt>
                <c:pt idx="5">
                  <c:v>5</c:v>
                </c:pt>
                <c:pt idx="6">
                  <c:v>5</c:v>
                </c:pt>
              </c:numCache>
            </c:numRef>
          </c:val>
          <c:extLst>
            <c:ext xmlns:c16="http://schemas.microsoft.com/office/drawing/2014/chart" uri="{C3380CC4-5D6E-409C-BE32-E72D297353CC}">
              <c16:uniqueId val="{00000001-B1F7-4EA8-AD90-899E3FBCACB4}"/>
            </c:ext>
          </c:extLst>
        </c:ser>
        <c:ser>
          <c:idx val="2"/>
          <c:order val="2"/>
          <c:tx>
            <c:strRef>
              <c:f>'ASCOT Carer'!$E$3</c:f>
              <c:strCache>
                <c:ptCount val="1"/>
                <c:pt idx="0">
                  <c:v>Some needs</c:v>
                </c:pt>
              </c:strCache>
            </c:strRef>
          </c:tx>
          <c:spPr>
            <a:solidFill>
              <a:schemeClr val="accent1"/>
            </a:solidFill>
            <a:ln>
              <a:noFill/>
            </a:ln>
            <a:effectLst/>
          </c:spPr>
          <c:invertIfNegative val="0"/>
          <c:cat>
            <c:strRef>
              <c:f>'ASCOT Carer'!$B$4:$B$10</c:f>
              <c:strCache>
                <c:ptCount val="7"/>
                <c:pt idx="0">
                  <c:v>Feeling supporting</c:v>
                </c:pt>
                <c:pt idx="1">
                  <c:v>Time and space</c:v>
                </c:pt>
                <c:pt idx="2">
                  <c:v>Self-care</c:v>
                </c:pt>
                <c:pt idx="3">
                  <c:v>Personal safety</c:v>
                </c:pt>
                <c:pt idx="4">
                  <c:v>Social participation</c:v>
                </c:pt>
                <c:pt idx="5">
                  <c:v>Occupation</c:v>
                </c:pt>
                <c:pt idx="6">
                  <c:v>Control over daily life</c:v>
                </c:pt>
              </c:strCache>
            </c:strRef>
          </c:cat>
          <c:val>
            <c:numRef>
              <c:f>'ASCOT Carer'!$E$4:$E$10</c:f>
              <c:numCache>
                <c:formatCode>General</c:formatCode>
                <c:ptCount val="7"/>
                <c:pt idx="0">
                  <c:v>13</c:v>
                </c:pt>
                <c:pt idx="1">
                  <c:v>17</c:v>
                </c:pt>
                <c:pt idx="2">
                  <c:v>7</c:v>
                </c:pt>
                <c:pt idx="3">
                  <c:v>2</c:v>
                </c:pt>
                <c:pt idx="4">
                  <c:v>11</c:v>
                </c:pt>
                <c:pt idx="5">
                  <c:v>18</c:v>
                </c:pt>
                <c:pt idx="6">
                  <c:v>14</c:v>
                </c:pt>
              </c:numCache>
            </c:numRef>
          </c:val>
          <c:extLst>
            <c:ext xmlns:c16="http://schemas.microsoft.com/office/drawing/2014/chart" uri="{C3380CC4-5D6E-409C-BE32-E72D297353CC}">
              <c16:uniqueId val="{00000002-B1F7-4EA8-AD90-899E3FBCACB4}"/>
            </c:ext>
          </c:extLst>
        </c:ser>
        <c:ser>
          <c:idx val="3"/>
          <c:order val="3"/>
          <c:tx>
            <c:strRef>
              <c:f>'ASCOT Carer'!$F$3</c:f>
              <c:strCache>
                <c:ptCount val="1"/>
                <c:pt idx="0">
                  <c:v>High-level needs</c:v>
                </c:pt>
              </c:strCache>
            </c:strRef>
          </c:tx>
          <c:spPr>
            <a:solidFill>
              <a:schemeClr val="accent2"/>
            </a:solidFill>
            <a:ln>
              <a:noFill/>
            </a:ln>
            <a:effectLst/>
          </c:spPr>
          <c:invertIfNegative val="0"/>
          <c:cat>
            <c:strRef>
              <c:f>'ASCOT Carer'!$B$4:$B$10</c:f>
              <c:strCache>
                <c:ptCount val="7"/>
                <c:pt idx="0">
                  <c:v>Feeling supporting</c:v>
                </c:pt>
                <c:pt idx="1">
                  <c:v>Time and space</c:v>
                </c:pt>
                <c:pt idx="2">
                  <c:v>Self-care</c:v>
                </c:pt>
                <c:pt idx="3">
                  <c:v>Personal safety</c:v>
                </c:pt>
                <c:pt idx="4">
                  <c:v>Social participation</c:v>
                </c:pt>
                <c:pt idx="5">
                  <c:v>Occupation</c:v>
                </c:pt>
                <c:pt idx="6">
                  <c:v>Control over daily life</c:v>
                </c:pt>
              </c:strCache>
            </c:strRef>
          </c:cat>
          <c:val>
            <c:numRef>
              <c:f>'ASCOT Carer'!$F$4:$F$10</c:f>
              <c:numCache>
                <c:formatCode>General</c:formatCode>
                <c:ptCount val="7"/>
                <c:pt idx="0">
                  <c:v>3</c:v>
                </c:pt>
                <c:pt idx="1">
                  <c:v>1</c:v>
                </c:pt>
                <c:pt idx="2">
                  <c:v>4</c:v>
                </c:pt>
                <c:pt idx="3">
                  <c:v>0</c:v>
                </c:pt>
                <c:pt idx="4">
                  <c:v>5</c:v>
                </c:pt>
                <c:pt idx="5">
                  <c:v>2</c:v>
                </c:pt>
                <c:pt idx="6">
                  <c:v>1</c:v>
                </c:pt>
              </c:numCache>
            </c:numRef>
          </c:val>
          <c:extLst>
            <c:ext xmlns:c16="http://schemas.microsoft.com/office/drawing/2014/chart" uri="{C3380CC4-5D6E-409C-BE32-E72D297353CC}">
              <c16:uniqueId val="{00000003-B1F7-4EA8-AD90-899E3FBCACB4}"/>
            </c:ext>
          </c:extLst>
        </c:ser>
        <c:ser>
          <c:idx val="4"/>
          <c:order val="4"/>
          <c:tx>
            <c:strRef>
              <c:f>'ASCOT Carer'!$G$3</c:f>
              <c:strCache>
                <c:ptCount val="1"/>
                <c:pt idx="0">
                  <c:v>Missing</c:v>
                </c:pt>
              </c:strCache>
            </c:strRef>
          </c:tx>
          <c:spPr>
            <a:solidFill>
              <a:schemeClr val="accent4"/>
            </a:solidFill>
            <a:ln>
              <a:noFill/>
            </a:ln>
            <a:effectLst/>
          </c:spPr>
          <c:invertIfNegative val="0"/>
          <c:cat>
            <c:strRef>
              <c:f>'ASCOT Carer'!$B$4:$B$10</c:f>
              <c:strCache>
                <c:ptCount val="7"/>
                <c:pt idx="0">
                  <c:v>Feeling supporting</c:v>
                </c:pt>
                <c:pt idx="1">
                  <c:v>Time and space</c:v>
                </c:pt>
                <c:pt idx="2">
                  <c:v>Self-care</c:v>
                </c:pt>
                <c:pt idx="3">
                  <c:v>Personal safety</c:v>
                </c:pt>
                <c:pt idx="4">
                  <c:v>Social participation</c:v>
                </c:pt>
                <c:pt idx="5">
                  <c:v>Occupation</c:v>
                </c:pt>
                <c:pt idx="6">
                  <c:v>Control over daily life</c:v>
                </c:pt>
              </c:strCache>
            </c:strRef>
          </c:cat>
          <c:val>
            <c:numRef>
              <c:f>'ASCOT Carer'!$G$4:$G$10</c:f>
              <c:numCache>
                <c:formatCode>General</c:formatCode>
                <c:ptCount val="7"/>
                <c:pt idx="0">
                  <c:v>2</c:v>
                </c:pt>
                <c:pt idx="1">
                  <c:v>1</c:v>
                </c:pt>
                <c:pt idx="2">
                  <c:v>1</c:v>
                </c:pt>
                <c:pt idx="3">
                  <c:v>1</c:v>
                </c:pt>
                <c:pt idx="4">
                  <c:v>1</c:v>
                </c:pt>
                <c:pt idx="5">
                  <c:v>1</c:v>
                </c:pt>
                <c:pt idx="6">
                  <c:v>1</c:v>
                </c:pt>
              </c:numCache>
            </c:numRef>
          </c:val>
          <c:extLst>
            <c:ext xmlns:c16="http://schemas.microsoft.com/office/drawing/2014/chart" uri="{C3380CC4-5D6E-409C-BE32-E72D297353CC}">
              <c16:uniqueId val="{00000004-B1F7-4EA8-AD90-899E3FBCACB4}"/>
            </c:ext>
          </c:extLst>
        </c:ser>
        <c:dLbls>
          <c:showLegendKey val="0"/>
          <c:showVal val="0"/>
          <c:showCatName val="0"/>
          <c:showSerName val="0"/>
          <c:showPercent val="0"/>
          <c:showBubbleSize val="0"/>
        </c:dLbls>
        <c:gapWidth val="150"/>
        <c:overlap val="100"/>
        <c:axId val="415482312"/>
        <c:axId val="415482640"/>
      </c:barChart>
      <c:catAx>
        <c:axId val="415482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5482640"/>
        <c:crosses val="autoZero"/>
        <c:auto val="1"/>
        <c:lblAlgn val="ctr"/>
        <c:lblOffset val="100"/>
        <c:noMultiLvlLbl val="0"/>
      </c:catAx>
      <c:valAx>
        <c:axId val="41548264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482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F48A2-6834-4869-94B0-AADC6BB4E685}" type="doc">
      <dgm:prSet loTypeId="urn:microsoft.com/office/officeart/2005/8/layout/chart3" loCatId="cycle" qsTypeId="urn:microsoft.com/office/officeart/2005/8/quickstyle/simple1" qsCatId="simple" csTypeId="urn:microsoft.com/office/officeart/2005/8/colors/colorful3" csCatId="colorful" phldr="1"/>
      <dgm:spPr/>
    </dgm:pt>
    <dgm:pt modelId="{676C5C9E-F498-4D6B-9C26-D4C76A653DC2}">
      <dgm:prSet phldrT="[Text]" custT="1"/>
      <dgm:spPr/>
      <dgm:t>
        <a:bodyPr/>
        <a:lstStyle/>
        <a:p>
          <a:r>
            <a:rPr lang="en-US" sz="2000" b="1" dirty="0">
              <a:latin typeface="Garamond" panose="02020404030301010803" pitchFamily="18" charset="0"/>
            </a:rPr>
            <a:t>Experience of health care and adult social care services</a:t>
          </a:r>
        </a:p>
      </dgm:t>
    </dgm:pt>
    <dgm:pt modelId="{F65F9CCE-6C3C-44D0-A736-B9EA87F61D66}" type="parTrans" cxnId="{EAA4EEAF-943D-4EBD-9E41-92C197CAE7A7}">
      <dgm:prSet/>
      <dgm:spPr/>
      <dgm:t>
        <a:bodyPr/>
        <a:lstStyle/>
        <a:p>
          <a:endParaRPr lang="en-US"/>
        </a:p>
      </dgm:t>
    </dgm:pt>
    <dgm:pt modelId="{8D2093ED-103B-48BB-8006-C750162D6A58}" type="sibTrans" cxnId="{EAA4EEAF-943D-4EBD-9E41-92C197CAE7A7}">
      <dgm:prSet/>
      <dgm:spPr/>
      <dgm:t>
        <a:bodyPr/>
        <a:lstStyle/>
        <a:p>
          <a:endParaRPr lang="en-US"/>
        </a:p>
      </dgm:t>
    </dgm:pt>
    <dgm:pt modelId="{E32A0ECB-2C99-412A-B73F-AE2FB28758D4}">
      <dgm:prSet phldrT="[Text]" custT="1"/>
      <dgm:spPr/>
      <dgm:t>
        <a:bodyPr/>
        <a:lstStyle/>
        <a:p>
          <a:r>
            <a:rPr lang="en-US" sz="2000" b="1" dirty="0">
              <a:latin typeface="Garamond" panose="02020404030301010803" pitchFamily="18" charset="0"/>
            </a:rPr>
            <a:t>Help from family, friends etc. </a:t>
          </a:r>
        </a:p>
      </dgm:t>
    </dgm:pt>
    <dgm:pt modelId="{D96477A5-BC3D-47A0-A6F9-17D543C6B112}" type="parTrans" cxnId="{64F62951-ECBA-48F5-AD87-4E5F91A8ED7F}">
      <dgm:prSet/>
      <dgm:spPr/>
      <dgm:t>
        <a:bodyPr/>
        <a:lstStyle/>
        <a:p>
          <a:endParaRPr lang="en-US"/>
        </a:p>
      </dgm:t>
    </dgm:pt>
    <dgm:pt modelId="{BCFE57D4-BAE1-486B-B08A-1B8DE17C8476}" type="sibTrans" cxnId="{64F62951-ECBA-48F5-AD87-4E5F91A8ED7F}">
      <dgm:prSet/>
      <dgm:spPr/>
      <dgm:t>
        <a:bodyPr/>
        <a:lstStyle/>
        <a:p>
          <a:endParaRPr lang="en-US"/>
        </a:p>
      </dgm:t>
    </dgm:pt>
    <dgm:pt modelId="{043CC1C1-527A-40D9-9E23-826518641AC9}">
      <dgm:prSet phldrT="[Text]" custT="1"/>
      <dgm:spPr/>
      <dgm:t>
        <a:bodyPr/>
        <a:lstStyle/>
        <a:p>
          <a:r>
            <a:rPr lang="en-US" sz="2000" b="1" dirty="0">
              <a:latin typeface="Garamond" panose="02020404030301010803" pitchFamily="18" charset="0"/>
            </a:rPr>
            <a:t>Routine</a:t>
          </a:r>
        </a:p>
      </dgm:t>
    </dgm:pt>
    <dgm:pt modelId="{368A346D-695A-477E-86F3-DEAA0FCF4F23}" type="parTrans" cxnId="{BA87F714-1017-43E1-81CA-6B4D432B7416}">
      <dgm:prSet/>
      <dgm:spPr/>
      <dgm:t>
        <a:bodyPr/>
        <a:lstStyle/>
        <a:p>
          <a:endParaRPr lang="en-US"/>
        </a:p>
      </dgm:t>
    </dgm:pt>
    <dgm:pt modelId="{35926D0F-8239-4781-82E5-567E2672CD3C}" type="sibTrans" cxnId="{BA87F714-1017-43E1-81CA-6B4D432B7416}">
      <dgm:prSet/>
      <dgm:spPr/>
      <dgm:t>
        <a:bodyPr/>
        <a:lstStyle/>
        <a:p>
          <a:endParaRPr lang="en-US"/>
        </a:p>
      </dgm:t>
    </dgm:pt>
    <dgm:pt modelId="{75ADD030-CF98-4089-B190-C35999CF0820}">
      <dgm:prSet custT="1"/>
      <dgm:spPr/>
      <dgm:t>
        <a:bodyPr/>
        <a:lstStyle/>
        <a:p>
          <a:r>
            <a:rPr lang="en-US" sz="2000" b="1" dirty="0">
              <a:latin typeface="Garamond" panose="02020404030301010803" pitchFamily="18" charset="0"/>
            </a:rPr>
            <a:t>Relationship</a:t>
          </a:r>
        </a:p>
      </dgm:t>
    </dgm:pt>
    <dgm:pt modelId="{9ABB6D5D-45A8-4FA7-942B-E5BEC98DBD3D}" type="parTrans" cxnId="{2FBD3F46-59D6-471E-97D6-A64F0337D760}">
      <dgm:prSet/>
      <dgm:spPr/>
      <dgm:t>
        <a:bodyPr/>
        <a:lstStyle/>
        <a:p>
          <a:endParaRPr lang="en-US"/>
        </a:p>
      </dgm:t>
    </dgm:pt>
    <dgm:pt modelId="{FC684695-E10B-4273-9BEC-FAE1CE32D82A}" type="sibTrans" cxnId="{2FBD3F46-59D6-471E-97D6-A64F0337D760}">
      <dgm:prSet/>
      <dgm:spPr/>
      <dgm:t>
        <a:bodyPr/>
        <a:lstStyle/>
        <a:p>
          <a:endParaRPr lang="en-US"/>
        </a:p>
      </dgm:t>
    </dgm:pt>
    <dgm:pt modelId="{3903B2B5-CB69-4857-8C3B-C6B8FC7DDE32}">
      <dgm:prSet custT="1"/>
      <dgm:spPr/>
      <dgm:t>
        <a:bodyPr/>
        <a:lstStyle/>
        <a:p>
          <a:r>
            <a:rPr lang="en-US" sz="2000" b="1" dirty="0">
              <a:latin typeface="Garamond" panose="02020404030301010803" pitchFamily="18" charset="0"/>
            </a:rPr>
            <a:t>Dilemmas related to receiving </a:t>
          </a:r>
          <a:r>
            <a:rPr lang="en-US" sz="2000" b="1" dirty="0" smtClean="0">
              <a:latin typeface="Garamond" panose="02020404030301010803" pitchFamily="18" charset="0"/>
            </a:rPr>
            <a:t>social care services</a:t>
          </a:r>
          <a:endParaRPr lang="en-US" sz="2000" b="1" dirty="0">
            <a:latin typeface="Garamond" panose="02020404030301010803" pitchFamily="18" charset="0"/>
          </a:endParaRPr>
        </a:p>
      </dgm:t>
    </dgm:pt>
    <dgm:pt modelId="{19096F69-358C-49FF-9CE9-E21E6CF901F3}" type="parTrans" cxnId="{45E77C55-6E21-48A3-ABE6-9ED459E22820}">
      <dgm:prSet/>
      <dgm:spPr/>
      <dgm:t>
        <a:bodyPr/>
        <a:lstStyle/>
        <a:p>
          <a:endParaRPr lang="en-US"/>
        </a:p>
      </dgm:t>
    </dgm:pt>
    <dgm:pt modelId="{C5A62D87-BC55-4231-882B-AB4F4E06AE5A}" type="sibTrans" cxnId="{45E77C55-6E21-48A3-ABE6-9ED459E22820}">
      <dgm:prSet/>
      <dgm:spPr/>
      <dgm:t>
        <a:bodyPr/>
        <a:lstStyle/>
        <a:p>
          <a:endParaRPr lang="en-US"/>
        </a:p>
      </dgm:t>
    </dgm:pt>
    <dgm:pt modelId="{488F192D-5B31-4311-BB0F-69A34AC55E87}">
      <dgm:prSet custT="1"/>
      <dgm:spPr/>
      <dgm:t>
        <a:bodyPr/>
        <a:lstStyle/>
        <a:p>
          <a:r>
            <a:rPr lang="en-US" sz="2000" b="1" dirty="0">
              <a:latin typeface="Garamond" panose="02020404030301010803" pitchFamily="18" charset="0"/>
            </a:rPr>
            <a:t>Impact of COVID</a:t>
          </a:r>
        </a:p>
      </dgm:t>
    </dgm:pt>
    <dgm:pt modelId="{9BED057F-F633-44A5-8BFA-49988370D620}" type="parTrans" cxnId="{F815BF99-C6CE-4607-95A6-E5F1C0064786}">
      <dgm:prSet/>
      <dgm:spPr/>
      <dgm:t>
        <a:bodyPr/>
        <a:lstStyle/>
        <a:p>
          <a:endParaRPr lang="en-US"/>
        </a:p>
      </dgm:t>
    </dgm:pt>
    <dgm:pt modelId="{235AA69E-D225-4B19-85E0-610693EC11FE}" type="sibTrans" cxnId="{F815BF99-C6CE-4607-95A6-E5F1C0064786}">
      <dgm:prSet/>
      <dgm:spPr/>
      <dgm:t>
        <a:bodyPr/>
        <a:lstStyle/>
        <a:p>
          <a:endParaRPr lang="en-US"/>
        </a:p>
      </dgm:t>
    </dgm:pt>
    <dgm:pt modelId="{A9D3CB14-413A-447F-A42F-44CBBC46447B}" type="pres">
      <dgm:prSet presAssocID="{742F48A2-6834-4869-94B0-AADC6BB4E685}" presName="compositeShape" presStyleCnt="0">
        <dgm:presLayoutVars>
          <dgm:chMax val="7"/>
          <dgm:dir/>
          <dgm:resizeHandles val="exact"/>
        </dgm:presLayoutVars>
      </dgm:prSet>
      <dgm:spPr/>
    </dgm:pt>
    <dgm:pt modelId="{E529F660-4155-49EA-B8BF-2E25AC907C51}" type="pres">
      <dgm:prSet presAssocID="{742F48A2-6834-4869-94B0-AADC6BB4E685}" presName="wedge1" presStyleLbl="node1" presStyleIdx="0" presStyleCnt="6" custScaleX="114911" custScaleY="106225"/>
      <dgm:spPr/>
      <dgm:t>
        <a:bodyPr/>
        <a:lstStyle/>
        <a:p>
          <a:endParaRPr lang="en-US"/>
        </a:p>
      </dgm:t>
    </dgm:pt>
    <dgm:pt modelId="{227CA5B8-451C-4854-B000-1233A6E17674}" type="pres">
      <dgm:prSet presAssocID="{742F48A2-6834-4869-94B0-AADC6BB4E685}" presName="wedge1Tx" presStyleLbl="node1" presStyleIdx="0" presStyleCnt="6">
        <dgm:presLayoutVars>
          <dgm:chMax val="0"/>
          <dgm:chPref val="0"/>
          <dgm:bulletEnabled val="1"/>
        </dgm:presLayoutVars>
      </dgm:prSet>
      <dgm:spPr/>
      <dgm:t>
        <a:bodyPr/>
        <a:lstStyle/>
        <a:p>
          <a:endParaRPr lang="en-US"/>
        </a:p>
      </dgm:t>
    </dgm:pt>
    <dgm:pt modelId="{E0EFF32E-AEC3-4D2C-BE30-6F70405030FA}" type="pres">
      <dgm:prSet presAssocID="{742F48A2-6834-4869-94B0-AADC6BB4E685}" presName="wedge2" presStyleLbl="node1" presStyleIdx="1" presStyleCnt="6" custScaleX="115214"/>
      <dgm:spPr/>
      <dgm:t>
        <a:bodyPr/>
        <a:lstStyle/>
        <a:p>
          <a:endParaRPr lang="en-US"/>
        </a:p>
      </dgm:t>
    </dgm:pt>
    <dgm:pt modelId="{F1271372-5D07-432A-920D-21C9F8295AC9}" type="pres">
      <dgm:prSet presAssocID="{742F48A2-6834-4869-94B0-AADC6BB4E685}" presName="wedge2Tx" presStyleLbl="node1" presStyleIdx="1" presStyleCnt="6">
        <dgm:presLayoutVars>
          <dgm:chMax val="0"/>
          <dgm:chPref val="0"/>
          <dgm:bulletEnabled val="1"/>
        </dgm:presLayoutVars>
      </dgm:prSet>
      <dgm:spPr/>
      <dgm:t>
        <a:bodyPr/>
        <a:lstStyle/>
        <a:p>
          <a:endParaRPr lang="en-US"/>
        </a:p>
      </dgm:t>
    </dgm:pt>
    <dgm:pt modelId="{22A30A4E-019A-42D6-8736-00B042E88101}" type="pres">
      <dgm:prSet presAssocID="{742F48A2-6834-4869-94B0-AADC6BB4E685}" presName="wedge3" presStyleLbl="node1" presStyleIdx="2" presStyleCnt="6" custScaleX="105529" custScaleY="108763"/>
      <dgm:spPr/>
      <dgm:t>
        <a:bodyPr/>
        <a:lstStyle/>
        <a:p>
          <a:endParaRPr lang="en-US"/>
        </a:p>
      </dgm:t>
    </dgm:pt>
    <dgm:pt modelId="{FC73E966-C3F0-4F26-A00C-84275B1C082B}" type="pres">
      <dgm:prSet presAssocID="{742F48A2-6834-4869-94B0-AADC6BB4E685}" presName="wedge3Tx" presStyleLbl="node1" presStyleIdx="2" presStyleCnt="6">
        <dgm:presLayoutVars>
          <dgm:chMax val="0"/>
          <dgm:chPref val="0"/>
          <dgm:bulletEnabled val="1"/>
        </dgm:presLayoutVars>
      </dgm:prSet>
      <dgm:spPr/>
      <dgm:t>
        <a:bodyPr/>
        <a:lstStyle/>
        <a:p>
          <a:endParaRPr lang="en-US"/>
        </a:p>
      </dgm:t>
    </dgm:pt>
    <dgm:pt modelId="{36AB48B2-0DF7-47DA-868D-12913291375A}" type="pres">
      <dgm:prSet presAssocID="{742F48A2-6834-4869-94B0-AADC6BB4E685}" presName="wedge4" presStyleLbl="node1" presStyleIdx="3" presStyleCnt="6"/>
      <dgm:spPr/>
      <dgm:t>
        <a:bodyPr/>
        <a:lstStyle/>
        <a:p>
          <a:endParaRPr lang="en-US"/>
        </a:p>
      </dgm:t>
    </dgm:pt>
    <dgm:pt modelId="{0A37DB8A-C9E9-4A17-9049-DCEB02EC1E23}" type="pres">
      <dgm:prSet presAssocID="{742F48A2-6834-4869-94B0-AADC6BB4E685}" presName="wedge4Tx" presStyleLbl="node1" presStyleIdx="3" presStyleCnt="6">
        <dgm:presLayoutVars>
          <dgm:chMax val="0"/>
          <dgm:chPref val="0"/>
          <dgm:bulletEnabled val="1"/>
        </dgm:presLayoutVars>
      </dgm:prSet>
      <dgm:spPr/>
      <dgm:t>
        <a:bodyPr/>
        <a:lstStyle/>
        <a:p>
          <a:endParaRPr lang="en-US"/>
        </a:p>
      </dgm:t>
    </dgm:pt>
    <dgm:pt modelId="{9DEB003D-A967-4750-88F8-94E84347E85F}" type="pres">
      <dgm:prSet presAssocID="{742F48A2-6834-4869-94B0-AADC6BB4E685}" presName="wedge5" presStyleLbl="node1" presStyleIdx="4" presStyleCnt="6" custScaleX="131068"/>
      <dgm:spPr/>
      <dgm:t>
        <a:bodyPr/>
        <a:lstStyle/>
        <a:p>
          <a:endParaRPr lang="en-US"/>
        </a:p>
      </dgm:t>
    </dgm:pt>
    <dgm:pt modelId="{F7D5586B-4508-468A-B6FF-D579A53F6B61}" type="pres">
      <dgm:prSet presAssocID="{742F48A2-6834-4869-94B0-AADC6BB4E685}" presName="wedge5Tx" presStyleLbl="node1" presStyleIdx="4" presStyleCnt="6">
        <dgm:presLayoutVars>
          <dgm:chMax val="0"/>
          <dgm:chPref val="0"/>
          <dgm:bulletEnabled val="1"/>
        </dgm:presLayoutVars>
      </dgm:prSet>
      <dgm:spPr/>
      <dgm:t>
        <a:bodyPr/>
        <a:lstStyle/>
        <a:p>
          <a:endParaRPr lang="en-US"/>
        </a:p>
      </dgm:t>
    </dgm:pt>
    <dgm:pt modelId="{013EC597-59F2-4D18-A5D9-664128C5430F}" type="pres">
      <dgm:prSet presAssocID="{742F48A2-6834-4869-94B0-AADC6BB4E685}" presName="wedge6" presStyleLbl="node1" presStyleIdx="5" presStyleCnt="6"/>
      <dgm:spPr/>
      <dgm:t>
        <a:bodyPr/>
        <a:lstStyle/>
        <a:p>
          <a:endParaRPr lang="en-US"/>
        </a:p>
      </dgm:t>
    </dgm:pt>
    <dgm:pt modelId="{FA4D5D11-894B-4A78-98D9-4D906DD1AAAA}" type="pres">
      <dgm:prSet presAssocID="{742F48A2-6834-4869-94B0-AADC6BB4E685}" presName="wedge6Tx" presStyleLbl="node1" presStyleIdx="5" presStyleCnt="6">
        <dgm:presLayoutVars>
          <dgm:chMax val="0"/>
          <dgm:chPref val="0"/>
          <dgm:bulletEnabled val="1"/>
        </dgm:presLayoutVars>
      </dgm:prSet>
      <dgm:spPr/>
      <dgm:t>
        <a:bodyPr/>
        <a:lstStyle/>
        <a:p>
          <a:endParaRPr lang="en-US"/>
        </a:p>
      </dgm:t>
    </dgm:pt>
  </dgm:ptLst>
  <dgm:cxnLst>
    <dgm:cxn modelId="{2FBD3F46-59D6-471E-97D6-A64F0337D760}" srcId="{742F48A2-6834-4869-94B0-AADC6BB4E685}" destId="{75ADD030-CF98-4089-B190-C35999CF0820}" srcOrd="3" destOrd="0" parTransId="{9ABB6D5D-45A8-4FA7-942B-E5BEC98DBD3D}" sibTransId="{FC684695-E10B-4273-9BEC-FAE1CE32D82A}"/>
    <dgm:cxn modelId="{64F62951-ECBA-48F5-AD87-4E5F91A8ED7F}" srcId="{742F48A2-6834-4869-94B0-AADC6BB4E685}" destId="{E32A0ECB-2C99-412A-B73F-AE2FB28758D4}" srcOrd="1" destOrd="0" parTransId="{D96477A5-BC3D-47A0-A6F9-17D543C6B112}" sibTransId="{BCFE57D4-BAE1-486B-B08A-1B8DE17C8476}"/>
    <dgm:cxn modelId="{0339FC39-CAF6-44FF-8846-CE56CA68C148}" type="presOf" srcId="{676C5C9E-F498-4D6B-9C26-D4C76A653DC2}" destId="{E529F660-4155-49EA-B8BF-2E25AC907C51}" srcOrd="0" destOrd="0" presId="urn:microsoft.com/office/officeart/2005/8/layout/chart3"/>
    <dgm:cxn modelId="{DBC6CD28-120A-4049-B55E-CCC5F2C28E42}" type="presOf" srcId="{75ADD030-CF98-4089-B190-C35999CF0820}" destId="{0A37DB8A-C9E9-4A17-9049-DCEB02EC1E23}" srcOrd="1" destOrd="0" presId="urn:microsoft.com/office/officeart/2005/8/layout/chart3"/>
    <dgm:cxn modelId="{414A1D0B-32AB-4776-8EEA-EA4D1D812EA3}" type="presOf" srcId="{488F192D-5B31-4311-BB0F-69A34AC55E87}" destId="{FA4D5D11-894B-4A78-98D9-4D906DD1AAAA}" srcOrd="1" destOrd="0" presId="urn:microsoft.com/office/officeart/2005/8/layout/chart3"/>
    <dgm:cxn modelId="{88E65CA4-7EF7-48F6-A7F8-B63ADF4A96E7}" type="presOf" srcId="{488F192D-5B31-4311-BB0F-69A34AC55E87}" destId="{013EC597-59F2-4D18-A5D9-664128C5430F}" srcOrd="0" destOrd="0" presId="urn:microsoft.com/office/officeart/2005/8/layout/chart3"/>
    <dgm:cxn modelId="{F815BF99-C6CE-4607-95A6-E5F1C0064786}" srcId="{742F48A2-6834-4869-94B0-AADC6BB4E685}" destId="{488F192D-5B31-4311-BB0F-69A34AC55E87}" srcOrd="5" destOrd="0" parTransId="{9BED057F-F633-44A5-8BFA-49988370D620}" sibTransId="{235AA69E-D225-4B19-85E0-610693EC11FE}"/>
    <dgm:cxn modelId="{BA87F714-1017-43E1-81CA-6B4D432B7416}" srcId="{742F48A2-6834-4869-94B0-AADC6BB4E685}" destId="{043CC1C1-527A-40D9-9E23-826518641AC9}" srcOrd="2" destOrd="0" parTransId="{368A346D-695A-477E-86F3-DEAA0FCF4F23}" sibTransId="{35926D0F-8239-4781-82E5-567E2672CD3C}"/>
    <dgm:cxn modelId="{05BED744-0C05-46B8-8164-FEB0D1A517A0}" type="presOf" srcId="{676C5C9E-F498-4D6B-9C26-D4C76A653DC2}" destId="{227CA5B8-451C-4854-B000-1233A6E17674}" srcOrd="1" destOrd="0" presId="urn:microsoft.com/office/officeart/2005/8/layout/chart3"/>
    <dgm:cxn modelId="{D258043F-4F76-4F1E-9E78-919B02D5E9FD}" type="presOf" srcId="{E32A0ECB-2C99-412A-B73F-AE2FB28758D4}" destId="{F1271372-5D07-432A-920D-21C9F8295AC9}" srcOrd="1" destOrd="0" presId="urn:microsoft.com/office/officeart/2005/8/layout/chart3"/>
    <dgm:cxn modelId="{45E77C55-6E21-48A3-ABE6-9ED459E22820}" srcId="{742F48A2-6834-4869-94B0-AADC6BB4E685}" destId="{3903B2B5-CB69-4857-8C3B-C6B8FC7DDE32}" srcOrd="4" destOrd="0" parTransId="{19096F69-358C-49FF-9CE9-E21E6CF901F3}" sibTransId="{C5A62D87-BC55-4231-882B-AB4F4E06AE5A}"/>
    <dgm:cxn modelId="{152AB8B6-14D5-4DC4-8641-2766888071FE}" type="presOf" srcId="{043CC1C1-527A-40D9-9E23-826518641AC9}" destId="{22A30A4E-019A-42D6-8736-00B042E88101}" srcOrd="0" destOrd="0" presId="urn:microsoft.com/office/officeart/2005/8/layout/chart3"/>
    <dgm:cxn modelId="{BAFB0F30-D603-48EE-ACB9-02EE97E9EDF1}" type="presOf" srcId="{742F48A2-6834-4869-94B0-AADC6BB4E685}" destId="{A9D3CB14-413A-447F-A42F-44CBBC46447B}" srcOrd="0" destOrd="0" presId="urn:microsoft.com/office/officeart/2005/8/layout/chart3"/>
    <dgm:cxn modelId="{3781C7CB-40B9-4304-902C-695860E67596}" type="presOf" srcId="{043CC1C1-527A-40D9-9E23-826518641AC9}" destId="{FC73E966-C3F0-4F26-A00C-84275B1C082B}" srcOrd="1" destOrd="0" presId="urn:microsoft.com/office/officeart/2005/8/layout/chart3"/>
    <dgm:cxn modelId="{32F97106-181E-4313-80C7-C4617EEC4E2C}" type="presOf" srcId="{3903B2B5-CB69-4857-8C3B-C6B8FC7DDE32}" destId="{F7D5586B-4508-468A-B6FF-D579A53F6B61}" srcOrd="1" destOrd="0" presId="urn:microsoft.com/office/officeart/2005/8/layout/chart3"/>
    <dgm:cxn modelId="{4AF8A41C-1DDC-4F18-9B1B-AAFA4BEA8A6F}" type="presOf" srcId="{3903B2B5-CB69-4857-8C3B-C6B8FC7DDE32}" destId="{9DEB003D-A967-4750-88F8-94E84347E85F}" srcOrd="0" destOrd="0" presId="urn:microsoft.com/office/officeart/2005/8/layout/chart3"/>
    <dgm:cxn modelId="{826C2F31-566F-4C0A-B986-64315C743EEA}" type="presOf" srcId="{E32A0ECB-2C99-412A-B73F-AE2FB28758D4}" destId="{E0EFF32E-AEC3-4D2C-BE30-6F70405030FA}" srcOrd="0" destOrd="0" presId="urn:microsoft.com/office/officeart/2005/8/layout/chart3"/>
    <dgm:cxn modelId="{EAA4EEAF-943D-4EBD-9E41-92C197CAE7A7}" srcId="{742F48A2-6834-4869-94B0-AADC6BB4E685}" destId="{676C5C9E-F498-4D6B-9C26-D4C76A653DC2}" srcOrd="0" destOrd="0" parTransId="{F65F9CCE-6C3C-44D0-A736-B9EA87F61D66}" sibTransId="{8D2093ED-103B-48BB-8006-C750162D6A58}"/>
    <dgm:cxn modelId="{982649D3-1ED9-47D6-AB60-00BA629A14EF}" type="presOf" srcId="{75ADD030-CF98-4089-B190-C35999CF0820}" destId="{36AB48B2-0DF7-47DA-868D-12913291375A}" srcOrd="0" destOrd="0" presId="urn:microsoft.com/office/officeart/2005/8/layout/chart3"/>
    <dgm:cxn modelId="{A2635E78-A789-4B36-BE9B-FC2A48E13782}" type="presParOf" srcId="{A9D3CB14-413A-447F-A42F-44CBBC46447B}" destId="{E529F660-4155-49EA-B8BF-2E25AC907C51}" srcOrd="0" destOrd="0" presId="urn:microsoft.com/office/officeart/2005/8/layout/chart3"/>
    <dgm:cxn modelId="{C403483E-9A39-4FB9-877A-DB60D4F42009}" type="presParOf" srcId="{A9D3CB14-413A-447F-A42F-44CBBC46447B}" destId="{227CA5B8-451C-4854-B000-1233A6E17674}" srcOrd="1" destOrd="0" presId="urn:microsoft.com/office/officeart/2005/8/layout/chart3"/>
    <dgm:cxn modelId="{FE9E8348-01A1-4D2D-9AC3-13B9024358C4}" type="presParOf" srcId="{A9D3CB14-413A-447F-A42F-44CBBC46447B}" destId="{E0EFF32E-AEC3-4D2C-BE30-6F70405030FA}" srcOrd="2" destOrd="0" presId="urn:microsoft.com/office/officeart/2005/8/layout/chart3"/>
    <dgm:cxn modelId="{3E86D281-AE05-4F87-A387-01EC937E51BD}" type="presParOf" srcId="{A9D3CB14-413A-447F-A42F-44CBBC46447B}" destId="{F1271372-5D07-432A-920D-21C9F8295AC9}" srcOrd="3" destOrd="0" presId="urn:microsoft.com/office/officeart/2005/8/layout/chart3"/>
    <dgm:cxn modelId="{867CCB28-4E46-477D-A6B9-83BFF333A0F0}" type="presParOf" srcId="{A9D3CB14-413A-447F-A42F-44CBBC46447B}" destId="{22A30A4E-019A-42D6-8736-00B042E88101}" srcOrd="4" destOrd="0" presId="urn:microsoft.com/office/officeart/2005/8/layout/chart3"/>
    <dgm:cxn modelId="{88973702-AE1C-471E-9B3E-FA2C891FFFF7}" type="presParOf" srcId="{A9D3CB14-413A-447F-A42F-44CBBC46447B}" destId="{FC73E966-C3F0-4F26-A00C-84275B1C082B}" srcOrd="5" destOrd="0" presId="urn:microsoft.com/office/officeart/2005/8/layout/chart3"/>
    <dgm:cxn modelId="{B218DCF2-67E6-44C1-99A5-F7D19BC799DA}" type="presParOf" srcId="{A9D3CB14-413A-447F-A42F-44CBBC46447B}" destId="{36AB48B2-0DF7-47DA-868D-12913291375A}" srcOrd="6" destOrd="0" presId="urn:microsoft.com/office/officeart/2005/8/layout/chart3"/>
    <dgm:cxn modelId="{E473F575-8D2E-4492-B05D-D8CD1CC95BF1}" type="presParOf" srcId="{A9D3CB14-413A-447F-A42F-44CBBC46447B}" destId="{0A37DB8A-C9E9-4A17-9049-DCEB02EC1E23}" srcOrd="7" destOrd="0" presId="urn:microsoft.com/office/officeart/2005/8/layout/chart3"/>
    <dgm:cxn modelId="{D3BEBDAC-9004-43E7-BDE3-128B3230657A}" type="presParOf" srcId="{A9D3CB14-413A-447F-A42F-44CBBC46447B}" destId="{9DEB003D-A967-4750-88F8-94E84347E85F}" srcOrd="8" destOrd="0" presId="urn:microsoft.com/office/officeart/2005/8/layout/chart3"/>
    <dgm:cxn modelId="{17FEC92A-DA87-4762-A2F5-25EBCF7A04E2}" type="presParOf" srcId="{A9D3CB14-413A-447F-A42F-44CBBC46447B}" destId="{F7D5586B-4508-468A-B6FF-D579A53F6B61}" srcOrd="9" destOrd="0" presId="urn:microsoft.com/office/officeart/2005/8/layout/chart3"/>
    <dgm:cxn modelId="{8029225F-DAB8-45F2-989A-36A9C91857BA}" type="presParOf" srcId="{A9D3CB14-413A-447F-A42F-44CBBC46447B}" destId="{013EC597-59F2-4D18-A5D9-664128C5430F}" srcOrd="10" destOrd="0" presId="urn:microsoft.com/office/officeart/2005/8/layout/chart3"/>
    <dgm:cxn modelId="{2283BD4C-032C-4A3D-8562-EFFC56997981}" type="presParOf" srcId="{A9D3CB14-413A-447F-A42F-44CBBC46447B}" destId="{FA4D5D11-894B-4A78-98D9-4D906DD1AAAA}"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9F660-4155-49EA-B8BF-2E25AC907C51}">
      <dsp:nvSpPr>
        <dsp:cNvPr id="0" name=""/>
        <dsp:cNvSpPr/>
      </dsp:nvSpPr>
      <dsp:spPr>
        <a:xfrm>
          <a:off x="2971805" y="161100"/>
          <a:ext cx="5786108" cy="5348743"/>
        </a:xfrm>
        <a:prstGeom prst="pie">
          <a:avLst>
            <a:gd name="adj1" fmla="val 16200000"/>
            <a:gd name="adj2" fmla="val 19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Garamond" panose="02020404030301010803" pitchFamily="18" charset="0"/>
            </a:rPr>
            <a:t>Experience of health care and adult social care services</a:t>
          </a:r>
        </a:p>
      </dsp:txBody>
      <dsp:txXfrm>
        <a:off x="5926854" y="734180"/>
        <a:ext cx="1687615" cy="1146159"/>
      </dsp:txXfrm>
    </dsp:sp>
    <dsp:sp modelId="{E0EFF32E-AEC3-4D2C-BE30-6F70405030FA}">
      <dsp:nvSpPr>
        <dsp:cNvPr id="0" name=""/>
        <dsp:cNvSpPr/>
      </dsp:nvSpPr>
      <dsp:spPr>
        <a:xfrm>
          <a:off x="2814317" y="577381"/>
          <a:ext cx="5801365" cy="5035296"/>
        </a:xfrm>
        <a:prstGeom prst="pie">
          <a:avLst>
            <a:gd name="adj1" fmla="val 19800000"/>
            <a:gd name="adj2" fmla="val 180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Garamond" panose="02020404030301010803" pitchFamily="18" charset="0"/>
            </a:rPr>
            <a:t>Help from family, friends etc. </a:t>
          </a:r>
        </a:p>
      </dsp:txBody>
      <dsp:txXfrm>
        <a:off x="6785490" y="2585505"/>
        <a:ext cx="1754222" cy="1019048"/>
      </dsp:txXfrm>
    </dsp:sp>
    <dsp:sp modelId="{22A30A4E-019A-42D6-8736-00B042E88101}">
      <dsp:nvSpPr>
        <dsp:cNvPr id="0" name=""/>
        <dsp:cNvSpPr/>
      </dsp:nvSpPr>
      <dsp:spPr>
        <a:xfrm>
          <a:off x="3058151" y="356760"/>
          <a:ext cx="5313697" cy="5476538"/>
        </a:xfrm>
        <a:prstGeom prst="pie">
          <a:avLst>
            <a:gd name="adj1" fmla="val 1800000"/>
            <a:gd name="adj2" fmla="val 540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Garamond" panose="02020404030301010803" pitchFamily="18" charset="0"/>
            </a:rPr>
            <a:t>Routine</a:t>
          </a:r>
        </a:p>
      </dsp:txBody>
      <dsp:txXfrm>
        <a:off x="5771932" y="4072983"/>
        <a:ext cx="1549828" cy="1173544"/>
      </dsp:txXfrm>
    </dsp:sp>
    <dsp:sp modelId="{36AB48B2-0DF7-47DA-868D-12913291375A}">
      <dsp:nvSpPr>
        <dsp:cNvPr id="0" name=""/>
        <dsp:cNvSpPr/>
      </dsp:nvSpPr>
      <dsp:spPr>
        <a:xfrm>
          <a:off x="3197351" y="577381"/>
          <a:ext cx="5035296" cy="5035296"/>
        </a:xfrm>
        <a:prstGeom prst="pie">
          <a:avLst>
            <a:gd name="adj1" fmla="val 5400000"/>
            <a:gd name="adj2" fmla="val 900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Garamond" panose="02020404030301010803" pitchFamily="18" charset="0"/>
            </a:rPr>
            <a:t>Relationship</a:t>
          </a:r>
        </a:p>
      </dsp:txBody>
      <dsp:txXfrm>
        <a:off x="4192422" y="3994189"/>
        <a:ext cx="1468628" cy="1078992"/>
      </dsp:txXfrm>
    </dsp:sp>
    <dsp:sp modelId="{9DEB003D-A967-4750-88F8-94E84347E85F}">
      <dsp:nvSpPr>
        <dsp:cNvPr id="0" name=""/>
        <dsp:cNvSpPr/>
      </dsp:nvSpPr>
      <dsp:spPr>
        <a:xfrm>
          <a:off x="2415169" y="577381"/>
          <a:ext cx="6599661" cy="5035296"/>
        </a:xfrm>
        <a:prstGeom prst="pie">
          <a:avLst>
            <a:gd name="adj1" fmla="val 9000000"/>
            <a:gd name="adj2" fmla="val 1260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Garamond" panose="02020404030301010803" pitchFamily="18" charset="0"/>
            </a:rPr>
            <a:t>Dilemmas related to receiving </a:t>
          </a:r>
          <a:r>
            <a:rPr lang="en-US" sz="2000" b="1" kern="1200" dirty="0" smtClean="0">
              <a:latin typeface="Garamond" panose="02020404030301010803" pitchFamily="18" charset="0"/>
            </a:rPr>
            <a:t>social care services</a:t>
          </a:r>
          <a:endParaRPr lang="en-US" sz="2000" b="1" kern="1200" dirty="0">
            <a:latin typeface="Garamond" panose="02020404030301010803" pitchFamily="18" charset="0"/>
          </a:endParaRPr>
        </a:p>
      </dsp:txBody>
      <dsp:txXfrm>
        <a:off x="2517306" y="2585505"/>
        <a:ext cx="1995612" cy="1019048"/>
      </dsp:txXfrm>
    </dsp:sp>
    <dsp:sp modelId="{013EC597-59F2-4D18-A5D9-664128C5430F}">
      <dsp:nvSpPr>
        <dsp:cNvPr id="0" name=""/>
        <dsp:cNvSpPr/>
      </dsp:nvSpPr>
      <dsp:spPr>
        <a:xfrm>
          <a:off x="3197351" y="577381"/>
          <a:ext cx="5035296" cy="5035296"/>
        </a:xfrm>
        <a:prstGeom prst="pie">
          <a:avLst>
            <a:gd name="adj1" fmla="val 126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Garamond" panose="02020404030301010803" pitchFamily="18" charset="0"/>
            </a:rPr>
            <a:t>Impact of COVID</a:t>
          </a:r>
        </a:p>
      </dsp:txBody>
      <dsp:txXfrm>
        <a:off x="4192422" y="1116877"/>
        <a:ext cx="1468628" cy="107899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04A42-3D30-4352-B519-EC2C56E449CB}" type="datetimeFigureOut">
              <a:rPr lang="en-GB" smtClean="0"/>
              <a:t>15/07/2022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F411B-9BEB-45D0-B698-C2D6A1EDDD85}" type="slidenum">
              <a:rPr lang="en-GB" smtClean="0"/>
              <a:t>‹#›</a:t>
            </a:fld>
            <a:endParaRPr lang="en-GB"/>
          </a:p>
        </p:txBody>
      </p:sp>
    </p:spTree>
    <p:extLst>
      <p:ext uri="{BB962C8B-B14F-4D97-AF65-F5344CB8AC3E}">
        <p14:creationId xmlns:p14="http://schemas.microsoft.com/office/powerpoint/2010/main" val="53972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team</a:t>
            </a:r>
            <a:r>
              <a:rPr lang="en-GB" baseline="0" dirty="0"/>
              <a:t> includes seven members. And you met today Grace, Helen (Christina).  The team is lead by Dr Stacey Rand. Other members include Professor Alisoun Milne and Dr Wenjing Zhang. As you heard from Christina we have also two research advisors X who is here today and Y who will join the meeting tomorrow. </a:t>
            </a:r>
            <a:endParaRPr lang="en-GB" dirty="0"/>
          </a:p>
        </p:txBody>
      </p:sp>
      <p:sp>
        <p:nvSpPr>
          <p:cNvPr id="4" name="Slide Number Placeholder 3"/>
          <p:cNvSpPr>
            <a:spLocks noGrp="1"/>
          </p:cNvSpPr>
          <p:nvPr>
            <p:ph type="sldNum" sz="quarter" idx="10"/>
          </p:nvPr>
        </p:nvSpPr>
        <p:spPr/>
        <p:txBody>
          <a:bodyPr/>
          <a:lstStyle/>
          <a:p>
            <a:fld id="{EC65DD28-0577-4C92-B0A2-BB0CD7C3871C}" type="slidenum">
              <a:rPr lang="en-GB" smtClean="0"/>
              <a:t>2</a:t>
            </a:fld>
            <a:endParaRPr lang="en-GB"/>
          </a:p>
        </p:txBody>
      </p:sp>
    </p:spTree>
    <p:extLst>
      <p:ext uri="{BB962C8B-B14F-4D97-AF65-F5344CB8AC3E}">
        <p14:creationId xmlns:p14="http://schemas.microsoft.com/office/powerpoint/2010/main" val="128403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provided by family/friend carers is a vital part of care for people with dependency needs. Most carers are of</a:t>
            </a:r>
          </a:p>
          <a:p>
            <a:r>
              <a:rPr lang="en-GB" dirty="0"/>
              <a:t>working age, however, carers aged 65 years and older are the fastest growing group. These older carers make up at</a:t>
            </a:r>
          </a:p>
          <a:p>
            <a:r>
              <a:rPr lang="en-GB" dirty="0"/>
              <a:t>least 20% of the seven million carers in the UK.</a:t>
            </a:r>
          </a:p>
          <a:p>
            <a:endParaRPr lang="en-GB" dirty="0"/>
          </a:p>
        </p:txBody>
      </p:sp>
      <p:sp>
        <p:nvSpPr>
          <p:cNvPr id="4" name="Slide Number Placeholder 3"/>
          <p:cNvSpPr>
            <a:spLocks noGrp="1"/>
          </p:cNvSpPr>
          <p:nvPr>
            <p:ph type="sldNum" sz="quarter" idx="10"/>
          </p:nvPr>
        </p:nvSpPr>
        <p:spPr/>
        <p:txBody>
          <a:bodyPr/>
          <a:lstStyle/>
          <a:p>
            <a:fld id="{A60F411B-9BEB-45D0-B698-C2D6A1EDDD85}" type="slidenum">
              <a:rPr lang="en-GB" smtClean="0"/>
              <a:t>4</a:t>
            </a:fld>
            <a:endParaRPr lang="en-GB"/>
          </a:p>
        </p:txBody>
      </p:sp>
    </p:spTree>
    <p:extLst>
      <p:ext uri="{BB962C8B-B14F-4D97-AF65-F5344CB8AC3E}">
        <p14:creationId xmlns:p14="http://schemas.microsoft.com/office/powerpoint/2010/main" val="174441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often understood as the impact on the person with support needs, not the carer or ’dyad’ (carer and the person they support together)</a:t>
            </a:r>
          </a:p>
          <a:p>
            <a:endParaRPr lang="en-GB" dirty="0"/>
          </a:p>
          <a:p>
            <a:endParaRPr lang="en-GB" dirty="0"/>
          </a:p>
        </p:txBody>
      </p:sp>
      <p:sp>
        <p:nvSpPr>
          <p:cNvPr id="4" name="Slide Number Placeholder 3"/>
          <p:cNvSpPr>
            <a:spLocks noGrp="1"/>
          </p:cNvSpPr>
          <p:nvPr>
            <p:ph type="sldNum" sz="quarter" idx="10"/>
          </p:nvPr>
        </p:nvSpPr>
        <p:spPr/>
        <p:txBody>
          <a:bodyPr/>
          <a:lstStyle/>
          <a:p>
            <a:fld id="{A60F411B-9BEB-45D0-B698-C2D6A1EDDD85}" type="slidenum">
              <a:rPr lang="en-GB" smtClean="0"/>
              <a:t>5</a:t>
            </a:fld>
            <a:endParaRPr lang="en-GB"/>
          </a:p>
        </p:txBody>
      </p:sp>
    </p:spTree>
    <p:extLst>
      <p:ext uri="{BB962C8B-B14F-4D97-AF65-F5344CB8AC3E}">
        <p14:creationId xmlns:p14="http://schemas.microsoft.com/office/powerpoint/2010/main" val="198339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0F411B-9BEB-45D0-B698-C2D6A1EDDD85}" type="slidenum">
              <a:rPr lang="en-GB" smtClean="0"/>
              <a:t>6</a:t>
            </a:fld>
            <a:endParaRPr lang="en-GB"/>
          </a:p>
        </p:txBody>
      </p:sp>
    </p:spTree>
    <p:extLst>
      <p:ext uri="{BB962C8B-B14F-4D97-AF65-F5344CB8AC3E}">
        <p14:creationId xmlns:p14="http://schemas.microsoft.com/office/powerpoint/2010/main" val="101262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0F411B-9BEB-45D0-B698-C2D6A1EDDD85}" type="slidenum">
              <a:rPr lang="en-GB" smtClean="0"/>
              <a:t>8</a:t>
            </a:fld>
            <a:endParaRPr lang="en-GB"/>
          </a:p>
        </p:txBody>
      </p:sp>
    </p:spTree>
    <p:extLst>
      <p:ext uri="{BB962C8B-B14F-4D97-AF65-F5344CB8AC3E}">
        <p14:creationId xmlns:p14="http://schemas.microsoft.com/office/powerpoint/2010/main" val="48995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0F411B-9BEB-45D0-B698-C2D6A1EDDD85}" type="slidenum">
              <a:rPr lang="en-GB" smtClean="0"/>
              <a:t>11</a:t>
            </a:fld>
            <a:endParaRPr lang="en-GB"/>
          </a:p>
        </p:txBody>
      </p:sp>
    </p:spTree>
    <p:extLst>
      <p:ext uri="{BB962C8B-B14F-4D97-AF65-F5344CB8AC3E}">
        <p14:creationId xmlns:p14="http://schemas.microsoft.com/office/powerpoint/2010/main" val="372863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0F411B-9BEB-45D0-B698-C2D6A1EDDD85}" type="slidenum">
              <a:rPr lang="en-GB" smtClean="0"/>
              <a:t>13</a:t>
            </a:fld>
            <a:endParaRPr lang="en-GB"/>
          </a:p>
        </p:txBody>
      </p:sp>
    </p:spTree>
    <p:extLst>
      <p:ext uri="{BB962C8B-B14F-4D97-AF65-F5344CB8AC3E}">
        <p14:creationId xmlns:p14="http://schemas.microsoft.com/office/powerpoint/2010/main" val="421002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0F411B-9BEB-45D0-B698-C2D6A1EDDD85}" type="slidenum">
              <a:rPr lang="en-GB" smtClean="0"/>
              <a:t>16</a:t>
            </a:fld>
            <a:endParaRPr lang="en-GB"/>
          </a:p>
        </p:txBody>
      </p:sp>
    </p:spTree>
    <p:extLst>
      <p:ext uri="{BB962C8B-B14F-4D97-AF65-F5344CB8AC3E}">
        <p14:creationId xmlns:p14="http://schemas.microsoft.com/office/powerpoint/2010/main" val="62997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9F1780-B938-4302-924D-839F27E748B5}"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326830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9F1780-B938-4302-924D-839F27E748B5}"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42859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9F1780-B938-4302-924D-839F27E748B5}"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370940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9F1780-B938-4302-924D-839F27E748B5}"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313304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9F1780-B938-4302-924D-839F27E748B5}"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53170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9F1780-B938-4302-924D-839F27E748B5}"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238649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9F1780-B938-4302-924D-839F27E748B5}" type="datetimeFigureOut">
              <a:rPr lang="en-GB" smtClean="0"/>
              <a:t>15/07/2022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43425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9F1780-B938-4302-924D-839F27E748B5}" type="datetimeFigureOut">
              <a:rPr lang="en-GB" smtClean="0"/>
              <a:t>15/07/2022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230087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F1780-B938-4302-924D-839F27E748B5}" type="datetimeFigureOut">
              <a:rPr lang="en-GB" smtClean="0"/>
              <a:t>15/07/2022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57416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9F1780-B938-4302-924D-839F27E748B5}"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35392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9F1780-B938-4302-924D-839F27E748B5}"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21F57F-8BCC-46C4-9FC0-21A533D173F9}" type="slidenum">
              <a:rPr lang="en-GB" smtClean="0"/>
              <a:t>‹#›</a:t>
            </a:fld>
            <a:endParaRPr lang="en-GB"/>
          </a:p>
        </p:txBody>
      </p:sp>
    </p:spTree>
    <p:extLst>
      <p:ext uri="{BB962C8B-B14F-4D97-AF65-F5344CB8AC3E}">
        <p14:creationId xmlns:p14="http://schemas.microsoft.com/office/powerpoint/2010/main" val="12897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F1780-B938-4302-924D-839F27E748B5}" type="datetimeFigureOut">
              <a:rPr lang="en-GB" smtClean="0"/>
              <a:t>15/07/2022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1F57F-8BCC-46C4-9FC0-21A533D173F9}" type="slidenum">
              <a:rPr lang="en-GB" smtClean="0"/>
              <a:t>‹#›</a:t>
            </a:fld>
            <a:endParaRPr lang="en-GB"/>
          </a:p>
        </p:txBody>
      </p:sp>
    </p:spTree>
    <p:extLst>
      <p:ext uri="{BB962C8B-B14F-4D97-AF65-F5344CB8AC3E}">
        <p14:creationId xmlns:p14="http://schemas.microsoft.com/office/powerpoint/2010/main" val="394431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ventbrite.co.uk/e/the-dyadic-impact-of-social-care-for-older-carers-dyads-tickets-309567824697?utm-campaign=social&amp;utm-content=attendeeshare&amp;utm-medium=discovery&amp;utm-term=listing&amp;utm-source=cp&amp;aff=escb"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pssru.ac.uk/dyadproject/homep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geingbetter.resourcespace.com/pages/home.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495" y="1180407"/>
            <a:ext cx="7013359" cy="3107508"/>
          </a:xfrm>
        </p:spPr>
        <p:txBody>
          <a:bodyPr>
            <a:noAutofit/>
          </a:bodyPr>
          <a:lstStyle/>
          <a:p>
            <a:pPr algn="l"/>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r>
              <a:rPr lang="en-GB" sz="3600" b="1">
                <a:latin typeface="Garamond" panose="02020404030301010803" pitchFamily="18" charset="0"/>
              </a:rPr>
              <a:t/>
            </a:r>
            <a:br>
              <a:rPr lang="en-GB" sz="3600" b="1">
                <a:latin typeface="Garamond" panose="02020404030301010803" pitchFamily="18" charset="0"/>
              </a:rPr>
            </a:br>
            <a:endParaRPr lang="en-GB" sz="3600" b="1" dirty="0">
              <a:latin typeface="Garamond" panose="02020404030301010803" pitchFamily="18" charset="0"/>
            </a:endParaRPr>
          </a:p>
        </p:txBody>
      </p:sp>
      <p:sp>
        <p:nvSpPr>
          <p:cNvPr id="3" name="Subtitle 2"/>
          <p:cNvSpPr>
            <a:spLocks noGrp="1"/>
          </p:cNvSpPr>
          <p:nvPr>
            <p:ph type="subTitle" idx="1"/>
          </p:nvPr>
        </p:nvSpPr>
        <p:spPr>
          <a:xfrm>
            <a:off x="332509" y="4123113"/>
            <a:ext cx="10751127" cy="2195268"/>
          </a:xfrm>
        </p:spPr>
        <p:txBody>
          <a:bodyPr>
            <a:normAutofit fontScale="40000" lnSpcReduction="20000"/>
          </a:bodyPr>
          <a:lstStyle/>
          <a:p>
            <a:pPr algn="l"/>
            <a:r>
              <a:rPr lang="en-GB" sz="5800" b="1" dirty="0">
                <a:latin typeface="Garamond" panose="02020404030301010803" pitchFamily="18" charset="0"/>
              </a:rPr>
              <a:t>Dr </a:t>
            </a:r>
            <a:r>
              <a:rPr lang="en-GB" sz="5800" b="1" dirty="0" err="1">
                <a:latin typeface="Garamond" panose="02020404030301010803" pitchFamily="18" charset="0"/>
              </a:rPr>
              <a:t>Barbora</a:t>
            </a:r>
            <a:r>
              <a:rPr lang="en-GB" sz="5800" b="1" dirty="0">
                <a:latin typeface="Garamond" panose="02020404030301010803" pitchFamily="18" charset="0"/>
              </a:rPr>
              <a:t> </a:t>
            </a:r>
            <a:r>
              <a:rPr lang="en-GB" sz="5800" b="1" dirty="0" err="1">
                <a:latin typeface="Garamond" panose="02020404030301010803" pitchFamily="18" charset="0"/>
              </a:rPr>
              <a:t>Šilarová</a:t>
            </a:r>
            <a:r>
              <a:rPr lang="en-GB" sz="5800" b="1" dirty="0">
                <a:latin typeface="Garamond" panose="02020404030301010803" pitchFamily="18" charset="0"/>
              </a:rPr>
              <a:t> (she/her)</a:t>
            </a:r>
          </a:p>
          <a:p>
            <a:pPr algn="l"/>
            <a:endParaRPr lang="en-GB" sz="4000" b="1" dirty="0">
              <a:latin typeface="Garamond" panose="02020404030301010803" pitchFamily="18" charset="0"/>
            </a:endParaRPr>
          </a:p>
          <a:p>
            <a:pPr algn="l"/>
            <a:r>
              <a:rPr lang="en-GB" sz="4000" b="1" dirty="0">
                <a:latin typeface="Garamond" panose="02020404030301010803" pitchFamily="18" charset="0"/>
              </a:rPr>
              <a:t>Grace Collins MSc</a:t>
            </a:r>
            <a:r>
              <a:rPr lang="en-GB" sz="4000" b="1" baseline="30000" dirty="0">
                <a:latin typeface="Garamond" panose="02020404030301010803" pitchFamily="18" charset="0"/>
              </a:rPr>
              <a:t>1</a:t>
            </a:r>
            <a:r>
              <a:rPr lang="en-GB" sz="4000" b="1" dirty="0">
                <a:latin typeface="Garamond" panose="02020404030301010803" pitchFamily="18" charset="0"/>
              </a:rPr>
              <a:t>, Dr Stacey Rand</a:t>
            </a:r>
            <a:r>
              <a:rPr lang="en-GB" sz="4000" b="1" baseline="30000" dirty="0">
                <a:latin typeface="Garamond" panose="02020404030301010803" pitchFamily="18" charset="0"/>
              </a:rPr>
              <a:t>1</a:t>
            </a:r>
            <a:r>
              <a:rPr lang="en-GB" sz="4000" b="1" dirty="0">
                <a:latin typeface="Garamond" panose="02020404030301010803" pitchFamily="18" charset="0"/>
              </a:rPr>
              <a:t>, Dr Wenjing Zhang</a:t>
            </a:r>
            <a:r>
              <a:rPr lang="en-GB" sz="4000" b="1" baseline="30000" dirty="0">
                <a:latin typeface="Garamond" panose="02020404030301010803" pitchFamily="18" charset="0"/>
              </a:rPr>
              <a:t>2</a:t>
            </a:r>
            <a:r>
              <a:rPr lang="en-GB" sz="4000" b="1" dirty="0">
                <a:latin typeface="Garamond" panose="02020404030301010803" pitchFamily="18" charset="0"/>
              </a:rPr>
              <a:t> &amp; Professor Alisoun Milne</a:t>
            </a:r>
            <a:r>
              <a:rPr lang="en-GB" sz="4000" b="1" baseline="30000" dirty="0">
                <a:latin typeface="Garamond" panose="02020404030301010803" pitchFamily="18" charset="0"/>
              </a:rPr>
              <a:t>3</a:t>
            </a:r>
          </a:p>
          <a:p>
            <a:pPr algn="l"/>
            <a:r>
              <a:rPr lang="en-GB" sz="4000" baseline="30000" dirty="0">
                <a:latin typeface="Garamond" panose="02020404030301010803" pitchFamily="18" charset="0"/>
              </a:rPr>
              <a:t>1</a:t>
            </a:r>
            <a:r>
              <a:rPr lang="en-GB" sz="4000" dirty="0">
                <a:latin typeface="Garamond" panose="02020404030301010803" pitchFamily="18" charset="0"/>
              </a:rPr>
              <a:t>Personal Social Services Research Unit</a:t>
            </a:r>
          </a:p>
          <a:p>
            <a:pPr algn="l"/>
            <a:r>
              <a:rPr lang="en-GB" sz="4000" baseline="30000" dirty="0">
                <a:effectLst/>
                <a:latin typeface="Garamond" panose="02020404030301010803" pitchFamily="18" charset="0"/>
                <a:ea typeface="Calibri" panose="020F0502020204030204" pitchFamily="34" charset="0"/>
              </a:rPr>
              <a:t>2</a:t>
            </a:r>
            <a:r>
              <a:rPr lang="en-GB" sz="4000" dirty="0">
                <a:effectLst/>
                <a:latin typeface="Garamond" panose="02020404030301010803" pitchFamily="18" charset="0"/>
                <a:ea typeface="Calibri" panose="020F0502020204030204" pitchFamily="34" charset="0"/>
              </a:rPr>
              <a:t>Centre For Health Services Studies</a:t>
            </a:r>
          </a:p>
          <a:p>
            <a:pPr algn="l"/>
            <a:r>
              <a:rPr lang="en-GB" sz="4000" baseline="30000" dirty="0">
                <a:latin typeface="Garamond" panose="02020404030301010803" pitchFamily="18" charset="0"/>
              </a:rPr>
              <a:t>3</a:t>
            </a:r>
            <a:r>
              <a:rPr lang="en-GB" sz="4000" dirty="0">
                <a:latin typeface="Garamond" panose="02020404030301010803" pitchFamily="18" charset="0"/>
              </a:rPr>
              <a:t>School of Social Policy, Sociology and Social Research</a:t>
            </a:r>
          </a:p>
          <a:p>
            <a:pPr algn="l"/>
            <a:r>
              <a:rPr lang="en-GB" sz="4000" dirty="0">
                <a:latin typeface="Garamond" panose="02020404030301010803" pitchFamily="18" charset="0"/>
              </a:rPr>
              <a:t>University of Kent</a:t>
            </a:r>
          </a:p>
          <a:p>
            <a:pPr algn="l"/>
            <a:endParaRPr lang="en-GB" sz="7200" dirty="0">
              <a:latin typeface="Garamond" panose="02020404030301010803" pitchFamily="18" charset="0"/>
            </a:endParaRPr>
          </a:p>
          <a:p>
            <a:endParaRPr lang="en-GB" dirty="0"/>
          </a:p>
          <a:p>
            <a:endParaRPr lang="en-GB" dirty="0"/>
          </a:p>
        </p:txBody>
      </p:sp>
      <p:pic>
        <p:nvPicPr>
          <p:cNvPr id="7" name="Picture 6"/>
          <p:cNvPicPr>
            <a:picLocks noChangeAspect="1"/>
          </p:cNvPicPr>
          <p:nvPr/>
        </p:nvPicPr>
        <p:blipFill>
          <a:blip r:embed="rId2"/>
          <a:stretch>
            <a:fillRect/>
          </a:stretch>
        </p:blipFill>
        <p:spPr>
          <a:xfrm>
            <a:off x="332509" y="105713"/>
            <a:ext cx="1538524" cy="917197"/>
          </a:xfrm>
          <a:prstGeom prst="rect">
            <a:avLst/>
          </a:prstGeom>
        </p:spPr>
      </p:pic>
      <p:pic>
        <p:nvPicPr>
          <p:cNvPr id="8" name="Picture 7"/>
          <p:cNvPicPr>
            <a:picLocks noChangeAspect="1"/>
          </p:cNvPicPr>
          <p:nvPr/>
        </p:nvPicPr>
        <p:blipFill>
          <a:blip r:embed="rId3"/>
          <a:stretch>
            <a:fillRect/>
          </a:stretch>
        </p:blipFill>
        <p:spPr>
          <a:xfrm>
            <a:off x="2073449" y="357808"/>
            <a:ext cx="1423733" cy="665102"/>
          </a:xfrm>
          <a:prstGeom prst="rect">
            <a:avLst/>
          </a:prstGeom>
        </p:spPr>
      </p:pic>
      <p:pic>
        <p:nvPicPr>
          <p:cNvPr id="9" name="Picture 8"/>
          <p:cNvPicPr>
            <a:picLocks noChangeAspect="1"/>
          </p:cNvPicPr>
          <p:nvPr/>
        </p:nvPicPr>
        <p:blipFill>
          <a:blip r:embed="rId4"/>
          <a:stretch>
            <a:fillRect/>
          </a:stretch>
        </p:blipFill>
        <p:spPr>
          <a:xfrm>
            <a:off x="9144000" y="357808"/>
            <a:ext cx="2764743" cy="587780"/>
          </a:xfrm>
          <a:prstGeom prst="rect">
            <a:avLst/>
          </a:prstGeom>
        </p:spPr>
      </p:pic>
      <p:pic>
        <p:nvPicPr>
          <p:cNvPr id="11" name="Picture 10" descr="SuperCarers - Care Guidance from the Expert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274" y="3200400"/>
            <a:ext cx="4305670" cy="3515557"/>
          </a:xfrm>
          <a:prstGeom prst="rect">
            <a:avLst/>
          </a:prstGeom>
          <a:noFill/>
          <a:ln>
            <a:noFill/>
          </a:ln>
        </p:spPr>
      </p:pic>
      <p:sp>
        <p:nvSpPr>
          <p:cNvPr id="4" name="Rectangle 3"/>
          <p:cNvSpPr/>
          <p:nvPr/>
        </p:nvSpPr>
        <p:spPr>
          <a:xfrm>
            <a:off x="449181" y="1204503"/>
            <a:ext cx="7905109" cy="2308324"/>
          </a:xfrm>
          <a:prstGeom prst="rect">
            <a:avLst/>
          </a:prstGeom>
        </p:spPr>
        <p:txBody>
          <a:bodyPr wrap="square">
            <a:spAutoFit/>
          </a:bodyPr>
          <a:lstStyle/>
          <a:p>
            <a:r>
              <a:rPr lang="en-GB" sz="3600" b="1">
                <a:solidFill>
                  <a:prstClr val="black"/>
                </a:solidFill>
                <a:latin typeface="Garamond" panose="02020404030301010803" pitchFamily="18" charset="0"/>
                <a:ea typeface="+mj-ea"/>
                <a:cs typeface="+mj-cs"/>
              </a:rPr>
              <a:t>The role of adult social care services in individual and dyadic quality of life: perspectives from older carers and individuals they support</a:t>
            </a:r>
            <a:endParaRPr lang="en-GB" dirty="0"/>
          </a:p>
        </p:txBody>
      </p:sp>
    </p:spTree>
    <p:extLst>
      <p:ext uri="{BB962C8B-B14F-4D97-AF65-F5344CB8AC3E}">
        <p14:creationId xmlns:p14="http://schemas.microsoft.com/office/powerpoint/2010/main" val="1691278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Garamond" panose="02020404030301010803" pitchFamily="18" charset="0"/>
              </a:rPr>
              <a:t>Participants </a:t>
            </a:r>
          </a:p>
        </p:txBody>
      </p:sp>
      <p:sp>
        <p:nvSpPr>
          <p:cNvPr id="3" name="Content Placeholder 2"/>
          <p:cNvSpPr>
            <a:spLocks noGrp="1"/>
          </p:cNvSpPr>
          <p:nvPr>
            <p:ph idx="1"/>
          </p:nvPr>
        </p:nvSpPr>
        <p:spPr/>
        <p:txBody>
          <a:bodyPr>
            <a:normAutofit lnSpcReduction="10000"/>
          </a:bodyPr>
          <a:lstStyle/>
          <a:p>
            <a:pPr marL="0" lvl="0" indent="0">
              <a:lnSpc>
                <a:spcPct val="100000"/>
              </a:lnSpc>
              <a:spcBef>
                <a:spcPts val="0"/>
              </a:spcBef>
              <a:buNone/>
            </a:pPr>
            <a:r>
              <a:rPr lang="en-GB" b="1" dirty="0">
                <a:solidFill>
                  <a:prstClr val="black"/>
                </a:solidFill>
                <a:latin typeface="Garamond" panose="02020404030301010803" pitchFamily="18" charset="0"/>
              </a:rPr>
              <a:t>Carers (n=27): </a:t>
            </a:r>
            <a:r>
              <a:rPr lang="en-GB" dirty="0">
                <a:solidFill>
                  <a:prstClr val="black"/>
                </a:solidFill>
                <a:latin typeface="Garamond" panose="02020404030301010803" pitchFamily="18" charset="0"/>
              </a:rPr>
              <a:t>75.1 years (SD:6.8; 67-95); 48% (n=13) females; 88.9% (n=24) White/White British; 88.9% (n=24) cared for their spouse/partner; 66.7% (n=18) provided 50+hours per week of care; 22% (n=6) provided care 24/7; 29.6% (n=8) provided ≥ 10 years of care</a:t>
            </a:r>
          </a:p>
          <a:p>
            <a:pPr marL="0" lvl="0" indent="0">
              <a:lnSpc>
                <a:spcPct val="100000"/>
              </a:lnSpc>
              <a:spcBef>
                <a:spcPts val="0"/>
              </a:spcBef>
              <a:buNone/>
            </a:pPr>
            <a:endParaRPr lang="en-GB" dirty="0">
              <a:solidFill>
                <a:prstClr val="black"/>
              </a:solidFill>
              <a:latin typeface="Garamond" panose="02020404030301010803" pitchFamily="18" charset="0"/>
            </a:endParaRPr>
          </a:p>
          <a:p>
            <a:pPr marL="0" lvl="0" indent="0">
              <a:lnSpc>
                <a:spcPct val="100000"/>
              </a:lnSpc>
              <a:spcBef>
                <a:spcPts val="0"/>
              </a:spcBef>
              <a:buNone/>
            </a:pPr>
            <a:r>
              <a:rPr lang="en-GB" b="1" dirty="0">
                <a:solidFill>
                  <a:prstClr val="black"/>
                </a:solidFill>
                <a:latin typeface="Garamond" panose="02020404030301010803" pitchFamily="18" charset="0"/>
              </a:rPr>
              <a:t>Service users (n=27): </a:t>
            </a:r>
            <a:r>
              <a:rPr lang="en-GB" dirty="0">
                <a:solidFill>
                  <a:prstClr val="black"/>
                </a:solidFill>
                <a:latin typeface="Garamond" panose="02020404030301010803" pitchFamily="18" charset="0"/>
              </a:rPr>
              <a:t>75.2 years (SD: 12.8; 29-99 years old); 52% (n=14) females,  92.6% living with dementia</a:t>
            </a:r>
          </a:p>
          <a:p>
            <a:pPr marL="0" lvl="0" indent="0">
              <a:lnSpc>
                <a:spcPct val="100000"/>
              </a:lnSpc>
              <a:spcBef>
                <a:spcPts val="0"/>
              </a:spcBef>
              <a:buNone/>
            </a:pPr>
            <a:endParaRPr lang="en-GB" dirty="0">
              <a:solidFill>
                <a:prstClr val="black"/>
              </a:solidFill>
              <a:latin typeface="Garamond" panose="02020404030301010803" pitchFamily="18" charset="0"/>
            </a:endParaRPr>
          </a:p>
          <a:p>
            <a:pPr marL="0" indent="0">
              <a:buNone/>
            </a:pPr>
            <a:r>
              <a:rPr lang="en-GB" b="1" dirty="0">
                <a:latin typeface="Garamond" panose="02020404030301010803" pitchFamily="18" charset="0"/>
              </a:rPr>
              <a:t>Care services: </a:t>
            </a:r>
            <a:r>
              <a:rPr lang="en-GB" dirty="0">
                <a:latin typeface="Garamond" panose="02020404030301010803" pitchFamily="18" charset="0"/>
              </a:rPr>
              <a:t>70.4% (n=19) of participants paid for the social care services either in full or a contribution</a:t>
            </a:r>
          </a:p>
          <a:p>
            <a:endParaRPr lang="en-GB" dirty="0"/>
          </a:p>
        </p:txBody>
      </p:sp>
    </p:spTree>
    <p:extLst>
      <p:ext uri="{BB962C8B-B14F-4D97-AF65-F5344CB8AC3E}">
        <p14:creationId xmlns:p14="http://schemas.microsoft.com/office/powerpoint/2010/main" val="386850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Garamond" panose="02020404030301010803" pitchFamily="18" charset="0"/>
              </a:rPr>
              <a:t>Community based social care and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9958860"/>
              </p:ext>
            </p:extLst>
          </p:nvPr>
        </p:nvGraphicFramePr>
        <p:xfrm>
          <a:off x="838200" y="1825625"/>
          <a:ext cx="53594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123739"/>
              </p:ext>
            </p:extLst>
          </p:nvPr>
        </p:nvGraphicFramePr>
        <p:xfrm>
          <a:off x="6309360" y="2006248"/>
          <a:ext cx="5659120" cy="3713831"/>
        </p:xfrm>
        <a:graphic>
          <a:graphicData uri="http://schemas.openxmlformats.org/drawingml/2006/table">
            <a:tbl>
              <a:tblPr firstRow="1" firstCol="1" bandRow="1"/>
              <a:tblGrid>
                <a:gridCol w="3641974">
                  <a:extLst>
                    <a:ext uri="{9D8B030D-6E8A-4147-A177-3AD203B41FA5}">
                      <a16:colId xmlns:a16="http://schemas.microsoft.com/office/drawing/2014/main" val="3853266259"/>
                    </a:ext>
                  </a:extLst>
                </a:gridCol>
                <a:gridCol w="2017146">
                  <a:extLst>
                    <a:ext uri="{9D8B030D-6E8A-4147-A177-3AD203B41FA5}">
                      <a16:colId xmlns:a16="http://schemas.microsoft.com/office/drawing/2014/main" val="2242699800"/>
                    </a:ext>
                  </a:extLst>
                </a:gridCol>
              </a:tblGrid>
              <a:tr h="337621">
                <a:tc>
                  <a:txBody>
                    <a:bodyPr/>
                    <a:lstStyle/>
                    <a:p>
                      <a:pPr>
                        <a:lnSpc>
                          <a:spcPct val="115000"/>
                        </a:lnSpc>
                        <a:spcAft>
                          <a:spcPts val="0"/>
                        </a:spcAft>
                      </a:pPr>
                      <a:r>
                        <a:rPr lang="en-GB" sz="1200" b="1">
                          <a:effectLst/>
                          <a:latin typeface="Garamond" panose="02020404030301010803" pitchFamily="18" charset="0"/>
                          <a:ea typeface="Calibri" panose="020F0502020204030204" pitchFamily="34" charset="0"/>
                          <a:cs typeface="Times New Roman" panose="02020603050405020304" pitchFamily="18" charset="0"/>
                        </a:rPr>
                        <a:t>Variable</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Garamond" panose="02020404030301010803" pitchFamily="18" charset="0"/>
                          <a:ea typeface="Calibri" panose="020F0502020204030204" pitchFamily="34" charset="0"/>
                          <a:cs typeface="Times New Roman" panose="02020603050405020304" pitchFamily="18" charset="0"/>
                        </a:rPr>
                        <a:t>N (percentage)</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099341"/>
                  </a:ext>
                </a:extLst>
              </a:tr>
              <a:tr h="337621">
                <a:tc>
                  <a:txBody>
                    <a:bodyPr/>
                    <a:lstStyle/>
                    <a:p>
                      <a:pPr>
                        <a:lnSpc>
                          <a:spcPct val="115000"/>
                        </a:lnSpc>
                        <a:spcAft>
                          <a:spcPts val="0"/>
                        </a:spcAft>
                      </a:pPr>
                      <a:r>
                        <a:rPr lang="en-GB" sz="1200" dirty="0">
                          <a:effectLst/>
                          <a:latin typeface="Garamond" panose="02020404030301010803" pitchFamily="18" charset="0"/>
                          <a:ea typeface="Calibri" panose="020F0502020204030204" pitchFamily="34" charset="0"/>
                          <a:cs typeface="Times New Roman" panose="02020603050405020304" pitchFamily="18" charset="0"/>
                        </a:rPr>
                        <a:t>Support or services used over the last 12 months</a:t>
                      </a:r>
                      <a:endParaRPr lang="en-GB"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23063701"/>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Information and advice</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19 (70.37%)</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62872974"/>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Support or services allowing a break from caring</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17 (62.96%)</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75383235"/>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Home care/home help</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14 (51.85%)</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52682755"/>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Day centre/day activities</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7 (25.93%)</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11179056"/>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Lunch club</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2 (7.41%)</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02457005"/>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Meals services</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effectLst/>
                          <a:latin typeface="Garamond" panose="02020404030301010803" pitchFamily="18" charset="0"/>
                          <a:ea typeface="Calibri" panose="020F0502020204030204" pitchFamily="34" charset="0"/>
                          <a:cs typeface="Times New Roman" panose="02020603050405020304" pitchFamily="18" charset="0"/>
                        </a:rPr>
                        <a:t>0 (0%)</a:t>
                      </a:r>
                      <a:endParaRPr lang="en-GB"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96652512"/>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Equipment or adaptation to the home</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16 (59.2%)</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58579280"/>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Lifeline alarm</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4 (14.81%)</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757847"/>
                  </a:ext>
                </a:extLst>
              </a:tr>
              <a:tr h="337621">
                <a:tc>
                  <a:txBody>
                    <a:bodyPr/>
                    <a:lstStyle/>
                    <a:p>
                      <a:pPr>
                        <a:lnSpc>
                          <a:spcPct val="115000"/>
                        </a:lnSpc>
                        <a:spcAft>
                          <a:spcPts val="0"/>
                        </a:spcAft>
                      </a:pPr>
                      <a:r>
                        <a:rPr lang="en-GB" sz="1200">
                          <a:effectLst/>
                          <a:latin typeface="Garamond" panose="02020404030301010803" pitchFamily="18" charset="0"/>
                          <a:ea typeface="Calibri" panose="020F0502020204030204" pitchFamily="34" charset="0"/>
                          <a:cs typeface="Times New Roman" panose="02020603050405020304" pitchFamily="18" charset="0"/>
                        </a:rPr>
                        <a:t>   Support from a carers organisation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GB" sz="1200" dirty="0">
                          <a:effectLst/>
                          <a:latin typeface="Garamond" panose="02020404030301010803" pitchFamily="18" charset="0"/>
                          <a:ea typeface="Calibri" panose="020F0502020204030204" pitchFamily="34" charset="0"/>
                          <a:cs typeface="Times New Roman" panose="02020603050405020304" pitchFamily="18" charset="0"/>
                        </a:rPr>
                        <a:t>19 (70.37%)</a:t>
                      </a:r>
                      <a:endParaRPr lang="en-GB"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35682995"/>
                  </a:ext>
                </a:extLst>
              </a:tr>
            </a:tbl>
          </a:graphicData>
        </a:graphic>
      </p:graphicFrame>
      <p:sp>
        <p:nvSpPr>
          <p:cNvPr id="7" name="TextBox 6"/>
          <p:cNvSpPr txBox="1"/>
          <p:nvPr/>
        </p:nvSpPr>
        <p:spPr>
          <a:xfrm>
            <a:off x="6197600" y="1677139"/>
            <a:ext cx="4145280" cy="307777"/>
          </a:xfrm>
          <a:prstGeom prst="rect">
            <a:avLst/>
          </a:prstGeom>
          <a:noFill/>
        </p:spPr>
        <p:txBody>
          <a:bodyPr wrap="square" rtlCol="0">
            <a:spAutoFit/>
          </a:bodyPr>
          <a:lstStyle/>
          <a:p>
            <a:r>
              <a:rPr lang="en-GB" sz="1400" b="1" dirty="0">
                <a:latin typeface="Garamond" panose="02020404030301010803" pitchFamily="18" charset="0"/>
              </a:rPr>
              <a:t>Table 1. </a:t>
            </a:r>
            <a:r>
              <a:rPr lang="en-GB" sz="1400" dirty="0">
                <a:latin typeface="Garamond" panose="02020404030301010803" pitchFamily="18" charset="0"/>
              </a:rPr>
              <a:t>The use of adult social care services </a:t>
            </a:r>
          </a:p>
        </p:txBody>
      </p:sp>
      <p:sp>
        <p:nvSpPr>
          <p:cNvPr id="8" name="TextBox 7"/>
          <p:cNvSpPr txBox="1"/>
          <p:nvPr/>
        </p:nvSpPr>
        <p:spPr>
          <a:xfrm>
            <a:off x="838200" y="1671736"/>
            <a:ext cx="4145280" cy="307777"/>
          </a:xfrm>
          <a:prstGeom prst="rect">
            <a:avLst/>
          </a:prstGeom>
          <a:noFill/>
        </p:spPr>
        <p:txBody>
          <a:bodyPr wrap="square" rtlCol="0">
            <a:spAutoFit/>
          </a:bodyPr>
          <a:lstStyle/>
          <a:p>
            <a:r>
              <a:rPr lang="en-GB" sz="1400" b="1" dirty="0">
                <a:latin typeface="Garamond" panose="02020404030301010803" pitchFamily="18" charset="0"/>
              </a:rPr>
              <a:t>Figure 2. </a:t>
            </a:r>
            <a:r>
              <a:rPr lang="en-GB" sz="1400" dirty="0">
                <a:latin typeface="Garamond" panose="02020404030301010803" pitchFamily="18" charset="0"/>
              </a:rPr>
              <a:t>ASCOT for Carers</a:t>
            </a:r>
          </a:p>
        </p:txBody>
      </p:sp>
    </p:spTree>
    <p:extLst>
      <p:ext uri="{BB962C8B-B14F-4D97-AF65-F5344CB8AC3E}">
        <p14:creationId xmlns:p14="http://schemas.microsoft.com/office/powerpoint/2010/main" val="1997414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Garamond" panose="02020404030301010803" pitchFamily="18" charset="0"/>
              </a:rPr>
              <a:t>Framework analysis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4236823"/>
              </p:ext>
            </p:extLst>
          </p:nvPr>
        </p:nvGraphicFramePr>
        <p:xfrm>
          <a:off x="528320" y="731520"/>
          <a:ext cx="11430000"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042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573" y="320675"/>
            <a:ext cx="11407487" cy="1325563"/>
          </a:xfrm>
        </p:spPr>
        <p:txBody>
          <a:bodyPr>
            <a:normAutofit/>
          </a:bodyPr>
          <a:lstStyle/>
          <a:p>
            <a:r>
              <a:rPr lang="en-GB" sz="3400" b="1">
                <a:latin typeface="Garamond" panose="02020404030301010803" pitchFamily="18" charset="0"/>
              </a:rPr>
              <a:t>Experience of health care and adult social care services</a:t>
            </a:r>
            <a:br>
              <a:rPr lang="en-GB" sz="3400" b="1">
                <a:latin typeface="Garamond" panose="02020404030301010803" pitchFamily="18" charset="0"/>
              </a:rPr>
            </a:br>
            <a:endParaRPr lang="en-GB" sz="3400" b="1">
              <a:latin typeface="Garamond" panose="02020404030301010803" pitchFamily="18" charset="0"/>
            </a:endParaRP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8082664"/>
              </p:ext>
            </p:extLst>
          </p:nvPr>
        </p:nvGraphicFramePr>
        <p:xfrm>
          <a:off x="654202" y="1230923"/>
          <a:ext cx="10084917" cy="5192220"/>
        </p:xfrm>
        <a:graphic>
          <a:graphicData uri="http://schemas.openxmlformats.org/drawingml/2006/table">
            <a:tbl>
              <a:tblPr firstRow="1" bandRow="1">
                <a:tableStyleId>{5C22544A-7EE6-4342-B048-85BDC9FD1C3A}</a:tableStyleId>
              </a:tblPr>
              <a:tblGrid>
                <a:gridCol w="4654228">
                  <a:extLst>
                    <a:ext uri="{9D8B030D-6E8A-4147-A177-3AD203B41FA5}">
                      <a16:colId xmlns:a16="http://schemas.microsoft.com/office/drawing/2014/main" val="3072961000"/>
                    </a:ext>
                  </a:extLst>
                </a:gridCol>
                <a:gridCol w="5430689">
                  <a:extLst>
                    <a:ext uri="{9D8B030D-6E8A-4147-A177-3AD203B41FA5}">
                      <a16:colId xmlns:a16="http://schemas.microsoft.com/office/drawing/2014/main" val="3286922898"/>
                    </a:ext>
                  </a:extLst>
                </a:gridCol>
              </a:tblGrid>
              <a:tr h="359279">
                <a:tc>
                  <a:txBody>
                    <a:bodyPr/>
                    <a:lstStyle/>
                    <a:p>
                      <a:endParaRPr lang="en-GB" sz="1800">
                        <a:latin typeface="Garamond" panose="02020404030301010803" pitchFamily="18" charset="0"/>
                      </a:endParaRPr>
                    </a:p>
                  </a:txBody>
                  <a:tcPr marL="73502" marR="73502" marT="36751" marB="36751"/>
                </a:tc>
                <a:tc>
                  <a:txBody>
                    <a:bodyPr/>
                    <a:lstStyle/>
                    <a:p>
                      <a:r>
                        <a:rPr lang="en-GB" sz="1800" b="1">
                          <a:latin typeface="Garamond" panose="02020404030301010803" pitchFamily="18" charset="0"/>
                        </a:rPr>
                        <a:t>Recommendation</a:t>
                      </a:r>
                    </a:p>
                  </a:txBody>
                  <a:tcPr marL="73502" marR="73502" marT="36751" marB="36751"/>
                </a:tc>
                <a:extLst>
                  <a:ext uri="{0D108BD9-81ED-4DB2-BD59-A6C34878D82A}">
                    <a16:rowId xmlns:a16="http://schemas.microsoft.com/office/drawing/2014/main" val="2364269712"/>
                  </a:ext>
                </a:extLst>
              </a:tr>
              <a:tr h="1066057">
                <a:tc>
                  <a:txBody>
                    <a:bodyPr/>
                    <a:lstStyle/>
                    <a:p>
                      <a:r>
                        <a:rPr lang="en-GB" sz="1800" b="1">
                          <a:latin typeface="Garamond" panose="02020404030301010803" pitchFamily="18" charset="0"/>
                        </a:rPr>
                        <a:t>Unpaid carers</a:t>
                      </a:r>
                    </a:p>
                  </a:txBody>
                  <a:tcPr marL="73502" marR="73502" marT="36751" marB="36751"/>
                </a:tc>
                <a:tc>
                  <a:txBody>
                    <a:bodyPr/>
                    <a:lstStyle/>
                    <a:p>
                      <a:r>
                        <a:rPr lang="en-GB" sz="1800">
                          <a:latin typeface="Garamond" panose="02020404030301010803" pitchFamily="18" charset="0"/>
                        </a:rPr>
                        <a:t>Power of attorney</a:t>
                      </a:r>
                    </a:p>
                    <a:p>
                      <a:r>
                        <a:rPr lang="en-GB" sz="1800">
                          <a:latin typeface="Garamond" panose="02020404030301010803" pitchFamily="18" charset="0"/>
                        </a:rPr>
                        <a:t>Memory books</a:t>
                      </a:r>
                    </a:p>
                    <a:p>
                      <a:r>
                        <a:rPr lang="en-GB" sz="1800">
                          <a:latin typeface="Garamond" panose="02020404030301010803" pitchFamily="18" charset="0"/>
                        </a:rPr>
                        <a:t>Emergency arrangements</a:t>
                      </a:r>
                    </a:p>
                    <a:p>
                      <a:r>
                        <a:rPr lang="en-GB" sz="1800">
                          <a:latin typeface="Garamond" panose="02020404030301010803" pitchFamily="18" charset="0"/>
                        </a:rPr>
                        <a:t>Sharing the routine with e.g. respite care staff</a:t>
                      </a:r>
                    </a:p>
                  </a:txBody>
                  <a:tcPr marL="73502" marR="73502" marT="36751" marB="36751"/>
                </a:tc>
                <a:extLst>
                  <a:ext uri="{0D108BD9-81ED-4DB2-BD59-A6C34878D82A}">
                    <a16:rowId xmlns:a16="http://schemas.microsoft.com/office/drawing/2014/main" val="3284952190"/>
                  </a:ext>
                </a:extLst>
              </a:tr>
              <a:tr h="359279">
                <a:tc>
                  <a:txBody>
                    <a:bodyPr/>
                    <a:lstStyle/>
                    <a:p>
                      <a:r>
                        <a:rPr lang="en-GB" sz="1800" b="1">
                          <a:latin typeface="Garamond" panose="02020404030301010803" pitchFamily="18" charset="0"/>
                        </a:rPr>
                        <a:t>Family, friends, neighbours</a:t>
                      </a:r>
                    </a:p>
                  </a:txBody>
                  <a:tcPr marL="73502" marR="73502" marT="36751" marB="36751"/>
                </a:tc>
                <a:tc>
                  <a:txBody>
                    <a:bodyPr/>
                    <a:lstStyle/>
                    <a:p>
                      <a:r>
                        <a:rPr lang="en-GB" sz="1800">
                          <a:latin typeface="Garamond" panose="02020404030301010803" pitchFamily="18" charset="0"/>
                        </a:rPr>
                        <a:t>Initiate social activities</a:t>
                      </a:r>
                    </a:p>
                  </a:txBody>
                  <a:tcPr marL="73502" marR="73502" marT="36751" marB="36751"/>
                </a:tc>
                <a:extLst>
                  <a:ext uri="{0D108BD9-81ED-4DB2-BD59-A6C34878D82A}">
                    <a16:rowId xmlns:a16="http://schemas.microsoft.com/office/drawing/2014/main" val="2476922454"/>
                  </a:ext>
                </a:extLst>
              </a:tr>
              <a:tr h="1180542">
                <a:tc>
                  <a:txBody>
                    <a:bodyPr/>
                    <a:lstStyle/>
                    <a:p>
                      <a:r>
                        <a:rPr lang="en-GB" sz="1800" b="1">
                          <a:latin typeface="Garamond" panose="02020404030301010803" pitchFamily="18" charset="0"/>
                        </a:rPr>
                        <a:t>Local authority (social services department)</a:t>
                      </a:r>
                    </a:p>
                  </a:txBody>
                  <a:tcPr marL="73502" marR="73502" marT="36751" marB="36751"/>
                </a:tc>
                <a:tc>
                  <a:txBody>
                    <a:bodyPr/>
                    <a:lstStyle/>
                    <a:p>
                      <a:r>
                        <a:rPr lang="en-GB" sz="1800" kern="1200" dirty="0">
                          <a:solidFill>
                            <a:schemeClr val="dk1"/>
                          </a:solidFill>
                          <a:effectLst/>
                          <a:latin typeface="Garamond" panose="02020404030301010803" pitchFamily="18" charset="0"/>
                          <a:ea typeface="+mn-ea"/>
                          <a:cs typeface="+mn-cs"/>
                        </a:rPr>
                        <a:t>Clear information regarding attendance allowance, a council tax reduction etc.</a:t>
                      </a:r>
                    </a:p>
                    <a:p>
                      <a:r>
                        <a:rPr lang="en-GB" sz="1800" dirty="0">
                          <a:latin typeface="Garamond" panose="02020404030301010803" pitchFamily="18" charset="0"/>
                        </a:rPr>
                        <a:t>List of available services/help to navigate the adult social care services</a:t>
                      </a:r>
                    </a:p>
                  </a:txBody>
                  <a:tcPr marL="73502" marR="73502" marT="36751" marB="36751"/>
                </a:tc>
                <a:extLst>
                  <a:ext uri="{0D108BD9-81ED-4DB2-BD59-A6C34878D82A}">
                    <a16:rowId xmlns:a16="http://schemas.microsoft.com/office/drawing/2014/main" val="3213266209"/>
                  </a:ext>
                </a:extLst>
              </a:tr>
              <a:tr h="808907">
                <a:tc>
                  <a:txBody>
                    <a:bodyPr/>
                    <a:lstStyle/>
                    <a:p>
                      <a:r>
                        <a:rPr lang="en-GB" sz="1800" b="1" dirty="0">
                          <a:latin typeface="Garamond" panose="02020404030301010803" pitchFamily="18" charset="0"/>
                        </a:rPr>
                        <a:t>Community based adult social care services </a:t>
                      </a:r>
                    </a:p>
                  </a:txBody>
                  <a:tcPr marL="73502" marR="73502" marT="36751" marB="36751"/>
                </a:tc>
                <a:tc>
                  <a:txBody>
                    <a:bodyPr/>
                    <a:lstStyle/>
                    <a:p>
                      <a:r>
                        <a:rPr lang="en-GB" sz="1800">
                          <a:latin typeface="Garamond" panose="02020404030301010803" pitchFamily="18" charset="0"/>
                        </a:rPr>
                        <a:t>Provision of the activities on the same day/time</a:t>
                      </a:r>
                    </a:p>
                    <a:p>
                      <a:r>
                        <a:rPr lang="en-GB" sz="1800">
                          <a:latin typeface="Garamond" panose="02020404030301010803" pitchFamily="18" charset="0"/>
                        </a:rPr>
                        <a:t>Provision of same paid carers</a:t>
                      </a:r>
                    </a:p>
                  </a:txBody>
                  <a:tcPr marL="73502" marR="73502" marT="36751" marB="36751"/>
                </a:tc>
                <a:extLst>
                  <a:ext uri="{0D108BD9-81ED-4DB2-BD59-A6C34878D82A}">
                    <a16:rowId xmlns:a16="http://schemas.microsoft.com/office/drawing/2014/main" val="2766875492"/>
                  </a:ext>
                </a:extLst>
              </a:tr>
              <a:tr h="359279">
                <a:tc>
                  <a:txBody>
                    <a:bodyPr/>
                    <a:lstStyle/>
                    <a:p>
                      <a:r>
                        <a:rPr lang="en-GB" sz="1800" b="1">
                          <a:latin typeface="Garamond" panose="02020404030301010803" pitchFamily="18" charset="0"/>
                        </a:rPr>
                        <a:t>Assessment of needs</a:t>
                      </a:r>
                    </a:p>
                  </a:txBody>
                  <a:tcPr marL="73502" marR="73502" marT="36751" marB="36751"/>
                </a:tc>
                <a:tc>
                  <a:txBody>
                    <a:bodyPr/>
                    <a:lstStyle/>
                    <a:p>
                      <a:r>
                        <a:rPr lang="en-GB" sz="1800">
                          <a:latin typeface="Garamond" panose="02020404030301010803" pitchFamily="18" charset="0"/>
                        </a:rPr>
                        <a:t>Provision of assessment to unpaid carers</a:t>
                      </a:r>
                    </a:p>
                  </a:txBody>
                  <a:tcPr marL="73502" marR="73502" marT="36751" marB="36751"/>
                </a:tc>
                <a:extLst>
                  <a:ext uri="{0D108BD9-81ED-4DB2-BD59-A6C34878D82A}">
                    <a16:rowId xmlns:a16="http://schemas.microsoft.com/office/drawing/2014/main" val="3630995802"/>
                  </a:ext>
                </a:extLst>
              </a:tr>
              <a:tr h="594873">
                <a:tc>
                  <a:txBody>
                    <a:bodyPr/>
                    <a:lstStyle/>
                    <a:p>
                      <a:r>
                        <a:rPr lang="en-GB" sz="1800" b="1">
                          <a:latin typeface="Garamond" panose="02020404030301010803" pitchFamily="18" charset="0"/>
                        </a:rPr>
                        <a:t>Health care services</a:t>
                      </a:r>
                    </a:p>
                  </a:txBody>
                  <a:tcPr marL="73502" marR="73502" marT="36751" marB="36751"/>
                </a:tc>
                <a:tc>
                  <a:txBody>
                    <a:bodyPr/>
                    <a:lstStyle/>
                    <a:p>
                      <a:r>
                        <a:rPr lang="en-GB" sz="1800" dirty="0">
                          <a:latin typeface="Garamond" panose="02020404030301010803" pitchFamily="18" charset="0"/>
                        </a:rPr>
                        <a:t>Awareness of dementia</a:t>
                      </a:r>
                    </a:p>
                  </a:txBody>
                  <a:tcPr marL="73502" marR="73502" marT="36751" marB="36751"/>
                </a:tc>
                <a:extLst>
                  <a:ext uri="{0D108BD9-81ED-4DB2-BD59-A6C34878D82A}">
                    <a16:rowId xmlns:a16="http://schemas.microsoft.com/office/drawing/2014/main" val="560766705"/>
                  </a:ext>
                </a:extLst>
              </a:tr>
              <a:tr h="359279">
                <a:tc>
                  <a:txBody>
                    <a:bodyPr/>
                    <a:lstStyle/>
                    <a:p>
                      <a:r>
                        <a:rPr lang="en-GB" sz="1800" b="1">
                          <a:latin typeface="Garamond" panose="02020404030301010803" pitchFamily="18" charset="0"/>
                        </a:rPr>
                        <a:t>Government</a:t>
                      </a:r>
                    </a:p>
                  </a:txBody>
                  <a:tcPr marL="73502" marR="73502" marT="36751" marB="36751"/>
                </a:tc>
                <a:tc>
                  <a:txBody>
                    <a:bodyPr/>
                    <a:lstStyle/>
                    <a:p>
                      <a:r>
                        <a:rPr lang="en-GB" sz="1800" dirty="0">
                          <a:latin typeface="Garamond" panose="02020404030301010803" pitchFamily="18" charset="0"/>
                        </a:rPr>
                        <a:t>Adequate funding </a:t>
                      </a:r>
                    </a:p>
                  </a:txBody>
                  <a:tcPr marL="73502" marR="73502" marT="36751" marB="36751"/>
                </a:tc>
                <a:extLst>
                  <a:ext uri="{0D108BD9-81ED-4DB2-BD59-A6C34878D82A}">
                    <a16:rowId xmlns:a16="http://schemas.microsoft.com/office/drawing/2014/main" val="257286060"/>
                  </a:ext>
                </a:extLst>
              </a:tr>
            </a:tbl>
          </a:graphicData>
        </a:graphic>
      </p:graphicFrame>
    </p:spTree>
    <p:extLst>
      <p:ext uri="{BB962C8B-B14F-4D97-AF65-F5344CB8AC3E}">
        <p14:creationId xmlns:p14="http://schemas.microsoft.com/office/powerpoint/2010/main" val="4014966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latin typeface="Garamond" panose="02020404030301010803" pitchFamily="18" charset="0"/>
              </a:rPr>
              <a:t>Routine</a:t>
            </a:r>
            <a:r>
              <a:rPr lang="en-US" sz="2000" b="1" dirty="0">
                <a:latin typeface="Garamond" panose="02020404030301010803" pitchFamily="18" charset="0"/>
              </a:rPr>
              <a:t/>
            </a:r>
            <a:br>
              <a:rPr lang="en-US" sz="2000" b="1" dirty="0">
                <a:latin typeface="Garamond" panose="02020404030301010803" pitchFamily="18" charset="0"/>
              </a:rPr>
            </a:br>
            <a:endParaRPr lang="en-GB" dirty="0"/>
          </a:p>
        </p:txBody>
      </p:sp>
      <p:sp>
        <p:nvSpPr>
          <p:cNvPr id="4" name="Rounded Rectangular Callout 3"/>
          <p:cNvSpPr/>
          <p:nvPr/>
        </p:nvSpPr>
        <p:spPr>
          <a:xfrm>
            <a:off x="518160" y="2062480"/>
            <a:ext cx="4409440" cy="3241040"/>
          </a:xfrm>
          <a:prstGeom prst="wedgeRoundRectCallout">
            <a:avLst>
              <a:gd name="adj1" fmla="val -18673"/>
              <a:gd name="adj2" fmla="val 71357"/>
              <a:gd name="adj3" fmla="val 16667"/>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aramond" panose="02020404030301010803" pitchFamily="18" charset="0"/>
                <a:ea typeface="Calibri" panose="020F0502020204030204" pitchFamily="34" charset="0"/>
              </a:rPr>
              <a:t>‘</a:t>
            </a:r>
            <a:r>
              <a:rPr lang="en-GB" sz="2000" b="1" dirty="0">
                <a:solidFill>
                  <a:schemeClr val="tx1"/>
                </a:solidFill>
                <a:latin typeface="Garamond" panose="02020404030301010803" pitchFamily="18" charset="0"/>
                <a:ea typeface="Calibri" panose="020F0502020204030204" pitchFamily="34" charset="0"/>
              </a:rPr>
              <a:t>I have my routines and I follow my routines</a:t>
            </a:r>
            <a:r>
              <a:rPr lang="en-GB" sz="2000" dirty="0">
                <a:solidFill>
                  <a:schemeClr val="tx1"/>
                </a:solidFill>
                <a:latin typeface="Garamond" panose="02020404030301010803" pitchFamily="18" charset="0"/>
                <a:ea typeface="Calibri" panose="020F0502020204030204" pitchFamily="34" charset="0"/>
              </a:rPr>
              <a:t>.  Every Wednesday I go for a walk with the ramblers, and I do other things as well.  </a:t>
            </a:r>
            <a:r>
              <a:rPr lang="en-GB" sz="2000" b="1" dirty="0">
                <a:solidFill>
                  <a:schemeClr val="tx1"/>
                </a:solidFill>
                <a:latin typeface="Garamond" panose="02020404030301010803" pitchFamily="18" charset="0"/>
                <a:ea typeface="Calibri" panose="020F0502020204030204" pitchFamily="34" charset="0"/>
              </a:rPr>
              <a:t>There’s a routine and, yeah, I’m not being told to do anything or forced</a:t>
            </a:r>
            <a:r>
              <a:rPr lang="en-GB" sz="2000" dirty="0">
                <a:solidFill>
                  <a:schemeClr val="tx1"/>
                </a:solidFill>
                <a:latin typeface="Garamond" panose="02020404030301010803" pitchFamily="18" charset="0"/>
                <a:ea typeface="Calibri" panose="020F0502020204030204" pitchFamily="34" charset="0"/>
              </a:rPr>
              <a:t> – well, she’ll ask me to do some things but, yeah.’</a:t>
            </a:r>
          </a:p>
          <a:p>
            <a:endParaRPr lang="en-GB" sz="2000" dirty="0">
              <a:solidFill>
                <a:schemeClr val="tx1"/>
              </a:solidFill>
              <a:latin typeface="Garamond" panose="02020404030301010803" pitchFamily="18" charset="0"/>
              <a:ea typeface="Calibri" panose="020F0502020204030204" pitchFamily="34" charset="0"/>
            </a:endParaRPr>
          </a:p>
          <a:p>
            <a:r>
              <a:rPr lang="en-GB" sz="2000" dirty="0">
                <a:solidFill>
                  <a:schemeClr val="tx1"/>
                </a:solidFill>
                <a:latin typeface="Garamond" panose="02020404030301010803" pitchFamily="18" charset="0"/>
                <a:ea typeface="Calibri" panose="020F0502020204030204" pitchFamily="34" charset="0"/>
              </a:rPr>
              <a:t>ID:008_cr, male, supported by wife</a:t>
            </a:r>
            <a:endParaRPr lang="en-GB" sz="2000" dirty="0">
              <a:ln w="57150">
                <a:solidFill>
                  <a:schemeClr val="accent1">
                    <a:lumMod val="50000"/>
                  </a:schemeClr>
                </a:solidFill>
              </a:ln>
              <a:solidFill>
                <a:schemeClr val="tx1"/>
              </a:solidFill>
              <a:latin typeface="Garamond" panose="02020404030301010803" pitchFamily="18" charset="0"/>
            </a:endParaRPr>
          </a:p>
        </p:txBody>
      </p:sp>
      <p:sp>
        <p:nvSpPr>
          <p:cNvPr id="8" name="Rounded Rectangular Callout 7"/>
          <p:cNvSpPr/>
          <p:nvPr/>
        </p:nvSpPr>
        <p:spPr>
          <a:xfrm>
            <a:off x="5699760" y="741680"/>
            <a:ext cx="6106160" cy="3545840"/>
          </a:xfrm>
          <a:prstGeom prst="wedgeRoundRectCallout">
            <a:avLst>
              <a:gd name="adj1" fmla="val 48544"/>
              <a:gd name="adj2" fmla="val 75275"/>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aramond" panose="02020404030301010803" pitchFamily="18" charset="0"/>
              </a:rPr>
              <a:t>‘Yeah, how do I explain it?  I mean, again, everything has been so incremental.  </a:t>
            </a:r>
            <a:r>
              <a:rPr lang="en-GB" sz="2000" b="1" dirty="0">
                <a:solidFill>
                  <a:schemeClr val="tx1"/>
                </a:solidFill>
                <a:latin typeface="Garamond" panose="02020404030301010803" pitchFamily="18" charset="0"/>
              </a:rPr>
              <a:t>What I’m doing now is my new norm</a:t>
            </a:r>
            <a:r>
              <a:rPr lang="en-GB" sz="2000" dirty="0">
                <a:solidFill>
                  <a:schemeClr val="tx1"/>
                </a:solidFill>
                <a:latin typeface="Garamond" panose="02020404030301010803" pitchFamily="18" charset="0"/>
              </a:rPr>
              <a:t>, so...</a:t>
            </a:r>
          </a:p>
          <a:p>
            <a:endParaRPr lang="en-GB" sz="2000" dirty="0">
              <a:solidFill>
                <a:schemeClr val="tx1"/>
              </a:solidFill>
              <a:latin typeface="Garamond" panose="02020404030301010803" pitchFamily="18" charset="0"/>
            </a:endParaRPr>
          </a:p>
          <a:p>
            <a:r>
              <a:rPr lang="en-GB" sz="2000" dirty="0">
                <a:solidFill>
                  <a:schemeClr val="tx1"/>
                </a:solidFill>
                <a:latin typeface="Garamond" panose="02020404030301010803" pitchFamily="18" charset="0"/>
              </a:rPr>
              <a:t>….No, it’s – I try to work it round so that – I mean once he’s finished his phone calls he’ll go and have a lie down.  </a:t>
            </a:r>
            <a:r>
              <a:rPr lang="en-GB" sz="2000" b="1" dirty="0">
                <a:solidFill>
                  <a:schemeClr val="tx1"/>
                </a:solidFill>
                <a:latin typeface="Garamond" panose="02020404030301010803" pitchFamily="18" charset="0"/>
              </a:rPr>
              <a:t>While he’s lying down, and resting, recovering from that, I won’t do anything that makes a noise</a:t>
            </a:r>
            <a:r>
              <a:rPr lang="en-GB" sz="2000" dirty="0">
                <a:solidFill>
                  <a:schemeClr val="tx1"/>
                </a:solidFill>
                <a:latin typeface="Garamond" panose="02020404030301010803" pitchFamily="18" charset="0"/>
              </a:rPr>
              <a:t>.’</a:t>
            </a:r>
          </a:p>
          <a:p>
            <a:endParaRPr lang="en-GB" sz="2000" dirty="0">
              <a:solidFill>
                <a:schemeClr val="tx1"/>
              </a:solidFill>
              <a:latin typeface="Garamond" panose="02020404030301010803" pitchFamily="18" charset="0"/>
            </a:endParaRPr>
          </a:p>
          <a:p>
            <a:r>
              <a:rPr lang="en-GB" sz="2000" dirty="0">
                <a:solidFill>
                  <a:prstClr val="black"/>
                </a:solidFill>
                <a:latin typeface="Garamond" panose="02020404030301010803" pitchFamily="18" charset="0"/>
              </a:rPr>
              <a:t>ID:008_c, carer, female, cares for husband</a:t>
            </a:r>
            <a:endParaRPr lang="en-GB" sz="2000" dirty="0">
              <a:ln w="57150">
                <a:solidFill>
                  <a:schemeClr val="accent1">
                    <a:lumMod val="50000"/>
                  </a:schemeClr>
                </a:solidFill>
              </a:ln>
              <a:solidFill>
                <a:schemeClr val="tx1"/>
              </a:solidFill>
              <a:latin typeface="Garamond" panose="02020404030301010803" pitchFamily="18" charset="0"/>
            </a:endParaRPr>
          </a:p>
        </p:txBody>
      </p:sp>
    </p:spTree>
    <p:extLst>
      <p:ext uri="{BB962C8B-B14F-4D97-AF65-F5344CB8AC3E}">
        <p14:creationId xmlns:p14="http://schemas.microsoft.com/office/powerpoint/2010/main" val="70931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latin typeface="Garamond" panose="02020404030301010803" pitchFamily="18" charset="0"/>
              </a:rPr>
              <a:t>Relationship</a:t>
            </a:r>
            <a:r>
              <a:rPr lang="en-US" sz="2000" b="1" dirty="0">
                <a:latin typeface="Garamond" panose="02020404030301010803" pitchFamily="18" charset="0"/>
              </a:rPr>
              <a:t/>
            </a:r>
            <a:br>
              <a:rPr lang="en-US" sz="2000" b="1" dirty="0">
                <a:latin typeface="Garamond" panose="02020404030301010803" pitchFamily="18" charset="0"/>
              </a:rPr>
            </a:br>
            <a:endParaRPr lang="en-GB" dirty="0"/>
          </a:p>
        </p:txBody>
      </p:sp>
      <p:sp>
        <p:nvSpPr>
          <p:cNvPr id="4" name="Rounded Rectangular Callout 3"/>
          <p:cNvSpPr/>
          <p:nvPr/>
        </p:nvSpPr>
        <p:spPr>
          <a:xfrm>
            <a:off x="518160" y="2062480"/>
            <a:ext cx="4409440" cy="3241040"/>
          </a:xfrm>
          <a:prstGeom prst="wedgeRoundRectCallout">
            <a:avLst>
              <a:gd name="adj1" fmla="val -18673"/>
              <a:gd name="adj2" fmla="val 71357"/>
              <a:gd name="adj3" fmla="val 16667"/>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aramond" panose="02020404030301010803" pitchFamily="18" charset="0"/>
                <a:ea typeface="Calibri" panose="020F0502020204030204" pitchFamily="34" charset="0"/>
              </a:rPr>
              <a:t>‘…..if </a:t>
            </a:r>
            <a:r>
              <a:rPr lang="en-GB" sz="2000" b="1" dirty="0">
                <a:solidFill>
                  <a:schemeClr val="tx1"/>
                </a:solidFill>
                <a:latin typeface="Garamond" panose="02020404030301010803" pitchFamily="18" charset="0"/>
                <a:ea typeface="Calibri" panose="020F0502020204030204" pitchFamily="34" charset="0"/>
              </a:rPr>
              <a:t>it is your wife or your partner </a:t>
            </a:r>
            <a:r>
              <a:rPr lang="en-GB" sz="2000" dirty="0">
                <a:solidFill>
                  <a:schemeClr val="tx1"/>
                </a:solidFill>
                <a:latin typeface="Garamond" panose="02020404030301010803" pitchFamily="18" charset="0"/>
                <a:ea typeface="Calibri" panose="020F0502020204030204" pitchFamily="34" charset="0"/>
              </a:rPr>
              <a:t>that is the carer, you have to realise that they see things differently.  So that’s there, and I think the longer it will go on, I think </a:t>
            </a:r>
            <a:r>
              <a:rPr lang="en-GB" sz="2000" b="1" dirty="0">
                <a:solidFill>
                  <a:schemeClr val="tx1"/>
                </a:solidFill>
                <a:latin typeface="Garamond" panose="02020404030301010803" pitchFamily="18" charset="0"/>
                <a:ea typeface="Calibri" panose="020F0502020204030204" pitchFamily="34" charset="0"/>
              </a:rPr>
              <a:t>the gap between myself and my wife in relation to that will close because I’ll be more dependent on her</a:t>
            </a:r>
            <a:r>
              <a:rPr lang="en-GB" sz="2000" dirty="0">
                <a:solidFill>
                  <a:schemeClr val="tx1"/>
                </a:solidFill>
                <a:latin typeface="Garamond" panose="02020404030301010803" pitchFamily="18" charset="0"/>
                <a:ea typeface="Calibri" panose="020F0502020204030204" pitchFamily="34" charset="0"/>
              </a:rPr>
              <a:t>.’</a:t>
            </a:r>
          </a:p>
          <a:p>
            <a:endParaRPr lang="en-GB" sz="2000" dirty="0">
              <a:solidFill>
                <a:schemeClr val="tx1"/>
              </a:solidFill>
              <a:latin typeface="Garamond" panose="02020404030301010803" pitchFamily="18" charset="0"/>
              <a:ea typeface="Calibri" panose="020F0502020204030204" pitchFamily="34" charset="0"/>
            </a:endParaRPr>
          </a:p>
          <a:p>
            <a:r>
              <a:rPr lang="en-GB" sz="2000" dirty="0">
                <a:solidFill>
                  <a:schemeClr val="tx1"/>
                </a:solidFill>
                <a:latin typeface="Garamond" panose="02020404030301010803" pitchFamily="18" charset="0"/>
                <a:ea typeface="Calibri" panose="020F0502020204030204" pitchFamily="34" charset="0"/>
              </a:rPr>
              <a:t>ID:015_cr, male, supported by wife</a:t>
            </a:r>
            <a:endParaRPr lang="en-GB" sz="2000" dirty="0">
              <a:ln w="57150">
                <a:solidFill>
                  <a:schemeClr val="accent1">
                    <a:lumMod val="50000"/>
                  </a:schemeClr>
                </a:solidFill>
              </a:ln>
              <a:solidFill>
                <a:schemeClr val="tx1"/>
              </a:solidFill>
              <a:latin typeface="Garamond" panose="02020404030301010803" pitchFamily="18" charset="0"/>
            </a:endParaRPr>
          </a:p>
        </p:txBody>
      </p:sp>
      <p:sp>
        <p:nvSpPr>
          <p:cNvPr id="8" name="Rounded Rectangular Callout 7"/>
          <p:cNvSpPr/>
          <p:nvPr/>
        </p:nvSpPr>
        <p:spPr>
          <a:xfrm>
            <a:off x="6512560" y="1056640"/>
            <a:ext cx="5293360" cy="3230880"/>
          </a:xfrm>
          <a:prstGeom prst="wedgeRoundRectCallout">
            <a:avLst>
              <a:gd name="adj1" fmla="val 48544"/>
              <a:gd name="adj2" fmla="val 75275"/>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aramond" panose="02020404030301010803" pitchFamily="18" charset="0"/>
              </a:rPr>
              <a:t>‘I would say my time, yes.  And the reason why I say that is because </a:t>
            </a:r>
            <a:r>
              <a:rPr lang="en-GB" sz="2000" b="1" dirty="0">
                <a:solidFill>
                  <a:schemeClr val="tx1"/>
                </a:solidFill>
                <a:latin typeface="Garamond" panose="02020404030301010803" pitchFamily="18" charset="0"/>
              </a:rPr>
              <a:t>he gets a bit clingy</a:t>
            </a:r>
            <a:r>
              <a:rPr lang="en-GB" sz="2000" dirty="0">
                <a:solidFill>
                  <a:schemeClr val="tx1"/>
                </a:solidFill>
                <a:latin typeface="Garamond" panose="02020404030301010803" pitchFamily="18" charset="0"/>
              </a:rPr>
              <a:t>.  If I’m in the kitchen, sometimes I’ll have to come in the spare room to kind of </a:t>
            </a:r>
            <a:r>
              <a:rPr lang="en-GB" sz="2000" b="1" dirty="0">
                <a:solidFill>
                  <a:schemeClr val="tx1"/>
                </a:solidFill>
                <a:latin typeface="Garamond" panose="02020404030301010803" pitchFamily="18" charset="0"/>
              </a:rPr>
              <a:t>separate myself </a:t>
            </a:r>
            <a:r>
              <a:rPr lang="en-GB" sz="2000" dirty="0">
                <a:solidFill>
                  <a:schemeClr val="tx1"/>
                </a:solidFill>
                <a:latin typeface="Garamond" panose="02020404030301010803" pitchFamily="18" charset="0"/>
              </a:rPr>
              <a:t>that I can think.’</a:t>
            </a:r>
          </a:p>
          <a:p>
            <a:endParaRPr lang="en-GB" sz="2000" dirty="0">
              <a:solidFill>
                <a:schemeClr val="tx1"/>
              </a:solidFill>
              <a:latin typeface="Garamond" panose="02020404030301010803" pitchFamily="18" charset="0"/>
            </a:endParaRPr>
          </a:p>
          <a:p>
            <a:r>
              <a:rPr lang="en-GB" sz="2000" dirty="0">
                <a:solidFill>
                  <a:prstClr val="black"/>
                </a:solidFill>
                <a:latin typeface="Garamond" panose="02020404030301010803" pitchFamily="18" charset="0"/>
              </a:rPr>
              <a:t>ID:015_c, carer, female, cares for husband</a:t>
            </a:r>
            <a:endParaRPr lang="en-GB" sz="2000" dirty="0">
              <a:ln w="57150">
                <a:solidFill>
                  <a:schemeClr val="accent1">
                    <a:lumMod val="50000"/>
                  </a:schemeClr>
                </a:solidFill>
              </a:ln>
              <a:solidFill>
                <a:schemeClr val="tx1"/>
              </a:solidFill>
              <a:latin typeface="Garamond" panose="02020404030301010803" pitchFamily="18" charset="0"/>
            </a:endParaRPr>
          </a:p>
        </p:txBody>
      </p:sp>
    </p:spTree>
    <p:extLst>
      <p:ext uri="{BB962C8B-B14F-4D97-AF65-F5344CB8AC3E}">
        <p14:creationId xmlns:p14="http://schemas.microsoft.com/office/powerpoint/2010/main" val="2003017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a:latin typeface="Garamond" panose="02020404030301010803" pitchFamily="18" charset="0"/>
              </a:rPr>
              <a:t>Dilemmas related to receiving </a:t>
            </a:r>
            <a:r>
              <a:rPr lang="en-US" sz="3200" b="1" dirty="0" smtClean="0">
                <a:latin typeface="Garamond" panose="02020404030301010803" pitchFamily="18" charset="0"/>
              </a:rPr>
              <a:t>social care services</a:t>
            </a:r>
            <a:r>
              <a:rPr lang="en-US" sz="2000" b="1" dirty="0">
                <a:latin typeface="Garamond" panose="02020404030301010803" pitchFamily="18" charset="0"/>
              </a:rPr>
              <a:t/>
            </a:r>
            <a:br>
              <a:rPr lang="en-US" sz="2000" b="1" dirty="0">
                <a:latin typeface="Garamond" panose="02020404030301010803" pitchFamily="18" charset="0"/>
              </a:rPr>
            </a:br>
            <a:endParaRPr lang="en-GB" dirty="0"/>
          </a:p>
        </p:txBody>
      </p:sp>
      <p:sp>
        <p:nvSpPr>
          <p:cNvPr id="4" name="Rounded Rectangular Callout 3"/>
          <p:cNvSpPr/>
          <p:nvPr/>
        </p:nvSpPr>
        <p:spPr>
          <a:xfrm>
            <a:off x="838200" y="2468880"/>
            <a:ext cx="4089400" cy="2834640"/>
          </a:xfrm>
          <a:prstGeom prst="wedgeRoundRectCallout">
            <a:avLst>
              <a:gd name="adj1" fmla="val -18673"/>
              <a:gd name="adj2" fmla="val 71357"/>
              <a:gd name="adj3" fmla="val 16667"/>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aramond" panose="02020404030301010803" pitchFamily="18" charset="0"/>
                <a:ea typeface="Calibri" panose="020F0502020204030204" pitchFamily="34" charset="0"/>
              </a:rPr>
              <a:t>‘I mean I – I went to visit some Alzheimer’s groups but most of them were </a:t>
            </a:r>
            <a:r>
              <a:rPr lang="en-GB" sz="2000" b="1" dirty="0">
                <a:solidFill>
                  <a:schemeClr val="tx1"/>
                </a:solidFill>
                <a:latin typeface="Garamond" panose="02020404030301010803" pitchFamily="18" charset="0"/>
                <a:ea typeface="Calibri" panose="020F0502020204030204" pitchFamily="34" charset="0"/>
              </a:rPr>
              <a:t>very old people and they weren’t the young ones</a:t>
            </a:r>
            <a:r>
              <a:rPr lang="en-GB" sz="2000" dirty="0">
                <a:solidFill>
                  <a:schemeClr val="tx1"/>
                </a:solidFill>
                <a:latin typeface="Garamond" panose="02020404030301010803" pitchFamily="18" charset="0"/>
                <a:ea typeface="Calibri" panose="020F0502020204030204" pitchFamily="34" charset="0"/>
              </a:rPr>
              <a:t>.  And so, you know, it was no use to me at all.’</a:t>
            </a:r>
          </a:p>
          <a:p>
            <a:endParaRPr lang="en-GB" sz="2000" dirty="0">
              <a:solidFill>
                <a:schemeClr val="tx1"/>
              </a:solidFill>
              <a:latin typeface="Garamond" panose="02020404030301010803" pitchFamily="18" charset="0"/>
              <a:ea typeface="Calibri" panose="020F0502020204030204" pitchFamily="34" charset="0"/>
            </a:endParaRPr>
          </a:p>
          <a:p>
            <a:r>
              <a:rPr lang="en-GB" sz="2000" dirty="0">
                <a:solidFill>
                  <a:schemeClr val="tx1"/>
                </a:solidFill>
                <a:latin typeface="Garamond" panose="02020404030301010803" pitchFamily="18" charset="0"/>
                <a:ea typeface="Calibri" panose="020F0502020204030204" pitchFamily="34" charset="0"/>
              </a:rPr>
              <a:t>ID:008_cr, male, supported by wife</a:t>
            </a:r>
            <a:endParaRPr lang="en-GB" sz="2000" dirty="0">
              <a:ln w="57150">
                <a:solidFill>
                  <a:schemeClr val="accent1">
                    <a:lumMod val="50000"/>
                  </a:schemeClr>
                </a:solidFill>
              </a:ln>
              <a:solidFill>
                <a:schemeClr val="tx1"/>
              </a:solidFill>
              <a:latin typeface="Garamond" panose="02020404030301010803" pitchFamily="18" charset="0"/>
            </a:endParaRPr>
          </a:p>
        </p:txBody>
      </p:sp>
      <p:sp>
        <p:nvSpPr>
          <p:cNvPr id="8" name="Rounded Rectangular Callout 7"/>
          <p:cNvSpPr/>
          <p:nvPr/>
        </p:nvSpPr>
        <p:spPr>
          <a:xfrm>
            <a:off x="6096000" y="1564640"/>
            <a:ext cx="5293360" cy="3230880"/>
          </a:xfrm>
          <a:prstGeom prst="wedgeRoundRectCallout">
            <a:avLst>
              <a:gd name="adj1" fmla="val 48544"/>
              <a:gd name="adj2" fmla="val 75275"/>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aramond" panose="02020404030301010803" pitchFamily="18" charset="0"/>
              </a:rPr>
              <a:t>‘He's </a:t>
            </a:r>
            <a:r>
              <a:rPr lang="en-GB" sz="2000" b="1" dirty="0">
                <a:solidFill>
                  <a:schemeClr val="tx1"/>
                </a:solidFill>
                <a:latin typeface="Garamond" panose="02020404030301010803" pitchFamily="18" charset="0"/>
              </a:rPr>
              <a:t>not very keen on the day centre</a:t>
            </a:r>
            <a:r>
              <a:rPr lang="en-GB" sz="2000" dirty="0">
                <a:solidFill>
                  <a:schemeClr val="tx1"/>
                </a:solidFill>
                <a:latin typeface="Garamond" panose="02020404030301010803" pitchFamily="18" charset="0"/>
              </a:rPr>
              <a:t>, because </a:t>
            </a:r>
            <a:r>
              <a:rPr lang="en-GB" sz="2000" b="1" dirty="0">
                <a:solidFill>
                  <a:schemeClr val="tx1"/>
                </a:solidFill>
                <a:latin typeface="Garamond" panose="02020404030301010803" pitchFamily="18" charset="0"/>
              </a:rPr>
              <a:t>they're old and they don't – you don't have as much banter</a:t>
            </a:r>
            <a:r>
              <a:rPr lang="en-GB" sz="2000" dirty="0">
                <a:solidFill>
                  <a:schemeClr val="tx1"/>
                </a:solidFill>
                <a:latin typeface="Garamond" panose="02020404030301010803" pitchFamily="18" charset="0"/>
              </a:rPr>
              <a:t>.  And there's not as much interaction and everything.  But the Tuesdays and the Wednesdays have this – they call it something else now.  They've got little groups now and he's used to the groups.’</a:t>
            </a:r>
          </a:p>
          <a:p>
            <a:endParaRPr lang="en-GB" sz="2000" dirty="0">
              <a:solidFill>
                <a:schemeClr val="tx1"/>
              </a:solidFill>
              <a:latin typeface="Garamond" panose="02020404030301010803" pitchFamily="18" charset="0"/>
            </a:endParaRPr>
          </a:p>
          <a:p>
            <a:r>
              <a:rPr lang="en-GB" sz="2000" dirty="0">
                <a:solidFill>
                  <a:prstClr val="black"/>
                </a:solidFill>
                <a:latin typeface="Garamond" panose="02020404030301010803" pitchFamily="18" charset="0"/>
              </a:rPr>
              <a:t>ID:019_c, carer, female, cares for husband</a:t>
            </a:r>
            <a:endParaRPr lang="en-GB" sz="2000" dirty="0">
              <a:ln w="57150">
                <a:solidFill>
                  <a:schemeClr val="accent1">
                    <a:lumMod val="50000"/>
                  </a:schemeClr>
                </a:solidFill>
              </a:ln>
              <a:solidFill>
                <a:schemeClr val="tx1"/>
              </a:solidFill>
              <a:latin typeface="Garamond" panose="02020404030301010803" pitchFamily="18" charset="0"/>
            </a:endParaRPr>
          </a:p>
        </p:txBody>
      </p:sp>
    </p:spTree>
    <p:extLst>
      <p:ext uri="{BB962C8B-B14F-4D97-AF65-F5344CB8AC3E}">
        <p14:creationId xmlns:p14="http://schemas.microsoft.com/office/powerpoint/2010/main" val="195816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DF40B2-80F7-4E71-B46C-284163F3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599" y="548464"/>
            <a:ext cx="3807187" cy="1409290"/>
          </a:xfrm>
        </p:spPr>
        <p:txBody>
          <a:bodyPr vert="horz" lIns="91440" tIns="45720" rIns="91440" bIns="45720" rtlCol="0" anchor="ctr">
            <a:normAutofit/>
          </a:bodyPr>
          <a:lstStyle/>
          <a:p>
            <a:r>
              <a:rPr lang="en-US" b="1" dirty="0">
                <a:latin typeface="Garamond" panose="02020404030301010803" pitchFamily="18" charset="0"/>
              </a:rPr>
              <a:t>Impact of COVID</a:t>
            </a:r>
          </a:p>
        </p:txBody>
      </p:sp>
      <p:sp>
        <p:nvSpPr>
          <p:cNvPr id="5" name="TextBox 4"/>
          <p:cNvSpPr txBox="1"/>
          <p:nvPr/>
        </p:nvSpPr>
        <p:spPr>
          <a:xfrm>
            <a:off x="603581" y="2162908"/>
            <a:ext cx="3799425" cy="4489938"/>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Social contact with family and friends</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Feeling safe </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Death of a family member, friend</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Occupation (including voluntary work and hobbies)</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Levelling up the field</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Getting COVID</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Routine</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Assessment</a:t>
            </a:r>
          </a:p>
          <a:p>
            <a:pPr marL="285750" indent="-228600">
              <a:lnSpc>
                <a:spcPct val="90000"/>
              </a:lnSpc>
              <a:spcAft>
                <a:spcPts val="600"/>
              </a:spcAft>
              <a:buFont typeface="Arial" panose="020B0604020202020204" pitchFamily="34" charset="0"/>
              <a:buChar char="•"/>
            </a:pPr>
            <a:r>
              <a:rPr lang="en-US" sz="2400" dirty="0">
                <a:latin typeface="Garamond" panose="02020404030301010803" pitchFamily="18" charset="0"/>
              </a:rPr>
              <a:t>Change in delivery of services provision</a:t>
            </a:r>
          </a:p>
          <a:p>
            <a:pPr marL="285750" indent="-228600">
              <a:lnSpc>
                <a:spcPct val="90000"/>
              </a:lnSpc>
              <a:spcAft>
                <a:spcPts val="600"/>
              </a:spcAft>
              <a:buFont typeface="Arial" panose="020B0604020202020204" pitchFamily="34" charset="0"/>
              <a:buChar char="•"/>
            </a:pPr>
            <a:endParaRPr lang="en-US" sz="2400" dirty="0">
              <a:latin typeface="Garamond" panose="02020404030301010803" pitchFamily="18"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992" r="12107" b="-1"/>
          <a:stretch/>
        </p:blipFill>
        <p:spPr>
          <a:xfrm>
            <a:off x="5010386" y="10"/>
            <a:ext cx="7181613" cy="6857990"/>
          </a:xfrm>
          <a:prstGeom prst="rect">
            <a:avLst/>
          </a:prstGeom>
          <a:effectLst/>
        </p:spPr>
      </p:pic>
    </p:spTree>
    <p:extLst>
      <p:ext uri="{BB962C8B-B14F-4D97-AF65-F5344CB8AC3E}">
        <p14:creationId xmlns:p14="http://schemas.microsoft.com/office/powerpoint/2010/main" val="240244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3822189" cy="1899912"/>
          </a:xfrm>
        </p:spPr>
        <p:txBody>
          <a:bodyPr>
            <a:normAutofit/>
          </a:bodyPr>
          <a:lstStyle/>
          <a:p>
            <a:r>
              <a:rPr lang="en-GB" sz="4000" b="1">
                <a:latin typeface="Garamond" panose="02020404030301010803" pitchFamily="18" charset="0"/>
              </a:rPr>
              <a:t>Next steps</a:t>
            </a:r>
          </a:p>
        </p:txBody>
      </p:sp>
      <p:sp>
        <p:nvSpPr>
          <p:cNvPr id="3" name="Content Placeholder 2"/>
          <p:cNvSpPr>
            <a:spLocks noGrp="1"/>
          </p:cNvSpPr>
          <p:nvPr>
            <p:ph idx="1"/>
          </p:nvPr>
        </p:nvSpPr>
        <p:spPr>
          <a:xfrm>
            <a:off x="838200" y="2434201"/>
            <a:ext cx="3822189" cy="3742762"/>
          </a:xfrm>
        </p:spPr>
        <p:txBody>
          <a:bodyPr>
            <a:normAutofit/>
          </a:bodyPr>
          <a:lstStyle/>
          <a:p>
            <a:r>
              <a:rPr lang="en-GB" dirty="0">
                <a:latin typeface="Garamond" panose="02020404030301010803" pitchFamily="18" charset="0"/>
              </a:rPr>
              <a:t>Finalising the results in summer 2022</a:t>
            </a:r>
          </a:p>
          <a:p>
            <a:pPr marL="0" indent="0">
              <a:buNone/>
            </a:pPr>
            <a:endParaRPr lang="en-GB" dirty="0">
              <a:latin typeface="Garamond" panose="02020404030301010803" pitchFamily="18" charset="0"/>
            </a:endParaRPr>
          </a:p>
          <a:p>
            <a:r>
              <a:rPr lang="en-GB" dirty="0">
                <a:latin typeface="Garamond" panose="02020404030301010803" pitchFamily="18" charset="0"/>
              </a:rPr>
              <a:t>DYADS project </a:t>
            </a:r>
            <a:r>
              <a:rPr lang="en-GB" dirty="0">
                <a:latin typeface="Garamond" panose="02020404030301010803" pitchFamily="18" charset="0"/>
                <a:hlinkClick r:id="rId3"/>
              </a:rPr>
              <a:t>online event</a:t>
            </a:r>
            <a:r>
              <a:rPr lang="en-GB" dirty="0">
                <a:latin typeface="Garamond" panose="02020404030301010803" pitchFamily="18" charset="0"/>
              </a:rPr>
              <a:t>: 19th September 2022, 1.30 to 3pm</a:t>
            </a:r>
          </a:p>
          <a:p>
            <a:pPr marL="0" indent="0">
              <a:buNone/>
            </a:pPr>
            <a:endParaRPr lang="en-GB" dirty="0">
              <a:latin typeface="Garamond" panose="02020404030301010803" pitchFamily="18" charset="0"/>
            </a:endParaRPr>
          </a:p>
          <a:p>
            <a:r>
              <a:rPr lang="en-US" dirty="0">
                <a:latin typeface="Garamond" panose="02020404030301010803" pitchFamily="18" charset="0"/>
              </a:rPr>
              <a:t>the </a:t>
            </a:r>
            <a:r>
              <a:rPr lang="en-US" u="sng" dirty="0">
                <a:latin typeface="Garamond" panose="02020404030301010803" pitchFamily="18" charset="0"/>
                <a:hlinkClick r:id="rId4"/>
              </a:rPr>
              <a:t>DYADS</a:t>
            </a:r>
            <a:r>
              <a:rPr lang="en-US" dirty="0">
                <a:latin typeface="Garamond" panose="02020404030301010803" pitchFamily="18" charset="0"/>
              </a:rPr>
              <a:t> study </a:t>
            </a:r>
            <a:endParaRPr lang="en-GB" dirty="0">
              <a:latin typeface="Garamond" panose="02020404030301010803" pitchFamily="18" charset="0"/>
            </a:endParaRP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3890955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526" y="1424581"/>
            <a:ext cx="10515600" cy="1917136"/>
          </a:xfrm>
        </p:spPr>
        <p:txBody>
          <a:bodyPr>
            <a:normAutofit/>
          </a:bodyPr>
          <a:lstStyle/>
          <a:p>
            <a:r>
              <a:rPr lang="en-GB" sz="4800" b="1" dirty="0">
                <a:latin typeface="Garamond" panose="02020404030301010803" pitchFamily="18" charset="0"/>
              </a:rPr>
              <a:t>Thanks for your attention!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369" y="456387"/>
            <a:ext cx="4780631" cy="4780631"/>
          </a:xfrm>
          <a:prstGeom prst="rect">
            <a:avLst/>
          </a:prstGeom>
        </p:spPr>
      </p:pic>
      <p:sp>
        <p:nvSpPr>
          <p:cNvPr id="7" name="Text Placeholder 3"/>
          <p:cNvSpPr>
            <a:spLocks noGrp="1"/>
          </p:cNvSpPr>
          <p:nvPr>
            <p:ph type="body" idx="1"/>
          </p:nvPr>
        </p:nvSpPr>
        <p:spPr>
          <a:xfrm>
            <a:off x="831850" y="4646815"/>
            <a:ext cx="10515600" cy="1853738"/>
          </a:xfrm>
        </p:spPr>
        <p:txBody>
          <a:bodyPr>
            <a:normAutofit lnSpcReduction="10000"/>
          </a:bodyPr>
          <a:lstStyle/>
          <a:p>
            <a:pPr algn="r"/>
            <a:endParaRPr lang="en-GB" b="1" dirty="0">
              <a:solidFill>
                <a:schemeClr val="tx2"/>
              </a:solidFill>
              <a:latin typeface="Garamond" panose="02020404030301010803" pitchFamily="18" charset="0"/>
            </a:endParaRPr>
          </a:p>
          <a:p>
            <a:pPr algn="r"/>
            <a:endParaRPr lang="en-GB" sz="2800" b="1" dirty="0">
              <a:solidFill>
                <a:schemeClr val="tx1"/>
              </a:solidFill>
              <a:latin typeface="Garamond" panose="02020404030301010803" pitchFamily="18" charset="0"/>
            </a:endParaRPr>
          </a:p>
          <a:p>
            <a:pPr algn="r"/>
            <a:r>
              <a:rPr lang="en-GB" sz="2800" b="1" dirty="0">
                <a:solidFill>
                  <a:schemeClr val="tx1"/>
                </a:solidFill>
                <a:latin typeface="Garamond" panose="02020404030301010803" pitchFamily="18" charset="0"/>
              </a:rPr>
              <a:t>Contact: b.silarova@kent.ac.uk </a:t>
            </a:r>
          </a:p>
          <a:p>
            <a:pPr algn="r"/>
            <a:r>
              <a:rPr lang="en-GB" sz="2800" b="1" dirty="0">
                <a:solidFill>
                  <a:schemeClr val="tx1"/>
                </a:solidFill>
                <a:latin typeface="Garamond" panose="02020404030301010803" pitchFamily="18" charset="0"/>
              </a:rPr>
              <a:t>@</a:t>
            </a:r>
            <a:r>
              <a:rPr lang="en-GB" sz="2800" b="1" dirty="0" err="1">
                <a:solidFill>
                  <a:schemeClr val="tx1"/>
                </a:solidFill>
                <a:latin typeface="Garamond" panose="02020404030301010803" pitchFamily="18" charset="0"/>
              </a:rPr>
              <a:t>BarboraSilarova</a:t>
            </a:r>
            <a:endParaRPr lang="en-GB" sz="2800" b="1" dirty="0">
              <a:solidFill>
                <a:schemeClr val="tx1"/>
              </a:solidFill>
              <a:latin typeface="Garamond" panose="02020404030301010803" pitchFamily="18" charset="0"/>
            </a:endParaRPr>
          </a:p>
          <a:p>
            <a:pPr algn="r"/>
            <a:endParaRPr lang="en-GB" sz="2800" b="1" dirty="0">
              <a:solidFill>
                <a:schemeClr val="tx1"/>
              </a:solidFill>
              <a:latin typeface="Garamond" panose="02020404030301010803" pitchFamily="18" charset="0"/>
            </a:endParaRPr>
          </a:p>
          <a:p>
            <a:pPr algn="r"/>
            <a:endParaRPr lang="en-GB" b="1" dirty="0">
              <a:solidFill>
                <a:schemeClr val="tx1"/>
              </a:solidFill>
              <a:latin typeface="Garamond" panose="02020404030301010803" pitchFamily="18" charset="0"/>
            </a:endParaRPr>
          </a:p>
          <a:p>
            <a:endParaRPr lang="en-GB" dirty="0"/>
          </a:p>
        </p:txBody>
      </p:sp>
      <p:pic>
        <p:nvPicPr>
          <p:cNvPr id="8" name="Picture 7"/>
          <p:cNvPicPr>
            <a:picLocks noChangeAspect="1"/>
          </p:cNvPicPr>
          <p:nvPr/>
        </p:nvPicPr>
        <p:blipFill>
          <a:blip r:embed="rId3"/>
          <a:stretch>
            <a:fillRect/>
          </a:stretch>
        </p:blipFill>
        <p:spPr>
          <a:xfrm>
            <a:off x="7974932" y="6007075"/>
            <a:ext cx="481626" cy="396274"/>
          </a:xfrm>
          <a:prstGeom prst="rect">
            <a:avLst/>
          </a:prstGeom>
        </p:spPr>
      </p:pic>
      <p:pic>
        <p:nvPicPr>
          <p:cNvPr id="9" name="Picture 8"/>
          <p:cNvPicPr>
            <a:picLocks noChangeAspect="1"/>
          </p:cNvPicPr>
          <p:nvPr/>
        </p:nvPicPr>
        <p:blipFill>
          <a:blip r:embed="rId4"/>
          <a:stretch>
            <a:fillRect/>
          </a:stretch>
        </p:blipFill>
        <p:spPr>
          <a:xfrm>
            <a:off x="332509" y="105713"/>
            <a:ext cx="1538524" cy="917197"/>
          </a:xfrm>
          <a:prstGeom prst="rect">
            <a:avLst/>
          </a:prstGeom>
        </p:spPr>
      </p:pic>
      <p:pic>
        <p:nvPicPr>
          <p:cNvPr id="10" name="Picture 9"/>
          <p:cNvPicPr>
            <a:picLocks noChangeAspect="1"/>
          </p:cNvPicPr>
          <p:nvPr/>
        </p:nvPicPr>
        <p:blipFill>
          <a:blip r:embed="rId5"/>
          <a:stretch>
            <a:fillRect/>
          </a:stretch>
        </p:blipFill>
        <p:spPr>
          <a:xfrm>
            <a:off x="2073449" y="357808"/>
            <a:ext cx="1423733" cy="665102"/>
          </a:xfrm>
          <a:prstGeom prst="rect">
            <a:avLst/>
          </a:prstGeom>
        </p:spPr>
      </p:pic>
      <p:pic>
        <p:nvPicPr>
          <p:cNvPr id="11" name="Picture 10"/>
          <p:cNvPicPr>
            <a:picLocks noChangeAspect="1"/>
          </p:cNvPicPr>
          <p:nvPr/>
        </p:nvPicPr>
        <p:blipFill>
          <a:blip r:embed="rId6"/>
          <a:stretch>
            <a:fillRect/>
          </a:stretch>
        </p:blipFill>
        <p:spPr>
          <a:xfrm>
            <a:off x="9144000" y="357808"/>
            <a:ext cx="2764743" cy="587780"/>
          </a:xfrm>
          <a:prstGeom prst="rect">
            <a:avLst/>
          </a:prstGeom>
        </p:spPr>
      </p:pic>
    </p:spTree>
    <p:extLst>
      <p:ext uri="{BB962C8B-B14F-4D97-AF65-F5344CB8AC3E}">
        <p14:creationId xmlns:p14="http://schemas.microsoft.com/office/powerpoint/2010/main" val="3178853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365126"/>
            <a:ext cx="11106665" cy="899428"/>
          </a:xfrm>
        </p:spPr>
        <p:txBody>
          <a:bodyPr/>
          <a:lstStyle/>
          <a:p>
            <a:r>
              <a:rPr lang="en-GB" b="1" dirty="0">
                <a:latin typeface="Garamond" panose="02020404030301010803" pitchFamily="18" charset="0"/>
              </a:rPr>
              <a:t>Our Team</a:t>
            </a:r>
          </a:p>
        </p:txBody>
      </p:sp>
      <p:sp>
        <p:nvSpPr>
          <p:cNvPr id="3" name="Content Placeholder 2"/>
          <p:cNvSpPr>
            <a:spLocks noGrp="1"/>
          </p:cNvSpPr>
          <p:nvPr>
            <p:ph idx="1"/>
          </p:nvPr>
        </p:nvSpPr>
        <p:spPr>
          <a:xfrm>
            <a:off x="838200" y="1334530"/>
            <a:ext cx="6191865" cy="4842433"/>
          </a:xfrm>
        </p:spPr>
        <p:txBody>
          <a:bodyPr>
            <a:normAutofit/>
          </a:bodyPr>
          <a:lstStyle/>
          <a:p>
            <a:endParaRPr lang="en-GB" dirty="0">
              <a:latin typeface="Garamond" panose="02020404030301010803" pitchFamily="18" charset="0"/>
            </a:endParaRPr>
          </a:p>
          <a:p>
            <a:endParaRPr lang="en-GB" dirty="0">
              <a:latin typeface="Garamond" panose="02020404030301010803" pitchFamily="18" charset="0"/>
            </a:endParaRPr>
          </a:p>
          <a:p>
            <a:pPr marL="0" indent="0">
              <a:buNone/>
            </a:pPr>
            <a:endParaRPr lang="en-GB" dirty="0">
              <a:latin typeface="Garamond" panose="02020404030301010803" pitchFamily="18" charset="0"/>
            </a:endParaRPr>
          </a:p>
        </p:txBody>
      </p:sp>
      <p:pic>
        <p:nvPicPr>
          <p:cNvPr id="6" name="Picture 5"/>
          <p:cNvPicPr>
            <a:picLocks noChangeAspect="1"/>
          </p:cNvPicPr>
          <p:nvPr/>
        </p:nvPicPr>
        <p:blipFill>
          <a:blip r:embed="rId3"/>
          <a:stretch>
            <a:fillRect/>
          </a:stretch>
        </p:blipFill>
        <p:spPr>
          <a:xfrm>
            <a:off x="530140" y="1736560"/>
            <a:ext cx="1667014" cy="25089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33404" y="4416676"/>
            <a:ext cx="1889437" cy="461665"/>
          </a:xfrm>
          <a:prstGeom prst="rect">
            <a:avLst/>
          </a:prstGeom>
          <a:noFill/>
        </p:spPr>
        <p:txBody>
          <a:bodyPr wrap="square" rtlCol="0">
            <a:spAutoFit/>
          </a:bodyPr>
          <a:lstStyle/>
          <a:p>
            <a:r>
              <a:rPr lang="en-GB" sz="2400" dirty="0">
                <a:latin typeface="Garamond" panose="02020404030301010803" pitchFamily="18" charset="0"/>
              </a:rPr>
              <a:t>Grace Collins</a:t>
            </a:r>
          </a:p>
        </p:txBody>
      </p:sp>
      <p:pic>
        <p:nvPicPr>
          <p:cNvPr id="9" name="Picture 8"/>
          <p:cNvPicPr>
            <a:picLocks noChangeAspect="1"/>
          </p:cNvPicPr>
          <p:nvPr/>
        </p:nvPicPr>
        <p:blipFill>
          <a:blip r:embed="rId4"/>
          <a:stretch>
            <a:fillRect/>
          </a:stretch>
        </p:blipFill>
        <p:spPr>
          <a:xfrm>
            <a:off x="2601950" y="1736559"/>
            <a:ext cx="1798487" cy="25089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2508871" y="4393257"/>
            <a:ext cx="1889437" cy="461665"/>
          </a:xfrm>
          <a:prstGeom prst="rect">
            <a:avLst/>
          </a:prstGeom>
          <a:noFill/>
        </p:spPr>
        <p:txBody>
          <a:bodyPr wrap="square" rtlCol="0">
            <a:spAutoFit/>
          </a:bodyPr>
          <a:lstStyle/>
          <a:p>
            <a:r>
              <a:rPr lang="en-GB" sz="2400" dirty="0">
                <a:latin typeface="Garamond" panose="02020404030301010803" pitchFamily="18" charset="0"/>
              </a:rPr>
              <a:t>Alisoun Milne</a:t>
            </a:r>
          </a:p>
        </p:txBody>
      </p:sp>
      <p:pic>
        <p:nvPicPr>
          <p:cNvPr id="11" name="Picture 10"/>
          <p:cNvPicPr>
            <a:picLocks noChangeAspect="1"/>
          </p:cNvPicPr>
          <p:nvPr/>
        </p:nvPicPr>
        <p:blipFill>
          <a:blip r:embed="rId5"/>
          <a:stretch>
            <a:fillRect/>
          </a:stretch>
        </p:blipFill>
        <p:spPr>
          <a:xfrm>
            <a:off x="4871250" y="1730809"/>
            <a:ext cx="1673582" cy="2514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a:xfrm>
            <a:off x="4769468" y="4393256"/>
            <a:ext cx="1889437" cy="461665"/>
          </a:xfrm>
          <a:prstGeom prst="rect">
            <a:avLst/>
          </a:prstGeom>
          <a:noFill/>
        </p:spPr>
        <p:txBody>
          <a:bodyPr wrap="square" rtlCol="0">
            <a:spAutoFit/>
          </a:bodyPr>
          <a:lstStyle/>
          <a:p>
            <a:r>
              <a:rPr lang="en-GB" sz="2400" dirty="0">
                <a:latin typeface="Garamond" panose="02020404030301010803" pitchFamily="18" charset="0"/>
              </a:rPr>
              <a:t>Stacey Rand</a:t>
            </a:r>
          </a:p>
        </p:txBody>
      </p:sp>
      <p:pic>
        <p:nvPicPr>
          <p:cNvPr id="13" name="Picture 12"/>
          <p:cNvPicPr>
            <a:picLocks noChangeAspect="1"/>
          </p:cNvPicPr>
          <p:nvPr/>
        </p:nvPicPr>
        <p:blipFill>
          <a:blip r:embed="rId6"/>
          <a:stretch>
            <a:fillRect/>
          </a:stretch>
        </p:blipFill>
        <p:spPr>
          <a:xfrm>
            <a:off x="6910325" y="1730809"/>
            <a:ext cx="2308603" cy="2514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p:cNvPicPr>
            <a:picLocks noChangeAspect="1"/>
          </p:cNvPicPr>
          <p:nvPr/>
        </p:nvPicPr>
        <p:blipFill>
          <a:blip r:embed="rId7"/>
          <a:stretch>
            <a:fillRect/>
          </a:stretch>
        </p:blipFill>
        <p:spPr>
          <a:xfrm>
            <a:off x="9704161" y="1730809"/>
            <a:ext cx="2217770" cy="2514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TextBox 15"/>
          <p:cNvSpPr txBox="1"/>
          <p:nvPr/>
        </p:nvSpPr>
        <p:spPr>
          <a:xfrm>
            <a:off x="7030065" y="4397816"/>
            <a:ext cx="2345369" cy="461665"/>
          </a:xfrm>
          <a:prstGeom prst="rect">
            <a:avLst/>
          </a:prstGeom>
          <a:noFill/>
        </p:spPr>
        <p:txBody>
          <a:bodyPr wrap="square" rtlCol="0">
            <a:spAutoFit/>
          </a:bodyPr>
          <a:lstStyle/>
          <a:p>
            <a:r>
              <a:rPr lang="en-GB" sz="2400" dirty="0">
                <a:latin typeface="Garamond" panose="02020404030301010803" pitchFamily="18" charset="0"/>
              </a:rPr>
              <a:t>Barbora Silarova</a:t>
            </a:r>
          </a:p>
        </p:txBody>
      </p:sp>
      <p:sp>
        <p:nvSpPr>
          <p:cNvPr id="17" name="TextBox 16"/>
          <p:cNvSpPr txBox="1"/>
          <p:nvPr/>
        </p:nvSpPr>
        <p:spPr>
          <a:xfrm>
            <a:off x="9759997" y="4416675"/>
            <a:ext cx="2276471" cy="461665"/>
          </a:xfrm>
          <a:prstGeom prst="rect">
            <a:avLst/>
          </a:prstGeom>
          <a:noFill/>
        </p:spPr>
        <p:txBody>
          <a:bodyPr wrap="square" rtlCol="0">
            <a:spAutoFit/>
          </a:bodyPr>
          <a:lstStyle/>
          <a:p>
            <a:r>
              <a:rPr lang="en-GB" sz="2400" dirty="0">
                <a:latin typeface="Garamond" panose="02020404030301010803" pitchFamily="18" charset="0"/>
              </a:rPr>
              <a:t>Wenjing Zhang</a:t>
            </a:r>
          </a:p>
        </p:txBody>
      </p:sp>
      <p:sp>
        <p:nvSpPr>
          <p:cNvPr id="18" name="TextBox 17"/>
          <p:cNvSpPr txBox="1"/>
          <p:nvPr/>
        </p:nvSpPr>
        <p:spPr>
          <a:xfrm>
            <a:off x="433404" y="5123656"/>
            <a:ext cx="11603064" cy="1200329"/>
          </a:xfrm>
          <a:prstGeom prst="rect">
            <a:avLst/>
          </a:prstGeom>
          <a:noFill/>
          <a:ln w="57150">
            <a:solidFill>
              <a:schemeClr val="tx2"/>
            </a:solidFill>
          </a:ln>
        </p:spPr>
        <p:txBody>
          <a:bodyPr wrap="square" rtlCol="0">
            <a:spAutoFit/>
          </a:bodyPr>
          <a:lstStyle/>
          <a:p>
            <a:endParaRPr lang="en-GB" sz="2400" dirty="0">
              <a:latin typeface="Garamond" panose="02020404030301010803" pitchFamily="18" charset="0"/>
            </a:endParaRPr>
          </a:p>
          <a:p>
            <a:r>
              <a:rPr lang="en-GB" sz="2400" b="1" dirty="0">
                <a:latin typeface="Garamond" panose="02020404030301010803" pitchFamily="18" charset="0"/>
              </a:rPr>
              <a:t>Research Advisors</a:t>
            </a:r>
            <a:r>
              <a:rPr lang="en-GB" sz="2400" dirty="0">
                <a:latin typeface="Garamond" panose="02020404030301010803" pitchFamily="18" charset="0"/>
              </a:rPr>
              <a:t>: Christina Reading, Helen Ramsbottom &amp; Della Ogunleye</a:t>
            </a:r>
          </a:p>
          <a:p>
            <a:endParaRPr lang="en-GB" sz="2400" dirty="0">
              <a:latin typeface="Garamond" panose="02020404030301010803" pitchFamily="18" charset="0"/>
            </a:endParaRPr>
          </a:p>
        </p:txBody>
      </p:sp>
    </p:spTree>
    <p:extLst>
      <p:ext uri="{BB962C8B-B14F-4D97-AF65-F5344CB8AC3E}">
        <p14:creationId xmlns:p14="http://schemas.microsoft.com/office/powerpoint/2010/main" val="326842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latin typeface="Garamond" panose="02020404030301010803" pitchFamily="18" charset="0"/>
              </a:rPr>
              <a:t>Disclaimer</a:t>
            </a:r>
            <a:endParaRPr lang="en-GB" dirty="0"/>
          </a:p>
        </p:txBody>
      </p:sp>
      <p:sp>
        <p:nvSpPr>
          <p:cNvPr id="3" name="Content Placeholder 2"/>
          <p:cNvSpPr>
            <a:spLocks noGrp="1"/>
          </p:cNvSpPr>
          <p:nvPr>
            <p:ph idx="1"/>
          </p:nvPr>
        </p:nvSpPr>
        <p:spPr>
          <a:xfrm>
            <a:off x="655320" y="1825625"/>
            <a:ext cx="10309167" cy="3793779"/>
          </a:xfrm>
        </p:spPr>
        <p:txBody>
          <a:bodyPr>
            <a:normAutofit fontScale="77500" lnSpcReduction="20000"/>
          </a:bodyPr>
          <a:lstStyle/>
          <a:p>
            <a:pPr marL="457189" lvl="1" indent="0">
              <a:buNone/>
            </a:pPr>
            <a:endParaRPr lang="en-GB" sz="2800"/>
          </a:p>
          <a:p>
            <a:pPr marL="800089" lvl="1" indent="-342900" algn="just"/>
            <a:r>
              <a:rPr lang="en-GB" sz="3200">
                <a:latin typeface="Garamond" panose="02020404030301010803" pitchFamily="18" charset="0"/>
                <a:cs typeface="Arial" panose="020B0604020202020204" pitchFamily="34" charset="0"/>
              </a:rPr>
              <a:t>This presentation reports independent research funded by the National Institute for Health and Care Research School for Social Care Research (NIHR SSCR). </a:t>
            </a:r>
          </a:p>
          <a:p>
            <a:pPr marL="800089" lvl="1" indent="-342900" algn="just"/>
            <a:endParaRPr lang="en-GB" sz="3200">
              <a:latin typeface="Garamond" panose="02020404030301010803" pitchFamily="18" charset="0"/>
              <a:cs typeface="Arial" panose="020B0604020202020204" pitchFamily="34" charset="0"/>
            </a:endParaRPr>
          </a:p>
          <a:p>
            <a:pPr marL="800089" lvl="1" indent="-342900" algn="just"/>
            <a:r>
              <a:rPr lang="en-GB" sz="3200">
                <a:latin typeface="Garamond" panose="02020404030301010803" pitchFamily="18" charset="0"/>
                <a:cs typeface="Arial" panose="020B0604020202020204" pitchFamily="34" charset="0"/>
              </a:rPr>
              <a:t>The views expressed in this presentation are those of the authors and not necessarily those of the National Institute for Health and Care Research or the Department of Health and Social Care.</a:t>
            </a:r>
          </a:p>
          <a:p>
            <a:pPr marL="457189" lvl="1" indent="0" algn="just">
              <a:buNone/>
            </a:pPr>
            <a:endParaRPr lang="en-GB" sz="3200">
              <a:latin typeface="Garamond" panose="02020404030301010803" pitchFamily="18" charset="0"/>
              <a:cs typeface="Arial" panose="020B0604020202020204" pitchFamily="34" charset="0"/>
            </a:endParaRPr>
          </a:p>
          <a:p>
            <a:pPr marL="800089" lvl="1" indent="-342900" algn="just"/>
            <a:r>
              <a:rPr lang="en-GB" sz="3200">
                <a:latin typeface="Garamond" panose="02020404030301010803" pitchFamily="18" charset="0"/>
                <a:cs typeface="Arial" panose="020B0604020202020204" pitchFamily="34" charset="0"/>
              </a:rPr>
              <a:t>Images used from: </a:t>
            </a:r>
            <a:r>
              <a:rPr lang="en-GB" sz="3200">
                <a:latin typeface="Garamond" panose="02020404030301010803" pitchFamily="18" charset="0"/>
                <a:hlinkClick r:id="rId2"/>
              </a:rPr>
              <a:t>free library</a:t>
            </a:r>
            <a:r>
              <a:rPr lang="en-GB" sz="3200">
                <a:latin typeface="Garamond" panose="02020404030301010803" pitchFamily="18" charset="0"/>
              </a:rPr>
              <a:t> showing ‘positive and realistic’ images of older people in a bid to challenge negative and stereotypical views of later life.</a:t>
            </a:r>
            <a:endParaRPr lang="en-GB" sz="3200">
              <a:latin typeface="Garamond" panose="02020404030301010803" pitchFamily="18" charset="0"/>
              <a:cs typeface="Arial" panose="020B0604020202020204" pitchFamily="34" charset="0"/>
            </a:endParaRPr>
          </a:p>
          <a:p>
            <a:endParaRPr lang="en-GB" dirty="0"/>
          </a:p>
        </p:txBody>
      </p:sp>
      <p:pic>
        <p:nvPicPr>
          <p:cNvPr id="4" name="Picture 3"/>
          <p:cNvPicPr>
            <a:picLocks noChangeAspect="1"/>
          </p:cNvPicPr>
          <p:nvPr/>
        </p:nvPicPr>
        <p:blipFill>
          <a:blip r:embed="rId3"/>
          <a:stretch>
            <a:fillRect/>
          </a:stretch>
        </p:blipFill>
        <p:spPr>
          <a:xfrm>
            <a:off x="8585976" y="230188"/>
            <a:ext cx="2767824" cy="585267"/>
          </a:xfrm>
          <a:prstGeom prst="rect">
            <a:avLst/>
          </a:prstGeom>
        </p:spPr>
      </p:pic>
    </p:spTree>
    <p:extLst>
      <p:ext uri="{BB962C8B-B14F-4D97-AF65-F5344CB8AC3E}">
        <p14:creationId xmlns:p14="http://schemas.microsoft.com/office/powerpoint/2010/main" val="916650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66560" y="365125"/>
            <a:ext cx="4587239" cy="912690"/>
          </a:xfrm>
        </p:spPr>
        <p:txBody>
          <a:bodyPr vert="horz" lIns="91440" tIns="45720" rIns="91440" bIns="45720" rtlCol="0" anchor="ctr">
            <a:normAutofit/>
          </a:bodyPr>
          <a:lstStyle/>
          <a:p>
            <a:r>
              <a:rPr lang="en-US" sz="4000" b="1" dirty="0">
                <a:latin typeface="Garamond" panose="02020404030301010803" pitchFamily="18" charset="0"/>
              </a:rPr>
              <a:t>Background</a:t>
            </a:r>
            <a:endParaRPr lang="en-US" sz="4000" dirty="0">
              <a:latin typeface="Garamond" panose="02020404030301010803" pitchFamily="18" charset="0"/>
            </a:endParaRPr>
          </a:p>
        </p:txBody>
      </p:sp>
      <p:sp>
        <p:nvSpPr>
          <p:cNvPr id="7" name="TextBox 6"/>
          <p:cNvSpPr txBox="1"/>
          <p:nvPr/>
        </p:nvSpPr>
        <p:spPr>
          <a:xfrm>
            <a:off x="6766560" y="1642930"/>
            <a:ext cx="5161280" cy="498139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b="1" dirty="0">
                <a:latin typeface="Garamond" panose="02020404030301010803" pitchFamily="18" charset="0"/>
              </a:rPr>
              <a:t>Seven million </a:t>
            </a:r>
            <a:r>
              <a:rPr lang="en-US" sz="2800" dirty="0">
                <a:latin typeface="Garamond" panose="02020404030301010803" pitchFamily="18" charset="0"/>
              </a:rPr>
              <a:t>of family members/friends in the UK supports someone with their day-to-day activities.</a:t>
            </a:r>
          </a:p>
          <a:p>
            <a:pPr>
              <a:lnSpc>
                <a:spcPct val="90000"/>
              </a:lnSpc>
              <a:spcAft>
                <a:spcPts val="600"/>
              </a:spcAft>
            </a:pPr>
            <a:endParaRPr lang="en-US" sz="2800" b="1" dirty="0">
              <a:latin typeface="Garamond" panose="02020404030301010803" pitchFamily="18" charset="0"/>
            </a:endParaRPr>
          </a:p>
          <a:p>
            <a:pPr indent="-228600">
              <a:lnSpc>
                <a:spcPct val="90000"/>
              </a:lnSpc>
              <a:spcAft>
                <a:spcPts val="600"/>
              </a:spcAft>
              <a:buFont typeface="Arial" panose="020B0604020202020204" pitchFamily="34" charset="0"/>
              <a:buChar char="•"/>
            </a:pPr>
            <a:r>
              <a:rPr lang="en-US" sz="2800" b="1" dirty="0">
                <a:latin typeface="Garamond" panose="02020404030301010803" pitchFamily="18" charset="0"/>
              </a:rPr>
              <a:t>At least 20% </a:t>
            </a:r>
            <a:r>
              <a:rPr lang="en-US" sz="2800" dirty="0">
                <a:latin typeface="Garamond" panose="02020404030301010803" pitchFamily="18" charset="0"/>
              </a:rPr>
              <a:t>of the seven million unpaid </a:t>
            </a:r>
            <a:r>
              <a:rPr lang="en-US" sz="2800" dirty="0" err="1">
                <a:latin typeface="Garamond" panose="02020404030301010803" pitchFamily="18" charset="0"/>
              </a:rPr>
              <a:t>carers</a:t>
            </a:r>
            <a:r>
              <a:rPr lang="en-US" sz="2800" dirty="0">
                <a:latin typeface="Garamond" panose="02020404030301010803" pitchFamily="18" charset="0"/>
              </a:rPr>
              <a:t> are </a:t>
            </a:r>
            <a:r>
              <a:rPr lang="en-US" sz="2800" b="1" dirty="0">
                <a:latin typeface="Garamond" panose="02020404030301010803" pitchFamily="18" charset="0"/>
              </a:rPr>
              <a:t>aged over 65 years.</a:t>
            </a:r>
          </a:p>
          <a:p>
            <a:pPr indent="-228600">
              <a:lnSpc>
                <a:spcPct val="90000"/>
              </a:lnSpc>
              <a:spcAft>
                <a:spcPts val="600"/>
              </a:spcAft>
              <a:buFont typeface="Arial" panose="020B0604020202020204" pitchFamily="34" charset="0"/>
              <a:buChar char="•"/>
            </a:pPr>
            <a:endParaRPr lang="en-US" sz="2800" b="1" dirty="0">
              <a:latin typeface="Garamond" panose="02020404030301010803" pitchFamily="18" charset="0"/>
            </a:endParaRPr>
          </a:p>
          <a:p>
            <a:pPr indent="-228600">
              <a:lnSpc>
                <a:spcPct val="90000"/>
              </a:lnSpc>
              <a:spcAft>
                <a:spcPts val="600"/>
              </a:spcAft>
              <a:buFont typeface="Arial" panose="020B0604020202020204" pitchFamily="34" charset="0"/>
              <a:buChar char="•"/>
            </a:pPr>
            <a:r>
              <a:rPr lang="en-US" sz="2800" dirty="0" smtClean="0">
                <a:latin typeface="Garamond" panose="02020404030301010803" pitchFamily="18" charset="0"/>
              </a:rPr>
              <a:t>Older </a:t>
            </a:r>
            <a:r>
              <a:rPr lang="en-US" sz="2800" dirty="0">
                <a:latin typeface="Garamond" panose="02020404030301010803" pitchFamily="18" charset="0"/>
              </a:rPr>
              <a:t>unpaid </a:t>
            </a:r>
            <a:r>
              <a:rPr lang="en-US" sz="2800" dirty="0" err="1" smtClean="0">
                <a:latin typeface="Garamond" panose="02020404030301010803" pitchFamily="18" charset="0"/>
              </a:rPr>
              <a:t>carers</a:t>
            </a:r>
            <a:r>
              <a:rPr lang="en-US" sz="2800" dirty="0" smtClean="0">
                <a:latin typeface="Garamond" panose="02020404030301010803" pitchFamily="18" charset="0"/>
              </a:rPr>
              <a:t> have their own </a:t>
            </a:r>
            <a:r>
              <a:rPr lang="en-US" sz="2800" b="1" dirty="0" smtClean="0">
                <a:latin typeface="Garamond" panose="02020404030301010803" pitchFamily="18" charset="0"/>
              </a:rPr>
              <a:t>specific needs. </a:t>
            </a:r>
            <a:endParaRPr lang="en-US" sz="2800" b="1"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2800" dirty="0">
              <a:latin typeface="Garamond" panose="02020404030301010803" pitchFamily="18" charset="0"/>
            </a:endParaRPr>
          </a:p>
        </p:txBody>
      </p:sp>
    </p:spTree>
    <p:extLst>
      <p:ext uri="{BB962C8B-B14F-4D97-AF65-F5344CB8AC3E}">
        <p14:creationId xmlns:p14="http://schemas.microsoft.com/office/powerpoint/2010/main" val="3165459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2369" y="365125"/>
            <a:ext cx="5240215" cy="1170598"/>
          </a:xfrm>
        </p:spPr>
        <p:txBody>
          <a:bodyPr>
            <a:normAutofit fontScale="90000"/>
          </a:bodyPr>
          <a:lstStyle/>
          <a:p>
            <a:r>
              <a:rPr lang="en-GB" sz="4000" b="1" dirty="0">
                <a:latin typeface="Garamond" panose="02020404030301010803" pitchFamily="18" charset="0"/>
              </a:rPr>
              <a:t>Community based social care and support</a:t>
            </a:r>
          </a:p>
        </p:txBody>
      </p:sp>
      <p:sp>
        <p:nvSpPr>
          <p:cNvPr id="3" name="Content Placeholder 2"/>
          <p:cNvSpPr>
            <a:spLocks noGrp="1"/>
          </p:cNvSpPr>
          <p:nvPr>
            <p:ph idx="1"/>
          </p:nvPr>
        </p:nvSpPr>
        <p:spPr>
          <a:xfrm>
            <a:off x="492369" y="1805354"/>
            <a:ext cx="5240215" cy="4371609"/>
          </a:xfrm>
        </p:spPr>
        <p:txBody>
          <a:bodyPr>
            <a:noAutofit/>
          </a:bodyPr>
          <a:lstStyle/>
          <a:p>
            <a:pPr marL="0" indent="0">
              <a:buNone/>
            </a:pPr>
            <a:r>
              <a:rPr lang="en-GB" sz="2400" b="1" dirty="0">
                <a:latin typeface="Garamond" panose="02020404030301010803" pitchFamily="18" charset="0"/>
              </a:rPr>
              <a:t>Aims to </a:t>
            </a:r>
            <a:r>
              <a:rPr lang="en-GB" sz="2400" dirty="0">
                <a:latin typeface="Garamond" panose="02020404030301010803" pitchFamily="18" charset="0"/>
              </a:rPr>
              <a:t>support a person to stay at home and maintain their independence, links with local community, and wellbeing. </a:t>
            </a:r>
          </a:p>
          <a:p>
            <a:pPr marL="0" indent="0">
              <a:buNone/>
            </a:pPr>
            <a:endParaRPr lang="en-GB" sz="2400" dirty="0">
              <a:latin typeface="Garamond" panose="02020404030301010803" pitchFamily="18" charset="0"/>
            </a:endParaRPr>
          </a:p>
          <a:p>
            <a:pPr marL="0" indent="0">
              <a:buNone/>
            </a:pPr>
            <a:r>
              <a:rPr lang="en-GB" sz="2400" b="1" dirty="0">
                <a:latin typeface="Garamond" panose="02020404030301010803" pitchFamily="18" charset="0"/>
              </a:rPr>
              <a:t>Paid for </a:t>
            </a:r>
            <a:r>
              <a:rPr lang="en-GB" sz="2400" dirty="0">
                <a:latin typeface="Garamond" panose="02020404030301010803" pitchFamily="18" charset="0"/>
              </a:rPr>
              <a:t>by people who need services and their families and/or by the local council's social services department.</a:t>
            </a:r>
          </a:p>
          <a:p>
            <a:pPr marL="0" indent="0">
              <a:buNone/>
            </a:pPr>
            <a:endParaRPr lang="en-GB" sz="2400" dirty="0">
              <a:latin typeface="Garamond" panose="02020404030301010803" pitchFamily="18" charset="0"/>
            </a:endParaRPr>
          </a:p>
          <a:p>
            <a:pPr marL="0" indent="0">
              <a:buNone/>
            </a:pPr>
            <a:r>
              <a:rPr lang="en-GB" sz="2400" b="1" dirty="0">
                <a:latin typeface="Garamond" panose="02020404030301010803" pitchFamily="18" charset="0"/>
              </a:rPr>
              <a:t>Examples: </a:t>
            </a:r>
            <a:r>
              <a:rPr lang="en-GB" sz="2400" dirty="0">
                <a:latin typeface="Garamond" panose="02020404030301010803" pitchFamily="18" charset="0"/>
              </a:rPr>
              <a:t>help at home from a paid carer; meals on wheels; having home adaptations; day centre; lunch clubs; </a:t>
            </a:r>
            <a:r>
              <a:rPr lang="en-GB" sz="2400" dirty="0" smtClean="0">
                <a:latin typeface="Garamond" panose="02020404030301010803" pitchFamily="18" charset="0"/>
              </a:rPr>
              <a:t>carers’ </a:t>
            </a:r>
            <a:r>
              <a:rPr lang="en-GB" sz="2400" dirty="0">
                <a:latin typeface="Garamond" panose="02020404030301010803" pitchFamily="18" charset="0"/>
              </a:rPr>
              <a:t>groups etc. </a:t>
            </a:r>
          </a:p>
          <a:p>
            <a:pPr marL="0" indent="0">
              <a:buNone/>
            </a:pPr>
            <a:endParaRPr lang="en-GB" sz="2400" dirty="0">
              <a:latin typeface="Garamond" panose="02020404030301010803" pitchFamily="18" charset="0"/>
            </a:endParaRPr>
          </a:p>
          <a:p>
            <a:pPr marL="0" indent="0">
              <a:buNone/>
            </a:pPr>
            <a:endParaRPr lang="en-GB" sz="2400" dirty="0">
              <a:latin typeface="Garamond" panose="02020404030301010803" pitchFamily="18" charset="0"/>
            </a:endParaRPr>
          </a:p>
        </p:txBody>
      </p:sp>
    </p:spTree>
    <p:extLst>
      <p:ext uri="{BB962C8B-B14F-4D97-AF65-F5344CB8AC3E}">
        <p14:creationId xmlns:p14="http://schemas.microsoft.com/office/powerpoint/2010/main" val="3978491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03" r="4879" b="-1"/>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388039"/>
          </a:xfrm>
        </p:spPr>
        <p:txBody>
          <a:bodyPr vert="horz" lIns="91440" tIns="45720" rIns="91440" bIns="45720" rtlCol="0" anchor="ctr">
            <a:normAutofit/>
          </a:bodyPr>
          <a:lstStyle/>
          <a:p>
            <a:r>
              <a:rPr lang="en-US" sz="4000" b="1">
                <a:latin typeface="Garamond" panose="02020404030301010803" pitchFamily="18" charset="0"/>
              </a:rPr>
              <a:t>Aims</a:t>
            </a:r>
          </a:p>
        </p:txBody>
      </p:sp>
      <p:sp>
        <p:nvSpPr>
          <p:cNvPr id="5" name="TextBox 4"/>
          <p:cNvSpPr txBox="1"/>
          <p:nvPr/>
        </p:nvSpPr>
        <p:spPr>
          <a:xfrm>
            <a:off x="7531610" y="1753164"/>
            <a:ext cx="3822189" cy="4423799"/>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400" dirty="0">
                <a:latin typeface="Garamond" panose="02020404030301010803" pitchFamily="18" charset="0"/>
              </a:rPr>
              <a:t>to understand the quality of life of older </a:t>
            </a:r>
            <a:r>
              <a:rPr lang="en-US" sz="2400" dirty="0" err="1">
                <a:latin typeface="Garamond" panose="02020404030301010803" pitchFamily="18" charset="0"/>
              </a:rPr>
              <a:t>carers</a:t>
            </a:r>
            <a:r>
              <a:rPr lang="en-US" sz="2400" dirty="0">
                <a:latin typeface="Garamond" panose="02020404030301010803" pitchFamily="18" charset="0"/>
              </a:rPr>
              <a:t> and the people they support – on an individual and dyadic level; </a:t>
            </a:r>
          </a:p>
          <a:p>
            <a:pPr marL="457200" indent="-228600">
              <a:lnSpc>
                <a:spcPct val="90000"/>
              </a:lnSpc>
              <a:spcAft>
                <a:spcPts val="600"/>
              </a:spcAft>
              <a:buFont typeface="Arial" panose="020B0604020202020204" pitchFamily="34" charset="0"/>
              <a:buChar char="•"/>
            </a:pPr>
            <a:endParaRPr lang="en-US" sz="2400" dirty="0">
              <a:latin typeface="Garamond" panose="02020404030301010803" pitchFamily="18" charset="0"/>
            </a:endParaRPr>
          </a:p>
          <a:p>
            <a:pPr marL="457200" indent="-228600">
              <a:lnSpc>
                <a:spcPct val="90000"/>
              </a:lnSpc>
              <a:spcAft>
                <a:spcPts val="600"/>
              </a:spcAft>
              <a:buFont typeface="Arial" panose="020B0604020202020204" pitchFamily="34" charset="0"/>
              <a:buChar char="•"/>
            </a:pPr>
            <a:r>
              <a:rPr lang="en-US" sz="2400" dirty="0">
                <a:latin typeface="Garamond" panose="02020404030301010803" pitchFamily="18" charset="0"/>
              </a:rPr>
              <a:t> to understand the role of services in quality of life of older </a:t>
            </a:r>
            <a:r>
              <a:rPr lang="en-US" sz="2400" dirty="0" err="1">
                <a:latin typeface="Garamond" panose="02020404030301010803" pitchFamily="18" charset="0"/>
              </a:rPr>
              <a:t>carers</a:t>
            </a:r>
            <a:r>
              <a:rPr lang="en-US" sz="2400" dirty="0">
                <a:latin typeface="Garamond" panose="02020404030301010803" pitchFamily="18" charset="0"/>
              </a:rPr>
              <a:t> and</a:t>
            </a:r>
            <a:r>
              <a:rPr lang="en-US" sz="2400" i="1" dirty="0">
                <a:latin typeface="Garamond" panose="02020404030301010803" pitchFamily="18" charset="0"/>
              </a:rPr>
              <a:t> </a:t>
            </a:r>
            <a:r>
              <a:rPr lang="en-US" sz="2400" dirty="0">
                <a:latin typeface="Garamond" panose="02020404030301010803" pitchFamily="18" charset="0"/>
              </a:rPr>
              <a:t>the people they support – on an individual and dyadic level. </a:t>
            </a:r>
          </a:p>
        </p:txBody>
      </p:sp>
    </p:spTree>
    <p:extLst>
      <p:ext uri="{BB962C8B-B14F-4D97-AF65-F5344CB8AC3E}">
        <p14:creationId xmlns:p14="http://schemas.microsoft.com/office/powerpoint/2010/main" val="167648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Aft>
                <a:spcPts val="800"/>
              </a:spcAft>
            </a:pPr>
            <a:r>
              <a:rPr lang="en-GB" sz="4900" b="1" dirty="0">
                <a:latin typeface="Garamond" panose="02020404030301010803" pitchFamily="18" charset="0"/>
                <a:ea typeface="Times New Roman" panose="02020603050405020304" pitchFamily="18" charset="0"/>
                <a:cs typeface="Times New Roman" panose="02020603050405020304" pitchFamily="18" charset="0"/>
              </a:rPr>
              <a:t>Methods – Semi-structured interviews</a:t>
            </a:r>
            <a:r>
              <a:rPr lang="en-GB" sz="3200" dirty="0">
                <a:effectLst/>
                <a:latin typeface="Verdana" panose="020B0604030504040204" pitchFamily="34" charset="0"/>
                <a:ea typeface="Times New Roman" panose="02020603050405020304" pitchFamily="18" charset="0"/>
                <a:cs typeface="Times New Roman" panose="02020603050405020304" pitchFamily="18" charset="0"/>
              </a:rPr>
              <a:t/>
            </a:r>
            <a:br>
              <a:rPr lang="en-GB" sz="3200" dirty="0">
                <a:effectLst/>
                <a:latin typeface="Verdana" panose="020B060403050404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a:xfrm>
            <a:off x="838200" y="1825625"/>
            <a:ext cx="5278120" cy="4351338"/>
          </a:xfrm>
        </p:spPr>
        <p:txBody>
          <a:bodyPr/>
          <a:lstStyle/>
          <a:p>
            <a:r>
              <a:rPr lang="en-GB" dirty="0">
                <a:latin typeface="Garamond" panose="02020404030301010803" pitchFamily="18" charset="0"/>
              </a:rPr>
              <a:t>In the interview, we asked the carer and the person they </a:t>
            </a:r>
            <a:r>
              <a:rPr lang="en-GB" dirty="0" smtClean="0">
                <a:latin typeface="Garamond" panose="02020404030301010803" pitchFamily="18" charset="0"/>
              </a:rPr>
              <a:t>supported </a:t>
            </a:r>
            <a:r>
              <a:rPr lang="en-GB" dirty="0">
                <a:latin typeface="Garamond" panose="02020404030301010803" pitchFamily="18" charset="0"/>
              </a:rPr>
              <a:t>about their everyday experiences. </a:t>
            </a:r>
          </a:p>
          <a:p>
            <a:endParaRPr lang="en-GB" dirty="0">
              <a:latin typeface="Garamond" panose="02020404030301010803" pitchFamily="18" charset="0"/>
            </a:endParaRPr>
          </a:p>
          <a:p>
            <a:r>
              <a:rPr lang="en-GB" dirty="0">
                <a:latin typeface="Garamond" panose="02020404030301010803" pitchFamily="18" charset="0"/>
              </a:rPr>
              <a:t>For each of these, we also talked about whether and how community-based support </a:t>
            </a:r>
            <a:r>
              <a:rPr lang="en-GB" dirty="0" smtClean="0">
                <a:latin typeface="Garamond" panose="02020404030301010803" pitchFamily="18" charset="0"/>
              </a:rPr>
              <a:t>made </a:t>
            </a:r>
            <a:r>
              <a:rPr lang="en-GB" dirty="0">
                <a:latin typeface="Garamond" panose="02020404030301010803" pitchFamily="18" charset="0"/>
              </a:rPr>
              <a:t>a </a:t>
            </a:r>
            <a:r>
              <a:rPr lang="en-GB" dirty="0" smtClean="0">
                <a:latin typeface="Garamond" panose="02020404030301010803" pitchFamily="18" charset="0"/>
              </a:rPr>
              <a:t>difference in their lives. </a:t>
            </a:r>
            <a:endParaRPr lang="en-GB" dirty="0">
              <a:latin typeface="Garamond" panose="02020404030301010803" pitchFamily="18" charset="0"/>
            </a:endParaRPr>
          </a:p>
          <a:p>
            <a:endParaRPr lang="en-GB" dirty="0"/>
          </a:p>
        </p:txBody>
      </p:sp>
      <p:pic>
        <p:nvPicPr>
          <p:cNvPr id="4" name="Picture 3"/>
          <p:cNvPicPr>
            <a:picLocks noChangeAspect="1"/>
          </p:cNvPicPr>
          <p:nvPr/>
        </p:nvPicPr>
        <p:blipFill>
          <a:blip r:embed="rId2"/>
          <a:stretch>
            <a:fillRect/>
          </a:stretch>
        </p:blipFill>
        <p:spPr>
          <a:xfrm>
            <a:off x="7026766" y="1482107"/>
            <a:ext cx="1471663" cy="1360827"/>
          </a:xfrm>
          <a:prstGeom prst="rect">
            <a:avLst/>
          </a:prstGeom>
        </p:spPr>
      </p:pic>
      <p:sp>
        <p:nvSpPr>
          <p:cNvPr id="5" name="Rectangle 4"/>
          <p:cNvSpPr/>
          <p:nvPr/>
        </p:nvSpPr>
        <p:spPr>
          <a:xfrm>
            <a:off x="7337640" y="2807670"/>
            <a:ext cx="849913" cy="400110"/>
          </a:xfrm>
          <a:prstGeom prst="rect">
            <a:avLst/>
          </a:prstGeom>
        </p:spPr>
        <p:txBody>
          <a:bodyPr wrap="none">
            <a:spAutoFit/>
          </a:bodyPr>
          <a:lstStyle/>
          <a:p>
            <a:r>
              <a:rPr lang="en-GB" sz="2000" dirty="0">
                <a:latin typeface="Garamond" panose="02020404030301010803" pitchFamily="18" charset="0"/>
              </a:rPr>
              <a:t>Safety </a:t>
            </a:r>
          </a:p>
        </p:txBody>
      </p:sp>
      <p:pic>
        <p:nvPicPr>
          <p:cNvPr id="6" name="Picture 5"/>
          <p:cNvPicPr>
            <a:picLocks noChangeAspect="1"/>
          </p:cNvPicPr>
          <p:nvPr/>
        </p:nvPicPr>
        <p:blipFill>
          <a:blip r:embed="rId3"/>
          <a:stretch>
            <a:fillRect/>
          </a:stretch>
        </p:blipFill>
        <p:spPr>
          <a:xfrm>
            <a:off x="9797241" y="1482107"/>
            <a:ext cx="1267200" cy="1152000"/>
          </a:xfrm>
          <a:prstGeom prst="rect">
            <a:avLst/>
          </a:prstGeom>
        </p:spPr>
      </p:pic>
      <p:sp>
        <p:nvSpPr>
          <p:cNvPr id="7" name="Rectangle 6"/>
          <p:cNvSpPr/>
          <p:nvPr/>
        </p:nvSpPr>
        <p:spPr>
          <a:xfrm>
            <a:off x="9719749" y="2807670"/>
            <a:ext cx="1422184" cy="400110"/>
          </a:xfrm>
          <a:prstGeom prst="rect">
            <a:avLst/>
          </a:prstGeom>
        </p:spPr>
        <p:txBody>
          <a:bodyPr wrap="none">
            <a:spAutoFit/>
          </a:bodyPr>
          <a:lstStyle/>
          <a:p>
            <a:r>
              <a:rPr lang="en-GB" sz="2000" dirty="0">
                <a:latin typeface="Garamond" panose="02020404030301010803" pitchFamily="18" charset="0"/>
              </a:rPr>
              <a:t>Occupation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596" y="3748762"/>
            <a:ext cx="1152000" cy="1152000"/>
          </a:xfrm>
          <a:prstGeom prst="rect">
            <a:avLst/>
          </a:prstGeom>
        </p:spPr>
      </p:pic>
      <p:sp>
        <p:nvSpPr>
          <p:cNvPr id="9" name="Rectangle 8"/>
          <p:cNvSpPr/>
          <p:nvPr/>
        </p:nvSpPr>
        <p:spPr>
          <a:xfrm>
            <a:off x="6806561" y="4949301"/>
            <a:ext cx="2111187" cy="984885"/>
          </a:xfrm>
          <a:prstGeom prst="rect">
            <a:avLst/>
          </a:prstGeom>
        </p:spPr>
        <p:txBody>
          <a:bodyPr wrap="square">
            <a:spAutoFit/>
          </a:bodyPr>
          <a:lstStyle/>
          <a:p>
            <a:endParaRPr lang="en-GB" dirty="0">
              <a:latin typeface="Garamond" panose="02020404030301010803" pitchFamily="18" charset="0"/>
            </a:endParaRPr>
          </a:p>
          <a:p>
            <a:pPr algn="ctr"/>
            <a:r>
              <a:rPr lang="en-GB" sz="2000" dirty="0">
                <a:latin typeface="Garamond" panose="02020404030301010803" pitchFamily="18" charset="0"/>
              </a:rPr>
              <a:t>Social participation </a:t>
            </a:r>
          </a:p>
          <a:p>
            <a:pPr algn="ctr"/>
            <a:r>
              <a:rPr lang="en-GB" sz="2000" dirty="0">
                <a:latin typeface="Garamond" panose="02020404030301010803" pitchFamily="18" charset="0"/>
              </a:rPr>
              <a:t>and involvement</a:t>
            </a:r>
          </a:p>
        </p:txBody>
      </p:sp>
      <p:pic>
        <p:nvPicPr>
          <p:cNvPr id="10" name="Picture 9"/>
          <p:cNvPicPr>
            <a:picLocks noChangeAspect="1"/>
          </p:cNvPicPr>
          <p:nvPr/>
        </p:nvPicPr>
        <p:blipFill>
          <a:blip r:embed="rId5"/>
          <a:stretch>
            <a:fillRect/>
          </a:stretch>
        </p:blipFill>
        <p:spPr>
          <a:xfrm>
            <a:off x="9989933" y="3748762"/>
            <a:ext cx="1152000" cy="1152000"/>
          </a:xfrm>
          <a:prstGeom prst="rect">
            <a:avLst/>
          </a:prstGeom>
        </p:spPr>
      </p:pic>
      <p:sp>
        <p:nvSpPr>
          <p:cNvPr id="11" name="Rectangle 10"/>
          <p:cNvSpPr/>
          <p:nvPr/>
        </p:nvSpPr>
        <p:spPr>
          <a:xfrm>
            <a:off x="9344856" y="5241688"/>
            <a:ext cx="2590324" cy="400110"/>
          </a:xfrm>
          <a:prstGeom prst="rect">
            <a:avLst/>
          </a:prstGeom>
        </p:spPr>
        <p:txBody>
          <a:bodyPr wrap="none">
            <a:spAutoFit/>
          </a:bodyPr>
          <a:lstStyle/>
          <a:p>
            <a:r>
              <a:rPr lang="en-GB" sz="2000" dirty="0">
                <a:latin typeface="Garamond" panose="02020404030301010803" pitchFamily="18" charset="0"/>
              </a:rPr>
              <a:t>Control over daily living</a:t>
            </a:r>
          </a:p>
        </p:txBody>
      </p:sp>
    </p:spTree>
    <p:extLst>
      <p:ext uri="{BB962C8B-B14F-4D97-AF65-F5344CB8AC3E}">
        <p14:creationId xmlns:p14="http://schemas.microsoft.com/office/powerpoint/2010/main" val="3699422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84214" y="691662"/>
            <a:ext cx="3848009" cy="5532157"/>
          </a:xfrm>
          <a:prstGeom prst="rect">
            <a:avLst/>
          </a:prstGeom>
        </p:spPr>
        <p:txBody>
          <a:bodyPr rtlCol="0">
            <a:normAutofit/>
          </a:bodyPr>
          <a:lstStyle/>
          <a:p>
            <a:pPr marL="0" indent="0">
              <a:buNone/>
            </a:pPr>
            <a:r>
              <a:rPr lang="en-GB" sz="2000" b="1" dirty="0">
                <a:latin typeface="Garamond" panose="02020404030301010803" pitchFamily="18" charset="0"/>
              </a:rPr>
              <a:t>Inclusion criteria:</a:t>
            </a:r>
          </a:p>
          <a:p>
            <a:pPr marL="285750" indent="-285750">
              <a:buFont typeface="Wingdings" panose="05000000000000000000" pitchFamily="2" charset="2"/>
              <a:buChar char="Ø"/>
            </a:pPr>
            <a:r>
              <a:rPr lang="en-GB" sz="2000" dirty="0">
                <a:latin typeface="Garamond" panose="02020404030301010803" pitchFamily="18" charset="0"/>
              </a:rPr>
              <a:t>Carers and the person they supported (pair)* could take part if they lived together and the carer was aged 65 years or over </a:t>
            </a:r>
          </a:p>
          <a:p>
            <a:pPr marL="285750" indent="-285750">
              <a:buFont typeface="Wingdings" panose="05000000000000000000" pitchFamily="2" charset="2"/>
              <a:buChar char="Ø"/>
            </a:pPr>
            <a:r>
              <a:rPr lang="en-GB" sz="2000" dirty="0">
                <a:latin typeface="Garamond" panose="02020404030301010803" pitchFamily="18" charset="0"/>
              </a:rPr>
              <a:t>Used at least one type of social care community based service</a:t>
            </a:r>
          </a:p>
          <a:p>
            <a:pPr marL="285750" indent="-285750">
              <a:buFont typeface="Wingdings" panose="05000000000000000000" pitchFamily="2" charset="2"/>
              <a:buChar char="Ø"/>
            </a:pPr>
            <a:r>
              <a:rPr lang="en-GB" sz="2000" dirty="0">
                <a:latin typeface="Garamond" panose="02020404030301010803" pitchFamily="18" charset="0"/>
              </a:rPr>
              <a:t>Able to consent and able to engage in interviews </a:t>
            </a:r>
            <a:r>
              <a:rPr lang="en-GB" sz="2000" dirty="0" smtClean="0">
                <a:latin typeface="Garamond" panose="02020404030301010803" pitchFamily="18" charset="0"/>
              </a:rPr>
              <a:t>in </a:t>
            </a:r>
            <a:r>
              <a:rPr lang="en-GB" sz="2000" dirty="0">
                <a:latin typeface="Garamond" panose="02020404030301010803" pitchFamily="18" charset="0"/>
              </a:rPr>
              <a:t>English</a:t>
            </a:r>
          </a:p>
          <a:p>
            <a:pPr marL="285750" indent="-285750">
              <a:buFont typeface="Wingdings" panose="05000000000000000000" pitchFamily="2" charset="2"/>
              <a:buChar char="Ø"/>
            </a:pPr>
            <a:r>
              <a:rPr lang="en-GB" sz="2000" dirty="0">
                <a:latin typeface="Garamond" panose="02020404030301010803" pitchFamily="18" charset="0"/>
              </a:rPr>
              <a:t>Have to live in England</a:t>
            </a:r>
          </a:p>
          <a:p>
            <a:pPr marL="285750" indent="-285750">
              <a:buFont typeface="Wingdings" panose="05000000000000000000" pitchFamily="2" charset="2"/>
              <a:buChar char="Ø"/>
            </a:pPr>
            <a:r>
              <a:rPr lang="en-GB" sz="2000" dirty="0">
                <a:latin typeface="Garamond" panose="02020404030301010803" pitchFamily="18" charset="0"/>
              </a:rPr>
              <a:t>*Carers could take part on their own</a:t>
            </a:r>
          </a:p>
          <a:p>
            <a:pPr marL="285750" indent="-285750">
              <a:buFont typeface="Wingdings" panose="05000000000000000000" pitchFamily="2" charset="2"/>
              <a:buChar char="Ø"/>
            </a:pPr>
            <a:endParaRPr lang="en-GB" sz="2000" dirty="0">
              <a:latin typeface="Garamond" panose="02020404030301010803" pitchFamily="18" charset="0"/>
            </a:endParaRPr>
          </a:p>
          <a:p>
            <a:pPr marL="0" indent="0">
              <a:buNone/>
            </a:pPr>
            <a:r>
              <a:rPr lang="en-GB" sz="2000" b="1" dirty="0">
                <a:latin typeface="Garamond" panose="02020404030301010803" pitchFamily="18" charset="0"/>
              </a:rPr>
              <a:t>Recruitment period:</a:t>
            </a:r>
          </a:p>
          <a:p>
            <a:pPr marL="0" indent="0">
              <a:buNone/>
            </a:pPr>
            <a:r>
              <a:rPr lang="en-GB" sz="2000" dirty="0">
                <a:latin typeface="Garamond" panose="02020404030301010803" pitchFamily="18" charset="0"/>
              </a:rPr>
              <a:t>19th April until 31st December 2021 </a:t>
            </a:r>
          </a:p>
        </p:txBody>
      </p:sp>
      <p:sp>
        <p:nvSpPr>
          <p:cNvPr id="89" name="Rectangle 88">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5759196" y="582167"/>
            <a:ext cx="5823204" cy="6116273"/>
          </a:xfrm>
          <a:prstGeom prst="rect">
            <a:avLst/>
          </a:prstGeom>
        </p:spPr>
      </p:pic>
    </p:spTree>
    <p:extLst>
      <p:ext uri="{BB962C8B-B14F-4D97-AF65-F5344CB8AC3E}">
        <p14:creationId xmlns:p14="http://schemas.microsoft.com/office/powerpoint/2010/main" val="2281481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0CCF94-9536-4A63-8FF2-E37827C92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970655A-F4C2-4D7E-BAB6-D3BFC5CAE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84744" y="5198168"/>
            <a:ext cx="9859618" cy="1599548"/>
          </a:xfrm>
        </p:spPr>
        <p:txBody>
          <a:bodyPr vert="horz" lIns="91440" tIns="45720" rIns="91440" bIns="45720" rtlCol="0" anchor="b">
            <a:normAutofit/>
          </a:bodyPr>
          <a:lstStyle/>
          <a:p>
            <a:pPr algn="ctr"/>
            <a:r>
              <a:rPr lang="en-US" b="1">
                <a:latin typeface="Garamond" panose="02020404030301010803" pitchFamily="18" charset="0"/>
              </a:rPr>
              <a:t>Preliminary Results</a:t>
            </a:r>
            <a:r>
              <a:rPr lang="en-US">
                <a:latin typeface="Garamond" panose="02020404030301010803" pitchFamily="18" charset="0"/>
              </a:rPr>
              <a:t/>
            </a:r>
            <a:br>
              <a:rPr lang="en-US">
                <a:latin typeface="Garamond" panose="02020404030301010803" pitchFamily="18" charset="0"/>
              </a:rPr>
            </a:br>
            <a:endParaRPr lang="en-US">
              <a:latin typeface="Garamond" panose="02020404030301010803" pitchFamily="18" charset="0"/>
            </a:endParaRPr>
          </a:p>
        </p:txBody>
      </p:sp>
      <p:sp>
        <p:nvSpPr>
          <p:cNvPr id="13" name="Freeform: Shape 12">
            <a:extLst>
              <a:ext uri="{FF2B5EF4-FFF2-40B4-BE49-F238E27FC236}">
                <a16:creationId xmlns:a16="http://schemas.microsoft.com/office/drawing/2014/main" id="{3389D0BC-BA1D-4360-88F9-D9ECCBDAB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p:cNvPicPr>
            <a:picLocks noGrp="1" noChangeAspect="1"/>
          </p:cNvPicPr>
          <p:nvPr>
            <p:ph idx="1"/>
          </p:nvPr>
        </p:nvPicPr>
        <p:blipFill rotWithShape="1">
          <a:blip r:embed="rId2"/>
          <a:srcRect t="13477" r="2" b="13016"/>
          <a:stretch/>
        </p:blipFill>
        <p:spPr>
          <a:xfrm>
            <a:off x="2079812" y="805516"/>
            <a:ext cx="8032376" cy="4074026"/>
          </a:xfrm>
          <a:prstGeom prst="rect">
            <a:avLst/>
          </a:prstGeom>
        </p:spPr>
      </p:pic>
    </p:spTree>
    <p:extLst>
      <p:ext uri="{BB962C8B-B14F-4D97-AF65-F5344CB8AC3E}">
        <p14:creationId xmlns:p14="http://schemas.microsoft.com/office/powerpoint/2010/main" val="3624572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1494</Words>
  <Application>Microsoft Office PowerPoint</Application>
  <PresentationFormat>Widescreen</PresentationFormat>
  <Paragraphs>179</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Garamond</vt:lpstr>
      <vt:lpstr>Times New Roman</vt:lpstr>
      <vt:lpstr>Verdana</vt:lpstr>
      <vt:lpstr>Wingdings</vt:lpstr>
      <vt:lpstr>Office Theme</vt:lpstr>
      <vt:lpstr>            </vt:lpstr>
      <vt:lpstr>Our Team</vt:lpstr>
      <vt:lpstr>Disclaimer</vt:lpstr>
      <vt:lpstr>Background</vt:lpstr>
      <vt:lpstr>Community based social care and support</vt:lpstr>
      <vt:lpstr>Aims</vt:lpstr>
      <vt:lpstr>Methods – Semi-structured interviews </vt:lpstr>
      <vt:lpstr>PowerPoint Presentation</vt:lpstr>
      <vt:lpstr>Preliminary Results </vt:lpstr>
      <vt:lpstr>Participants </vt:lpstr>
      <vt:lpstr>Community based social care and support</vt:lpstr>
      <vt:lpstr>Framework analysis</vt:lpstr>
      <vt:lpstr>Experience of health care and adult social care services </vt:lpstr>
      <vt:lpstr>Routine </vt:lpstr>
      <vt:lpstr>Relationship </vt:lpstr>
      <vt:lpstr>Dilemmas related to receiving social care services </vt:lpstr>
      <vt:lpstr>Impact of COVID</vt:lpstr>
      <vt:lpstr>Next steps</vt:lpstr>
      <vt:lpstr>Thanks for your attention!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Barbora Silarova</dc:creator>
  <cp:lastModifiedBy>Barbora Silarova</cp:lastModifiedBy>
  <cp:revision>53</cp:revision>
  <dcterms:created xsi:type="dcterms:W3CDTF">2022-07-13T08:35:23Z</dcterms:created>
  <dcterms:modified xsi:type="dcterms:W3CDTF">2022-07-15T08:53:57Z</dcterms:modified>
</cp:coreProperties>
</file>