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sldIdLst>
    <p:sldId id="256" r:id="rId2"/>
    <p:sldId id="282" r:id="rId3"/>
    <p:sldId id="257" r:id="rId4"/>
    <p:sldId id="279" r:id="rId5"/>
    <p:sldId id="278" r:id="rId6"/>
    <p:sldId id="284" r:id="rId7"/>
    <p:sldId id="283" r:id="rId8"/>
    <p:sldId id="280" r:id="rId9"/>
    <p:sldId id="288" r:id="rId10"/>
    <p:sldId id="285" r:id="rId11"/>
    <p:sldId id="291" r:id="rId12"/>
    <p:sldId id="292" r:id="rId13"/>
    <p:sldId id="289" r:id="rId14"/>
    <p:sldId id="290" r:id="rId15"/>
    <p:sldId id="293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  <p14:sldId id="282"/>
          </p14:sldIdLst>
        </p14:section>
        <p14:section name="Body (content) slides" id="{E4A2DC7B-1CBD-4F66-ADDC-76AD8F216162}">
          <p14:sldIdLst>
            <p14:sldId id="257"/>
            <p14:sldId id="279"/>
            <p14:sldId id="278"/>
            <p14:sldId id="284"/>
            <p14:sldId id="283"/>
            <p14:sldId id="280"/>
            <p14:sldId id="288"/>
            <p14:sldId id="285"/>
            <p14:sldId id="291"/>
            <p14:sldId id="292"/>
            <p14:sldId id="289"/>
            <p14:sldId id="290"/>
            <p14:sldId id="293"/>
            <p14:sldId id="286"/>
            <p14:sldId id="287"/>
          </p14:sldIdLst>
        </p14:section>
        <p14:section name="End of presentation slide" id="{3DEFE252-2300-493E-B711-856B44168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/>
    <p:restoredTop sz="82664" autoAdjust="0"/>
  </p:normalViewPr>
  <p:slideViewPr>
    <p:cSldViewPr snapToGrid="0" snapToObjects="1">
      <p:cViewPr varScale="1">
        <p:scale>
          <a:sx n="57" d="100"/>
          <a:sy n="57" d="100"/>
        </p:scale>
        <p:origin x="11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3FA13-9339-9144-99F8-DD2D0FE0DE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BF97-8ED3-2042-AEE1-41843881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096DF-BC8B-49C7-B4B4-777B9E9896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9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Proxy perspectives </a:t>
            </a:r>
            <a:r>
              <a:rPr lang="en-US" sz="1600" dirty="0" smtClean="0"/>
              <a:t>(The instrument uses two different perspectives for rating – proxy-proxy or proxy-patient. Which should be used/reported? </a:t>
            </a:r>
          </a:p>
          <a:p>
            <a:pPr lvl="2"/>
            <a:r>
              <a:rPr lang="en-US" sz="1600" b="1" dirty="0" smtClean="0"/>
              <a:t>Feasibility </a:t>
            </a:r>
            <a:r>
              <a:rPr lang="en-US" sz="1600" b="0" dirty="0" smtClean="0"/>
              <a:t>(Is it</a:t>
            </a:r>
            <a:r>
              <a:rPr lang="en-US" sz="1600" b="0" baseline="0" dirty="0" smtClean="0"/>
              <a:t> acceptable/feasible to complete? Use missing data as an indicator.) </a:t>
            </a:r>
            <a:endParaRPr lang="en-US" sz="1600" b="0" dirty="0" smtClean="0"/>
          </a:p>
          <a:p>
            <a:pPr lvl="2"/>
            <a:r>
              <a:rPr lang="en-US" sz="1600" b="1" dirty="0" smtClean="0"/>
              <a:t>Construct validity </a:t>
            </a:r>
            <a:r>
              <a:rPr lang="en-US" sz="1600" dirty="0" smtClean="0"/>
              <a:t>(i.e. do the instruments measure what we expect them to?) </a:t>
            </a:r>
          </a:p>
          <a:p>
            <a:pPr lvl="2"/>
            <a:r>
              <a:rPr lang="en-US" sz="1600" b="1" dirty="0" smtClean="0"/>
              <a:t>Structural validity </a:t>
            </a:r>
            <a:r>
              <a:rPr lang="en-US" sz="1600" dirty="0" smtClean="0"/>
              <a:t>(i.e. do the individual questions/items form a single scale? Are there subscales?) </a:t>
            </a:r>
          </a:p>
          <a:p>
            <a:endParaRPr lang="en-US" dirty="0" smtClean="0"/>
          </a:p>
          <a:p>
            <a:r>
              <a:rPr lang="en-US" b="1" u="sng" dirty="0" smtClean="0"/>
              <a:t>Note</a:t>
            </a:r>
            <a:r>
              <a:rPr lang="en-US" dirty="0" smtClean="0"/>
              <a:t>: These</a:t>
            </a:r>
            <a:r>
              <a:rPr lang="en-US" baseline="0" dirty="0" smtClean="0"/>
              <a:t> are interim findings so will focus on proxy perspectives, feasibility and construct validity.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BF97-8ED3-2042-AEE1-41843881C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BF97-8ED3-2042-AEE1-41843881C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Rand et al, 2015</a:t>
            </a:r>
            <a:r>
              <a:rPr lang="en-US" baseline="0" dirty="0" smtClean="0"/>
              <a:t> = </a:t>
            </a:r>
            <a:r>
              <a:rPr lang="en-US" dirty="0" smtClean="0"/>
              <a:t>Seven items onto single factor (</a:t>
            </a:r>
            <a:r>
              <a:rPr lang="en-US" dirty="0" err="1" smtClean="0"/>
              <a:t>SCRQoL</a:t>
            </a:r>
            <a:r>
              <a:rPr lang="en-US" dirty="0" smtClean="0"/>
              <a:t>) with covariance of errors for safety &amp; self-care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Standardized Root Mean Square Residual (SRMR)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Tucker-Lewis Index (TLI)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Fit Index (CFI)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 Mean Square Error of Approximation …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(1999): RMSEA &lt; 0.06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BF97-8ED3-2042-AEE1-41843881C8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ssru.ac.uk/asoc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ssru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4891" y="2753956"/>
            <a:ext cx="9075741" cy="11691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5100" dirty="0" smtClean="0"/>
              <a:t>Measuring the social care outcomes of people with dementia and carers</a:t>
            </a:r>
            <a:endParaRPr lang="en-GB" sz="51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94168" y="4300251"/>
            <a:ext cx="10130567" cy="1725410"/>
          </a:xfrm>
        </p:spPr>
        <p:txBody>
          <a:bodyPr>
            <a:noAutofit/>
          </a:bodyPr>
          <a:lstStyle/>
          <a:p>
            <a:r>
              <a:rPr lang="en-GB" dirty="0" smtClean="0"/>
              <a:t>Dr Stacey Rand¹, Dr </a:t>
            </a:r>
            <a:r>
              <a:rPr lang="en-US" dirty="0" smtClean="0"/>
              <a:t>Barbora Silarova</a:t>
            </a:r>
            <a:r>
              <a:rPr lang="en-GB" dirty="0"/>
              <a:t>¹</a:t>
            </a:r>
            <a:r>
              <a:rPr lang="en-US" dirty="0" smtClean="0"/>
              <a:t>, Ann-Marie Towers</a:t>
            </a:r>
            <a:r>
              <a:rPr lang="en-GB" dirty="0"/>
              <a:t>²</a:t>
            </a:r>
            <a:r>
              <a:rPr lang="en-US" dirty="0" smtClean="0"/>
              <a:t> &amp; </a:t>
            </a:r>
          </a:p>
          <a:p>
            <a:r>
              <a:rPr lang="en-US" dirty="0" smtClean="0"/>
              <a:t>Professor Karen Jones</a:t>
            </a:r>
            <a:r>
              <a:rPr lang="en-GB" dirty="0"/>
              <a:t>¹</a:t>
            </a:r>
          </a:p>
          <a:p>
            <a:endParaRPr lang="en-US" sz="2000" dirty="0" smtClean="0"/>
          </a:p>
          <a:p>
            <a:r>
              <a:rPr lang="en-US" sz="2000" dirty="0" smtClean="0"/>
              <a:t>¹ </a:t>
            </a:r>
            <a:r>
              <a:rPr lang="en-US" sz="2000" dirty="0"/>
              <a:t>Personal Social Services Research Unit (PSSRU), University of Kent</a:t>
            </a:r>
          </a:p>
          <a:p>
            <a:r>
              <a:rPr lang="en-US" sz="2000" dirty="0"/>
              <a:t>² Centre for Health Services Research (CHSS), University of Kent</a:t>
            </a:r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34896"/>
              </p:ext>
            </p:extLst>
          </p:nvPr>
        </p:nvGraphicFramePr>
        <p:xfrm>
          <a:off x="510248" y="211464"/>
          <a:ext cx="6117016" cy="562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2702">
                  <a:extLst>
                    <a:ext uri="{9D8B030D-6E8A-4147-A177-3AD203B41FA5}">
                      <a16:colId xmlns:a16="http://schemas.microsoft.com/office/drawing/2014/main" val="4120130077"/>
                    </a:ext>
                  </a:extLst>
                </a:gridCol>
                <a:gridCol w="2074314">
                  <a:extLst>
                    <a:ext uri="{9D8B030D-6E8A-4147-A177-3AD203B41FA5}">
                      <a16:colId xmlns:a16="http://schemas.microsoft.com/office/drawing/2014/main" val="2921079731"/>
                    </a:ext>
                  </a:extLst>
                </a:gridCol>
              </a:tblGrid>
              <a:tr h="402958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(%)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689021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(24.3%)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762028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≥65 years  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 (43.8%)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19727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Ethnicity: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British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296 (94.6%)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436642"/>
                  </a:ext>
                </a:extLst>
              </a:tr>
              <a:tr h="33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MDS-CPS</a:t>
                      </a: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severe or very severe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185 (59.1%)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439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recipient 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ADLs with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difficulty  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5144084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1-4 ADLs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 (39.3%)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028966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5-7 ADLs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 (27.5%)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11330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All 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ADLs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 (32.2%)</a:t>
                      </a:r>
                      <a:endParaRPr lang="en-GB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901078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missing 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(1.0%)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001081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Co-resident with care-recipient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 (57.8%)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703256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Hours of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informal 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/ week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810006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0-19 hours</a:t>
                      </a:r>
                      <a:endParaRPr lang="en-GB" sz="20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(30.4%)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8367840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n-GB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20-50 hours                                                      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(21.6%)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63336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n-GB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hours</a:t>
                      </a:r>
                      <a:endParaRPr lang="en-GB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  (47.0%)</a:t>
                      </a:r>
                      <a:r>
                        <a:rPr lang="en-GB" sz="2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3883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GB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 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lang="en-GB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(1.0%) 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977342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 survey online 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(79.9%)</a:t>
                      </a:r>
                      <a:endParaRPr lang="en-GB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55853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8372" y="1606589"/>
            <a:ext cx="5353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majority cared for </a:t>
            </a:r>
            <a:r>
              <a:rPr lang="en-US" sz="2000" b="1" dirty="0" smtClean="0"/>
              <a:t>parent</a:t>
            </a:r>
            <a:r>
              <a:rPr lang="en-US" sz="2000" dirty="0" smtClean="0"/>
              <a:t> (48.9%) or </a:t>
            </a:r>
            <a:r>
              <a:rPr lang="en-US" sz="2000" b="1" dirty="0" smtClean="0"/>
              <a:t>spouse/partner</a:t>
            </a:r>
            <a:r>
              <a:rPr lang="en-US" sz="2000" dirty="0" smtClean="0"/>
              <a:t> (41.5%).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Home care </a:t>
            </a:r>
            <a:r>
              <a:rPr lang="en-US" sz="2000" dirty="0" smtClean="0"/>
              <a:t>was most commonly-used service (67.7%). Other types of support: </a:t>
            </a:r>
            <a:r>
              <a:rPr lang="en-US" sz="2000" b="1" dirty="0" smtClean="0"/>
              <a:t>equipment or adaptations </a:t>
            </a:r>
            <a:r>
              <a:rPr lang="en-US" sz="2000" dirty="0" smtClean="0"/>
              <a:t>(55.8%), </a:t>
            </a:r>
            <a:r>
              <a:rPr lang="en-US" sz="2000" b="1" dirty="0" smtClean="0"/>
              <a:t>day </a:t>
            </a:r>
            <a:r>
              <a:rPr lang="en-US" sz="2000" b="1" dirty="0"/>
              <a:t>activities </a:t>
            </a:r>
            <a:r>
              <a:rPr lang="en-US" sz="2000" dirty="0"/>
              <a:t>(31.1</a:t>
            </a:r>
            <a:r>
              <a:rPr lang="en-US" sz="2000" dirty="0" smtClean="0"/>
              <a:t>%), </a:t>
            </a:r>
            <a:r>
              <a:rPr lang="en-US" sz="2000" b="1" dirty="0" smtClean="0"/>
              <a:t>short-breaks</a:t>
            </a:r>
            <a:r>
              <a:rPr lang="en-US" sz="2000" dirty="0" smtClean="0"/>
              <a:t> e.g. sitting service (24.4%).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297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34" y="440730"/>
            <a:ext cx="7333265" cy="534541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4" y="535980"/>
            <a:ext cx="7351776" cy="535890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85" y="464951"/>
            <a:ext cx="10170402" cy="539581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09" y="511445"/>
            <a:ext cx="10648324" cy="520985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5127"/>
            <a:ext cx="10515600" cy="865467"/>
          </a:xfrm>
        </p:spPr>
        <p:txBody>
          <a:bodyPr/>
          <a:lstStyle/>
          <a:p>
            <a:r>
              <a:rPr lang="en-US" dirty="0" smtClean="0"/>
              <a:t>Preliminary findings for ASCOT-</a:t>
            </a:r>
            <a:r>
              <a:rPr lang="en-US" dirty="0" err="1" smtClean="0"/>
              <a:t>Carer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79759"/>
            <a:ext cx="11715750" cy="4740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Evidence of good internal reliability (Cronbach’s </a:t>
            </a:r>
            <a:r>
              <a:rPr lang="el-GR" dirty="0" smtClean="0"/>
              <a:t>α</a:t>
            </a:r>
            <a:r>
              <a:rPr lang="en-US" dirty="0" smtClean="0"/>
              <a:t> = .82) </a:t>
            </a:r>
          </a:p>
          <a:p>
            <a:r>
              <a:rPr lang="en-US" dirty="0" smtClean="0"/>
              <a:t>Construct validity </a:t>
            </a:r>
          </a:p>
          <a:p>
            <a:pPr lvl="1"/>
            <a:r>
              <a:rPr lang="en-US" dirty="0" smtClean="0"/>
              <a:t>Strong to moderate positive correlation with measures of related constructs </a:t>
            </a:r>
          </a:p>
          <a:p>
            <a:pPr lvl="2"/>
            <a:r>
              <a:rPr lang="en-US" dirty="0" smtClean="0"/>
              <a:t>Dementia </a:t>
            </a:r>
            <a:r>
              <a:rPr lang="en-US" dirty="0" err="1" smtClean="0"/>
              <a:t>carer</a:t>
            </a:r>
            <a:r>
              <a:rPr lang="en-US" dirty="0" smtClean="0"/>
              <a:t>-related </a:t>
            </a:r>
            <a:r>
              <a:rPr lang="en-US" dirty="0" err="1" smtClean="0"/>
              <a:t>QoL</a:t>
            </a:r>
            <a:r>
              <a:rPr lang="en-US" dirty="0" smtClean="0"/>
              <a:t> (C-DEMQOL) (+</a:t>
            </a:r>
            <a:r>
              <a:rPr lang="en-US" dirty="0" err="1" smtClean="0"/>
              <a:t>ve</a:t>
            </a:r>
            <a:r>
              <a:rPr lang="en-US" dirty="0" smtClean="0"/>
              <a:t>, strong) </a:t>
            </a:r>
          </a:p>
          <a:p>
            <a:pPr lvl="2"/>
            <a:r>
              <a:rPr lang="en-US" dirty="0"/>
              <a:t>Overall </a:t>
            </a:r>
            <a:r>
              <a:rPr lang="en-US" dirty="0" err="1"/>
              <a:t>QoL</a:t>
            </a:r>
            <a:r>
              <a:rPr lang="en-US" dirty="0"/>
              <a:t> (+</a:t>
            </a:r>
            <a:r>
              <a:rPr lang="en-US" dirty="0" err="1"/>
              <a:t>ve</a:t>
            </a:r>
            <a:r>
              <a:rPr lang="en-US" dirty="0"/>
              <a:t>, strong) </a:t>
            </a:r>
            <a:endParaRPr lang="en-US" dirty="0" smtClean="0"/>
          </a:p>
          <a:p>
            <a:pPr lvl="2"/>
            <a:r>
              <a:rPr lang="en-US" dirty="0" smtClean="0"/>
              <a:t>Health-related </a:t>
            </a:r>
            <a:r>
              <a:rPr lang="en-US" dirty="0" err="1" smtClean="0"/>
              <a:t>QoL</a:t>
            </a:r>
            <a:r>
              <a:rPr lang="en-US" dirty="0" smtClean="0"/>
              <a:t> (EQ-5D-3L) </a:t>
            </a:r>
            <a:r>
              <a:rPr lang="en-US" dirty="0"/>
              <a:t>(+</a:t>
            </a:r>
            <a:r>
              <a:rPr lang="en-US" dirty="0" err="1"/>
              <a:t>ve</a:t>
            </a:r>
            <a:r>
              <a:rPr lang="en-US" dirty="0"/>
              <a:t>, </a:t>
            </a:r>
            <a:r>
              <a:rPr lang="en-US" dirty="0" smtClean="0"/>
              <a:t>moderate)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orrelations with factors hypothesized to be related to social care-related </a:t>
            </a:r>
            <a:r>
              <a:rPr lang="en-US" dirty="0" err="1" smtClean="0"/>
              <a:t>QoL</a:t>
            </a:r>
            <a:endParaRPr lang="en-US" dirty="0" smtClean="0"/>
          </a:p>
          <a:p>
            <a:pPr lvl="2"/>
            <a:r>
              <a:rPr lang="en-US" dirty="0" smtClean="0"/>
              <a:t>Satisfaction with services (+</a:t>
            </a:r>
            <a:r>
              <a:rPr lang="en-US" dirty="0" err="1" smtClean="0"/>
              <a:t>ve</a:t>
            </a:r>
            <a:r>
              <a:rPr lang="en-US" dirty="0" smtClean="0"/>
              <a:t>, moderate) </a:t>
            </a:r>
          </a:p>
          <a:p>
            <a:pPr lvl="2"/>
            <a:r>
              <a:rPr lang="en-US" dirty="0" smtClean="0"/>
              <a:t>Intensity of service use (home care </a:t>
            </a:r>
            <a:r>
              <a:rPr lang="en-US" dirty="0" err="1" smtClean="0"/>
              <a:t>hrs</a:t>
            </a:r>
            <a:r>
              <a:rPr lang="en-US" dirty="0" smtClean="0"/>
              <a:t>, per week) (+</a:t>
            </a:r>
            <a:r>
              <a:rPr lang="en-US" dirty="0" err="1" smtClean="0"/>
              <a:t>ve</a:t>
            </a:r>
            <a:r>
              <a:rPr lang="en-US" dirty="0" smtClean="0"/>
              <a:t>, weak) </a:t>
            </a:r>
          </a:p>
          <a:p>
            <a:pPr lvl="2"/>
            <a:r>
              <a:rPr lang="en-US" dirty="0" smtClean="0"/>
              <a:t>Number of informal care hours per week (-</a:t>
            </a:r>
            <a:r>
              <a:rPr lang="en-US" dirty="0" err="1" smtClean="0"/>
              <a:t>ve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Structural </a:t>
            </a:r>
            <a:r>
              <a:rPr lang="en-US" dirty="0" smtClean="0"/>
              <a:t>characteristics</a:t>
            </a:r>
            <a:endParaRPr lang="en-US" dirty="0" smtClean="0"/>
          </a:p>
          <a:p>
            <a:pPr lvl="2"/>
            <a:r>
              <a:rPr lang="en-US" dirty="0" smtClean="0"/>
              <a:t>Confirmatory factor analysis </a:t>
            </a:r>
            <a:r>
              <a:rPr lang="en-US" dirty="0" smtClean="0"/>
              <a:t>(CFA) based </a:t>
            </a:r>
            <a:r>
              <a:rPr lang="en-US" dirty="0" smtClean="0"/>
              <a:t>on Rand </a:t>
            </a:r>
            <a:r>
              <a:rPr lang="en-US" i="1" dirty="0" smtClean="0"/>
              <a:t>et al</a:t>
            </a:r>
            <a:r>
              <a:rPr lang="en-US" dirty="0" smtClean="0"/>
              <a:t>, 2015</a:t>
            </a:r>
          </a:p>
          <a:p>
            <a:pPr lvl="3"/>
            <a:r>
              <a:rPr lang="en-US" dirty="0" smtClean="0"/>
              <a:t>Good fit statistics (i.e. TLI/CFI &gt; .95, SRMR &lt; .08, RMSEA &lt; .06)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365127"/>
            <a:ext cx="10614269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85" y="1257291"/>
            <a:ext cx="10850684" cy="42564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Further analysis of ASCOT-Proxy: </a:t>
            </a:r>
          </a:p>
          <a:p>
            <a:pPr lvl="1"/>
            <a:r>
              <a:rPr lang="en-US" dirty="0" smtClean="0"/>
              <a:t>Internal reliability </a:t>
            </a:r>
          </a:p>
          <a:p>
            <a:pPr lvl="1"/>
            <a:r>
              <a:rPr lang="en-US" dirty="0" smtClean="0"/>
              <a:t>Construct validity </a:t>
            </a:r>
          </a:p>
          <a:p>
            <a:pPr lvl="1"/>
            <a:r>
              <a:rPr lang="en-US" dirty="0" smtClean="0"/>
              <a:t>Structural characteristics</a:t>
            </a:r>
          </a:p>
          <a:p>
            <a:pPr lvl="1"/>
            <a:r>
              <a:rPr lang="en-US" dirty="0" smtClean="0"/>
              <a:t>Difference between proxy perspectives</a:t>
            </a:r>
          </a:p>
          <a:p>
            <a:pPr lvl="1"/>
            <a:r>
              <a:rPr lang="en-US" dirty="0" smtClean="0"/>
              <a:t>Effect of mode of administration (online vs postal) </a:t>
            </a:r>
          </a:p>
          <a:p>
            <a:r>
              <a:rPr lang="en-US" sz="2800" dirty="0" smtClean="0"/>
              <a:t>Discussion with Social Services User Survey Group to inform whether and how to adopt ASCOT-Proxy into the ASCS</a:t>
            </a:r>
          </a:p>
          <a:p>
            <a:r>
              <a:rPr lang="en-US" sz="2800" dirty="0" smtClean="0"/>
              <a:t>Integration of ASCOT-Proxy into ASCOT online resources: </a:t>
            </a:r>
            <a:r>
              <a:rPr lang="en-US" sz="2800" dirty="0" smtClean="0">
                <a:hlinkClick r:id="rId2"/>
              </a:rPr>
              <a:t>www.pssru.ac.uk/asocot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4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07" y="3665676"/>
            <a:ext cx="7153513" cy="191686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Email: </a:t>
            </a:r>
            <a:r>
              <a:rPr lang="en-GB" sz="2800" dirty="0" smtClean="0"/>
              <a:t>s.e.rand@kent.ac.uk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>
                <a:hlinkClick r:id="rId2"/>
              </a:rPr>
              <a:t>www.pssru.ac.uk</a:t>
            </a:r>
            <a:r>
              <a:rPr lang="en-GB" sz="2800" dirty="0"/>
              <a:t>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9807" y="1497154"/>
            <a:ext cx="10400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rgbClr val="002060"/>
                </a:solidFill>
              </a:rPr>
              <a:t>Any questions? 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8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88" y="1573530"/>
            <a:ext cx="10515600" cy="8125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85" y="2042280"/>
            <a:ext cx="11734299" cy="2917660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GB" sz="2800" dirty="0" smtClean="0"/>
          </a:p>
          <a:p>
            <a:pPr marL="457189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presentation presents independent research funded by the NIHR under its Research for Patient Benefit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RfPB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(Grant Reference Number: NIHR200058).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views expressed are those of the author(s) and not necessarily those of the NIHR or the Department of Health and Social Care.</a:t>
            </a:r>
          </a:p>
          <a:p>
            <a:pPr marL="457189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6" y="6213298"/>
            <a:ext cx="1877700" cy="528419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4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22" y="205790"/>
            <a:ext cx="10515600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21" y="1082322"/>
            <a:ext cx="10946598" cy="46385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O</a:t>
            </a:r>
            <a:r>
              <a:rPr lang="en-GB" dirty="0" smtClean="0">
                <a:solidFill>
                  <a:srgbClr val="002060"/>
                </a:solidFill>
              </a:rPr>
              <a:t>ver </a:t>
            </a:r>
            <a:r>
              <a:rPr lang="en-GB" dirty="0">
                <a:solidFill>
                  <a:srgbClr val="002060"/>
                </a:solidFill>
              </a:rPr>
              <a:t>767,000 people living with dementia in England and </a:t>
            </a:r>
            <a:r>
              <a:rPr lang="en-GB" dirty="0" smtClean="0">
                <a:solidFill>
                  <a:srgbClr val="002060"/>
                </a:solidFill>
              </a:rPr>
              <a:t>Wales</a:t>
            </a:r>
          </a:p>
          <a:p>
            <a:pPr lvl="1"/>
            <a:r>
              <a:rPr lang="en-US" dirty="0" smtClean="0"/>
              <a:t>The majority (approx. 2/3rds</a:t>
            </a:r>
            <a:r>
              <a:rPr lang="en-US" dirty="0"/>
              <a:t>) live </a:t>
            </a:r>
            <a:r>
              <a:rPr lang="en-US" dirty="0" smtClean="0"/>
              <a:t>in own home</a:t>
            </a:r>
          </a:p>
          <a:p>
            <a:pPr lvl="2"/>
            <a:r>
              <a:rPr lang="en-US" dirty="0" smtClean="0"/>
              <a:t>Maintain independence, community connections &amp; familiar environment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ole of community-based care in supporting people with dementia and their </a:t>
            </a:r>
            <a:r>
              <a:rPr lang="en-US" dirty="0" err="1" smtClean="0"/>
              <a:t>carers</a:t>
            </a:r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hey are at risk of exclusion from social care data collections used to inform policy and decision-making</a:t>
            </a:r>
          </a:p>
          <a:p>
            <a:pPr lvl="1"/>
            <a:r>
              <a:rPr lang="en-US" dirty="0" smtClean="0"/>
              <a:t>Adult Social Care Survey (ASCS)</a:t>
            </a:r>
          </a:p>
          <a:p>
            <a:pPr lvl="2"/>
            <a:r>
              <a:rPr lang="en-US" dirty="0" smtClean="0"/>
              <a:t>Annual self-completion postal survey of social care service users</a:t>
            </a:r>
          </a:p>
          <a:p>
            <a:pPr lvl="2"/>
            <a:r>
              <a:rPr lang="en-US" dirty="0" smtClean="0"/>
              <a:t>Used to generate indicators in the Adult Social Care Outcomes Framework (ASCOF)</a:t>
            </a:r>
          </a:p>
          <a:p>
            <a:pPr lvl="2"/>
            <a:r>
              <a:rPr lang="en-US" dirty="0" smtClean="0"/>
              <a:t>Guidance to exclude people who lack capacity, but… </a:t>
            </a:r>
          </a:p>
          <a:p>
            <a:pPr lvl="3"/>
            <a:r>
              <a:rPr lang="en-US" dirty="0" smtClean="0"/>
              <a:t>Approx. 10% response ‘by proxy’, on behalf of the person without their consultation</a:t>
            </a:r>
          </a:p>
          <a:p>
            <a:pPr marL="1371566" lvl="3" indent="0">
              <a:buNone/>
            </a:pPr>
            <a:endParaRPr lang="en-US" dirty="0" smtClean="0"/>
          </a:p>
          <a:p>
            <a:pPr marL="914377" lvl="2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6" y="6270171"/>
            <a:ext cx="1660450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22" y="205790"/>
            <a:ext cx="10515600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21" y="1244348"/>
            <a:ext cx="10853608" cy="491207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Adult Social Care Outcomes Toolkit (</a:t>
            </a:r>
            <a:r>
              <a:rPr lang="en-US" sz="2600" b="1" dirty="0" smtClean="0">
                <a:solidFill>
                  <a:srgbClr val="002060"/>
                </a:solidFill>
              </a:rPr>
              <a:t>ASCOT</a:t>
            </a:r>
            <a:r>
              <a:rPr lang="en-US" sz="2600" dirty="0" smtClean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US" sz="2200" dirty="0" smtClean="0"/>
              <a:t>A measure of </a:t>
            </a:r>
            <a:r>
              <a:rPr lang="en-US" sz="2200" dirty="0"/>
              <a:t>s</a:t>
            </a:r>
            <a:r>
              <a:rPr lang="en-US" sz="2200" dirty="0" smtClean="0"/>
              <a:t>ocial care-related </a:t>
            </a:r>
            <a:r>
              <a:rPr lang="en-US" sz="2200" dirty="0"/>
              <a:t>q</a:t>
            </a:r>
            <a:r>
              <a:rPr lang="en-US" sz="2200" dirty="0" smtClean="0"/>
              <a:t>uality of life </a:t>
            </a:r>
          </a:p>
          <a:p>
            <a:pPr lvl="1"/>
            <a:r>
              <a:rPr lang="en-US" sz="2200" dirty="0" smtClean="0"/>
              <a:t>ASCOT is collected in the Adult Social Care Survey (ASCS) in England 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eported as ASCOF 1A</a:t>
            </a:r>
          </a:p>
          <a:p>
            <a:pPr marL="457189" lvl="1" indent="0">
              <a:buNone/>
            </a:pPr>
            <a:r>
              <a:rPr lang="en-US" sz="1800" dirty="0" smtClean="0"/>
              <a:t> 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Adult </a:t>
            </a:r>
            <a:r>
              <a:rPr lang="en-US" sz="2600" dirty="0">
                <a:solidFill>
                  <a:srgbClr val="002060"/>
                </a:solidFill>
              </a:rPr>
              <a:t>Social Care Outcomes Toolkit </a:t>
            </a:r>
            <a:r>
              <a:rPr lang="en-US" sz="2600" dirty="0" smtClean="0">
                <a:solidFill>
                  <a:srgbClr val="002060"/>
                </a:solidFill>
              </a:rPr>
              <a:t>for </a:t>
            </a:r>
            <a:r>
              <a:rPr lang="en-US" sz="2600" dirty="0" err="1" smtClean="0">
                <a:solidFill>
                  <a:srgbClr val="002060"/>
                </a:solidFill>
              </a:rPr>
              <a:t>Carers</a:t>
            </a:r>
            <a:r>
              <a:rPr lang="en-US" sz="2600" dirty="0" smtClean="0">
                <a:solidFill>
                  <a:srgbClr val="002060"/>
                </a:solidFill>
              </a:rPr>
              <a:t> (</a:t>
            </a:r>
            <a:r>
              <a:rPr lang="en-US" sz="2600" b="1" dirty="0" smtClean="0">
                <a:solidFill>
                  <a:srgbClr val="002060"/>
                </a:solidFill>
              </a:rPr>
              <a:t>ASCOT-</a:t>
            </a:r>
            <a:r>
              <a:rPr lang="en-US" sz="2600" b="1" dirty="0" err="1" smtClean="0">
                <a:solidFill>
                  <a:srgbClr val="002060"/>
                </a:solidFill>
              </a:rPr>
              <a:t>Carer</a:t>
            </a:r>
            <a:r>
              <a:rPr lang="en-US" sz="2600" dirty="0" smtClean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US" sz="2200" dirty="0" smtClean="0"/>
              <a:t>An expanded version of the </a:t>
            </a:r>
            <a:r>
              <a:rPr lang="en-US" sz="2200" dirty="0" err="1" smtClean="0"/>
              <a:t>Carer</a:t>
            </a:r>
            <a:r>
              <a:rPr lang="en-US" sz="2200" dirty="0" smtClean="0"/>
              <a:t> </a:t>
            </a:r>
            <a:r>
              <a:rPr lang="en-US" sz="2200" dirty="0" err="1" smtClean="0"/>
              <a:t>SCRQoL</a:t>
            </a:r>
            <a:r>
              <a:rPr lang="en-US" sz="2200" dirty="0" smtClean="0"/>
              <a:t>, which is collected in the Survey of Adult </a:t>
            </a:r>
            <a:r>
              <a:rPr lang="en-US" sz="2200" dirty="0" err="1" smtClean="0"/>
              <a:t>Carers</a:t>
            </a:r>
            <a:r>
              <a:rPr lang="en-US" sz="2200" dirty="0" smtClean="0"/>
              <a:t> in England (SACE) </a:t>
            </a:r>
          </a:p>
          <a:p>
            <a:pPr lvl="1"/>
            <a:r>
              <a:rPr lang="en-US" sz="2200" dirty="0" smtClean="0"/>
              <a:t>Reported as ASCOF 1D</a:t>
            </a:r>
            <a:endParaRPr lang="en-US" sz="2200" dirty="0"/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Improving </a:t>
            </a:r>
            <a:r>
              <a:rPr lang="en-US" sz="2600" dirty="0">
                <a:solidFill>
                  <a:srgbClr val="002060"/>
                </a:solidFill>
              </a:rPr>
              <a:t>inclusion </a:t>
            </a:r>
            <a:r>
              <a:rPr lang="en-US" sz="2600" dirty="0" smtClean="0">
                <a:solidFill>
                  <a:srgbClr val="002060"/>
                </a:solidFill>
              </a:rPr>
              <a:t>and </a:t>
            </a:r>
            <a:r>
              <a:rPr lang="en-US" sz="2600" dirty="0">
                <a:solidFill>
                  <a:srgbClr val="002060"/>
                </a:solidFill>
              </a:rPr>
              <a:t>representativeness of </a:t>
            </a:r>
            <a:r>
              <a:rPr lang="en-US" sz="2600" dirty="0" smtClean="0">
                <a:solidFill>
                  <a:srgbClr val="002060"/>
                </a:solidFill>
              </a:rPr>
              <a:t>national surveys (and social care research) </a:t>
            </a:r>
            <a:r>
              <a:rPr lang="en-US" sz="2600" dirty="0">
                <a:solidFill>
                  <a:srgbClr val="002060"/>
                </a:solidFill>
              </a:rPr>
              <a:t>is a priority.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1800" dirty="0" smtClean="0"/>
          </a:p>
          <a:p>
            <a:pPr marL="914377" lvl="2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6" y="6270171"/>
            <a:ext cx="1660450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4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61" y="140614"/>
            <a:ext cx="10515600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the ASCOT-Proxy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59" y="820100"/>
            <a:ext cx="10631004" cy="4952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What are the key issues related to proxy-report? </a:t>
            </a:r>
          </a:p>
          <a:p>
            <a:pPr lvl="2"/>
            <a:r>
              <a:rPr lang="en-US" dirty="0" smtClean="0"/>
              <a:t>Focus groups and interviews with potential proxy respondents </a:t>
            </a:r>
            <a:r>
              <a:rPr lang="en-US" sz="1400" dirty="0" smtClean="0"/>
              <a:t>(Caiels et al, 2019) </a:t>
            </a:r>
          </a:p>
          <a:p>
            <a:pPr lvl="3"/>
            <a:r>
              <a:rPr lang="en-US" dirty="0" err="1" smtClean="0"/>
              <a:t>Carers</a:t>
            </a:r>
            <a:r>
              <a:rPr lang="en-US" dirty="0" smtClean="0"/>
              <a:t> (n=8, semi-structured interviews)</a:t>
            </a:r>
          </a:p>
          <a:p>
            <a:pPr lvl="3"/>
            <a:r>
              <a:rPr lang="en-US" dirty="0" smtClean="0"/>
              <a:t>Care workers (n=35, in 8 focus groups) </a:t>
            </a:r>
          </a:p>
          <a:p>
            <a:pPr lvl="2"/>
            <a:r>
              <a:rPr lang="en-US" dirty="0" smtClean="0"/>
              <a:t>Literature review </a:t>
            </a:r>
            <a:r>
              <a:rPr lang="en-US" sz="1400" dirty="0" smtClean="0"/>
              <a:t>(Caiels and Rand, 2015) </a:t>
            </a:r>
            <a:endParaRPr lang="en-US" sz="1400" dirty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Adapting the ASCOT to a proxy-report version</a:t>
            </a:r>
          </a:p>
          <a:p>
            <a:pPr lvl="2"/>
            <a:r>
              <a:rPr lang="en-US" dirty="0" smtClean="0"/>
              <a:t>Semi-structured interviews based on the draft questionnaire </a:t>
            </a:r>
            <a:r>
              <a:rPr lang="en-US" sz="1400" dirty="0" smtClean="0"/>
              <a:t>(Rand et al, 2018)</a:t>
            </a:r>
          </a:p>
          <a:p>
            <a:pPr lvl="3"/>
            <a:r>
              <a:rPr lang="en-US" dirty="0" smtClean="0"/>
              <a:t>Three iterative rounds of interviews with paid care workers and </a:t>
            </a:r>
            <a:r>
              <a:rPr lang="en-US" dirty="0" err="1" smtClean="0"/>
              <a:t>carers</a:t>
            </a:r>
            <a:r>
              <a:rPr lang="en-US" dirty="0" smtClean="0"/>
              <a:t> (n=25) </a:t>
            </a:r>
          </a:p>
          <a:p>
            <a:pPr lvl="3"/>
            <a:r>
              <a:rPr lang="en-US" dirty="0" smtClean="0"/>
              <a:t>Cognitive interview method (‘think aloud’ with probes) </a:t>
            </a:r>
          </a:p>
          <a:p>
            <a:pPr marL="1371566" lvl="3" indent="0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6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3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6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02" y="1047136"/>
            <a:ext cx="7940495" cy="43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9" y="276853"/>
            <a:ext cx="10515600" cy="865467"/>
          </a:xfrm>
        </p:spPr>
        <p:txBody>
          <a:bodyPr>
            <a:normAutofit/>
          </a:bodyPr>
          <a:lstStyle/>
          <a:p>
            <a:r>
              <a:rPr lang="en-US" dirty="0"/>
              <a:t>Development of the ASCOT-</a:t>
            </a:r>
            <a:r>
              <a:rPr lang="en-US" dirty="0" err="1"/>
              <a:t>Carer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" y="1006081"/>
            <a:ext cx="10712938" cy="4557356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Semi-structured </a:t>
            </a:r>
            <a:r>
              <a:rPr lang="en-US" dirty="0">
                <a:solidFill>
                  <a:srgbClr val="002060"/>
                </a:solidFill>
              </a:rPr>
              <a:t>interviews with </a:t>
            </a:r>
            <a:r>
              <a:rPr lang="en-US" dirty="0" err="1">
                <a:solidFill>
                  <a:srgbClr val="002060"/>
                </a:solidFill>
              </a:rPr>
              <a:t>carers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(n=31) </a:t>
            </a:r>
            <a:r>
              <a:rPr lang="en-US" sz="1400" dirty="0" smtClean="0"/>
              <a:t>(Rand et al, 2012)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Interview survey of </a:t>
            </a:r>
            <a:r>
              <a:rPr lang="en-US" dirty="0" err="1" smtClean="0">
                <a:solidFill>
                  <a:srgbClr val="002060"/>
                </a:solidFill>
              </a:rPr>
              <a:t>carers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=387) </a:t>
            </a:r>
            <a:r>
              <a:rPr lang="en-US" sz="1400" dirty="0"/>
              <a:t>(Rand et al, </a:t>
            </a:r>
            <a:r>
              <a:rPr lang="en-US" sz="1400" dirty="0" smtClean="0"/>
              <a:t>2015)</a:t>
            </a:r>
          </a:p>
          <a:p>
            <a:pPr lvl="2"/>
            <a:r>
              <a:rPr lang="en-US" dirty="0" smtClean="0"/>
              <a:t>But only a small subsample of </a:t>
            </a:r>
            <a:r>
              <a:rPr lang="en-US" dirty="0" err="1" smtClean="0"/>
              <a:t>carers</a:t>
            </a:r>
            <a:r>
              <a:rPr lang="en-US" dirty="0" smtClean="0"/>
              <a:t> of people with dementia (</a:t>
            </a:r>
            <a:r>
              <a:rPr lang="en-US" i="1" dirty="0" smtClean="0"/>
              <a:t>n</a:t>
            </a:r>
            <a:r>
              <a:rPr lang="en-US" dirty="0" smtClean="0"/>
              <a:t>=61)</a:t>
            </a:r>
          </a:p>
          <a:p>
            <a:pPr marL="457189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6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69" y="2784837"/>
            <a:ext cx="6511189" cy="29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3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18" y="365127"/>
            <a:ext cx="10614269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18" y="1257291"/>
            <a:ext cx="10850684" cy="42564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evaluate </a:t>
            </a:r>
            <a:r>
              <a:rPr lang="en-US" dirty="0">
                <a:solidFill>
                  <a:srgbClr val="002060"/>
                </a:solidFill>
              </a:rPr>
              <a:t>psychometric properties </a:t>
            </a: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ASCOT-Proxy* </a:t>
            </a:r>
            <a:r>
              <a:rPr lang="en-US" dirty="0" smtClean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ASCOT-</a:t>
            </a:r>
            <a:r>
              <a:rPr lang="en-US" dirty="0" err="1">
                <a:solidFill>
                  <a:srgbClr val="002060"/>
                </a:solidFill>
              </a:rPr>
              <a:t>Carer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/>
              <a:t>Feasibility </a:t>
            </a:r>
            <a:endParaRPr lang="en-US" sz="2000" dirty="0" smtClean="0"/>
          </a:p>
          <a:p>
            <a:pPr lvl="1"/>
            <a:r>
              <a:rPr lang="en-US" sz="2000" dirty="0" smtClean="0"/>
              <a:t>Construct </a:t>
            </a:r>
            <a:r>
              <a:rPr lang="en-US" sz="2000" dirty="0"/>
              <a:t>validity </a:t>
            </a:r>
          </a:p>
          <a:p>
            <a:pPr lvl="1"/>
            <a:r>
              <a:rPr lang="en-US" sz="2000" dirty="0"/>
              <a:t>Structural </a:t>
            </a:r>
            <a:r>
              <a:rPr lang="en-US" sz="2000" dirty="0" smtClean="0"/>
              <a:t>characteristics </a:t>
            </a:r>
            <a:endParaRPr lang="en-US" sz="2000" dirty="0"/>
          </a:p>
          <a:p>
            <a:pPr lvl="1"/>
            <a:r>
              <a:rPr lang="en-US" sz="2000" dirty="0"/>
              <a:t>Test-retest reliability. </a:t>
            </a:r>
            <a:r>
              <a:rPr lang="en-US" sz="2000" i="1" dirty="0"/>
              <a:t>This aspect of the study was dropped due to </a:t>
            </a:r>
            <a:r>
              <a:rPr lang="en-US" sz="2000" i="1" dirty="0" smtClean="0"/>
              <a:t>the </a:t>
            </a:r>
            <a:r>
              <a:rPr lang="en-US" sz="2000" i="1" dirty="0"/>
              <a:t>pandemic.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377" lvl="2" indent="0">
              <a:buNone/>
            </a:pPr>
            <a:r>
              <a:rPr lang="en-US" dirty="0" smtClean="0"/>
              <a:t>* For both proxy </a:t>
            </a:r>
            <a:r>
              <a:rPr lang="en-US" dirty="0"/>
              <a:t>perspectives (proxy-proxy, proxy-patient) </a:t>
            </a:r>
          </a:p>
          <a:p>
            <a:pPr marL="914377" lvl="2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1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365127"/>
            <a:ext cx="10614269" cy="865467"/>
          </a:xfrm>
        </p:spPr>
        <p:txBody>
          <a:bodyPr>
            <a:normAutofit/>
          </a:bodyPr>
          <a:lstStyle/>
          <a:p>
            <a:r>
              <a:rPr lang="en-US" dirty="0" smtClean="0"/>
              <a:t>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85" y="1257291"/>
            <a:ext cx="11130432" cy="47405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 survey of </a:t>
            </a:r>
            <a:r>
              <a:rPr lang="en-US" dirty="0" err="1" smtClean="0">
                <a:solidFill>
                  <a:srgbClr val="002060"/>
                </a:solidFill>
              </a:rPr>
              <a:t>carers</a:t>
            </a:r>
            <a:r>
              <a:rPr lang="en-US" dirty="0" smtClean="0">
                <a:solidFill>
                  <a:srgbClr val="002060"/>
                </a:solidFill>
              </a:rPr>
              <a:t> of people with dementia in England (</a:t>
            </a: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=313)</a:t>
            </a:r>
          </a:p>
          <a:p>
            <a:pPr lvl="1"/>
            <a:r>
              <a:rPr lang="en-US" sz="2000" dirty="0" smtClean="0"/>
              <a:t>Survey conducted from January 2020 to April 2021 </a:t>
            </a:r>
          </a:p>
          <a:p>
            <a:pPr lvl="2"/>
            <a:r>
              <a:rPr lang="en-US" dirty="0" smtClean="0"/>
              <a:t>Inclusion criteria</a:t>
            </a:r>
          </a:p>
          <a:p>
            <a:pPr lvl="3"/>
            <a:r>
              <a:rPr lang="en-US" dirty="0" smtClean="0"/>
              <a:t>Unpaid </a:t>
            </a:r>
            <a:r>
              <a:rPr lang="en-US" dirty="0" err="1" smtClean="0"/>
              <a:t>carer</a:t>
            </a:r>
            <a:r>
              <a:rPr lang="en-US" dirty="0" smtClean="0"/>
              <a:t> of a person living with dementia…</a:t>
            </a:r>
          </a:p>
          <a:p>
            <a:pPr lvl="3"/>
            <a:r>
              <a:rPr lang="en-US" dirty="0" smtClean="0"/>
              <a:t>who uses social care services (e.g. home care, day activities)… </a:t>
            </a:r>
          </a:p>
          <a:p>
            <a:pPr lvl="3"/>
            <a:r>
              <a:rPr lang="en-US" dirty="0" smtClean="0"/>
              <a:t>and lives at home</a:t>
            </a:r>
          </a:p>
          <a:p>
            <a:pPr lvl="2"/>
            <a:r>
              <a:rPr lang="en-US" dirty="0" smtClean="0"/>
              <a:t>Recruited </a:t>
            </a:r>
            <a:r>
              <a:rPr lang="en-US" dirty="0"/>
              <a:t>via </a:t>
            </a:r>
            <a:r>
              <a:rPr lang="en-US" i="1" dirty="0"/>
              <a:t>Join Dementia Research </a:t>
            </a:r>
            <a:r>
              <a:rPr lang="en-US" dirty="0"/>
              <a:t>(JDR), local </a:t>
            </a:r>
            <a:r>
              <a:rPr lang="en-US" dirty="0" err="1"/>
              <a:t>carers</a:t>
            </a:r>
            <a:r>
              <a:rPr lang="en-US" dirty="0"/>
              <a:t> </a:t>
            </a:r>
            <a:r>
              <a:rPr lang="en-US" dirty="0" err="1"/>
              <a:t>organisations</a:t>
            </a:r>
            <a:r>
              <a:rPr lang="en-US" dirty="0"/>
              <a:t>, NHS sites </a:t>
            </a:r>
          </a:p>
          <a:p>
            <a:pPr lvl="1"/>
            <a:r>
              <a:rPr lang="en-US" sz="1900" dirty="0" smtClean="0"/>
              <a:t>Questionnaire by postal survey or online (</a:t>
            </a:r>
            <a:r>
              <a:rPr lang="en-US" sz="1900" dirty="0" err="1" smtClean="0"/>
              <a:t>Qualtrics</a:t>
            </a:r>
            <a:r>
              <a:rPr lang="en-US" sz="1900" dirty="0" smtClean="0"/>
              <a:t>) </a:t>
            </a:r>
          </a:p>
          <a:p>
            <a:pPr lvl="2"/>
            <a:r>
              <a:rPr lang="en-US" sz="1900" dirty="0" smtClean="0"/>
              <a:t>Individual characteristics for the </a:t>
            </a:r>
            <a:r>
              <a:rPr lang="en-US" sz="1900" dirty="0" err="1" smtClean="0"/>
              <a:t>carer</a:t>
            </a:r>
            <a:r>
              <a:rPr lang="en-US" sz="1900" dirty="0" smtClean="0"/>
              <a:t> (self-report) &amp; person with dementia (proxy-report)</a:t>
            </a:r>
          </a:p>
          <a:p>
            <a:pPr lvl="3"/>
            <a:r>
              <a:rPr lang="en-US" sz="1700" dirty="0" smtClean="0"/>
              <a:t>e.g. age, ethnicity, social care service use, self-rated health, I/ADLs</a:t>
            </a:r>
            <a:endParaRPr lang="en-US" sz="1700" dirty="0"/>
          </a:p>
          <a:p>
            <a:pPr lvl="2"/>
            <a:r>
              <a:rPr lang="en-US" sz="1900" dirty="0" smtClean="0"/>
              <a:t>ASCOT-Proxy, ASCOT-</a:t>
            </a:r>
            <a:r>
              <a:rPr lang="en-US" sz="1900" dirty="0" err="1" smtClean="0"/>
              <a:t>Carer</a:t>
            </a:r>
            <a:r>
              <a:rPr lang="en-US" sz="1900" dirty="0" smtClean="0"/>
              <a:t> and other measures </a:t>
            </a:r>
          </a:p>
          <a:p>
            <a:pPr lvl="3"/>
            <a:r>
              <a:rPr lang="en-US" sz="1700" dirty="0" smtClean="0"/>
              <a:t>e.g. EQ-5D, DEMQOL-Proxy, C-DEMQOL</a:t>
            </a:r>
          </a:p>
          <a:p>
            <a:pPr marL="914377" lvl="2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1" y="6270171"/>
            <a:ext cx="1722973" cy="47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43234AA-CF91-E54F-95C4-8D77A74B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79" y="6156426"/>
            <a:ext cx="1145681" cy="6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895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1130</Words>
  <Application>Microsoft Office PowerPoint</Application>
  <PresentationFormat>Widescreen</PresentationFormat>
  <Paragraphs>151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Custom Design</vt:lpstr>
      <vt:lpstr>   Measuring the social care outcomes of people with dementia and carers</vt:lpstr>
      <vt:lpstr>Disclaimer</vt:lpstr>
      <vt:lpstr>Background </vt:lpstr>
      <vt:lpstr>Background </vt:lpstr>
      <vt:lpstr>Development of the ASCOT-Proxy </vt:lpstr>
      <vt:lpstr>PowerPoint Presentation</vt:lpstr>
      <vt:lpstr>Development of the ASCOT-Carer</vt:lpstr>
      <vt:lpstr>Aims and objectives</vt:lpstr>
      <vt:lpstr>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findings for ASCOT-Carer</vt:lpstr>
      <vt:lpstr>Next steps</vt:lpstr>
      <vt:lpstr>Email: s.e.rand@kent.ac.uk www.pssru.ac.uk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Stacey Rand</cp:lastModifiedBy>
  <cp:revision>258</cp:revision>
  <dcterms:created xsi:type="dcterms:W3CDTF">2019-02-07T15:31:28Z</dcterms:created>
  <dcterms:modified xsi:type="dcterms:W3CDTF">2021-06-01T11:52:40Z</dcterms:modified>
</cp:coreProperties>
</file>