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83" r:id="rId2"/>
    <p:sldId id="286" r:id="rId3"/>
    <p:sldId id="284" r:id="rId4"/>
    <p:sldId id="285" r:id="rId5"/>
    <p:sldId id="288" r:id="rId6"/>
    <p:sldId id="287" r:id="rId7"/>
    <p:sldId id="295" r:id="rId8"/>
    <p:sldId id="294" r:id="rId9"/>
    <p:sldId id="289" r:id="rId10"/>
    <p:sldId id="291" r:id="rId11"/>
    <p:sldId id="293" r:id="rId12"/>
    <p:sldId id="292"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2"/>
    <a:srgbClr val="FFFFCC"/>
    <a:srgbClr val="00040C"/>
    <a:srgbClr val="CBD2D8"/>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58D4F-42F3-4C3B-819D-4BE428F4791D}" v="1501" dt="2020-10-13T10:39:46.796"/>
    <p1510:client id="{1166455A-BDC4-44DB-B78C-CA550EBDA38A}" v="219" dt="2020-10-15T11:19:02.592"/>
    <p1510:client id="{3EE6C4F6-F603-4227-817E-609DFA1CA137}" v="420" dt="2020-10-15T11:12:18.476"/>
    <p1510:client id="{6A5BD14F-B9B3-43AB-8A47-737DC5418AB9}" v="28" dt="2020-10-13T14:48:19.779"/>
    <p1510:client id="{903A9F38-ABC7-42FB-9314-9B92B3A4D29D}" v="324" dt="2020-10-14T17:37:18.350"/>
    <p1510:client id="{B712A536-30CC-410F-923D-00851641E8FF}" v="1045" dt="2020-10-14T14:05:10.946"/>
    <p1510:client id="{F06F9ACE-7EA7-41F5-A357-CF1487D692CC}" v="285" dt="2020-10-15T08:42:22.726"/>
    <p1510:client id="{F160A814-5069-45ED-BB0E-6D52B7C813B7}" v="1305" dt="2020-10-13T13:05:44.858"/>
    <p1510:client id="{F57ADF71-1A8B-4BAB-9542-3EEE8069B441}" v="41" dt="2020-10-13T10:45:12.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8"/>
    <p:restoredTop sz="86433"/>
  </p:normalViewPr>
  <p:slideViewPr>
    <p:cSldViewPr snapToGrid="0">
      <p:cViewPr varScale="1">
        <p:scale>
          <a:sx n="99" d="100"/>
          <a:sy n="99" d="100"/>
        </p:scale>
        <p:origin x="25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C3B70-FE2A-4C51-8241-9E7528FEA22C}"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38D45-2634-4F98-BE29-954677A44A62}" type="slidenum">
              <a:rPr lang="en-GB" smtClean="0"/>
              <a:t>‹#›</a:t>
            </a:fld>
            <a:endParaRPr lang="en-GB"/>
          </a:p>
        </p:txBody>
      </p:sp>
    </p:spTree>
    <p:extLst>
      <p:ext uri="{BB962C8B-B14F-4D97-AF65-F5344CB8AC3E}">
        <p14:creationId xmlns:p14="http://schemas.microsoft.com/office/powerpoint/2010/main" val="85565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jssjournals.onlinelibrary.wiley.com/doi/epdf/10.1002/bjs5.50330" TargetMode="External"/><Relationship Id="rId7" Type="http://schemas.openxmlformats.org/officeDocument/2006/relationships/hyperlink" Target="https://www.sciencedirect.com/science/article/pii/S259025552030002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urradiolexp.springeropen.com/articles/10.1186/s41747-020-00182-1" TargetMode="External"/><Relationship Id="rId5" Type="http://schemas.openxmlformats.org/officeDocument/2006/relationships/hyperlink" Target="https://www.tandfonline.com/doi/pdf/10.1080/19768354.2020.1804446?needAccess=true" TargetMode="External"/><Relationship Id="rId4" Type="http://schemas.openxmlformats.org/officeDocument/2006/relationships/hyperlink" Target="https://journals.sagepub.com/doi/full/10.1177/237428952096176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1</a:t>
            </a:fld>
            <a:endParaRPr lang="en-GB"/>
          </a:p>
        </p:txBody>
      </p:sp>
    </p:spTree>
    <p:extLst>
      <p:ext uri="{BB962C8B-B14F-4D97-AF65-F5344CB8AC3E}">
        <p14:creationId xmlns:p14="http://schemas.microsoft.com/office/powerpoint/2010/main" val="129556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10</a:t>
            </a:fld>
            <a:endParaRPr lang="en-GB"/>
          </a:p>
        </p:txBody>
      </p:sp>
    </p:spTree>
    <p:extLst>
      <p:ext uri="{BB962C8B-B14F-4D97-AF65-F5344CB8AC3E}">
        <p14:creationId xmlns:p14="http://schemas.microsoft.com/office/powerpoint/2010/main" val="407814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11</a:t>
            </a:fld>
            <a:endParaRPr lang="en-GB"/>
          </a:p>
        </p:txBody>
      </p:sp>
    </p:spTree>
    <p:extLst>
      <p:ext uri="{BB962C8B-B14F-4D97-AF65-F5344CB8AC3E}">
        <p14:creationId xmlns:p14="http://schemas.microsoft.com/office/powerpoint/2010/main" val="204885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12</a:t>
            </a:fld>
            <a:endParaRPr lang="en-GB"/>
          </a:p>
        </p:txBody>
      </p:sp>
    </p:spTree>
    <p:extLst>
      <p:ext uri="{BB962C8B-B14F-4D97-AF65-F5344CB8AC3E}">
        <p14:creationId xmlns:p14="http://schemas.microsoft.com/office/powerpoint/2010/main" val="291175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13</a:t>
            </a:fld>
            <a:endParaRPr lang="en-GB"/>
          </a:p>
        </p:txBody>
      </p:sp>
    </p:spTree>
    <p:extLst>
      <p:ext uri="{BB962C8B-B14F-4D97-AF65-F5344CB8AC3E}">
        <p14:creationId xmlns:p14="http://schemas.microsoft.com/office/powerpoint/2010/main" val="14418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14</a:t>
            </a:fld>
            <a:endParaRPr lang="en-GB"/>
          </a:p>
        </p:txBody>
      </p:sp>
    </p:spTree>
    <p:extLst>
      <p:ext uri="{BB962C8B-B14F-4D97-AF65-F5344CB8AC3E}">
        <p14:creationId xmlns:p14="http://schemas.microsoft.com/office/powerpoint/2010/main" val="278501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Since 2009 there has been a 216% increase in the number of Open Access journals registered with the </a:t>
            </a:r>
            <a:r>
              <a:rPr lang="en-GB" sz="1200" u="sng" kern="1200">
                <a:solidFill>
                  <a:schemeClr val="tx1"/>
                </a:solidFill>
                <a:effectLst/>
                <a:latin typeface="+mn-lt"/>
                <a:ea typeface="+mn-ea"/>
                <a:cs typeface="+mn-cs"/>
                <a:hlinkClick r:id="rId3"/>
              </a:rPr>
              <a:t>Directory of Open Access Journals</a:t>
            </a:r>
            <a:r>
              <a:rPr lang="en-GB" sz="1200" kern="1200">
                <a:solidFill>
                  <a:schemeClr val="tx1"/>
                </a:solidFill>
                <a:effectLst/>
                <a:latin typeface="+mn-lt"/>
                <a:ea typeface="+mn-ea"/>
                <a:cs typeface="+mn-cs"/>
              </a:rPr>
              <a:t> [1] who have published over 5,276,127 articles between them.  But what happens when open access content can’t be meaningful engaged with by those who rely on alternative formats?  What if the structures of these outputs mean that, for many people around the world, open articles may as well remain behind a restrictive paywall.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r>
              <a:rPr lang="en-GB" b="1">
                <a:solidFill>
                  <a:srgbClr val="002060"/>
                </a:solidFill>
              </a:rPr>
              <a:t>References:</a:t>
            </a:r>
          </a:p>
          <a:p>
            <a:pPr marL="342900" lvl="0" indent="-342900">
              <a:buFont typeface="+mj-lt"/>
              <a:buAutoNum type="arabicPeriod"/>
            </a:pPr>
            <a:r>
              <a:rPr lang="en-GB">
                <a:solidFill>
                  <a:srgbClr val="002060"/>
                </a:solidFill>
              </a:rPr>
              <a:t>Björk, Bo-Christer. “A study of innovative features in scholarly open access journals.” </a:t>
            </a:r>
            <a:r>
              <a:rPr lang="en-GB" i="1">
                <a:solidFill>
                  <a:srgbClr val="002060"/>
                </a:solidFill>
              </a:rPr>
              <a:t>Journal of medical Internet research</a:t>
            </a:r>
            <a:r>
              <a:rPr lang="en-GB">
                <a:solidFill>
                  <a:srgbClr val="002060"/>
                </a:solidFill>
              </a:rPr>
              <a:t> vol. 13,4 e115. 16 Dec. 2011, doi:10.2196/jmir.1802</a:t>
            </a:r>
          </a:p>
          <a:p>
            <a:pPr marL="342900" lvl="0" indent="-342900">
              <a:buFont typeface="+mj-lt"/>
              <a:buAutoNum type="arabicPeriod"/>
            </a:pPr>
            <a:r>
              <a:rPr lang="en-GB">
                <a:solidFill>
                  <a:srgbClr val="002060"/>
                </a:solidFill>
              </a:rPr>
              <a:t>Directory of Open Access Journals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F8F38D45-2634-4F98-BE29-954677A44A62}" type="slidenum">
              <a:rPr lang="en-GB" smtClean="0"/>
              <a:t>2</a:t>
            </a:fld>
            <a:endParaRPr lang="en-GB"/>
          </a:p>
        </p:txBody>
      </p:sp>
    </p:spTree>
    <p:extLst>
      <p:ext uri="{BB962C8B-B14F-4D97-AF65-F5344CB8AC3E}">
        <p14:creationId xmlns:p14="http://schemas.microsoft.com/office/powerpoint/2010/main" val="278309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3</a:t>
            </a:fld>
            <a:endParaRPr lang="en-GB"/>
          </a:p>
        </p:txBody>
      </p:sp>
    </p:spTree>
    <p:extLst>
      <p:ext uri="{BB962C8B-B14F-4D97-AF65-F5344CB8AC3E}">
        <p14:creationId xmlns:p14="http://schemas.microsoft.com/office/powerpoint/2010/main" val="417104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GB" sz="1200">
                <a:solidFill>
                  <a:srgbClr val="002060"/>
                </a:solidFill>
              </a:rPr>
              <a:t>But what happens when open access content can’t be meaningful engaged with by those who rely on alternative formats?  </a:t>
            </a:r>
          </a:p>
          <a:p>
            <a:pPr>
              <a:spcBef>
                <a:spcPts val="1200"/>
              </a:spcBef>
            </a:pPr>
            <a:endParaRPr lang="en-GB" sz="1200">
              <a:solidFill>
                <a:srgbClr val="002060"/>
              </a:solidFill>
            </a:endParaRPr>
          </a:p>
          <a:p>
            <a:pPr>
              <a:spcBef>
                <a:spcPts val="1200"/>
              </a:spcBef>
            </a:pPr>
            <a:r>
              <a:rPr lang="en-GB" sz="1200">
                <a:solidFill>
                  <a:srgbClr val="002060"/>
                </a:solidFill>
              </a:rPr>
              <a:t>What if the structures of these outputs mean that, for many people around the world, open articles may as well remain behind a restrictive paywall.</a:t>
            </a:r>
          </a:p>
          <a:p>
            <a:endParaRPr lang="en-GB"/>
          </a:p>
        </p:txBody>
      </p:sp>
      <p:sp>
        <p:nvSpPr>
          <p:cNvPr id="4" name="Slide Number Placeholder 3"/>
          <p:cNvSpPr>
            <a:spLocks noGrp="1"/>
          </p:cNvSpPr>
          <p:nvPr>
            <p:ph type="sldNum" sz="quarter" idx="10"/>
          </p:nvPr>
        </p:nvSpPr>
        <p:spPr/>
        <p:txBody>
          <a:bodyPr/>
          <a:lstStyle/>
          <a:p>
            <a:fld id="{F8F38D45-2634-4F98-BE29-954677A44A62}" type="slidenum">
              <a:rPr lang="en-GB" smtClean="0"/>
              <a:t>4</a:t>
            </a:fld>
            <a:endParaRPr lang="en-GB"/>
          </a:p>
        </p:txBody>
      </p:sp>
    </p:spTree>
    <p:extLst>
      <p:ext uri="{BB962C8B-B14F-4D97-AF65-F5344CB8AC3E}">
        <p14:creationId xmlns:p14="http://schemas.microsoft.com/office/powerpoint/2010/main" val="374610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F38D45-2634-4F98-BE29-954677A44A62}" type="slidenum">
              <a:rPr lang="en-GB" smtClean="0"/>
              <a:t>5</a:t>
            </a:fld>
            <a:endParaRPr lang="en-GB"/>
          </a:p>
        </p:txBody>
      </p:sp>
    </p:spTree>
    <p:extLst>
      <p:ext uri="{BB962C8B-B14F-4D97-AF65-F5344CB8AC3E}">
        <p14:creationId xmlns:p14="http://schemas.microsoft.com/office/powerpoint/2010/main" val="6553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GB" u="sng">
                <a:hlinkClick r:id="rId3"/>
              </a:rPr>
              <a:t>Systematic review: Minimally invasive techniques for transthoracicoesophagectomy foroesophageal cancer: systematic reviewand network meta-analysi = bjs5.50330.pdf</a:t>
            </a:r>
            <a:r>
              <a:rPr lang="en-GB"/>
              <a:t> </a:t>
            </a:r>
            <a:endParaRPr lang="en-US">
              <a:cs typeface="Calibri" panose="020F0502020204030204"/>
            </a:endParaRPr>
          </a:p>
          <a:p>
            <a:pPr lvl="1">
              <a:lnSpc>
                <a:spcPct val="90000"/>
              </a:lnSpc>
              <a:spcBef>
                <a:spcPts val="500"/>
              </a:spcBef>
              <a:buFont typeface="Arial"/>
              <a:buChar char="•"/>
            </a:pPr>
            <a:r>
              <a:rPr lang="en-GB"/>
              <a:t>Accessibility score: 6% </a:t>
            </a:r>
            <a:endParaRPr lang="en-GB">
              <a:cs typeface="Calibri"/>
            </a:endParaRPr>
          </a:p>
          <a:p>
            <a:pPr marL="285750" indent="-285750">
              <a:lnSpc>
                <a:spcPct val="90000"/>
              </a:lnSpc>
              <a:spcBef>
                <a:spcPts val="1000"/>
              </a:spcBef>
              <a:buFont typeface="Arial"/>
              <a:buChar char="•"/>
            </a:pPr>
            <a:r>
              <a:rPr lang="en-GB" u="sng">
                <a:hlinkClick r:id="rId4"/>
              </a:rPr>
              <a:t>Educational Case: Aortic Valve Stenosi = 2374289520961765.pdf</a:t>
            </a:r>
            <a:r>
              <a:rPr lang="en-GB"/>
              <a:t> </a:t>
            </a:r>
            <a:endParaRPr lang="en-GB">
              <a:cs typeface="Calibri"/>
            </a:endParaRPr>
          </a:p>
          <a:p>
            <a:pPr lvl="1">
              <a:lnSpc>
                <a:spcPct val="90000"/>
              </a:lnSpc>
              <a:spcBef>
                <a:spcPts val="500"/>
              </a:spcBef>
              <a:buFont typeface="Arial"/>
              <a:buChar char="•"/>
            </a:pPr>
            <a:r>
              <a:rPr lang="en-GB"/>
              <a:t>Accessibility score: 6% </a:t>
            </a:r>
            <a:endParaRPr lang="en-GB">
              <a:cs typeface="Calibri"/>
            </a:endParaRPr>
          </a:p>
          <a:p>
            <a:pPr marL="285750" indent="-285750">
              <a:lnSpc>
                <a:spcPct val="90000"/>
              </a:lnSpc>
              <a:spcBef>
                <a:spcPts val="1000"/>
              </a:spcBef>
              <a:buFont typeface="Arial"/>
              <a:buChar char="•"/>
            </a:pPr>
            <a:r>
              <a:rPr lang="en-GB" u="sng">
                <a:hlinkClick r:id="rId5"/>
              </a:rPr>
              <a:t>Localization of integrin heterodimer 9 1 on the surface of uterine endometrial stromal and epithelial cells in mice.pdf</a:t>
            </a:r>
            <a:r>
              <a:rPr lang="en-GB"/>
              <a:t> </a:t>
            </a:r>
            <a:endParaRPr lang="en-GB">
              <a:cs typeface="Calibri"/>
            </a:endParaRPr>
          </a:p>
          <a:p>
            <a:pPr lvl="1">
              <a:lnSpc>
                <a:spcPct val="90000"/>
              </a:lnSpc>
              <a:spcBef>
                <a:spcPts val="500"/>
              </a:spcBef>
              <a:buFont typeface="Arial"/>
              <a:buChar char="•"/>
            </a:pPr>
            <a:r>
              <a:rPr lang="en-GB"/>
              <a:t>Accessibility score: 6% </a:t>
            </a:r>
          </a:p>
          <a:p>
            <a:pPr marL="285750" indent="-285750">
              <a:lnSpc>
                <a:spcPct val="90000"/>
              </a:lnSpc>
              <a:spcBef>
                <a:spcPts val="1000"/>
              </a:spcBef>
              <a:buFont typeface="Arial"/>
              <a:buChar char="•"/>
            </a:pPr>
            <a:r>
              <a:rPr lang="en-GB" u="sng">
                <a:hlinkClick r:id="rId6"/>
              </a:rPr>
              <a:t>Contamination inside CT gantry in theSARS-CoV-2 era = s41747-020-00182-1.pdf</a:t>
            </a:r>
            <a:r>
              <a:rPr lang="en-GB"/>
              <a:t> </a:t>
            </a:r>
            <a:endParaRPr lang="en-GB">
              <a:cs typeface="Calibri"/>
            </a:endParaRPr>
          </a:p>
          <a:p>
            <a:pPr lvl="1">
              <a:lnSpc>
                <a:spcPct val="90000"/>
              </a:lnSpc>
              <a:spcBef>
                <a:spcPts val="500"/>
              </a:spcBef>
              <a:buFont typeface="Arial"/>
              <a:buChar char="•"/>
            </a:pPr>
            <a:r>
              <a:rPr lang="en-GB"/>
              <a:t>Accessibility score: 6% </a:t>
            </a:r>
          </a:p>
          <a:p>
            <a:pPr marL="285750" indent="-285750">
              <a:lnSpc>
                <a:spcPct val="90000"/>
              </a:lnSpc>
              <a:spcBef>
                <a:spcPts val="1000"/>
              </a:spcBef>
              <a:buFont typeface="Arial"/>
              <a:buChar char="•"/>
            </a:pPr>
            <a:r>
              <a:rPr lang="en-GB" u="sng">
                <a:hlinkClick r:id="rId7"/>
              </a:rPr>
              <a:t>Protein interactome of the Cancerous Inhibitor of protein phosphatase 2A(CIP2A) in Th17 cell = 1-s2.0-S2590255520300020-main.pdf</a:t>
            </a:r>
            <a:r>
              <a:rPr lang="en-GB"/>
              <a:t> </a:t>
            </a:r>
            <a:endParaRPr lang="en-GB">
              <a:cs typeface="Calibri"/>
            </a:endParaRPr>
          </a:p>
          <a:p>
            <a:pPr lvl="1">
              <a:lnSpc>
                <a:spcPct val="90000"/>
              </a:lnSpc>
              <a:spcBef>
                <a:spcPts val="500"/>
              </a:spcBef>
              <a:buFont typeface="Arial"/>
              <a:buChar char="•"/>
            </a:pPr>
            <a:r>
              <a:rPr lang="en-GB"/>
              <a:t>Accessibility score: 53% </a:t>
            </a:r>
          </a:p>
          <a:p>
            <a:pPr lvl="1">
              <a:lnSpc>
                <a:spcPct val="90000"/>
              </a:lnSpc>
              <a:spcBef>
                <a:spcPts val="500"/>
              </a:spcBef>
              <a:buFont typeface="Arial"/>
              <a:buChar char="•"/>
            </a:pPr>
            <a:endParaRPr lang="en-GB">
              <a:cs typeface="Calibri"/>
            </a:endParaRPr>
          </a:p>
          <a:p>
            <a:pPr indent="-457200">
              <a:lnSpc>
                <a:spcPct val="90000"/>
              </a:lnSpc>
              <a:spcBef>
                <a:spcPts val="1000"/>
              </a:spcBef>
              <a:buFont typeface="Arial"/>
              <a:buChar char="•"/>
            </a:pPr>
            <a:r>
              <a:rPr lang="en-GB"/>
              <a:t>The document does not have a language set – 4</a:t>
            </a:r>
          </a:p>
          <a:p>
            <a:pPr indent="-457200">
              <a:lnSpc>
                <a:spcPct val="90000"/>
              </a:lnSpc>
              <a:spcBef>
                <a:spcPts val="1000"/>
              </a:spcBef>
              <a:buFont typeface="Arial"/>
              <a:buChar char="•"/>
            </a:pPr>
            <a:r>
              <a:rPr lang="en-GB"/>
              <a:t>The document is untagged – 4</a:t>
            </a:r>
          </a:p>
          <a:p>
            <a:pPr indent="-457200">
              <a:lnSpc>
                <a:spcPct val="90000"/>
              </a:lnSpc>
              <a:spcBef>
                <a:spcPts val="1000"/>
              </a:spcBef>
              <a:buFont typeface="Arial"/>
              <a:buChar char="•"/>
            </a:pPr>
            <a:r>
              <a:rPr lang="en-GB"/>
              <a:t>The document has contrast issues – 2</a:t>
            </a:r>
          </a:p>
          <a:p>
            <a:pPr indent="-457200">
              <a:lnSpc>
                <a:spcPct val="90000"/>
              </a:lnSpc>
              <a:spcBef>
                <a:spcPts val="1000"/>
              </a:spcBef>
              <a:buFont typeface="Arial"/>
              <a:buChar char="•"/>
            </a:pPr>
            <a:r>
              <a:rPr lang="en-GB"/>
              <a:t>The document does not have any headings - 1</a:t>
            </a:r>
          </a:p>
          <a:p>
            <a:pPr marL="171450" indent="-171450">
              <a:lnSpc>
                <a:spcPct val="90000"/>
              </a:lnSpc>
              <a:spcBef>
                <a:spcPts val="1000"/>
              </a:spcBef>
              <a:buFont typeface="Arial"/>
              <a:buChar char="•"/>
            </a:pPr>
            <a:endParaRPr lang="en-GB"/>
          </a:p>
          <a:p>
            <a:pPr lvl="1">
              <a:lnSpc>
                <a:spcPct val="90000"/>
              </a:lnSpc>
              <a:spcBef>
                <a:spcPts val="500"/>
              </a:spcBef>
              <a:buFont typeface="Arial"/>
              <a:buChar char="•"/>
            </a:pP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8F38D45-2634-4F98-BE29-954677A44A62}" type="slidenum">
              <a:rPr lang="en-GB" smtClean="0"/>
              <a:t>6</a:t>
            </a:fld>
            <a:endParaRPr lang="en-GB"/>
          </a:p>
        </p:txBody>
      </p:sp>
    </p:spTree>
    <p:extLst>
      <p:ext uri="{BB962C8B-B14F-4D97-AF65-F5344CB8AC3E}">
        <p14:creationId xmlns:p14="http://schemas.microsoft.com/office/powerpoint/2010/main" val="127923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7</a:t>
            </a:fld>
            <a:endParaRPr lang="en-GB"/>
          </a:p>
        </p:txBody>
      </p:sp>
    </p:spTree>
    <p:extLst>
      <p:ext uri="{BB962C8B-B14F-4D97-AF65-F5344CB8AC3E}">
        <p14:creationId xmlns:p14="http://schemas.microsoft.com/office/powerpoint/2010/main" val="37423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8</a:t>
            </a:fld>
            <a:endParaRPr lang="en-GB"/>
          </a:p>
        </p:txBody>
      </p:sp>
    </p:spTree>
    <p:extLst>
      <p:ext uri="{BB962C8B-B14F-4D97-AF65-F5344CB8AC3E}">
        <p14:creationId xmlns:p14="http://schemas.microsoft.com/office/powerpoint/2010/main" val="663794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38D45-2634-4F98-BE29-954677A44A62}" type="slidenum">
              <a:rPr lang="en-GB" smtClean="0"/>
              <a:t>9</a:t>
            </a:fld>
            <a:endParaRPr lang="en-GB"/>
          </a:p>
        </p:txBody>
      </p:sp>
    </p:spTree>
    <p:extLst>
      <p:ext uri="{BB962C8B-B14F-4D97-AF65-F5344CB8AC3E}">
        <p14:creationId xmlns:p14="http://schemas.microsoft.com/office/powerpoint/2010/main" val="144678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40DC-11FC-7645-A802-095EC9DB9F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9307067-C4CB-C846-8213-F4E377A12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042EA5-3D61-824B-A681-D49327646781}"/>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5" name="Footer Placeholder 4">
            <a:extLst>
              <a:ext uri="{FF2B5EF4-FFF2-40B4-BE49-F238E27FC236}">
                <a16:creationId xmlns:a16="http://schemas.microsoft.com/office/drawing/2014/main" id="{D182ADAA-39AE-7C40-A9A7-8DABB5694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0AE79-881A-224D-BB7D-3EC393C5689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05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3550-A9D7-8149-AB81-5A44F5AA945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526ADC-3180-764C-93EF-84BC87AA79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1E2E66-CEB2-704C-95A4-E788871A4BF7}"/>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5" name="Footer Placeholder 4">
            <a:extLst>
              <a:ext uri="{FF2B5EF4-FFF2-40B4-BE49-F238E27FC236}">
                <a16:creationId xmlns:a16="http://schemas.microsoft.com/office/drawing/2014/main" id="{246066C3-81A5-6B47-8732-62C4B5FB5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F51E-E89C-CB4D-81A3-B5D24DE71D6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969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FEEF-2A00-0B4B-8D9B-BA208BFEE63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79D161-80D0-AE45-8DBB-5C2473B318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3F522C-5E53-CC42-AF32-DC667FC97861}"/>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5" name="Footer Placeholder 4">
            <a:extLst>
              <a:ext uri="{FF2B5EF4-FFF2-40B4-BE49-F238E27FC236}">
                <a16:creationId xmlns:a16="http://schemas.microsoft.com/office/drawing/2014/main" id="{2E031C8F-6686-464C-B137-BB21E5E8D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24D17-AD90-D84C-AD6B-95E49A32521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7547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017A-30BB-264C-B569-F6CE9A9F2E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0E5B3C-85E1-E845-B9F7-D981C44EF5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8FAAD6-6E1C-5848-82A5-419773A7F11E}"/>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5" name="Footer Placeholder 4">
            <a:extLst>
              <a:ext uri="{FF2B5EF4-FFF2-40B4-BE49-F238E27FC236}">
                <a16:creationId xmlns:a16="http://schemas.microsoft.com/office/drawing/2014/main" id="{E1DD4986-67BC-4043-A87C-05FCCE5CD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D9352-60A7-5E45-ADCA-CF9C94019B0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6538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9F63-FA5E-CD4A-82D5-7F7D2E4FF1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D713F6-21B8-B046-A507-1A9241D59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286D9E-0AC4-E24D-83FF-888C93D0CD87}"/>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5" name="Footer Placeholder 4">
            <a:extLst>
              <a:ext uri="{FF2B5EF4-FFF2-40B4-BE49-F238E27FC236}">
                <a16:creationId xmlns:a16="http://schemas.microsoft.com/office/drawing/2014/main" id="{0071B713-F40F-A041-B464-3DD7B39A9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3575A-1AC1-3843-B4E2-C24C920F3AF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6593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6B84-793C-7F43-B862-5F50173FAA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0ADCC2-4C4F-2443-B7CF-FCE43DD2B6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503F3F1-8E75-074E-8792-77246E56C6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E0263A-E388-E543-AFB1-9A9345329D59}"/>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6" name="Footer Placeholder 5">
            <a:extLst>
              <a:ext uri="{FF2B5EF4-FFF2-40B4-BE49-F238E27FC236}">
                <a16:creationId xmlns:a16="http://schemas.microsoft.com/office/drawing/2014/main" id="{235EF63C-5F8D-634D-A6FE-4E76AFD19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07A30-222F-BE44-B233-DCBE965B32B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853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25F7-0FB7-544B-8155-E1932FFA22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897461-C63E-3C43-B6E7-24143A222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D03822-FB59-0D44-A757-CAB06546B8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A352A0A-EBE2-D540-83CA-A29328998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8EE808-0663-544E-8857-AAF7C54BC2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4C03A1B-EE96-1C46-B745-8F42CE58D4AA}"/>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8" name="Footer Placeholder 7">
            <a:extLst>
              <a:ext uri="{FF2B5EF4-FFF2-40B4-BE49-F238E27FC236}">
                <a16:creationId xmlns:a16="http://schemas.microsoft.com/office/drawing/2014/main" id="{8A586626-0ED7-3449-94F6-18EA9B465C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CC05E4-D2DE-B34F-82C1-D305D6306F5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2948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9BB4-68E8-9B4F-944A-88F096B797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374CD85-3AAA-6243-8DD5-9756D8315659}"/>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4" name="Footer Placeholder 3">
            <a:extLst>
              <a:ext uri="{FF2B5EF4-FFF2-40B4-BE49-F238E27FC236}">
                <a16:creationId xmlns:a16="http://schemas.microsoft.com/office/drawing/2014/main" id="{601E0BF7-CDB2-144F-9D65-088F886446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020E6-E8FC-BE41-889B-2C748DFE554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671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03019-2297-ED44-93AD-3C153CE8C002}"/>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3" name="Footer Placeholder 2">
            <a:extLst>
              <a:ext uri="{FF2B5EF4-FFF2-40B4-BE49-F238E27FC236}">
                <a16:creationId xmlns:a16="http://schemas.microsoft.com/office/drawing/2014/main" id="{BB4AF913-AF66-BD49-B778-FCF632A08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E92EA4-5DF5-3C4C-A243-50225E037CB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274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AEB3-5EAD-A84A-BD3B-3F56DD5019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CD1F0B-29B6-9F48-822E-B744253FC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BBC25F0-66C4-7942-84E1-A40C3F050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55FB1D-668E-2242-B74C-8969753153F0}"/>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6" name="Footer Placeholder 5">
            <a:extLst>
              <a:ext uri="{FF2B5EF4-FFF2-40B4-BE49-F238E27FC236}">
                <a16:creationId xmlns:a16="http://schemas.microsoft.com/office/drawing/2014/main" id="{33C6A37A-2B78-D242-96AC-AEF51C5A9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64C20-D31C-3744-B2B9-6249D44FC6F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742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690E-F1B5-4D4A-898F-5B99C73D93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C3708F-C9B8-1049-8451-4C70FFBF75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92203-DDB5-B846-B669-65F289A54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93F4CA-5544-264A-8857-7C40763A6D2B}"/>
              </a:ext>
            </a:extLst>
          </p:cNvPr>
          <p:cNvSpPr>
            <a:spLocks noGrp="1"/>
          </p:cNvSpPr>
          <p:nvPr>
            <p:ph type="dt" sz="half" idx="10"/>
          </p:nvPr>
        </p:nvSpPr>
        <p:spPr/>
        <p:txBody>
          <a:bodyPr/>
          <a:lstStyle/>
          <a:p>
            <a:fld id="{C764DE79-268F-4C1A-8933-263129D2AF90}" type="datetimeFigureOut">
              <a:rPr lang="en-US" smtClean="0"/>
              <a:t>10/21/2020</a:t>
            </a:fld>
            <a:endParaRPr lang="en-US"/>
          </a:p>
        </p:txBody>
      </p:sp>
      <p:sp>
        <p:nvSpPr>
          <p:cNvPr id="6" name="Footer Placeholder 5">
            <a:extLst>
              <a:ext uri="{FF2B5EF4-FFF2-40B4-BE49-F238E27FC236}">
                <a16:creationId xmlns:a16="http://schemas.microsoft.com/office/drawing/2014/main" id="{02355B4D-4331-2041-B2BA-15C5C60E8B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B6F24D-3748-6D49-AE2F-6F4C05AAEC4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105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083A1-69AD-D54D-8E28-F10D56334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4E28C8-4556-7949-B78A-4462DE3A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18FE93-4BE7-7046-858C-E2BB51565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10/21/2020</a:t>
            </a:fld>
            <a:endParaRPr lang="en-US"/>
          </a:p>
        </p:txBody>
      </p:sp>
      <p:sp>
        <p:nvSpPr>
          <p:cNvPr id="5" name="Footer Placeholder 4">
            <a:extLst>
              <a:ext uri="{FF2B5EF4-FFF2-40B4-BE49-F238E27FC236}">
                <a16:creationId xmlns:a16="http://schemas.microsoft.com/office/drawing/2014/main" id="{5CAC7342-98F7-A248-9952-A7399F671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529647-FC49-104D-AFE4-8E50DEB4B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507607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kent.ac.uk/accessibility/accessibility-statement/ojs-accessibility-statement" TargetMode="External"/><Relationship Id="rId4" Type="http://schemas.openxmlformats.org/officeDocument/2006/relationships/hyperlink" Target="https://www.kent.ac.uk/accessibility/accessibility-statement/ka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egislation.gov.uk/uksi/2018/952/introduction/ma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6129"/>
          <a:stretch/>
        </p:blipFill>
        <p:spPr>
          <a:xfrm>
            <a:off x="0" y="4467225"/>
            <a:ext cx="12192438" cy="2390774"/>
          </a:xfrm>
          <a:prstGeom prst="rect">
            <a:avLst/>
          </a:prstGeom>
        </p:spPr>
      </p:pic>
      <p:sp>
        <p:nvSpPr>
          <p:cNvPr id="2" name="Title 1"/>
          <p:cNvSpPr>
            <a:spLocks noGrp="1"/>
          </p:cNvSpPr>
          <p:nvPr>
            <p:ph type="ctrTitle"/>
          </p:nvPr>
        </p:nvSpPr>
        <p:spPr>
          <a:xfrm>
            <a:off x="264798" y="940695"/>
            <a:ext cx="10421623" cy="2752826"/>
          </a:xfrm>
        </p:spPr>
        <p:txBody>
          <a:bodyPr>
            <a:noAutofit/>
          </a:bodyPr>
          <a:lstStyle/>
          <a:p>
            <a:pPr algn="l"/>
            <a:r>
              <a:rPr lang="en-GB" sz="5400" b="1" dirty="0">
                <a:solidFill>
                  <a:schemeClr val="tx1"/>
                </a:solidFill>
                <a:latin typeface="Arial" panose="020B0604020202020204" pitchFamily="34" charset="0"/>
                <a:cs typeface="Arial" panose="020B0604020202020204" pitchFamily="34" charset="0"/>
              </a:rPr>
              <a:t>Open or Ajar? And how we can “</a:t>
            </a:r>
            <a:r>
              <a:rPr lang="en-GB" sz="5400" b="1" i="1" dirty="0">
                <a:solidFill>
                  <a:schemeClr val="tx1"/>
                </a:solidFill>
                <a:latin typeface="Arial" panose="020B0604020202020204" pitchFamily="34" charset="0"/>
                <a:cs typeface="Arial" panose="020B0604020202020204" pitchFamily="34" charset="0"/>
              </a:rPr>
              <a:t>blow the b****y doors off!”</a:t>
            </a:r>
            <a:r>
              <a:rPr lang="en-GB" sz="7200" dirty="0">
                <a:solidFill>
                  <a:schemeClr val="tx1"/>
                </a:solidFill>
                <a:latin typeface="Arial" panose="020B0604020202020204" pitchFamily="34" charset="0"/>
                <a:cs typeface="Arial" panose="020B0604020202020204" pitchFamily="34" charset="0"/>
              </a:rPr>
              <a:t/>
            </a:r>
            <a:br>
              <a:rPr lang="en-GB" sz="7200" dirty="0">
                <a:solidFill>
                  <a:schemeClr val="tx1"/>
                </a:solidFill>
                <a:latin typeface="Arial" panose="020B0604020202020204" pitchFamily="34" charset="0"/>
                <a:cs typeface="Arial" panose="020B0604020202020204" pitchFamily="34" charset="0"/>
              </a:rPr>
            </a:br>
            <a:endParaRPr lang="en-GB" sz="7200" dirty="0">
              <a:solidFill>
                <a:schemeClr val="tx1"/>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412615" y="3234143"/>
            <a:ext cx="9144000" cy="918757"/>
          </a:xfrm>
        </p:spPr>
        <p:txBody>
          <a:bodyPr>
            <a:normAutofit/>
          </a:bodyPr>
          <a:lstStyle/>
          <a:p>
            <a:pPr algn="l"/>
            <a:r>
              <a:rPr lang="en-GB" dirty="0">
                <a:solidFill>
                  <a:schemeClr val="tx1"/>
                </a:solidFill>
                <a:latin typeface="Arial" panose="020B0604020202020204" pitchFamily="34" charset="0"/>
                <a:cs typeface="Arial" panose="020B0604020202020204" pitchFamily="34" charset="0"/>
              </a:rPr>
              <a:t>Ben Watson, Accessible Information Adviser</a:t>
            </a:r>
          </a:p>
          <a:p>
            <a:pPr algn="l"/>
            <a:r>
              <a:rPr lang="en-GB" dirty="0">
                <a:solidFill>
                  <a:schemeClr val="tx1"/>
                </a:solidFill>
                <a:latin typeface="Arial" panose="020B0604020202020204" pitchFamily="34" charset="0"/>
                <a:cs typeface="Arial" panose="020B0604020202020204" pitchFamily="34" charset="0"/>
              </a:rPr>
              <a:t>Josie </a:t>
            </a:r>
            <a:r>
              <a:rPr lang="en-GB" dirty="0" err="1">
                <a:solidFill>
                  <a:schemeClr val="tx1"/>
                </a:solidFill>
                <a:latin typeface="Arial" panose="020B0604020202020204" pitchFamily="34" charset="0"/>
                <a:cs typeface="Arial" panose="020B0604020202020204" pitchFamily="34" charset="0"/>
              </a:rPr>
              <a:t>Caplehorne</a:t>
            </a:r>
            <a:r>
              <a:rPr lang="en-GB" dirty="0">
                <a:solidFill>
                  <a:schemeClr val="tx1"/>
                </a:solidFill>
                <a:latin typeface="Arial" panose="020B0604020202020204" pitchFamily="34" charset="0"/>
                <a:cs typeface="Arial" panose="020B0604020202020204" pitchFamily="34" charset="0"/>
              </a:rPr>
              <a:t>, Scholarly Communication Coordinator</a:t>
            </a:r>
          </a:p>
        </p:txBody>
      </p:sp>
      <p:pic>
        <p:nvPicPr>
          <p:cNvPr id="1027" name="Picture 3" descr="University of Kent logo"/>
          <p:cNvPicPr>
            <a:picLocks noChangeAspect="1" noChangeArrowheads="1"/>
          </p:cNvPicPr>
          <p:nvPr/>
        </p:nvPicPr>
        <p:blipFill rotWithShape="1">
          <a:blip r:embed="rId4">
            <a:extLst>
              <a:ext uri="{28A0092B-C50C-407E-A947-70E740481C1C}">
                <a14:useLocalDpi xmlns:a14="http://schemas.microsoft.com/office/drawing/2010/main" val="0"/>
              </a:ext>
            </a:extLst>
          </a:blip>
          <a:srcRect b="19685"/>
          <a:stretch/>
        </p:blipFill>
        <p:spPr bwMode="auto">
          <a:xfrm>
            <a:off x="10593663" y="414704"/>
            <a:ext cx="1322201" cy="6726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7505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9000" r="-27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639" y="442255"/>
            <a:ext cx="8256814" cy="1325563"/>
          </a:xfrm>
        </p:spPr>
        <p:txBody>
          <a:bodyPr>
            <a:normAutofit/>
          </a:bodyPr>
          <a:lstStyle/>
          <a:p>
            <a:r>
              <a:rPr lang="en-GB" b="1" dirty="0">
                <a:solidFill>
                  <a:schemeClr val="tx1"/>
                </a:solidFill>
                <a:latin typeface="Arial" panose="020B0604020202020204" pitchFamily="34" charset="0"/>
                <a:cs typeface="Arial" panose="020B0604020202020204" pitchFamily="34" charset="0"/>
              </a:rPr>
              <a:t>What we’re doing about it at the University of Kent (1 of 2)</a:t>
            </a:r>
          </a:p>
        </p:txBody>
      </p:sp>
      <p:sp>
        <p:nvSpPr>
          <p:cNvPr id="5" name="Content Placeholder 4"/>
          <p:cNvSpPr>
            <a:spLocks noGrp="1"/>
          </p:cNvSpPr>
          <p:nvPr>
            <p:ph idx="1"/>
          </p:nvPr>
        </p:nvSpPr>
        <p:spPr>
          <a:xfrm>
            <a:off x="458889" y="2116411"/>
            <a:ext cx="7215851" cy="4377614"/>
          </a:xfrm>
        </p:spPr>
        <p:txBody>
          <a:bodyPr vert="horz" lIns="91440" tIns="45720" rIns="91440" bIns="45720" rtlCol="0" anchor="t">
            <a:normAutofit fontScale="92500" lnSpcReduction="10000"/>
          </a:bodyPr>
          <a:lstStyle/>
          <a:p>
            <a:r>
              <a:rPr lang="en-GB" b="1">
                <a:solidFill>
                  <a:schemeClr val="tx1"/>
                </a:solidFill>
                <a:latin typeface="Arial" panose="020B0604020202020204" pitchFamily="34" charset="0"/>
                <a:cs typeface="Arial" panose="020B0604020202020204" pitchFamily="34" charset="0"/>
              </a:rPr>
              <a:t>Kent's Institutional Repositories</a:t>
            </a:r>
          </a:p>
          <a:p>
            <a:pPr lvl="1"/>
            <a:r>
              <a:rPr lang="en-GB">
                <a:solidFill>
                  <a:schemeClr val="tx1"/>
                </a:solidFill>
                <a:latin typeface="Arial" panose="020B0604020202020204" pitchFamily="34" charset="0"/>
                <a:cs typeface="Arial" panose="020B0604020202020204" pitchFamily="34" charset="0"/>
              </a:rPr>
              <a:t>Evidence based Accessibility Statements </a:t>
            </a:r>
            <a:r>
              <a:rPr lang="en-GB">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KAR</a:t>
            </a:r>
            <a:r>
              <a:rPr lang="en-GB">
                <a:solidFill>
                  <a:schemeClr val="tx1"/>
                </a:solidFill>
                <a:latin typeface="Arial" panose="020B0604020202020204" pitchFamily="34" charset="0"/>
                <a:cs typeface="Arial" panose="020B0604020202020204" pitchFamily="34" charset="0"/>
              </a:rPr>
              <a:t>, </a:t>
            </a:r>
            <a:r>
              <a:rPr lang="en-GB">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OJS</a:t>
            </a:r>
          </a:p>
          <a:p>
            <a:pPr lvl="1"/>
            <a:r>
              <a:rPr lang="en-GB">
                <a:solidFill>
                  <a:schemeClr val="tx1"/>
                </a:solidFill>
                <a:latin typeface="Arial" panose="020B0604020202020204" pitchFamily="34" charset="0"/>
                <a:cs typeface="Arial" panose="020B0604020202020204" pitchFamily="34" charset="0"/>
              </a:rPr>
              <a:t>Workflows for accessibility requests</a:t>
            </a:r>
          </a:p>
          <a:p>
            <a:pPr lvl="1"/>
            <a:r>
              <a:rPr lang="en-GB">
                <a:solidFill>
                  <a:schemeClr val="tx1"/>
                </a:solidFill>
                <a:latin typeface="Arial" panose="020B0604020202020204" pitchFamily="34" charset="0"/>
                <a:cs typeface="Arial" panose="020B0604020202020204" pitchFamily="34" charset="0"/>
              </a:rPr>
              <a:t>System developments to embed workflows</a:t>
            </a:r>
          </a:p>
          <a:p>
            <a:pPr lvl="1"/>
            <a:endParaRPr lang="en-GB">
              <a:solidFill>
                <a:schemeClr val="tx1"/>
              </a:solidFill>
              <a:latin typeface="Arial" panose="020B0604020202020204" pitchFamily="34" charset="0"/>
              <a:cs typeface="Arial" panose="020B0604020202020204" pitchFamily="34" charset="0"/>
            </a:endParaRPr>
          </a:p>
          <a:p>
            <a:r>
              <a:rPr lang="en-GB" b="1">
                <a:solidFill>
                  <a:schemeClr val="tx1"/>
                </a:solidFill>
                <a:latin typeface="Arial" panose="020B0604020202020204" pitchFamily="34" charset="0"/>
                <a:cs typeface="Arial" panose="020B0604020202020204" pitchFamily="34" charset="0"/>
              </a:rPr>
              <a:t>Research Developments</a:t>
            </a:r>
          </a:p>
          <a:p>
            <a:pPr lvl="1"/>
            <a:r>
              <a:rPr lang="en-GB">
                <a:solidFill>
                  <a:schemeClr val="tx1"/>
                </a:solidFill>
                <a:latin typeface="Arial" panose="020B0604020202020204" pitchFamily="34" charset="0"/>
                <a:cs typeface="Arial" panose="020B0604020202020204" pitchFamily="34" charset="0"/>
              </a:rPr>
              <a:t>Accessibility and Inclusion Working Group</a:t>
            </a:r>
          </a:p>
          <a:p>
            <a:pPr lvl="1"/>
            <a:r>
              <a:rPr lang="en-GB">
                <a:solidFill>
                  <a:schemeClr val="tx1"/>
                </a:solidFill>
                <a:latin typeface="Arial" panose="020B0604020202020204" pitchFamily="34" charset="0"/>
                <a:cs typeface="Arial" panose="020B0604020202020204" pitchFamily="34" charset="0"/>
              </a:rPr>
              <a:t>Practice based research working group</a:t>
            </a:r>
          </a:p>
          <a:p>
            <a:pPr lvl="1"/>
            <a:r>
              <a:rPr lang="en-GB">
                <a:solidFill>
                  <a:schemeClr val="tx1"/>
                </a:solidFill>
                <a:latin typeface="Arial" panose="020B0604020202020204" pitchFamily="34" charset="0"/>
                <a:cs typeface="Arial" panose="020B0604020202020204" pitchFamily="34" charset="0"/>
              </a:rPr>
              <a:t>Sharing our good news</a:t>
            </a:r>
          </a:p>
          <a:p>
            <a:pPr lvl="1"/>
            <a:endParaRPr lang="en-GB">
              <a:solidFill>
                <a:schemeClr val="tx1"/>
              </a:solidFill>
              <a:latin typeface="Arial" panose="020B0604020202020204" pitchFamily="34" charset="0"/>
              <a:cs typeface="Arial" panose="020B0604020202020204" pitchFamily="34" charset="0"/>
            </a:endParaRPr>
          </a:p>
          <a:p>
            <a:r>
              <a:rPr lang="en-GB" b="1">
                <a:solidFill>
                  <a:schemeClr val="tx1"/>
                </a:solidFill>
                <a:latin typeface="Arial" panose="020B0604020202020204" pitchFamily="34" charset="0"/>
                <a:cs typeface="Arial" panose="020B0604020202020204" pitchFamily="34" charset="0"/>
              </a:rPr>
              <a:t>Increase of digital provision</a:t>
            </a:r>
          </a:p>
        </p:txBody>
      </p:sp>
    </p:spTree>
    <p:extLst>
      <p:ext uri="{BB962C8B-B14F-4D97-AF65-F5344CB8AC3E}">
        <p14:creationId xmlns:p14="http://schemas.microsoft.com/office/powerpoint/2010/main" val="215225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9000" r="-27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529" y="696005"/>
            <a:ext cx="8256814" cy="1325563"/>
          </a:xfrm>
        </p:spPr>
        <p:txBody>
          <a:bodyPr>
            <a:normAutofit/>
          </a:bodyPr>
          <a:lstStyle/>
          <a:p>
            <a:r>
              <a:rPr lang="en-GB" b="1" dirty="0">
                <a:solidFill>
                  <a:schemeClr val="tx1"/>
                </a:solidFill>
                <a:latin typeface="Arial" panose="020B0604020202020204" pitchFamily="34" charset="0"/>
                <a:cs typeface="Arial" panose="020B0604020202020204" pitchFamily="34" charset="0"/>
              </a:rPr>
              <a:t>What we’re doing about it at the University of Kent (2 of 2)</a:t>
            </a:r>
          </a:p>
        </p:txBody>
      </p:sp>
      <p:sp>
        <p:nvSpPr>
          <p:cNvPr id="5" name="Content Placeholder 4"/>
          <p:cNvSpPr>
            <a:spLocks noGrp="1"/>
          </p:cNvSpPr>
          <p:nvPr>
            <p:ph idx="1"/>
          </p:nvPr>
        </p:nvSpPr>
        <p:spPr>
          <a:xfrm>
            <a:off x="473529" y="2649686"/>
            <a:ext cx="7215851" cy="3238994"/>
          </a:xfrm>
        </p:spPr>
        <p:txBody>
          <a:bodyPr vert="horz" lIns="91440" tIns="45720" rIns="91440" bIns="45720" rtlCol="0" anchor="t">
            <a:normAutofit/>
          </a:bodyPr>
          <a:lstStyle/>
          <a:p>
            <a:r>
              <a:rPr lang="en-GB" b="1" dirty="0">
                <a:solidFill>
                  <a:schemeClr val="tx1"/>
                </a:solidFill>
                <a:latin typeface="Arial" panose="020B0604020202020204" pitchFamily="34" charset="0"/>
                <a:ea typeface="+mn-lt"/>
                <a:cs typeface="Arial" panose="020B0604020202020204" pitchFamily="34" charset="0"/>
              </a:rPr>
              <a:t>Kent Publishing Press</a:t>
            </a:r>
          </a:p>
          <a:p>
            <a:pPr lvl="1"/>
            <a:r>
              <a:rPr lang="en-GB" dirty="0">
                <a:solidFill>
                  <a:schemeClr val="tx1"/>
                </a:solidFill>
                <a:latin typeface="Arial" panose="020B0604020202020204" pitchFamily="34" charset="0"/>
                <a:cs typeface="Arial" panose="020B0604020202020204" pitchFamily="34" charset="0"/>
              </a:rPr>
              <a:t>Embedding accessibility at point of publication</a:t>
            </a:r>
          </a:p>
          <a:p>
            <a:pPr lvl="1"/>
            <a:r>
              <a:rPr lang="en-GB" dirty="0">
                <a:solidFill>
                  <a:schemeClr val="tx1"/>
                </a:solidFill>
                <a:latin typeface="Arial" panose="020B0604020202020204" pitchFamily="34" charset="0"/>
                <a:cs typeface="Arial" panose="020B0604020202020204" pitchFamily="34" charset="0"/>
              </a:rPr>
              <a:t>Accessible article templates</a:t>
            </a:r>
          </a:p>
          <a:p>
            <a:pPr lvl="1"/>
            <a:r>
              <a:rPr lang="en-GB" dirty="0">
                <a:solidFill>
                  <a:schemeClr val="tx1"/>
                </a:solidFill>
                <a:latin typeface="Arial" panose="020B0604020202020204" pitchFamily="34" charset="0"/>
                <a:cs typeface="Arial" panose="020B0604020202020204" pitchFamily="34" charset="0"/>
              </a:rPr>
              <a:t>Support for journal editors</a:t>
            </a:r>
          </a:p>
          <a:p>
            <a:pPr lvl="1"/>
            <a:r>
              <a:rPr lang="en-GB" dirty="0">
                <a:solidFill>
                  <a:schemeClr val="tx1"/>
                </a:solidFill>
                <a:latin typeface="Arial" panose="020B0604020202020204" pitchFamily="34" charset="0"/>
                <a:cs typeface="Arial" panose="020B0604020202020204" pitchFamily="34" charset="0"/>
              </a:rPr>
              <a:t>Kent publishing offer – minimum standards</a:t>
            </a:r>
          </a:p>
          <a:p>
            <a:pPr lvl="1"/>
            <a:r>
              <a:rPr lang="en-GB" dirty="0">
                <a:solidFill>
                  <a:schemeClr val="tx1"/>
                </a:solidFill>
                <a:latin typeface="Arial" panose="020B0604020202020204" pitchFamily="34" charset="0"/>
                <a:ea typeface="+mn-lt"/>
                <a:cs typeface="Arial" panose="020B0604020202020204" pitchFamily="34" charset="0"/>
              </a:rPr>
              <a:t>Evidence based Accessibility Statements</a:t>
            </a:r>
            <a:endParaRPr lang="en-GB" dirty="0">
              <a:solidFill>
                <a:schemeClr val="tx1"/>
              </a:solidFill>
              <a:latin typeface="Arial" panose="020B0604020202020204" pitchFamily="34" charset="0"/>
              <a:cs typeface="Arial" panose="020B0604020202020204" pitchFamily="34" charset="0"/>
            </a:endParaRPr>
          </a:p>
          <a:p>
            <a:pPr lvl="1"/>
            <a:r>
              <a:rPr lang="en-GB" dirty="0">
                <a:solidFill>
                  <a:schemeClr val="tx1"/>
                </a:solidFill>
                <a:latin typeface="Arial" panose="020B0604020202020204" pitchFamily="34" charset="0"/>
                <a:cs typeface="Arial" panose="020B0604020202020204" pitchFamily="34" charset="0"/>
              </a:rPr>
              <a:t>Workflows for accessibility requests</a:t>
            </a:r>
          </a:p>
        </p:txBody>
      </p:sp>
    </p:spTree>
    <p:extLst>
      <p:ext uri="{BB962C8B-B14F-4D97-AF65-F5344CB8AC3E}">
        <p14:creationId xmlns:p14="http://schemas.microsoft.com/office/powerpoint/2010/main" val="39541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923" y="485052"/>
            <a:ext cx="11548153" cy="1325563"/>
          </a:xfrm>
        </p:spPr>
        <p:txBody>
          <a:bodyPr>
            <a:noAutofit/>
          </a:bodyPr>
          <a:lstStyle/>
          <a:p>
            <a:r>
              <a:rPr lang="en-GB" sz="4800" b="1" dirty="0">
                <a:solidFill>
                  <a:schemeClr val="tx1"/>
                </a:solidFill>
                <a:latin typeface="Arial" panose="020B0604020202020204" pitchFamily="34" charset="0"/>
                <a:cs typeface="Arial" panose="020B0604020202020204" pitchFamily="34" charset="0"/>
              </a:rPr>
              <a:t>How we can blow the b****y doors off!</a:t>
            </a:r>
          </a:p>
        </p:txBody>
      </p:sp>
      <p:sp>
        <p:nvSpPr>
          <p:cNvPr id="5" name="Content Placeholder 4"/>
          <p:cNvSpPr>
            <a:spLocks noGrp="1"/>
          </p:cNvSpPr>
          <p:nvPr>
            <p:ph idx="1"/>
          </p:nvPr>
        </p:nvSpPr>
        <p:spPr>
          <a:xfrm>
            <a:off x="321923" y="2146738"/>
            <a:ext cx="11244469" cy="4351338"/>
          </a:xfrm>
        </p:spPr>
        <p:txBody>
          <a:bodyPr vert="horz" lIns="91440" tIns="45720" rIns="91440" bIns="45720" rtlCol="0" anchor="t">
            <a:normAutofit/>
          </a:bodyPr>
          <a:lstStyle/>
          <a:p>
            <a:r>
              <a:rPr lang="en-GB" sz="3600" b="1" dirty="0">
                <a:solidFill>
                  <a:schemeClr val="tx1"/>
                </a:solidFill>
                <a:latin typeface="Arial" panose="020B0604020202020204" pitchFamily="34" charset="0"/>
                <a:cs typeface="Arial" panose="020B0604020202020204" pitchFamily="34" charset="0"/>
              </a:rPr>
              <a:t>Embed accessible at point of publication:</a:t>
            </a:r>
            <a:endParaRPr lang="en-US" sz="3600" dirty="0">
              <a:solidFill>
                <a:schemeClr val="tx1"/>
              </a:solidFill>
              <a:latin typeface="Arial" panose="020B0604020202020204" pitchFamily="34" charset="0"/>
              <a:cs typeface="Arial" panose="020B0604020202020204" pitchFamily="34" charset="0"/>
            </a:endParaRPr>
          </a:p>
          <a:p>
            <a:pPr lvl="1"/>
            <a:r>
              <a:rPr lang="en-GB" sz="3200" b="1" dirty="0">
                <a:solidFill>
                  <a:schemeClr val="tx1"/>
                </a:solidFill>
                <a:latin typeface="Arial" panose="020B0604020202020204" pitchFamily="34" charset="0"/>
                <a:cs typeface="Arial" panose="020B0604020202020204" pitchFamily="34" charset="0"/>
              </a:rPr>
              <a:t>Mandate accessible content from private sector publishers</a:t>
            </a:r>
          </a:p>
          <a:p>
            <a:pPr lvl="1"/>
            <a:r>
              <a:rPr lang="en-GB" sz="3200" b="1" dirty="0">
                <a:solidFill>
                  <a:schemeClr val="tx1"/>
                </a:solidFill>
                <a:latin typeface="Arial" panose="020B0604020202020204" pitchFamily="34" charset="0"/>
                <a:cs typeface="Arial" panose="020B0604020202020204" pitchFamily="34" charset="0"/>
              </a:rPr>
              <a:t>Sector agreed minimum standards</a:t>
            </a:r>
          </a:p>
          <a:p>
            <a:pPr lvl="2"/>
            <a:r>
              <a:rPr lang="en-GB" sz="3200" dirty="0">
                <a:solidFill>
                  <a:schemeClr val="tx1"/>
                </a:solidFill>
                <a:latin typeface="Arial" panose="020B0604020202020204" pitchFamily="34" charset="0"/>
                <a:cs typeface="Arial" panose="020B0604020202020204" pitchFamily="34" charset="0"/>
              </a:rPr>
              <a:t>Navigable headings and subheadings</a:t>
            </a:r>
          </a:p>
          <a:p>
            <a:pPr lvl="2"/>
            <a:r>
              <a:rPr lang="en-GB" sz="3200" dirty="0">
                <a:solidFill>
                  <a:schemeClr val="tx1"/>
                </a:solidFill>
                <a:latin typeface="Arial" panose="020B0604020202020204" pitchFamily="34" charset="0"/>
                <a:cs typeface="Arial" panose="020B0604020202020204" pitchFamily="34" charset="0"/>
              </a:rPr>
              <a:t>Alternative descriptions for visual content</a:t>
            </a:r>
          </a:p>
          <a:p>
            <a:pPr lvl="2"/>
            <a:r>
              <a:rPr lang="en-GB" sz="3200" dirty="0">
                <a:solidFill>
                  <a:schemeClr val="tx1"/>
                </a:solidFill>
                <a:latin typeface="Arial" panose="020B0604020202020204" pitchFamily="34" charset="0"/>
                <a:cs typeface="Arial" panose="020B0604020202020204" pitchFamily="34" charset="0"/>
              </a:rPr>
              <a:t>Meaningful hyperlinks</a:t>
            </a:r>
          </a:p>
          <a:p>
            <a:pPr lvl="2"/>
            <a:r>
              <a:rPr lang="en-GB" sz="3200" dirty="0">
                <a:solidFill>
                  <a:schemeClr val="tx1"/>
                </a:solidFill>
                <a:latin typeface="Arial" panose="020B0604020202020204" pitchFamily="34" charset="0"/>
                <a:cs typeface="Arial" panose="020B0604020202020204" pitchFamily="34" charset="0"/>
              </a:rPr>
              <a:t>Transcripts and/or captions</a:t>
            </a:r>
          </a:p>
        </p:txBody>
      </p:sp>
    </p:spTree>
    <p:extLst>
      <p:ext uri="{BB962C8B-B14F-4D97-AF65-F5344CB8AC3E}">
        <p14:creationId xmlns:p14="http://schemas.microsoft.com/office/powerpoint/2010/main" val="93846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t="-13000" r="-20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248" y="617358"/>
            <a:ext cx="6271517" cy="1504772"/>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Where next?</a:t>
            </a:r>
          </a:p>
        </p:txBody>
      </p:sp>
      <p:sp>
        <p:nvSpPr>
          <p:cNvPr id="3" name="Content Placeholder 2"/>
          <p:cNvSpPr>
            <a:spLocks noGrp="1"/>
          </p:cNvSpPr>
          <p:nvPr>
            <p:ph idx="1"/>
          </p:nvPr>
        </p:nvSpPr>
        <p:spPr>
          <a:xfrm>
            <a:off x="721247" y="2122130"/>
            <a:ext cx="7701783" cy="4298618"/>
          </a:xfrm>
        </p:spPr>
        <p:txBody>
          <a:bodyPr vert="horz" lIns="91440" tIns="45720" rIns="91440" bIns="45720" rtlCol="0" anchor="t">
            <a:normAutofit/>
          </a:bodyPr>
          <a:lstStyle/>
          <a:p>
            <a:pPr marL="514350" indent="-514350">
              <a:buAutoNum type="arabicPeriod"/>
            </a:pPr>
            <a:r>
              <a:rPr lang="en-GB" dirty="0">
                <a:solidFill>
                  <a:schemeClr val="tx1"/>
                </a:solidFill>
                <a:latin typeface="Arial" panose="020B0604020202020204" pitchFamily="34" charset="0"/>
                <a:ea typeface="+mn-lt"/>
                <a:cs typeface="Arial" panose="020B0604020202020204" pitchFamily="34" charset="0"/>
              </a:rPr>
              <a:t>How can we achieve universal adoption of a minimum standards approach?</a:t>
            </a:r>
            <a:endParaRPr lang="en-GB" dirty="0">
              <a:solidFill>
                <a:schemeClr val="tx1"/>
              </a:solidFill>
              <a:latin typeface="Arial" panose="020B0604020202020204" pitchFamily="34" charset="0"/>
              <a:cs typeface="Arial" panose="020B0604020202020204" pitchFamily="34" charset="0"/>
            </a:endParaRPr>
          </a:p>
          <a:p>
            <a:pPr marL="514350" indent="-514350">
              <a:buAutoNum type="arabicPeriod"/>
            </a:pPr>
            <a:r>
              <a:rPr lang="en-GB" dirty="0">
                <a:solidFill>
                  <a:schemeClr val="tx1"/>
                </a:solidFill>
                <a:latin typeface="Arial" panose="020B0604020202020204" pitchFamily="34" charset="0"/>
                <a:cs typeface="Arial" panose="020B0604020202020204" pitchFamily="34" charset="0"/>
              </a:rPr>
              <a:t>How do we mandate accessibility for private sector publishers?</a:t>
            </a:r>
          </a:p>
          <a:p>
            <a:pPr marL="514350" indent="-514350">
              <a:buAutoNum type="arabicPeriod"/>
            </a:pPr>
            <a:r>
              <a:rPr lang="en-GB" dirty="0">
                <a:solidFill>
                  <a:schemeClr val="tx1"/>
                </a:solidFill>
                <a:latin typeface="Arial" panose="020B0604020202020204" pitchFamily="34" charset="0"/>
                <a:cs typeface="Arial" panose="020B0604020202020204" pitchFamily="34" charset="0"/>
              </a:rPr>
              <a:t>How can we support one another to enable accessibility?</a:t>
            </a:r>
          </a:p>
          <a:p>
            <a:pPr marL="514350" indent="-514350">
              <a:buAutoNum type="arabicPeriod"/>
            </a:pPr>
            <a:r>
              <a:rPr lang="en-GB" dirty="0">
                <a:solidFill>
                  <a:schemeClr val="tx1"/>
                </a:solidFill>
                <a:latin typeface="Arial" panose="020B0604020202020204" pitchFamily="34" charset="0"/>
                <a:cs typeface="Arial" panose="020B0604020202020204" pitchFamily="34" charset="0"/>
              </a:rPr>
              <a:t>How can we share resources?  E.g. article templates for university publishing press'.</a:t>
            </a:r>
          </a:p>
          <a:p>
            <a:pPr marL="514350" indent="-514350">
              <a:buAutoNum type="arabicPeriod"/>
            </a:pPr>
            <a:r>
              <a:rPr lang="en-GB" dirty="0">
                <a:solidFill>
                  <a:schemeClr val="tx1"/>
                </a:solidFill>
                <a:latin typeface="Arial" panose="020B0604020202020204" pitchFamily="34" charset="0"/>
                <a:cs typeface="Arial" panose="020B0604020202020204" pitchFamily="34" charset="0"/>
              </a:rPr>
              <a:t>Do you have any other ideas or concerns?</a:t>
            </a:r>
          </a:p>
        </p:txBody>
      </p:sp>
    </p:spTree>
    <p:extLst>
      <p:ext uri="{BB962C8B-B14F-4D97-AF65-F5344CB8AC3E}">
        <p14:creationId xmlns:p14="http://schemas.microsoft.com/office/powerpoint/2010/main" val="51337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t="-3000" r="-8000" b="-1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51612" y="303480"/>
            <a:ext cx="10515600" cy="1325563"/>
          </a:xfrm>
        </p:spPr>
        <p:txBody>
          <a:bodyPr>
            <a:noAutofit/>
          </a:bodyPr>
          <a:lstStyle/>
          <a:p>
            <a:r>
              <a:rPr lang="en-GB" sz="5400" b="1">
                <a:solidFill>
                  <a:schemeClr val="tx1"/>
                </a:solidFill>
                <a:latin typeface="Arial" panose="020B0604020202020204" pitchFamily="34" charset="0"/>
                <a:cs typeface="Arial" panose="020B0604020202020204" pitchFamily="34" charset="0"/>
              </a:rPr>
              <a:t>We want you to contact us</a:t>
            </a:r>
          </a:p>
        </p:txBody>
      </p:sp>
      <p:sp>
        <p:nvSpPr>
          <p:cNvPr id="2" name="Content Placeholder 1"/>
          <p:cNvSpPr>
            <a:spLocks noGrp="1"/>
          </p:cNvSpPr>
          <p:nvPr>
            <p:ph idx="1"/>
          </p:nvPr>
        </p:nvSpPr>
        <p:spPr>
          <a:xfrm>
            <a:off x="651612" y="1904967"/>
            <a:ext cx="10515600" cy="3704723"/>
          </a:xfrm>
        </p:spPr>
        <p:txBody>
          <a:bodyPr vert="horz" lIns="91440" tIns="45720" rIns="91440" bIns="45720" rtlCol="0" anchor="t">
            <a:normAutofit/>
          </a:bodyPr>
          <a:lstStyle/>
          <a:p>
            <a:pPr marL="0" indent="0">
              <a:buNone/>
            </a:pPr>
            <a:r>
              <a:rPr lang="en-GB" b="1" dirty="0">
                <a:solidFill>
                  <a:schemeClr val="tx1"/>
                </a:solidFill>
                <a:latin typeface="Arial" panose="020B0604020202020204" pitchFamily="34" charset="0"/>
                <a:cs typeface="Arial" panose="020B0604020202020204" pitchFamily="34" charset="0"/>
              </a:rPr>
              <a:t>Ben </a:t>
            </a:r>
            <a:r>
              <a:rPr lang="en-GB" b="1" dirty="0" smtClean="0">
                <a:solidFill>
                  <a:schemeClr val="tx1"/>
                </a:solidFill>
                <a:latin typeface="Arial" panose="020B0604020202020204" pitchFamily="34" charset="0"/>
                <a:cs typeface="Arial" panose="020B0604020202020204" pitchFamily="34" charset="0"/>
              </a:rPr>
              <a:t>Watson: </a:t>
            </a:r>
            <a:r>
              <a:rPr lang="en-GB" dirty="0">
                <a:solidFill>
                  <a:schemeClr val="tx1"/>
                </a:solidFill>
                <a:latin typeface="Arial" panose="020B0604020202020204" pitchFamily="34" charset="0"/>
                <a:cs typeface="Arial" panose="020B0604020202020204" pitchFamily="34" charset="0"/>
              </a:rPr>
              <a:t>Accessible Information Adviser</a:t>
            </a:r>
          </a:p>
          <a:p>
            <a:r>
              <a:rPr lang="en-GB" b="1" dirty="0">
                <a:solidFill>
                  <a:schemeClr val="tx1"/>
                </a:solidFill>
                <a:latin typeface="Arial" panose="020B0604020202020204" pitchFamily="34" charset="0"/>
                <a:cs typeface="Arial" panose="020B0604020202020204" pitchFamily="34" charset="0"/>
              </a:rPr>
              <a:t>Email:  </a:t>
            </a:r>
            <a:r>
              <a:rPr lang="en-GB" dirty="0" err="1">
                <a:solidFill>
                  <a:schemeClr val="tx1"/>
                </a:solidFill>
                <a:latin typeface="Arial" panose="020B0604020202020204" pitchFamily="34" charset="0"/>
                <a:cs typeface="Arial" panose="020B0604020202020204" pitchFamily="34" charset="0"/>
              </a:rPr>
              <a:t>b.watson@kent.ac.uk</a:t>
            </a:r>
            <a:endParaRPr lang="en-GB"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Twitter: </a:t>
            </a:r>
            <a:r>
              <a:rPr lang="en-GB" dirty="0">
                <a:solidFill>
                  <a:schemeClr val="tx1"/>
                </a:solidFill>
                <a:latin typeface="Arial" panose="020B0604020202020204" pitchFamily="34" charset="0"/>
                <a:cs typeface="Arial" panose="020B0604020202020204" pitchFamily="34" charset="0"/>
              </a:rPr>
              <a:t>@</a:t>
            </a:r>
            <a:r>
              <a:rPr lang="en-GB" dirty="0" err="1">
                <a:solidFill>
                  <a:schemeClr val="tx1"/>
                </a:solidFill>
                <a:latin typeface="Arial" panose="020B0604020202020204" pitchFamily="34" charset="0"/>
                <a:cs typeface="Arial" panose="020B0604020202020204" pitchFamily="34" charset="0"/>
              </a:rPr>
              <a:t>UniKentSSW</a:t>
            </a:r>
            <a:endParaRPr lang="en-GB" dirty="0">
              <a:solidFill>
                <a:schemeClr val="tx1"/>
              </a:solidFill>
              <a:latin typeface="Arial" panose="020B0604020202020204" pitchFamily="34" charset="0"/>
              <a:cs typeface="Arial" panose="020B0604020202020204" pitchFamily="34" charset="0"/>
            </a:endParaRPr>
          </a:p>
          <a:p>
            <a:pPr marL="0" indent="0">
              <a:buNone/>
            </a:pPr>
            <a:endParaRPr lang="en-GB" b="1" dirty="0">
              <a:solidFill>
                <a:schemeClr val="tx1"/>
              </a:solidFill>
              <a:latin typeface="Arial" panose="020B0604020202020204" pitchFamily="34" charset="0"/>
              <a:cs typeface="Arial" panose="020B0604020202020204" pitchFamily="34" charset="0"/>
            </a:endParaRPr>
          </a:p>
          <a:p>
            <a:pPr marL="0" indent="0">
              <a:buNone/>
            </a:pPr>
            <a:r>
              <a:rPr lang="en-GB" b="1" dirty="0">
                <a:solidFill>
                  <a:schemeClr val="tx1"/>
                </a:solidFill>
                <a:latin typeface="Arial" panose="020B0604020202020204" pitchFamily="34" charset="0"/>
                <a:cs typeface="Arial" panose="020B0604020202020204" pitchFamily="34" charset="0"/>
              </a:rPr>
              <a:t>Josie </a:t>
            </a:r>
            <a:r>
              <a:rPr lang="en-GB" b="1" dirty="0" err="1">
                <a:solidFill>
                  <a:schemeClr val="tx1"/>
                </a:solidFill>
                <a:latin typeface="Arial" panose="020B0604020202020204" pitchFamily="34" charset="0"/>
                <a:cs typeface="Arial" panose="020B0604020202020204" pitchFamily="34" charset="0"/>
              </a:rPr>
              <a:t>Caplehorne</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Scholarly Communication Coordinator</a:t>
            </a:r>
          </a:p>
          <a:p>
            <a:r>
              <a:rPr lang="en-GB" b="1" dirty="0">
                <a:solidFill>
                  <a:schemeClr val="tx1"/>
                </a:solidFill>
                <a:latin typeface="Arial" panose="020B0604020202020204" pitchFamily="34" charset="0"/>
                <a:cs typeface="Arial" panose="020B0604020202020204" pitchFamily="34" charset="0"/>
              </a:rPr>
              <a:t>Email:  </a:t>
            </a:r>
            <a:r>
              <a:rPr lang="en-GB" dirty="0" err="1">
                <a:solidFill>
                  <a:schemeClr val="tx1"/>
                </a:solidFill>
                <a:latin typeface="Arial" panose="020B0604020202020204" pitchFamily="34" charset="0"/>
                <a:cs typeface="Arial" panose="020B0604020202020204" pitchFamily="34" charset="0"/>
              </a:rPr>
              <a:t>j.caplehorne@kent.ac.uk</a:t>
            </a:r>
            <a:endParaRPr lang="en-GB"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Twitter: </a:t>
            </a:r>
            <a:r>
              <a:rPr lang="en-GB" dirty="0">
                <a:solidFill>
                  <a:schemeClr val="tx1"/>
                </a:solidFill>
                <a:latin typeface="Arial" panose="020B0604020202020204" pitchFamily="34" charset="0"/>
                <a:cs typeface="Arial" panose="020B0604020202020204" pitchFamily="34" charset="0"/>
              </a:rPr>
              <a:t>@</a:t>
            </a:r>
            <a:r>
              <a:rPr lang="en-GB" dirty="0" err="1">
                <a:solidFill>
                  <a:schemeClr val="tx1"/>
                </a:solidFill>
                <a:latin typeface="Arial" panose="020B0604020202020204" pitchFamily="34" charset="0"/>
                <a:cs typeface="Arial" panose="020B0604020202020204" pitchFamily="34" charset="0"/>
              </a:rPr>
              <a:t>JosieCaplehorne</a:t>
            </a:r>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93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1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046" y="376969"/>
            <a:ext cx="7425220" cy="1325563"/>
          </a:xfrm>
        </p:spPr>
        <p:txBody>
          <a:bodyPr>
            <a:normAutofit fontScale="90000"/>
          </a:bodyPr>
          <a:lstStyle/>
          <a:p>
            <a:r>
              <a:rPr lang="en-GB" sz="5000" b="1" dirty="0">
                <a:solidFill>
                  <a:schemeClr val="tx1"/>
                </a:solidFill>
                <a:latin typeface="Arial" panose="020B0604020202020204" pitchFamily="34" charset="0"/>
                <a:cs typeface="Arial" panose="020B0604020202020204" pitchFamily="34" charset="0"/>
              </a:rPr>
              <a:t>What has Open Access ever done for us?</a:t>
            </a:r>
          </a:p>
        </p:txBody>
      </p:sp>
      <p:sp>
        <p:nvSpPr>
          <p:cNvPr id="6" name="Text Placeholder 5"/>
          <p:cNvSpPr>
            <a:spLocks noGrp="1"/>
          </p:cNvSpPr>
          <p:nvPr>
            <p:ph idx="1"/>
          </p:nvPr>
        </p:nvSpPr>
        <p:spPr>
          <a:xfrm>
            <a:off x="633046" y="2071810"/>
            <a:ext cx="6418263" cy="4616450"/>
          </a:xfrm>
        </p:spPr>
        <p:txBody>
          <a:bodyPr>
            <a:normAutofit fontScale="62500" lnSpcReduction="20000"/>
          </a:bodyPr>
          <a:lstStyle/>
          <a:p>
            <a:pPr>
              <a:spcBef>
                <a:spcPts val="1200"/>
              </a:spcBef>
            </a:pPr>
            <a:r>
              <a:rPr lang="en-GB" sz="3100" dirty="0">
                <a:solidFill>
                  <a:schemeClr val="tx1"/>
                </a:solidFill>
                <a:latin typeface="Arial" panose="020B0604020202020204" pitchFamily="34" charset="0"/>
                <a:cs typeface="Arial" panose="020B0604020202020204" pitchFamily="34" charset="0"/>
              </a:rPr>
              <a:t>DOAJ registered journals: </a:t>
            </a:r>
            <a:r>
              <a:rPr lang="en-GB" sz="3100" b="1" dirty="0">
                <a:solidFill>
                  <a:schemeClr val="tx1"/>
                </a:solidFill>
                <a:latin typeface="Arial" panose="020B0604020202020204" pitchFamily="34" charset="0"/>
                <a:cs typeface="Arial" panose="020B0604020202020204" pitchFamily="34" charset="0"/>
              </a:rPr>
              <a:t>216% increase </a:t>
            </a:r>
          </a:p>
          <a:p>
            <a:pPr>
              <a:spcBef>
                <a:spcPts val="1200"/>
              </a:spcBef>
            </a:pPr>
            <a:r>
              <a:rPr lang="en-GB" sz="3100" dirty="0">
                <a:solidFill>
                  <a:schemeClr val="tx1"/>
                </a:solidFill>
                <a:latin typeface="Arial" panose="020B0604020202020204" pitchFamily="34" charset="0"/>
                <a:cs typeface="Arial" panose="020B0604020202020204" pitchFamily="34" charset="0"/>
              </a:rPr>
              <a:t>Number of articles published: </a:t>
            </a:r>
            <a:r>
              <a:rPr lang="en-GB" sz="3100" b="1" dirty="0">
                <a:solidFill>
                  <a:schemeClr val="tx1"/>
                </a:solidFill>
                <a:latin typeface="Arial" panose="020B0604020202020204" pitchFamily="34" charset="0"/>
                <a:cs typeface="Arial" panose="020B0604020202020204" pitchFamily="34" charset="0"/>
              </a:rPr>
              <a:t>More than 5,276,127</a:t>
            </a:r>
          </a:p>
          <a:p>
            <a:pPr marL="0" indent="0">
              <a:spcBef>
                <a:spcPts val="1200"/>
              </a:spcBef>
              <a:buNone/>
            </a:pPr>
            <a:endParaRPr lang="en-GB" sz="900" b="1" dirty="0">
              <a:solidFill>
                <a:schemeClr val="tx1"/>
              </a:solidFill>
              <a:latin typeface="Arial" panose="020B0604020202020204" pitchFamily="34" charset="0"/>
              <a:cs typeface="Arial" panose="020B0604020202020204" pitchFamily="34" charset="0"/>
            </a:endParaRPr>
          </a:p>
          <a:p>
            <a:pPr marL="0" indent="0">
              <a:spcBef>
                <a:spcPts val="1200"/>
              </a:spcBef>
              <a:buNone/>
            </a:pPr>
            <a:r>
              <a:rPr lang="en-GB" b="1" dirty="0">
                <a:solidFill>
                  <a:schemeClr val="tx1"/>
                </a:solidFill>
                <a:latin typeface="Arial" panose="020B0604020202020204" pitchFamily="34" charset="0"/>
                <a:cs typeface="Arial" panose="020B0604020202020204" pitchFamily="34" charset="0"/>
              </a:rPr>
              <a:t>For readers</a:t>
            </a:r>
          </a:p>
          <a:p>
            <a:pPr>
              <a:spcBef>
                <a:spcPts val="1200"/>
              </a:spcBef>
            </a:pPr>
            <a:r>
              <a:rPr lang="en-GB" dirty="0">
                <a:solidFill>
                  <a:schemeClr val="tx1"/>
                </a:solidFill>
                <a:latin typeface="Arial" panose="020B0604020202020204" pitchFamily="34" charset="0"/>
                <a:cs typeface="Arial" panose="020B0604020202020204" pitchFamily="34" charset="0"/>
              </a:rPr>
              <a:t>Free and unrestricted access </a:t>
            </a:r>
          </a:p>
          <a:p>
            <a:pPr>
              <a:spcBef>
                <a:spcPts val="1200"/>
              </a:spcBef>
            </a:pPr>
            <a:r>
              <a:rPr lang="en-GB" dirty="0">
                <a:solidFill>
                  <a:schemeClr val="tx1"/>
                </a:solidFill>
                <a:latin typeface="Arial" panose="020B0604020202020204" pitchFamily="34" charset="0"/>
                <a:cs typeface="Arial" panose="020B0604020202020204" pitchFamily="34" charset="0"/>
              </a:rPr>
              <a:t>Equity of access</a:t>
            </a:r>
          </a:p>
          <a:p>
            <a:pPr>
              <a:spcBef>
                <a:spcPts val="1200"/>
              </a:spcBef>
            </a:pPr>
            <a:endParaRPr lang="en-GB" sz="900" dirty="0">
              <a:solidFill>
                <a:schemeClr val="tx1"/>
              </a:solidFill>
              <a:latin typeface="Arial" panose="020B0604020202020204" pitchFamily="34" charset="0"/>
              <a:cs typeface="Arial" panose="020B0604020202020204" pitchFamily="34" charset="0"/>
            </a:endParaRPr>
          </a:p>
          <a:p>
            <a:pPr marL="0" indent="0">
              <a:spcBef>
                <a:spcPts val="1200"/>
              </a:spcBef>
              <a:buNone/>
            </a:pPr>
            <a:r>
              <a:rPr lang="en-GB" b="1" dirty="0">
                <a:solidFill>
                  <a:schemeClr val="tx1"/>
                </a:solidFill>
                <a:latin typeface="Arial" panose="020B0604020202020204" pitchFamily="34" charset="0"/>
                <a:cs typeface="Arial" panose="020B0604020202020204" pitchFamily="34" charset="0"/>
              </a:rPr>
              <a:t>For authors</a:t>
            </a:r>
          </a:p>
          <a:p>
            <a:pPr>
              <a:spcBef>
                <a:spcPts val="1200"/>
              </a:spcBef>
            </a:pPr>
            <a:r>
              <a:rPr lang="en-GB" dirty="0">
                <a:solidFill>
                  <a:schemeClr val="tx1"/>
                </a:solidFill>
                <a:latin typeface="Arial" panose="020B0604020202020204" pitchFamily="34" charset="0"/>
                <a:cs typeface="Arial" panose="020B0604020202020204" pitchFamily="34" charset="0"/>
              </a:rPr>
              <a:t>Increased visibility</a:t>
            </a:r>
          </a:p>
          <a:p>
            <a:pPr>
              <a:spcBef>
                <a:spcPts val="1200"/>
              </a:spcBef>
            </a:pPr>
            <a:r>
              <a:rPr lang="en-GB" dirty="0">
                <a:solidFill>
                  <a:schemeClr val="tx1"/>
                </a:solidFill>
                <a:latin typeface="Arial" panose="020B0604020202020204" pitchFamily="34" charset="0"/>
                <a:cs typeface="Arial" panose="020B0604020202020204" pitchFamily="34" charset="0"/>
              </a:rPr>
              <a:t>More readers and citations</a:t>
            </a:r>
          </a:p>
          <a:p>
            <a:pPr>
              <a:spcBef>
                <a:spcPts val="1200"/>
              </a:spcBef>
            </a:pPr>
            <a:r>
              <a:rPr lang="en-GB" dirty="0">
                <a:solidFill>
                  <a:schemeClr val="tx1"/>
                </a:solidFill>
                <a:latin typeface="Arial" panose="020B0604020202020204" pitchFamily="34" charset="0"/>
                <a:cs typeface="Arial" panose="020B0604020202020204" pitchFamily="34" charset="0"/>
              </a:rPr>
              <a:t>Increased academic profile</a:t>
            </a:r>
          </a:p>
          <a:p>
            <a:pPr>
              <a:spcBef>
                <a:spcPts val="1200"/>
              </a:spcBef>
            </a:pPr>
            <a:r>
              <a:rPr lang="en-GB" dirty="0">
                <a:solidFill>
                  <a:schemeClr val="tx1"/>
                </a:solidFill>
                <a:latin typeface="Arial" panose="020B0604020202020204" pitchFamily="34" charset="0"/>
                <a:cs typeface="Arial" panose="020B0604020202020204" pitchFamily="34" charset="0"/>
              </a:rPr>
              <a:t>Sustainable</a:t>
            </a:r>
          </a:p>
          <a:p>
            <a:pPr>
              <a:spcBef>
                <a:spcPts val="1200"/>
              </a:spcBef>
            </a:pPr>
            <a:r>
              <a:rPr lang="en-GB" dirty="0">
                <a:solidFill>
                  <a:schemeClr val="tx1"/>
                </a:solidFill>
                <a:latin typeface="Arial" panose="020B0604020202020204" pitchFamily="34" charset="0"/>
                <a:cs typeface="Arial" panose="020B0604020202020204" pitchFamily="34" charset="0"/>
              </a:rPr>
              <a:t>Equity of access</a:t>
            </a:r>
          </a:p>
        </p:txBody>
      </p:sp>
    </p:spTree>
    <p:extLst>
      <p:ext uri="{BB962C8B-B14F-4D97-AF65-F5344CB8AC3E}">
        <p14:creationId xmlns:p14="http://schemas.microsoft.com/office/powerpoint/2010/main" val="126017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56114" y="519238"/>
            <a:ext cx="4993241" cy="1325563"/>
          </a:xfrm>
        </p:spPr>
        <p:txBody>
          <a:bodyPr>
            <a:normAutofit/>
          </a:bodyPr>
          <a:lstStyle/>
          <a:p>
            <a:pPr algn="ctr"/>
            <a:r>
              <a:rPr lang="en-GB" b="1" dirty="0">
                <a:solidFill>
                  <a:schemeClr val="tx1"/>
                </a:solidFill>
                <a:latin typeface="Arial" panose="020B0604020202020204" pitchFamily="34" charset="0"/>
                <a:cs typeface="Arial" panose="020B0604020202020204" pitchFamily="34" charset="0"/>
              </a:rPr>
              <a:t>You want the truth?</a:t>
            </a:r>
          </a:p>
        </p:txBody>
      </p:sp>
      <p:sp>
        <p:nvSpPr>
          <p:cNvPr id="6" name="Content Placeholder 5"/>
          <p:cNvSpPr>
            <a:spLocks noGrp="1"/>
          </p:cNvSpPr>
          <p:nvPr>
            <p:ph idx="1"/>
          </p:nvPr>
        </p:nvSpPr>
        <p:spPr>
          <a:xfrm>
            <a:off x="6834027" y="2625636"/>
            <a:ext cx="4915328" cy="3230633"/>
          </a:xfrm>
        </p:spPr>
        <p:txBody>
          <a:bodyPr vert="horz" lIns="91440" tIns="45720" rIns="91440" bIns="45720" rtlCol="0" anchor="t">
            <a:normAutofit/>
          </a:bodyPr>
          <a:lstStyle/>
          <a:p>
            <a:pPr marL="0" indent="0" algn="ctr">
              <a:buNone/>
            </a:pPr>
            <a:r>
              <a:rPr lang="en-GB" sz="3200" dirty="0">
                <a:solidFill>
                  <a:schemeClr val="tx1"/>
                </a:solidFill>
                <a:latin typeface="Arial" panose="020B0604020202020204" pitchFamily="34" charset="0"/>
                <a:cs typeface="Arial" panose="020B0604020202020204" pitchFamily="34" charset="0"/>
              </a:rPr>
              <a:t>"Not everything that counts can be counted, and not everything that can be counted counts.”</a:t>
            </a:r>
          </a:p>
          <a:p>
            <a:pPr marL="0" indent="0" algn="ctr">
              <a:buNone/>
            </a:pPr>
            <a:endParaRPr lang="en-GB" dirty="0">
              <a:solidFill>
                <a:schemeClr val="tx1"/>
              </a:solidFill>
              <a:latin typeface="Arial" panose="020B0604020202020204" pitchFamily="34" charset="0"/>
              <a:cs typeface="Arial" panose="020B0604020202020204" pitchFamily="34" charset="0"/>
            </a:endParaRPr>
          </a:p>
          <a:p>
            <a:pPr marL="0" indent="0" algn="ctr">
              <a:buNone/>
            </a:pPr>
            <a:r>
              <a:rPr lang="en-GB" dirty="0">
                <a:solidFill>
                  <a:schemeClr val="tx1"/>
                </a:solidFill>
                <a:latin typeface="Arial" panose="020B0604020202020204" pitchFamily="34" charset="0"/>
                <a:cs typeface="Arial" panose="020B0604020202020204" pitchFamily="34" charset="0"/>
              </a:rPr>
              <a:t>Albert Einstein</a:t>
            </a:r>
          </a:p>
        </p:txBody>
      </p:sp>
    </p:spTree>
    <p:extLst>
      <p:ext uri="{BB962C8B-B14F-4D97-AF65-F5344CB8AC3E}">
        <p14:creationId xmlns:p14="http://schemas.microsoft.com/office/powerpoint/2010/main" val="241875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78" y="154003"/>
            <a:ext cx="10440910" cy="1123337"/>
          </a:xfrm>
        </p:spPr>
        <p:txBody>
          <a:bodyPr>
            <a:noAutofit/>
          </a:bodyPr>
          <a:lstStyle/>
          <a:p>
            <a:r>
              <a:rPr lang="en-GB" sz="5400" b="1" dirty="0">
                <a:solidFill>
                  <a:schemeClr val="tx1"/>
                </a:solidFill>
                <a:latin typeface="Arial" panose="020B0604020202020204" pitchFamily="34" charset="0"/>
                <a:cs typeface="Arial" panose="020B0604020202020204" pitchFamily="34" charset="0"/>
              </a:rPr>
              <a:t>Accessibility Not Included</a:t>
            </a:r>
          </a:p>
        </p:txBody>
      </p:sp>
      <p:sp>
        <p:nvSpPr>
          <p:cNvPr id="5" name="Text Placeholder 3"/>
          <p:cNvSpPr>
            <a:spLocks noGrp="1"/>
          </p:cNvSpPr>
          <p:nvPr>
            <p:ph type="body" sz="half" idx="2"/>
          </p:nvPr>
        </p:nvSpPr>
        <p:spPr>
          <a:xfrm>
            <a:off x="328678" y="1509659"/>
            <a:ext cx="6332005" cy="5170273"/>
          </a:xfrm>
        </p:spPr>
        <p:txBody>
          <a:bodyPr vert="horz" lIns="91440" tIns="45720" rIns="91440" bIns="45720" rtlCol="0" anchor="t">
            <a:noAutofit/>
          </a:bodyPr>
          <a:lstStyle/>
          <a:p>
            <a:r>
              <a:rPr lang="en-GB" sz="2400" b="1" dirty="0">
                <a:solidFill>
                  <a:schemeClr val="tx1"/>
                </a:solidFill>
                <a:latin typeface="Arial" panose="020B0604020202020204" pitchFamily="34" charset="0"/>
                <a:cs typeface="Arial" panose="020B0604020202020204" pitchFamily="34" charset="0"/>
              </a:rPr>
              <a:t>What  is accessibility?</a:t>
            </a:r>
            <a:endParaRPr lang="en-US" sz="2400" b="1" dirty="0">
              <a:solidFill>
                <a:schemeClr val="tx1"/>
              </a:solidFill>
              <a:latin typeface="Arial" panose="020B0604020202020204" pitchFamily="34" charset="0"/>
              <a:cs typeface="Arial" panose="020B0604020202020204" pitchFamily="34" charset="0"/>
            </a:endParaRPr>
          </a:p>
          <a:p>
            <a:pPr marL="285750" indent="-285750">
              <a:buChar char="•"/>
            </a:pPr>
            <a:r>
              <a:rPr lang="en-GB" sz="2400" dirty="0">
                <a:solidFill>
                  <a:schemeClr val="tx1"/>
                </a:solidFill>
                <a:latin typeface="Arial" panose="020B0604020202020204" pitchFamily="34" charset="0"/>
                <a:cs typeface="Arial" panose="020B0604020202020204" pitchFamily="34" charset="0"/>
              </a:rPr>
              <a:t>Accessibility in this context is delivering resources that work well for everyone and that can be readily and independently adapted to meet  the widest range of individual requirements.</a:t>
            </a:r>
            <a:endParaRPr lang="en-US"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Why it's crucial?</a:t>
            </a:r>
          </a:p>
          <a:p>
            <a:pPr marL="28575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Independence and adaptability of resources </a:t>
            </a:r>
          </a:p>
          <a:p>
            <a:pPr marL="28575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Maximising audience and impact</a:t>
            </a:r>
          </a:p>
          <a:p>
            <a:pPr marL="28575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Representation through participation in research</a:t>
            </a:r>
          </a:p>
          <a:p>
            <a:pPr marL="285750">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Shouldn't Open Access be the beacon for this?</a:t>
            </a:r>
          </a:p>
        </p:txBody>
      </p:sp>
    </p:spTree>
    <p:extLst>
      <p:ext uri="{BB962C8B-B14F-4D97-AF65-F5344CB8AC3E}">
        <p14:creationId xmlns:p14="http://schemas.microsoft.com/office/powerpoint/2010/main" val="304383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r="-19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846" y="293342"/>
            <a:ext cx="11566308" cy="2725811"/>
          </a:xfrm>
          <a:solidFill>
            <a:srgbClr val="FFFFCC">
              <a:alpha val="85000"/>
            </a:srgbClr>
          </a:solidFill>
        </p:spPr>
        <p:txBody>
          <a:bodyPr>
            <a:normAutofit/>
          </a:bodyPr>
          <a:lstStyle/>
          <a:p>
            <a:r>
              <a:rPr lang="en-GB" sz="3200" dirty="0">
                <a:solidFill>
                  <a:schemeClr val="tx1"/>
                </a:solidFill>
                <a:latin typeface="Arial" panose="020B0604020202020204" pitchFamily="34" charset="0"/>
                <a:ea typeface="+mj-lt"/>
                <a:cs typeface="Arial" panose="020B0604020202020204" pitchFamily="34" charset="0"/>
                <a:hlinkClick r:id="rId4">
                  <a:extLst>
                    <a:ext uri="{A12FA001-AC4F-418D-AE19-62706E023703}">
                      <ahyp:hlinkClr xmlns:ahyp="http://schemas.microsoft.com/office/drawing/2018/hyperlinkcolor" xmlns="" val="tx"/>
                    </a:ext>
                  </a:extLst>
                </a:hlinkClick>
              </a:rPr>
              <a:t>Public Sector Bodies (Websites and Mobile Applications)</a:t>
            </a:r>
            <a:r>
              <a:rPr lang="en-GB" sz="3200" dirty="0">
                <a:solidFill>
                  <a:schemeClr val="tx1"/>
                </a:solidFill>
                <a:latin typeface="Arial" panose="020B0604020202020204" pitchFamily="34" charset="0"/>
                <a:ea typeface="+mj-lt"/>
                <a:cs typeface="Arial" panose="020B0604020202020204" pitchFamily="34" charset="0"/>
                <a:hlinkClick r:id="rId4">
                  <a:extLst>
                    <a:ext uri="{A12FA001-AC4F-418D-AE19-62706E023703}">
                      <ahyp:hlinkClr xmlns:ahyp="http://schemas.microsoft.com/office/drawing/2018/hyperlinkcolor" xmlns="" val="tx"/>
                    </a:ext>
                  </a:extLst>
                </a:hlinkClick>
              </a:rPr>
              <a:t/>
            </a:r>
            <a:br>
              <a:rPr lang="en-GB" sz="3200" dirty="0">
                <a:solidFill>
                  <a:schemeClr val="tx1"/>
                </a:solidFill>
                <a:latin typeface="Arial" panose="020B0604020202020204" pitchFamily="34" charset="0"/>
                <a:ea typeface="+mj-lt"/>
                <a:cs typeface="Arial" panose="020B0604020202020204" pitchFamily="34" charset="0"/>
                <a:hlinkClick r:id="rId4">
                  <a:extLst>
                    <a:ext uri="{A12FA001-AC4F-418D-AE19-62706E023703}">
                      <ahyp:hlinkClr xmlns:ahyp="http://schemas.microsoft.com/office/drawing/2018/hyperlinkcolor" xmlns="" val="tx"/>
                    </a:ext>
                  </a:extLst>
                </a:hlinkClick>
              </a:rPr>
            </a:br>
            <a:r>
              <a:rPr lang="en-GB" sz="3200" dirty="0">
                <a:solidFill>
                  <a:schemeClr val="tx1"/>
                </a:solidFill>
                <a:latin typeface="Arial" panose="020B0604020202020204" pitchFamily="34" charset="0"/>
                <a:ea typeface="+mj-lt"/>
                <a:cs typeface="Arial" panose="020B0604020202020204" pitchFamily="34" charset="0"/>
                <a:hlinkClick r:id="rId4">
                  <a:extLst>
                    <a:ext uri="{A12FA001-AC4F-418D-AE19-62706E023703}">
                      <ahyp:hlinkClr xmlns:ahyp="http://schemas.microsoft.com/office/drawing/2018/hyperlinkcolor" xmlns="" val="tx"/>
                    </a:ext>
                  </a:extLst>
                </a:hlinkClick>
              </a:rPr>
              <a:t> Accessibility Regulations (2018)</a:t>
            </a:r>
            <a:r>
              <a:rPr lang="en-GB" sz="3200" dirty="0">
                <a:solidFill>
                  <a:schemeClr val="tx1"/>
                </a:solidFill>
                <a:latin typeface="Arial" panose="020B0604020202020204" pitchFamily="34" charset="0"/>
                <a:ea typeface="+mj-lt"/>
                <a:cs typeface="Arial" panose="020B0604020202020204" pitchFamily="34" charset="0"/>
              </a:rPr>
              <a:t> (PSBAR)</a:t>
            </a:r>
          </a:p>
        </p:txBody>
      </p:sp>
      <p:sp>
        <p:nvSpPr>
          <p:cNvPr id="3" name="Content Placeholder 2"/>
          <p:cNvSpPr>
            <a:spLocks noGrp="1"/>
          </p:cNvSpPr>
          <p:nvPr>
            <p:ph idx="1"/>
          </p:nvPr>
        </p:nvSpPr>
        <p:spPr>
          <a:xfrm>
            <a:off x="312845" y="2876872"/>
            <a:ext cx="11566309" cy="3687786"/>
          </a:xfrm>
          <a:solidFill>
            <a:srgbClr val="FFFFCC">
              <a:alpha val="93000"/>
            </a:srgbClr>
          </a:solidFill>
        </p:spPr>
        <p:txBody>
          <a:bodyPr vert="horz" lIns="91440" tIns="45720" rIns="91440" bIns="45720" rtlCol="0" anchor="t">
            <a:normAutofit/>
          </a:bodyPr>
          <a:lstStyle/>
          <a:p>
            <a:pPr marL="457200" indent="-457200"/>
            <a:r>
              <a:rPr lang="en-GB" dirty="0">
                <a:solidFill>
                  <a:schemeClr val="tx1"/>
                </a:solidFill>
                <a:latin typeface="Arial" panose="020B0604020202020204" pitchFamily="34" charset="0"/>
                <a:ea typeface="+mn-lt"/>
                <a:cs typeface="Arial" panose="020B0604020202020204" pitchFamily="34" charset="0"/>
              </a:rPr>
              <a:t>Requires websites and mobile applications to meet accessibility standards so that people who use assistive technology or have added needs can access services and information.</a:t>
            </a:r>
            <a:endParaRPr lang="en-US" dirty="0">
              <a:solidFill>
                <a:schemeClr val="tx1"/>
              </a:solidFill>
              <a:latin typeface="Arial" panose="020B0604020202020204" pitchFamily="34" charset="0"/>
              <a:ea typeface="+mn-lt"/>
              <a:cs typeface="Arial" panose="020B0604020202020204" pitchFamily="34" charset="0"/>
            </a:endParaRPr>
          </a:p>
          <a:p>
            <a:pPr marL="457200" indent="-457200"/>
            <a:r>
              <a:rPr lang="en-GB" dirty="0">
                <a:solidFill>
                  <a:schemeClr val="tx1"/>
                </a:solidFill>
                <a:latin typeface="Arial" panose="020B0604020202020204" pitchFamily="34" charset="0"/>
                <a:ea typeface="+mn-lt"/>
                <a:cs typeface="Arial" panose="020B0604020202020204" pitchFamily="34" charset="0"/>
              </a:rPr>
              <a:t>Regulations cover public facing websites, and apply to documents that can be downloaded, apps, intranets and extranets.</a:t>
            </a:r>
          </a:p>
        </p:txBody>
      </p:sp>
    </p:spTree>
    <p:extLst>
      <p:ext uri="{BB962C8B-B14F-4D97-AF65-F5344CB8AC3E}">
        <p14:creationId xmlns:p14="http://schemas.microsoft.com/office/powerpoint/2010/main" val="325274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l="-36000"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3202" y="463455"/>
            <a:ext cx="6507750" cy="1777146"/>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We tested 5 random new journal articles from 5 well known publishers</a:t>
            </a:r>
          </a:p>
        </p:txBody>
      </p:sp>
      <p:graphicFrame>
        <p:nvGraphicFramePr>
          <p:cNvPr id="5" name="Table 5">
            <a:extLst>
              <a:ext uri="{FF2B5EF4-FFF2-40B4-BE49-F238E27FC236}">
                <a16:creationId xmlns:a16="http://schemas.microsoft.com/office/drawing/2014/main" id="{08031184-E1F4-40C1-8C24-8CD08BDF886C}"/>
              </a:ext>
            </a:extLst>
          </p:cNvPr>
          <p:cNvGraphicFramePr>
            <a:graphicFrameLocks noGrp="1"/>
          </p:cNvGraphicFramePr>
          <p:nvPr>
            <p:ph idx="1"/>
            <p:extLst>
              <p:ext uri="{D42A27DB-BD31-4B8C-83A1-F6EECF244321}">
                <p14:modId xmlns:p14="http://schemas.microsoft.com/office/powerpoint/2010/main" val="848060970"/>
              </p:ext>
            </p:extLst>
          </p:nvPr>
        </p:nvGraphicFramePr>
        <p:xfrm>
          <a:off x="5457264" y="2241176"/>
          <a:ext cx="6288421" cy="4221492"/>
        </p:xfrm>
        <a:graphic>
          <a:graphicData uri="http://schemas.openxmlformats.org/drawingml/2006/table">
            <a:tbl>
              <a:tblPr firstRow="1" bandRow="1">
                <a:tableStyleId>{F5AB1C69-6EDB-4FF4-983F-18BD219EF322}</a:tableStyleId>
              </a:tblPr>
              <a:tblGrid>
                <a:gridCol w="1330000">
                  <a:extLst>
                    <a:ext uri="{9D8B030D-6E8A-4147-A177-3AD203B41FA5}">
                      <a16:colId xmlns:a16="http://schemas.microsoft.com/office/drawing/2014/main" val="3229949136"/>
                    </a:ext>
                  </a:extLst>
                </a:gridCol>
                <a:gridCol w="1958283">
                  <a:extLst>
                    <a:ext uri="{9D8B030D-6E8A-4147-A177-3AD203B41FA5}">
                      <a16:colId xmlns:a16="http://schemas.microsoft.com/office/drawing/2014/main" val="3181449977"/>
                    </a:ext>
                  </a:extLst>
                </a:gridCol>
                <a:gridCol w="3000138">
                  <a:extLst>
                    <a:ext uri="{9D8B030D-6E8A-4147-A177-3AD203B41FA5}">
                      <a16:colId xmlns:a16="http://schemas.microsoft.com/office/drawing/2014/main" val="84068011"/>
                    </a:ext>
                  </a:extLst>
                </a:gridCol>
              </a:tblGrid>
              <a:tr h="411492">
                <a:tc>
                  <a:txBody>
                    <a:bodyPr/>
                    <a:lstStyle/>
                    <a:p>
                      <a:pPr algn="ctr"/>
                      <a:r>
                        <a:rPr lang="en-US">
                          <a:solidFill>
                            <a:srgbClr val="002060"/>
                          </a:solidFill>
                        </a:rPr>
                        <a:t>Publisher</a:t>
                      </a:r>
                    </a:p>
                  </a:txBody>
                  <a:tcPr/>
                </a:tc>
                <a:tc>
                  <a:txBody>
                    <a:bodyPr/>
                    <a:lstStyle/>
                    <a:p>
                      <a:pPr algn="ctr"/>
                      <a:r>
                        <a:rPr lang="en-US">
                          <a:solidFill>
                            <a:srgbClr val="002060"/>
                          </a:solidFill>
                        </a:rPr>
                        <a:t>Accessibility Score</a:t>
                      </a:r>
                    </a:p>
                  </a:txBody>
                  <a:tcPr/>
                </a:tc>
                <a:tc>
                  <a:txBody>
                    <a:bodyPr/>
                    <a:lstStyle/>
                    <a:p>
                      <a:pPr algn="ctr"/>
                      <a:r>
                        <a:rPr lang="en-US">
                          <a:solidFill>
                            <a:srgbClr val="002060"/>
                          </a:solidFill>
                        </a:rPr>
                        <a:t>Barriers Detected</a:t>
                      </a:r>
                    </a:p>
                  </a:txBody>
                  <a:tcPr/>
                </a:tc>
                <a:extLst>
                  <a:ext uri="{0D108BD9-81ED-4DB2-BD59-A6C34878D82A}">
                    <a16:rowId xmlns:a16="http://schemas.microsoft.com/office/drawing/2014/main" val="4133585745"/>
                  </a:ext>
                </a:extLst>
              </a:tr>
              <a:tr h="997556">
                <a:tc>
                  <a:txBody>
                    <a:bodyPr/>
                    <a:lstStyle/>
                    <a:p>
                      <a:pPr algn="ctr"/>
                      <a:r>
                        <a:rPr lang="en-US" sz="2000">
                          <a:solidFill>
                            <a:srgbClr val="002060"/>
                          </a:solidFill>
                        </a:rPr>
                        <a:t>Wiley</a:t>
                      </a:r>
                    </a:p>
                  </a:txBody>
                  <a:tcPr/>
                </a:tc>
                <a:tc>
                  <a:txBody>
                    <a:bodyPr/>
                    <a:lstStyle/>
                    <a:p>
                      <a:pPr algn="ctr"/>
                      <a:r>
                        <a:rPr lang="en-US" sz="2000">
                          <a:solidFill>
                            <a:srgbClr val="002060"/>
                          </a:solidFill>
                        </a:rPr>
                        <a:t>6%</a:t>
                      </a:r>
                    </a:p>
                  </a:txBody>
                  <a:tcPr/>
                </a:tc>
                <a:tc>
                  <a:txBody>
                    <a:bodyPr/>
                    <a:lstStyle/>
                    <a:p>
                      <a:pPr marL="285750" lvl="0" indent="-285750">
                        <a:buFont typeface="Arial"/>
                        <a:buChar char="•"/>
                      </a:pPr>
                      <a:r>
                        <a:rPr lang="en-US" sz="2000" u="none" strike="noStrike" noProof="0">
                          <a:solidFill>
                            <a:srgbClr val="002060"/>
                          </a:solidFill>
                        </a:rPr>
                        <a:t>PDF is untagged</a:t>
                      </a:r>
                    </a:p>
                    <a:p>
                      <a:pPr marL="285750" lvl="0" indent="-285750">
                        <a:buFont typeface="Arial"/>
                        <a:buChar char="•"/>
                      </a:pPr>
                      <a:r>
                        <a:rPr lang="en-US" sz="2000" u="none" strike="noStrike" noProof="0">
                          <a:solidFill>
                            <a:srgbClr val="002060"/>
                          </a:solidFill>
                        </a:rPr>
                        <a:t>No language set</a:t>
                      </a:r>
                    </a:p>
                    <a:p>
                      <a:pPr marL="285750" lvl="0" indent="-285750">
                        <a:buFont typeface="Arial"/>
                        <a:buChar char="•"/>
                      </a:pPr>
                      <a:r>
                        <a:rPr lang="en-US" sz="2000" u="none" strike="noStrike" noProof="0">
                          <a:solidFill>
                            <a:srgbClr val="002060"/>
                          </a:solidFill>
                        </a:rPr>
                        <a:t>Insufficient contrast</a:t>
                      </a:r>
                      <a:endParaRPr lang="en-US" sz="2000">
                        <a:solidFill>
                          <a:srgbClr val="002060"/>
                        </a:solidFill>
                      </a:endParaRPr>
                    </a:p>
                  </a:txBody>
                  <a:tcPr/>
                </a:tc>
                <a:extLst>
                  <a:ext uri="{0D108BD9-81ED-4DB2-BD59-A6C34878D82A}">
                    <a16:rowId xmlns:a16="http://schemas.microsoft.com/office/drawing/2014/main" val="2916443631"/>
                  </a:ext>
                </a:extLst>
              </a:tr>
              <a:tr h="698288">
                <a:tc>
                  <a:txBody>
                    <a:bodyPr/>
                    <a:lstStyle/>
                    <a:p>
                      <a:pPr algn="ctr"/>
                      <a:r>
                        <a:rPr lang="en-US" sz="2000">
                          <a:solidFill>
                            <a:srgbClr val="002060"/>
                          </a:solidFill>
                        </a:rPr>
                        <a:t>Sage</a:t>
                      </a:r>
                    </a:p>
                  </a:txBody>
                  <a:tcPr/>
                </a:tc>
                <a:tc>
                  <a:txBody>
                    <a:bodyPr/>
                    <a:lstStyle/>
                    <a:p>
                      <a:pPr algn="ctr"/>
                      <a:r>
                        <a:rPr lang="en-US" sz="2000">
                          <a:solidFill>
                            <a:srgbClr val="002060"/>
                          </a:solidFill>
                        </a:rPr>
                        <a:t>6%</a:t>
                      </a:r>
                    </a:p>
                  </a:txBody>
                  <a:tcPr/>
                </a:tc>
                <a:tc>
                  <a:txBody>
                    <a:bodyPr/>
                    <a:lstStyle/>
                    <a:p>
                      <a:pPr marL="285750" lvl="0" indent="-285750">
                        <a:buFont typeface="Arial"/>
                        <a:buChar char="•"/>
                      </a:pPr>
                      <a:r>
                        <a:rPr lang="en-US" sz="2000" u="none" strike="noStrike" noProof="0">
                          <a:solidFill>
                            <a:srgbClr val="002060"/>
                          </a:solidFill>
                        </a:rPr>
                        <a:t>PDF is untagged</a:t>
                      </a:r>
                    </a:p>
                    <a:p>
                      <a:pPr marL="285750" lvl="0" indent="-285750">
                        <a:buFont typeface="Arial"/>
                        <a:buChar char="•"/>
                      </a:pPr>
                      <a:r>
                        <a:rPr lang="en-US" sz="2000" u="none" strike="noStrike" noProof="0">
                          <a:solidFill>
                            <a:srgbClr val="002060"/>
                          </a:solidFill>
                        </a:rPr>
                        <a:t>No language set</a:t>
                      </a:r>
                    </a:p>
                  </a:txBody>
                  <a:tcPr/>
                </a:tc>
                <a:extLst>
                  <a:ext uri="{0D108BD9-81ED-4DB2-BD59-A6C34878D82A}">
                    <a16:rowId xmlns:a16="http://schemas.microsoft.com/office/drawing/2014/main" val="121778228"/>
                  </a:ext>
                </a:extLst>
              </a:tr>
              <a:tr h="698288">
                <a:tc>
                  <a:txBody>
                    <a:bodyPr/>
                    <a:lstStyle/>
                    <a:p>
                      <a:pPr algn="ctr"/>
                      <a:r>
                        <a:rPr lang="en-US" sz="2000">
                          <a:solidFill>
                            <a:srgbClr val="002060"/>
                          </a:solidFill>
                        </a:rPr>
                        <a:t>Taylor and Francis</a:t>
                      </a:r>
                    </a:p>
                  </a:txBody>
                  <a:tcPr/>
                </a:tc>
                <a:tc>
                  <a:txBody>
                    <a:bodyPr/>
                    <a:lstStyle/>
                    <a:p>
                      <a:pPr algn="ctr"/>
                      <a:r>
                        <a:rPr lang="en-US" sz="2000">
                          <a:solidFill>
                            <a:srgbClr val="002060"/>
                          </a:solidFill>
                        </a:rPr>
                        <a:t>6%</a:t>
                      </a:r>
                    </a:p>
                  </a:txBody>
                  <a:tcPr/>
                </a:tc>
                <a:tc>
                  <a:txBody>
                    <a:bodyPr/>
                    <a:lstStyle/>
                    <a:p>
                      <a:pPr marL="285750" lvl="0" indent="-285750">
                        <a:buFont typeface="Arial"/>
                        <a:buChar char="•"/>
                      </a:pPr>
                      <a:r>
                        <a:rPr lang="en-US" sz="2000" u="none" strike="noStrike" noProof="0">
                          <a:solidFill>
                            <a:srgbClr val="002060"/>
                          </a:solidFill>
                        </a:rPr>
                        <a:t>PDF is untagged</a:t>
                      </a:r>
                    </a:p>
                    <a:p>
                      <a:pPr marL="285750" lvl="0" indent="-285750">
                        <a:buFont typeface="Arial"/>
                        <a:buChar char="•"/>
                      </a:pPr>
                      <a:r>
                        <a:rPr lang="en-US" sz="2000" u="none" strike="noStrike" noProof="0">
                          <a:solidFill>
                            <a:srgbClr val="002060"/>
                          </a:solidFill>
                        </a:rPr>
                        <a:t>No language set</a:t>
                      </a:r>
                      <a:endParaRPr lang="en-US" sz="2000">
                        <a:solidFill>
                          <a:srgbClr val="002060"/>
                        </a:solidFill>
                      </a:endParaRPr>
                    </a:p>
                  </a:txBody>
                  <a:tcPr/>
                </a:tc>
                <a:extLst>
                  <a:ext uri="{0D108BD9-81ED-4DB2-BD59-A6C34878D82A}">
                    <a16:rowId xmlns:a16="http://schemas.microsoft.com/office/drawing/2014/main" val="1540656524"/>
                  </a:ext>
                </a:extLst>
              </a:tr>
              <a:tr h="698288">
                <a:tc>
                  <a:txBody>
                    <a:bodyPr/>
                    <a:lstStyle/>
                    <a:p>
                      <a:pPr algn="ctr"/>
                      <a:r>
                        <a:rPr lang="en-US" sz="2000">
                          <a:solidFill>
                            <a:srgbClr val="002060"/>
                          </a:solidFill>
                        </a:rPr>
                        <a:t>Springer </a:t>
                      </a:r>
                    </a:p>
                  </a:txBody>
                  <a:tcPr/>
                </a:tc>
                <a:tc>
                  <a:txBody>
                    <a:bodyPr/>
                    <a:lstStyle/>
                    <a:p>
                      <a:pPr algn="ctr"/>
                      <a:r>
                        <a:rPr lang="en-US" sz="2000">
                          <a:solidFill>
                            <a:srgbClr val="002060"/>
                          </a:solidFill>
                        </a:rPr>
                        <a:t>6%</a:t>
                      </a:r>
                    </a:p>
                  </a:txBody>
                  <a:tcPr/>
                </a:tc>
                <a:tc>
                  <a:txBody>
                    <a:bodyPr/>
                    <a:lstStyle/>
                    <a:p>
                      <a:pPr marL="285750" indent="-285750">
                        <a:buFont typeface="Arial"/>
                        <a:buChar char="•"/>
                      </a:pPr>
                      <a:r>
                        <a:rPr lang="en-US" sz="2000">
                          <a:solidFill>
                            <a:srgbClr val="002060"/>
                          </a:solidFill>
                        </a:rPr>
                        <a:t>PDF is untagged</a:t>
                      </a:r>
                    </a:p>
                    <a:p>
                      <a:pPr marL="285750" lvl="0" indent="-285750">
                        <a:buFont typeface="Arial"/>
                        <a:buChar char="•"/>
                      </a:pPr>
                      <a:r>
                        <a:rPr lang="en-US" sz="2000">
                          <a:solidFill>
                            <a:srgbClr val="002060"/>
                          </a:solidFill>
                        </a:rPr>
                        <a:t>No language set</a:t>
                      </a:r>
                    </a:p>
                  </a:txBody>
                  <a:tcPr/>
                </a:tc>
                <a:extLst>
                  <a:ext uri="{0D108BD9-81ED-4DB2-BD59-A6C34878D82A}">
                    <a16:rowId xmlns:a16="http://schemas.microsoft.com/office/drawing/2014/main" val="151966257"/>
                  </a:ext>
                </a:extLst>
              </a:tr>
              <a:tr h="698288">
                <a:tc>
                  <a:txBody>
                    <a:bodyPr/>
                    <a:lstStyle/>
                    <a:p>
                      <a:pPr lvl="0" algn="ctr">
                        <a:buNone/>
                      </a:pPr>
                      <a:r>
                        <a:rPr lang="en-US" sz="2000">
                          <a:solidFill>
                            <a:srgbClr val="002060"/>
                          </a:solidFill>
                        </a:rPr>
                        <a:t>Elsevier</a:t>
                      </a:r>
                    </a:p>
                  </a:txBody>
                  <a:tcPr/>
                </a:tc>
                <a:tc>
                  <a:txBody>
                    <a:bodyPr/>
                    <a:lstStyle/>
                    <a:p>
                      <a:pPr lvl="0" algn="ctr">
                        <a:buNone/>
                      </a:pPr>
                      <a:r>
                        <a:rPr lang="en-US" sz="2000">
                          <a:solidFill>
                            <a:srgbClr val="002060"/>
                          </a:solidFill>
                        </a:rPr>
                        <a:t>53%</a:t>
                      </a:r>
                    </a:p>
                  </a:txBody>
                  <a:tcPr/>
                </a:tc>
                <a:tc>
                  <a:txBody>
                    <a:bodyPr/>
                    <a:lstStyle/>
                    <a:p>
                      <a:pPr marL="285750" lvl="0" indent="-285750">
                        <a:buFont typeface="Arial"/>
                        <a:buChar char="•"/>
                      </a:pPr>
                      <a:r>
                        <a:rPr lang="en-US" sz="2000">
                          <a:solidFill>
                            <a:srgbClr val="002060"/>
                          </a:solidFill>
                        </a:rPr>
                        <a:t>No headings</a:t>
                      </a:r>
                    </a:p>
                    <a:p>
                      <a:pPr marL="285750" lvl="0" indent="-285750">
                        <a:buFont typeface="Arial"/>
                        <a:buChar char="•"/>
                      </a:pPr>
                      <a:r>
                        <a:rPr lang="en-US" sz="2000">
                          <a:solidFill>
                            <a:srgbClr val="002060"/>
                          </a:solidFill>
                        </a:rPr>
                        <a:t>Insufficient contrast</a:t>
                      </a:r>
                    </a:p>
                  </a:txBody>
                  <a:tcPr/>
                </a:tc>
                <a:extLst>
                  <a:ext uri="{0D108BD9-81ED-4DB2-BD59-A6C34878D82A}">
                    <a16:rowId xmlns:a16="http://schemas.microsoft.com/office/drawing/2014/main" val="120915626"/>
                  </a:ext>
                </a:extLst>
              </a:tr>
            </a:tbl>
          </a:graphicData>
        </a:graphic>
      </p:graphicFrame>
    </p:spTree>
    <p:extLst>
      <p:ext uri="{BB962C8B-B14F-4D97-AF65-F5344CB8AC3E}">
        <p14:creationId xmlns:p14="http://schemas.microsoft.com/office/powerpoint/2010/main" val="74078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E0B9-0F98-4223-BAB8-84309458C91F}"/>
              </a:ext>
            </a:extLst>
          </p:cNvPr>
          <p:cNvSpPr>
            <a:spLocks noGrp="1"/>
          </p:cNvSpPr>
          <p:nvPr>
            <p:ph type="title"/>
          </p:nvPr>
        </p:nvSpPr>
        <p:spPr>
          <a:xfrm>
            <a:off x="838200" y="430439"/>
            <a:ext cx="10515600" cy="1325563"/>
          </a:xfrm>
        </p:spPr>
        <p:txBody>
          <a:bodyPr>
            <a:normAutofit fontScale="90000"/>
          </a:bodyPr>
          <a:lstStyle/>
          <a:p>
            <a:r>
              <a:rPr lang="en-GB" b="1" dirty="0">
                <a:solidFill>
                  <a:schemeClr val="tx1"/>
                </a:solidFill>
                <a:latin typeface="Arial" panose="020B0604020202020204" pitchFamily="34" charset="0"/>
                <a:ea typeface="+mj-lt"/>
                <a:cs typeface="Arial" panose="020B0604020202020204" pitchFamily="34" charset="0"/>
              </a:rPr>
              <a:t>Kent Academic Repository (KAR) accessibility issues sample – accessibility score: 7% </a:t>
            </a:r>
            <a:endParaRPr lang="en-GB" dirty="0">
              <a:solidFill>
                <a:schemeClr val="tx1"/>
              </a:solidFill>
              <a:latin typeface="Arial" panose="020B0604020202020204" pitchFamily="34" charset="0"/>
              <a:ea typeface="+mj-lt"/>
              <a:cs typeface="Arial" panose="020B0604020202020204" pitchFamily="34" charset="0"/>
            </a:endParaRPr>
          </a:p>
        </p:txBody>
      </p:sp>
      <p:sp>
        <p:nvSpPr>
          <p:cNvPr id="3" name="Content Placeholder 2">
            <a:extLst>
              <a:ext uri="{FF2B5EF4-FFF2-40B4-BE49-F238E27FC236}">
                <a16:creationId xmlns:a16="http://schemas.microsoft.com/office/drawing/2014/main" id="{9D38F01F-3437-4B35-8EAC-3A697A9AA1A2}"/>
              </a:ext>
            </a:extLst>
          </p:cNvPr>
          <p:cNvSpPr>
            <a:spLocks noGrp="1"/>
          </p:cNvSpPr>
          <p:nvPr>
            <p:ph sz="half" idx="1"/>
          </p:nvPr>
        </p:nvSpPr>
        <p:spPr>
          <a:xfrm>
            <a:off x="838200" y="2237280"/>
            <a:ext cx="5181600" cy="4351338"/>
          </a:xfrm>
        </p:spPr>
        <p:txBody>
          <a:bodyPr vert="horz" lIns="91440" tIns="45720" rIns="91440" bIns="45720" rtlCol="0" anchor="t">
            <a:normAutofit fontScale="77500" lnSpcReduction="20000"/>
          </a:bodyPr>
          <a:lstStyle/>
          <a:p>
            <a:pPr marL="0" indent="0">
              <a:buNone/>
            </a:pPr>
            <a:r>
              <a:rPr lang="en-GB" b="1" dirty="0">
                <a:solidFill>
                  <a:schemeClr val="tx1"/>
                </a:solidFill>
                <a:latin typeface="Arial" panose="020B0604020202020204" pitchFamily="34" charset="0"/>
                <a:ea typeface="+mn-lt"/>
                <a:cs typeface="Arial" panose="020B0604020202020204" pitchFamily="34" charset="0"/>
              </a:rPr>
              <a:t>703 documents tested</a:t>
            </a:r>
            <a:endParaRPr lang="en-US" b="1" dirty="0">
              <a:solidFill>
                <a:schemeClr val="tx1"/>
              </a:solidFill>
              <a:latin typeface="Arial" panose="020B0604020202020204" pitchFamily="34" charset="0"/>
              <a:ea typeface="+mn-lt"/>
              <a:cs typeface="Arial" panose="020B0604020202020204" pitchFamily="34" charset="0"/>
            </a:endParaRPr>
          </a:p>
          <a:p>
            <a:pPr marL="0" indent="0">
              <a:buNone/>
            </a:pPr>
            <a:r>
              <a:rPr lang="en-GB" b="1" dirty="0">
                <a:solidFill>
                  <a:schemeClr val="tx1"/>
                </a:solidFill>
                <a:latin typeface="Arial" panose="020B0604020202020204" pitchFamily="34" charset="0"/>
                <a:ea typeface="+mn-lt"/>
                <a:cs typeface="Arial" panose="020B0604020202020204" pitchFamily="34" charset="0"/>
              </a:rPr>
              <a:t>(5% of 2018 – 2020 new content):</a:t>
            </a:r>
            <a:endParaRPr lang="en-US" b="1" dirty="0">
              <a:solidFill>
                <a:schemeClr val="tx1"/>
              </a:solidFill>
              <a:latin typeface="Arial" panose="020B0604020202020204" pitchFamily="34" charset="0"/>
              <a:cs typeface="Arial" panose="020B0604020202020204" pitchFamily="34" charset="0"/>
            </a:endParaRPr>
          </a:p>
          <a:p>
            <a:pPr marL="0" indent="0">
              <a:buNone/>
            </a:pPr>
            <a:endParaRPr lang="en-GB" dirty="0">
              <a:solidFill>
                <a:schemeClr val="tx1"/>
              </a:solidFill>
              <a:latin typeface="Arial" panose="020B0604020202020204" pitchFamily="34" charset="0"/>
              <a:ea typeface="+mn-lt"/>
              <a:cs typeface="Arial" panose="020B0604020202020204" pitchFamily="34" charset="0"/>
            </a:endParaRPr>
          </a:p>
          <a:p>
            <a:r>
              <a:rPr lang="en-GB" sz="2600" dirty="0">
                <a:solidFill>
                  <a:schemeClr val="tx1"/>
                </a:solidFill>
                <a:latin typeface="Arial" panose="020B0604020202020204" pitchFamily="34" charset="0"/>
                <a:ea typeface="+mn-lt"/>
                <a:cs typeface="Arial" panose="020B0604020202020204" pitchFamily="34" charset="0"/>
              </a:rPr>
              <a:t>PDF document - 678 </a:t>
            </a:r>
          </a:p>
          <a:p>
            <a:r>
              <a:rPr lang="en-GB" sz="2600" dirty="0">
                <a:solidFill>
                  <a:schemeClr val="tx1"/>
                </a:solidFill>
                <a:latin typeface="Arial" panose="020B0604020202020204" pitchFamily="34" charset="0"/>
                <a:ea typeface="+mn-lt"/>
                <a:cs typeface="Arial" panose="020B0604020202020204" pitchFamily="34" charset="0"/>
              </a:rPr>
              <a:t>Word document – 10</a:t>
            </a:r>
          </a:p>
          <a:p>
            <a:r>
              <a:rPr lang="en-GB" sz="2600" dirty="0">
                <a:solidFill>
                  <a:schemeClr val="tx1"/>
                </a:solidFill>
                <a:latin typeface="Arial" panose="020B0604020202020204" pitchFamily="34" charset="0"/>
                <a:ea typeface="+mn-lt"/>
                <a:cs typeface="Arial" panose="020B0604020202020204" pitchFamily="34" charset="0"/>
              </a:rPr>
              <a:t>Image - 5</a:t>
            </a:r>
          </a:p>
          <a:p>
            <a:r>
              <a:rPr lang="en-GB" sz="2600" dirty="0">
                <a:solidFill>
                  <a:schemeClr val="tx1"/>
                </a:solidFill>
                <a:latin typeface="Arial" panose="020B0604020202020204" pitchFamily="34" charset="0"/>
                <a:ea typeface="+mn-lt"/>
                <a:cs typeface="Arial" panose="020B0604020202020204" pitchFamily="34" charset="0"/>
              </a:rPr>
              <a:t>HTML file – 2</a:t>
            </a:r>
          </a:p>
          <a:p>
            <a:r>
              <a:rPr lang="en-GB" sz="2600" dirty="0">
                <a:solidFill>
                  <a:schemeClr val="tx1"/>
                </a:solidFill>
                <a:latin typeface="Arial" panose="020B0604020202020204" pitchFamily="34" charset="0"/>
                <a:ea typeface="+mn-lt"/>
                <a:cs typeface="Arial" panose="020B0604020202020204" pitchFamily="34" charset="0"/>
              </a:rPr>
              <a:t>Presentation - 2</a:t>
            </a:r>
          </a:p>
          <a:p>
            <a:r>
              <a:rPr lang="en-GB" sz="2600" dirty="0">
                <a:solidFill>
                  <a:schemeClr val="tx1"/>
                </a:solidFill>
                <a:latin typeface="Arial" panose="020B0604020202020204" pitchFamily="34" charset="0"/>
                <a:ea typeface="+mn-lt"/>
                <a:cs typeface="Arial" panose="020B0604020202020204" pitchFamily="34" charset="0"/>
              </a:rPr>
              <a:t>Page content – 2</a:t>
            </a:r>
          </a:p>
          <a:p>
            <a:r>
              <a:rPr lang="en-GB" sz="2600" dirty="0">
                <a:solidFill>
                  <a:schemeClr val="tx1"/>
                </a:solidFill>
                <a:latin typeface="Arial" panose="020B0604020202020204" pitchFamily="34" charset="0"/>
                <a:ea typeface="+mn-lt"/>
                <a:cs typeface="Arial" panose="020B0604020202020204" pitchFamily="34" charset="0"/>
              </a:rPr>
              <a:t>Section – 2</a:t>
            </a:r>
          </a:p>
          <a:p>
            <a:r>
              <a:rPr lang="en-GB" sz="2600" dirty="0">
                <a:solidFill>
                  <a:schemeClr val="tx1"/>
                </a:solidFill>
                <a:latin typeface="Arial" panose="020B0604020202020204" pitchFamily="34" charset="0"/>
                <a:ea typeface="+mn-lt"/>
                <a:cs typeface="Arial" panose="020B0604020202020204" pitchFamily="34" charset="0"/>
              </a:rPr>
              <a:t>Syllabus –  1</a:t>
            </a:r>
          </a:p>
          <a:p>
            <a:r>
              <a:rPr lang="en-GB" sz="2600" dirty="0">
                <a:solidFill>
                  <a:schemeClr val="tx1"/>
                </a:solidFill>
                <a:latin typeface="Arial" panose="020B0604020202020204" pitchFamily="34" charset="0"/>
                <a:ea typeface="+mn-lt"/>
                <a:cs typeface="Arial" panose="020B0604020202020204" pitchFamily="34" charset="0"/>
              </a:rPr>
              <a:t>Label - 1 </a:t>
            </a:r>
            <a:endParaRPr lang="en-GB" sz="26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3CB4BE5-340B-4C5B-8CA1-D126E5D74D18}"/>
              </a:ext>
            </a:extLst>
          </p:cNvPr>
          <p:cNvSpPr>
            <a:spLocks noGrp="1"/>
          </p:cNvSpPr>
          <p:nvPr>
            <p:ph sz="half" idx="2"/>
          </p:nvPr>
        </p:nvSpPr>
        <p:spPr>
          <a:xfrm>
            <a:off x="6172200" y="2237280"/>
            <a:ext cx="5181600" cy="4351338"/>
          </a:xfrm>
        </p:spPr>
        <p:txBody>
          <a:bodyPr vert="horz" lIns="91440" tIns="45720" rIns="91440" bIns="45720" rtlCol="0" anchor="t">
            <a:normAutofit fontScale="77500" lnSpcReduction="20000"/>
          </a:bodyPr>
          <a:lstStyle/>
          <a:p>
            <a:pPr marL="0" indent="0">
              <a:buNone/>
            </a:pPr>
            <a:r>
              <a:rPr lang="en-GB" b="1">
                <a:solidFill>
                  <a:schemeClr val="tx1"/>
                </a:solidFill>
                <a:latin typeface="Arial" panose="020B0604020202020204" pitchFamily="34" charset="0"/>
                <a:ea typeface="+mn-lt"/>
                <a:cs typeface="Arial" panose="020B0604020202020204" pitchFamily="34" charset="0"/>
              </a:rPr>
              <a:t>Accessibility Barriers detected:</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No language set - 667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Missing a title - 615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Contrast issues - 268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Tables without any headers - 10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Images without a description - 14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Missing headings - 8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Corrupted (unable to be opened) - 3 </a:t>
            </a:r>
            <a:endParaRPr lang="en-US">
              <a:solidFill>
                <a:schemeClr val="tx1"/>
              </a:solidFill>
              <a:latin typeface="Arial" panose="020B0604020202020204" pitchFamily="34" charset="0"/>
              <a:ea typeface="+mn-lt"/>
              <a:cs typeface="Arial" panose="020B0604020202020204" pitchFamily="34" charset="0"/>
            </a:endParaRPr>
          </a:p>
          <a:p>
            <a:endParaRPr lang="en-GB">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5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4C09-5F94-4E09-9A0E-FD78992C0EC8}"/>
              </a:ext>
            </a:extLst>
          </p:cNvPr>
          <p:cNvSpPr>
            <a:spLocks noGrp="1"/>
          </p:cNvSpPr>
          <p:nvPr>
            <p:ph type="title"/>
          </p:nvPr>
        </p:nvSpPr>
        <p:spPr>
          <a:xfrm>
            <a:off x="838200" y="458432"/>
            <a:ext cx="10515600" cy="1325563"/>
          </a:xfrm>
        </p:spPr>
        <p:txBody>
          <a:bodyPr>
            <a:normAutofit fontScale="90000"/>
          </a:bodyPr>
          <a:lstStyle/>
          <a:p>
            <a:r>
              <a:rPr lang="en-GB" b="1">
                <a:solidFill>
                  <a:schemeClr val="tx1"/>
                </a:solidFill>
                <a:latin typeface="Arial" panose="020B0604020202020204" pitchFamily="34" charset="0"/>
                <a:ea typeface="+mj-lt"/>
                <a:cs typeface="Arial" panose="020B0604020202020204" pitchFamily="34" charset="0"/>
              </a:rPr>
              <a:t>Open Journal System (OJS) accessibility issues sample – accessibility score: 24%</a:t>
            </a:r>
            <a:endParaRPr lang="en-US"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CA9E0D-A50A-4810-BEE7-7C6DF7A490E9}"/>
              </a:ext>
            </a:extLst>
          </p:cNvPr>
          <p:cNvSpPr>
            <a:spLocks noGrp="1"/>
          </p:cNvSpPr>
          <p:nvPr>
            <p:ph sz="half" idx="1"/>
          </p:nvPr>
        </p:nvSpPr>
        <p:spPr>
          <a:xfrm>
            <a:off x="838200" y="2123418"/>
            <a:ext cx="5181600" cy="4351338"/>
          </a:xfrm>
        </p:spPr>
        <p:txBody>
          <a:bodyPr vert="horz" lIns="91440" tIns="45720" rIns="91440" bIns="45720" rtlCol="0" anchor="t">
            <a:normAutofit fontScale="92500" lnSpcReduction="10000"/>
          </a:bodyPr>
          <a:lstStyle/>
          <a:p>
            <a:pPr marL="0" indent="0">
              <a:buNone/>
            </a:pPr>
            <a:r>
              <a:rPr lang="en-GB" sz="2600" b="1" dirty="0">
                <a:solidFill>
                  <a:schemeClr val="tx1"/>
                </a:solidFill>
                <a:latin typeface="Arial" panose="020B0604020202020204" pitchFamily="34" charset="0"/>
                <a:ea typeface="+mn-lt"/>
                <a:cs typeface="Arial" panose="020B0604020202020204" pitchFamily="34" charset="0"/>
              </a:rPr>
              <a:t>463 documents tested</a:t>
            </a:r>
            <a:endParaRPr lang="en-US" sz="2600" b="1" dirty="0">
              <a:solidFill>
                <a:schemeClr val="tx1"/>
              </a:solidFill>
              <a:latin typeface="Arial" panose="020B0604020202020204" pitchFamily="34" charset="0"/>
              <a:ea typeface="+mn-lt"/>
              <a:cs typeface="Arial" panose="020B0604020202020204" pitchFamily="34" charset="0"/>
            </a:endParaRPr>
          </a:p>
          <a:p>
            <a:pPr marL="0" indent="0">
              <a:buNone/>
            </a:pPr>
            <a:r>
              <a:rPr lang="en-GB" sz="2600" b="1" dirty="0">
                <a:solidFill>
                  <a:schemeClr val="tx1"/>
                </a:solidFill>
                <a:latin typeface="Arial" panose="020B0604020202020204" pitchFamily="34" charset="0"/>
                <a:ea typeface="+mn-lt"/>
                <a:cs typeface="Arial" panose="020B0604020202020204" pitchFamily="34" charset="0"/>
              </a:rPr>
              <a:t>(100% of content):</a:t>
            </a:r>
            <a:endParaRPr lang="en-US" sz="2600" b="1" dirty="0">
              <a:solidFill>
                <a:schemeClr val="tx1"/>
              </a:solidFill>
              <a:latin typeface="Arial" panose="020B0604020202020204" pitchFamily="34" charset="0"/>
              <a:ea typeface="+mn-lt"/>
              <a:cs typeface="Arial" panose="020B0604020202020204" pitchFamily="34" charset="0"/>
            </a:endParaRPr>
          </a:p>
          <a:p>
            <a:r>
              <a:rPr lang="en-GB" dirty="0">
                <a:solidFill>
                  <a:schemeClr val="tx1"/>
                </a:solidFill>
                <a:latin typeface="Arial" panose="020B0604020202020204" pitchFamily="34" charset="0"/>
                <a:ea typeface="+mn-lt"/>
                <a:cs typeface="Arial" panose="020B0604020202020204" pitchFamily="34" charset="0"/>
              </a:rPr>
              <a:t>PDF document – 455</a:t>
            </a:r>
            <a:endParaRPr lang="en-US" dirty="0">
              <a:solidFill>
                <a:schemeClr val="tx1"/>
              </a:solidFill>
              <a:latin typeface="Arial" panose="020B0604020202020204" pitchFamily="34" charset="0"/>
              <a:ea typeface="+mn-lt"/>
              <a:cs typeface="Arial" panose="020B0604020202020204" pitchFamily="34" charset="0"/>
            </a:endParaRPr>
          </a:p>
          <a:p>
            <a:r>
              <a:rPr lang="en-GB" dirty="0">
                <a:solidFill>
                  <a:schemeClr val="tx1"/>
                </a:solidFill>
                <a:latin typeface="Arial" panose="020B0604020202020204" pitchFamily="34" charset="0"/>
                <a:ea typeface="+mn-lt"/>
                <a:cs typeface="Arial" panose="020B0604020202020204" pitchFamily="34" charset="0"/>
              </a:rPr>
              <a:t>Image – 2</a:t>
            </a:r>
            <a:endParaRPr lang="en-US" dirty="0">
              <a:solidFill>
                <a:schemeClr val="tx1"/>
              </a:solidFill>
              <a:latin typeface="Arial" panose="020B0604020202020204" pitchFamily="34" charset="0"/>
              <a:ea typeface="+mn-lt"/>
              <a:cs typeface="Arial" panose="020B0604020202020204" pitchFamily="34" charset="0"/>
            </a:endParaRPr>
          </a:p>
          <a:p>
            <a:r>
              <a:rPr lang="en-GB" dirty="0">
                <a:solidFill>
                  <a:schemeClr val="tx1"/>
                </a:solidFill>
                <a:latin typeface="Arial" panose="020B0604020202020204" pitchFamily="34" charset="0"/>
                <a:ea typeface="+mn-lt"/>
                <a:cs typeface="Arial" panose="020B0604020202020204" pitchFamily="34" charset="0"/>
              </a:rPr>
              <a:t>Page content – 2</a:t>
            </a:r>
            <a:endParaRPr lang="en-US" dirty="0">
              <a:solidFill>
                <a:schemeClr val="tx1"/>
              </a:solidFill>
              <a:latin typeface="Arial" panose="020B0604020202020204" pitchFamily="34" charset="0"/>
              <a:ea typeface="+mn-lt"/>
              <a:cs typeface="Arial" panose="020B0604020202020204" pitchFamily="34" charset="0"/>
            </a:endParaRPr>
          </a:p>
          <a:p>
            <a:r>
              <a:rPr lang="en-GB" dirty="0">
                <a:solidFill>
                  <a:schemeClr val="tx1"/>
                </a:solidFill>
                <a:latin typeface="Arial" panose="020B0604020202020204" pitchFamily="34" charset="0"/>
                <a:ea typeface="+mn-lt"/>
                <a:cs typeface="Arial" panose="020B0604020202020204" pitchFamily="34" charset="0"/>
              </a:rPr>
              <a:t>Section –2</a:t>
            </a:r>
            <a:endParaRPr lang="en-US" dirty="0">
              <a:solidFill>
                <a:schemeClr val="tx1"/>
              </a:solidFill>
              <a:latin typeface="Arial" panose="020B0604020202020204" pitchFamily="34" charset="0"/>
              <a:ea typeface="+mn-lt"/>
              <a:cs typeface="Arial" panose="020B0604020202020204" pitchFamily="34" charset="0"/>
            </a:endParaRPr>
          </a:p>
          <a:p>
            <a:r>
              <a:rPr lang="en-GB" dirty="0">
                <a:solidFill>
                  <a:schemeClr val="tx1"/>
                </a:solidFill>
                <a:latin typeface="Arial" panose="020B0604020202020204" pitchFamily="34" charset="0"/>
                <a:ea typeface="+mn-lt"/>
                <a:cs typeface="Arial" panose="020B0604020202020204" pitchFamily="34" charset="0"/>
              </a:rPr>
              <a:t>Syllabus –1</a:t>
            </a:r>
            <a:endParaRPr lang="en-US" dirty="0">
              <a:solidFill>
                <a:schemeClr val="tx1"/>
              </a:solidFill>
              <a:latin typeface="Arial" panose="020B0604020202020204" pitchFamily="34" charset="0"/>
              <a:ea typeface="+mn-lt"/>
              <a:cs typeface="Arial" panose="020B0604020202020204" pitchFamily="34" charset="0"/>
            </a:endParaRPr>
          </a:p>
          <a:p>
            <a:r>
              <a:rPr lang="en-GB" dirty="0">
                <a:solidFill>
                  <a:schemeClr val="tx1"/>
                </a:solidFill>
                <a:latin typeface="Arial" panose="020B0604020202020204" pitchFamily="34" charset="0"/>
                <a:ea typeface="+mn-lt"/>
                <a:cs typeface="Arial" panose="020B0604020202020204" pitchFamily="34" charset="0"/>
              </a:rPr>
              <a:t>Label -1 </a:t>
            </a:r>
          </a:p>
        </p:txBody>
      </p:sp>
      <p:sp>
        <p:nvSpPr>
          <p:cNvPr id="4" name="Content Placeholder 3">
            <a:extLst>
              <a:ext uri="{FF2B5EF4-FFF2-40B4-BE49-F238E27FC236}">
                <a16:creationId xmlns:a16="http://schemas.microsoft.com/office/drawing/2014/main" id="{72D5B72F-1765-4FA8-A17E-1A9E5B3FA8D7}"/>
              </a:ext>
            </a:extLst>
          </p:cNvPr>
          <p:cNvSpPr>
            <a:spLocks noGrp="1"/>
          </p:cNvSpPr>
          <p:nvPr>
            <p:ph sz="half" idx="2"/>
          </p:nvPr>
        </p:nvSpPr>
        <p:spPr>
          <a:xfrm>
            <a:off x="6172201" y="2123419"/>
            <a:ext cx="5181600" cy="4351338"/>
          </a:xfrm>
        </p:spPr>
        <p:txBody>
          <a:bodyPr vert="horz" lIns="91440" tIns="45720" rIns="91440" bIns="45720" rtlCol="0" anchor="t">
            <a:normAutofit fontScale="92500" lnSpcReduction="10000"/>
          </a:bodyPr>
          <a:lstStyle/>
          <a:p>
            <a:pPr marL="0" indent="0">
              <a:buNone/>
            </a:pPr>
            <a:r>
              <a:rPr lang="en-GB" b="1">
                <a:solidFill>
                  <a:schemeClr val="tx1"/>
                </a:solidFill>
                <a:latin typeface="Arial" panose="020B0604020202020204" pitchFamily="34" charset="0"/>
                <a:cs typeface="Arial" panose="020B0604020202020204" pitchFamily="34" charset="0"/>
              </a:rPr>
              <a:t>Accessibility Barriers detected:</a:t>
            </a:r>
          </a:p>
          <a:p>
            <a:r>
              <a:rPr lang="en-GB">
                <a:solidFill>
                  <a:schemeClr val="tx1"/>
                </a:solidFill>
                <a:latin typeface="Arial" panose="020B0604020202020204" pitchFamily="34" charset="0"/>
                <a:cs typeface="Arial" panose="020B0604020202020204" pitchFamily="34" charset="0"/>
              </a:rPr>
              <a:t>Untagged - 308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No language set - 306 </a:t>
            </a:r>
            <a:endParaRPr lang="en-GB">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Missing a title - 149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Missing headings - 91 </a:t>
            </a:r>
            <a:endParaRPr lang="en-GB">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Contrast issues - 42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Images without a description - 32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Scanned but not OCRed - 8 </a:t>
            </a:r>
            <a:endParaRPr lang="en-US">
              <a:solidFill>
                <a:schemeClr val="tx1"/>
              </a:solidFill>
              <a:latin typeface="Arial" panose="020B0604020202020204" pitchFamily="34" charset="0"/>
              <a:ea typeface="+mn-lt"/>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Tables without any headers - 7</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90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r="-16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597" y="276431"/>
            <a:ext cx="11440976" cy="1325563"/>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The struggle for Higher Education Institutions </a:t>
            </a:r>
          </a:p>
        </p:txBody>
      </p:sp>
      <p:sp>
        <p:nvSpPr>
          <p:cNvPr id="5" name="Content Placeholder 4"/>
          <p:cNvSpPr>
            <a:spLocks noGrp="1"/>
          </p:cNvSpPr>
          <p:nvPr>
            <p:ph idx="1"/>
          </p:nvPr>
        </p:nvSpPr>
        <p:spPr>
          <a:xfrm>
            <a:off x="444839" y="1643407"/>
            <a:ext cx="7373644" cy="4724055"/>
          </a:xfrm>
        </p:spPr>
        <p:txBody>
          <a:bodyPr vert="horz" lIns="91440" tIns="45720" rIns="91440" bIns="45720" rtlCol="0" anchor="t">
            <a:normAutofit fontScale="92500"/>
          </a:bodyPr>
          <a:lstStyle/>
          <a:p>
            <a:r>
              <a:rPr lang="en-GB" b="1" dirty="0">
                <a:solidFill>
                  <a:schemeClr val="tx1"/>
                </a:solidFill>
                <a:latin typeface="Arial" panose="020B0604020202020204" pitchFamily="34" charset="0"/>
                <a:cs typeface="Arial" panose="020B0604020202020204" pitchFamily="34" charset="0"/>
              </a:rPr>
              <a:t>Compensating for private sector publishers</a:t>
            </a:r>
          </a:p>
          <a:p>
            <a:pPr lvl="1"/>
            <a:r>
              <a:rPr lang="en-GB" b="1" dirty="0">
                <a:solidFill>
                  <a:schemeClr val="tx1"/>
                </a:solidFill>
                <a:latin typeface="Arial" panose="020B0604020202020204" pitchFamily="34" charset="0"/>
                <a:ea typeface="+mn-lt"/>
                <a:cs typeface="Arial" panose="020B0604020202020204" pitchFamily="34" charset="0"/>
              </a:rPr>
              <a:t>Accessibility is not a legal requirement</a:t>
            </a:r>
          </a:p>
          <a:p>
            <a:pPr marL="457200" lvl="1" indent="0">
              <a:buNone/>
            </a:pPr>
            <a:r>
              <a:rPr lang="en-GB" b="1" dirty="0">
                <a:solidFill>
                  <a:schemeClr val="tx1"/>
                </a:solidFill>
                <a:latin typeface="Arial" panose="020B0604020202020204" pitchFamily="34" charset="0"/>
                <a:ea typeface="+mn-lt"/>
                <a:cs typeface="Arial" panose="020B0604020202020204" pitchFamily="34" charset="0"/>
              </a:rPr>
              <a:t>Funding (impact of Covid-19)</a:t>
            </a:r>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Resource</a:t>
            </a:r>
          </a:p>
          <a:p>
            <a:pPr lvl="1"/>
            <a:r>
              <a:rPr lang="en-GB" b="1" dirty="0">
                <a:solidFill>
                  <a:schemeClr val="tx1"/>
                </a:solidFill>
                <a:latin typeface="Arial" panose="020B0604020202020204" pitchFamily="34" charset="0"/>
                <a:cs typeface="Arial" panose="020B0604020202020204" pitchFamily="34" charset="0"/>
              </a:rPr>
              <a:t>Research Excellence Framework (UK)</a:t>
            </a:r>
          </a:p>
          <a:p>
            <a:pPr lvl="1"/>
            <a:r>
              <a:rPr lang="en-GB" b="1" dirty="0">
                <a:solidFill>
                  <a:schemeClr val="tx1"/>
                </a:solidFill>
                <a:latin typeface="Arial" panose="020B0604020202020204" pitchFamily="34" charset="0"/>
                <a:cs typeface="Arial" panose="020B0604020202020204" pitchFamily="34" charset="0"/>
              </a:rPr>
              <a:t>Open Access Compliance</a:t>
            </a:r>
          </a:p>
          <a:p>
            <a:pPr lvl="1"/>
            <a:r>
              <a:rPr lang="en-GB" b="1" dirty="0">
                <a:solidFill>
                  <a:schemeClr val="tx1"/>
                </a:solidFill>
                <a:latin typeface="Arial" panose="020B0604020202020204" pitchFamily="34" charset="0"/>
                <a:cs typeface="Arial" panose="020B0604020202020204" pitchFamily="34" charset="0"/>
              </a:rPr>
              <a:t>Staff:</a:t>
            </a:r>
          </a:p>
          <a:p>
            <a:pPr lvl="2"/>
            <a:r>
              <a:rPr lang="en-GB" b="1" dirty="0">
                <a:solidFill>
                  <a:schemeClr val="tx1"/>
                </a:solidFill>
                <a:latin typeface="Arial" panose="020B0604020202020204" pitchFamily="34" charset="0"/>
                <a:cs typeface="Arial" panose="020B0604020202020204" pitchFamily="34" charset="0"/>
              </a:rPr>
              <a:t>Capacity to meet the requirements (reasonable burden)</a:t>
            </a:r>
          </a:p>
          <a:p>
            <a:pPr lvl="2"/>
            <a:r>
              <a:rPr lang="en-GB" b="1" dirty="0">
                <a:solidFill>
                  <a:schemeClr val="tx1"/>
                </a:solidFill>
                <a:latin typeface="Arial" panose="020B0604020202020204" pitchFamily="34" charset="0"/>
                <a:cs typeface="Arial" panose="020B0604020202020204" pitchFamily="34" charset="0"/>
              </a:rPr>
              <a:t>Training for staff/academic journal editors</a:t>
            </a:r>
            <a:endParaRPr lang="en-GB" dirty="0">
              <a:solidFill>
                <a:schemeClr val="tx1"/>
              </a:solidFill>
              <a:latin typeface="Arial" panose="020B0604020202020204" pitchFamily="34" charset="0"/>
              <a:cs typeface="Arial" panose="020B0604020202020204" pitchFamily="34" charset="0"/>
            </a:endParaRPr>
          </a:p>
          <a:p>
            <a:pPr lvl="2"/>
            <a:r>
              <a:rPr lang="en-GB" b="1" dirty="0">
                <a:solidFill>
                  <a:schemeClr val="tx1"/>
                </a:solidFill>
                <a:latin typeface="Arial" panose="020B0604020202020204" pitchFamily="34" charset="0"/>
                <a:cs typeface="Arial" panose="020B0604020202020204" pitchFamily="34" charset="0"/>
              </a:rPr>
              <a:t>Retrospective/future proofing for accessibility</a:t>
            </a:r>
          </a:p>
          <a:p>
            <a:pPr lvl="2"/>
            <a:r>
              <a:rPr lang="en-GB" b="1" dirty="0">
                <a:solidFill>
                  <a:schemeClr val="tx1"/>
                </a:solidFill>
                <a:latin typeface="Arial" panose="020B0604020202020204" pitchFamily="34" charset="0"/>
                <a:cs typeface="Arial" panose="020B0604020202020204" pitchFamily="34" charset="0"/>
              </a:rPr>
              <a:t>Technology to test accessibility</a:t>
            </a:r>
          </a:p>
          <a:p>
            <a:pPr lvl="1"/>
            <a:r>
              <a:rPr lang="en-GB" b="1" dirty="0">
                <a:solidFill>
                  <a:schemeClr val="tx1"/>
                </a:solidFill>
                <a:latin typeface="Arial" panose="020B0604020202020204" pitchFamily="34" charset="0"/>
                <a:cs typeface="Arial" panose="020B0604020202020204" pitchFamily="34" charset="0"/>
              </a:rPr>
              <a:t>Financial challenges (</a:t>
            </a:r>
            <a:r>
              <a:rPr lang="en-GB" b="1" dirty="0" err="1">
                <a:solidFill>
                  <a:schemeClr val="tx1"/>
                </a:solidFill>
                <a:latin typeface="Arial" panose="020B0604020202020204" pitchFamily="34" charset="0"/>
                <a:cs typeface="Arial" panose="020B0604020202020204" pitchFamily="34" charset="0"/>
              </a:rPr>
              <a:t>Covid</a:t>
            </a:r>
            <a:r>
              <a:rPr lang="en-GB" b="1" dirty="0">
                <a:solidFill>
                  <a:schemeClr val="tx1"/>
                </a:solidFill>
                <a:latin typeface="Arial" panose="020B0604020202020204" pitchFamily="34" charset="0"/>
                <a:cs typeface="Arial" panose="020B0604020202020204" pitchFamily="34" charset="0"/>
              </a:rPr>
              <a:t> 19)</a:t>
            </a:r>
          </a:p>
        </p:txBody>
      </p:sp>
    </p:spTree>
    <p:extLst>
      <p:ext uri="{BB962C8B-B14F-4D97-AF65-F5344CB8AC3E}">
        <p14:creationId xmlns:p14="http://schemas.microsoft.com/office/powerpoint/2010/main" val="3026756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1152</Words>
  <Application>Microsoft Office PowerPoint</Application>
  <PresentationFormat>Widescreen</PresentationFormat>
  <Paragraphs>191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Open or Ajar? And how we can “blow the b****y doors off!” </vt:lpstr>
      <vt:lpstr>What has Open Access ever done for us?</vt:lpstr>
      <vt:lpstr>You want the truth?</vt:lpstr>
      <vt:lpstr>Accessibility Not Included</vt:lpstr>
      <vt:lpstr>Public Sector Bodies (Websites and Mobile Applications)  Accessibility Regulations (2018) (PSBAR)</vt:lpstr>
      <vt:lpstr>We tested 5 random new journal articles from 5 well known publishers</vt:lpstr>
      <vt:lpstr>Kent Academic Repository (KAR) accessibility issues sample – accessibility score: 7% </vt:lpstr>
      <vt:lpstr>Open Journal System (OJS) accessibility issues sample – accessibility score: 24%</vt:lpstr>
      <vt:lpstr>The struggle for Higher Education Institutions </vt:lpstr>
      <vt:lpstr>What we’re doing about it at the University of Kent (1 of 2)</vt:lpstr>
      <vt:lpstr>What we’re doing about it at the University of Kent (2 of 2)</vt:lpstr>
      <vt:lpstr>How we can blow the b****y doors off!</vt:lpstr>
      <vt:lpstr>Where next?</vt:lpstr>
      <vt:lpstr>We want you to contact us</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Caplehorne</dc:creator>
  <cp:lastModifiedBy>Josie Caplehorne</cp:lastModifiedBy>
  <cp:revision>6</cp:revision>
  <dcterms:created xsi:type="dcterms:W3CDTF">2019-09-13T07:59:07Z</dcterms:created>
  <dcterms:modified xsi:type="dcterms:W3CDTF">2020-10-21T12:43:05Z</dcterms:modified>
</cp:coreProperties>
</file>