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8" r:id="rId3"/>
    <p:sldId id="263" r:id="rId4"/>
    <p:sldId id="296" r:id="rId5"/>
    <p:sldId id="300" r:id="rId6"/>
    <p:sldId id="264" r:id="rId7"/>
    <p:sldId id="257" r:id="rId8"/>
    <p:sldId id="295" r:id="rId9"/>
    <p:sldId id="259" r:id="rId10"/>
    <p:sldId id="278" r:id="rId11"/>
    <p:sldId id="266" r:id="rId12"/>
    <p:sldId id="267" r:id="rId13"/>
    <p:sldId id="269" r:id="rId14"/>
    <p:sldId id="292" r:id="rId15"/>
    <p:sldId id="287" r:id="rId16"/>
    <p:sldId id="288" r:id="rId17"/>
    <p:sldId id="294" r:id="rId18"/>
    <p:sldId id="271" r:id="rId19"/>
    <p:sldId id="302" r:id="rId20"/>
    <p:sldId id="303" r:id="rId21"/>
    <p:sldId id="293" r:id="rId22"/>
    <p:sldId id="273" r:id="rId23"/>
    <p:sldId id="297" r:id="rId24"/>
    <p:sldId id="298" r:id="rId25"/>
    <p:sldId id="299" r:id="rId26"/>
    <p:sldId id="289" r:id="rId27"/>
    <p:sldId id="291" r:id="rId28"/>
    <p:sldId id="277" r:id="rId29"/>
    <p:sldId id="275" r:id="rId30"/>
    <p:sldId id="282" r:id="rId31"/>
    <p:sldId id="283" r:id="rId32"/>
    <p:sldId id="279" r:id="rId33"/>
    <p:sldId id="261" r:id="rId34"/>
    <p:sldId id="280" r:id="rId35"/>
    <p:sldId id="304" r:id="rId36"/>
    <p:sldId id="265" r:id="rId37"/>
    <p:sldId id="285"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97C5ADE-9624-4DA3-A759-3994D9E40C0B}" type="datetimeFigureOut">
              <a:rPr lang="en-US" smtClean="0"/>
              <a:t>05/12/2017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AE9930C-B2B3-481E-B245-7B10F36E2E53}" type="slidenum">
              <a:rPr lang="en-US" smtClean="0"/>
              <a:t>‹#›</a:t>
            </a:fld>
            <a:endParaRPr lang="en-US"/>
          </a:p>
        </p:txBody>
      </p:sp>
    </p:spTree>
    <p:extLst>
      <p:ext uri="{BB962C8B-B14F-4D97-AF65-F5344CB8AC3E}">
        <p14:creationId xmlns:p14="http://schemas.microsoft.com/office/powerpoint/2010/main" val="107306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E1A464D-FA9A-4D56-B07E-1999897C8551}" type="datetimeFigureOut">
              <a:rPr lang="en-US" smtClean="0"/>
              <a:t>05/12/2017</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436094C-8F28-4285-B1AC-C5618C5394E4}" type="slidenum">
              <a:rPr lang="en-US" smtClean="0"/>
              <a:t>‹#›</a:t>
            </a:fld>
            <a:endParaRPr lang="en-US"/>
          </a:p>
        </p:txBody>
      </p:sp>
    </p:spTree>
    <p:extLst>
      <p:ext uri="{BB962C8B-B14F-4D97-AF65-F5344CB8AC3E}">
        <p14:creationId xmlns:p14="http://schemas.microsoft.com/office/powerpoint/2010/main" val="426228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32FCB9-C961-417E-9D82-C4ED840B6E5B}"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C4D02F-A057-415B-A484-C1ADB2CD1214}" type="slidenum">
              <a:rPr lang="en-GB" smtClean="0"/>
              <a:t>‹#›</a:t>
            </a:fld>
            <a:endParaRPr lang="en-GB"/>
          </a:p>
        </p:txBody>
      </p:sp>
    </p:spTree>
    <p:extLst>
      <p:ext uri="{BB962C8B-B14F-4D97-AF65-F5344CB8AC3E}">
        <p14:creationId xmlns:p14="http://schemas.microsoft.com/office/powerpoint/2010/main" val="235756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32FCB9-C961-417E-9D82-C4ED840B6E5B}"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C4D02F-A057-415B-A484-C1ADB2CD1214}" type="slidenum">
              <a:rPr lang="en-GB" smtClean="0"/>
              <a:t>‹#›</a:t>
            </a:fld>
            <a:endParaRPr lang="en-GB"/>
          </a:p>
        </p:txBody>
      </p:sp>
    </p:spTree>
    <p:extLst>
      <p:ext uri="{BB962C8B-B14F-4D97-AF65-F5344CB8AC3E}">
        <p14:creationId xmlns:p14="http://schemas.microsoft.com/office/powerpoint/2010/main" val="47978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32FCB9-C961-417E-9D82-C4ED840B6E5B}"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C4D02F-A057-415B-A484-C1ADB2CD1214}" type="slidenum">
              <a:rPr lang="en-GB" smtClean="0"/>
              <a:t>‹#›</a:t>
            </a:fld>
            <a:endParaRPr lang="en-GB"/>
          </a:p>
        </p:txBody>
      </p:sp>
    </p:spTree>
    <p:extLst>
      <p:ext uri="{BB962C8B-B14F-4D97-AF65-F5344CB8AC3E}">
        <p14:creationId xmlns:p14="http://schemas.microsoft.com/office/powerpoint/2010/main" val="404671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32FCB9-C961-417E-9D82-C4ED840B6E5B}"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C4D02F-A057-415B-A484-C1ADB2CD1214}" type="slidenum">
              <a:rPr lang="en-GB" smtClean="0"/>
              <a:t>‹#›</a:t>
            </a:fld>
            <a:endParaRPr lang="en-GB"/>
          </a:p>
        </p:txBody>
      </p:sp>
    </p:spTree>
    <p:extLst>
      <p:ext uri="{BB962C8B-B14F-4D97-AF65-F5344CB8AC3E}">
        <p14:creationId xmlns:p14="http://schemas.microsoft.com/office/powerpoint/2010/main" val="192116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32FCB9-C961-417E-9D82-C4ED840B6E5B}"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C4D02F-A057-415B-A484-C1ADB2CD1214}" type="slidenum">
              <a:rPr lang="en-GB" smtClean="0"/>
              <a:t>‹#›</a:t>
            </a:fld>
            <a:endParaRPr lang="en-GB"/>
          </a:p>
        </p:txBody>
      </p:sp>
    </p:spTree>
    <p:extLst>
      <p:ext uri="{BB962C8B-B14F-4D97-AF65-F5344CB8AC3E}">
        <p14:creationId xmlns:p14="http://schemas.microsoft.com/office/powerpoint/2010/main" val="135651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32FCB9-C961-417E-9D82-C4ED840B6E5B}" type="datetimeFigureOut">
              <a:rPr lang="en-GB" smtClean="0"/>
              <a:t>05/12/2017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C4D02F-A057-415B-A484-C1ADB2CD1214}" type="slidenum">
              <a:rPr lang="en-GB" smtClean="0"/>
              <a:t>‹#›</a:t>
            </a:fld>
            <a:endParaRPr lang="en-GB"/>
          </a:p>
        </p:txBody>
      </p:sp>
    </p:spTree>
    <p:extLst>
      <p:ext uri="{BB962C8B-B14F-4D97-AF65-F5344CB8AC3E}">
        <p14:creationId xmlns:p14="http://schemas.microsoft.com/office/powerpoint/2010/main" val="199766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32FCB9-C961-417E-9D82-C4ED840B6E5B}" type="datetimeFigureOut">
              <a:rPr lang="en-GB" smtClean="0"/>
              <a:t>05/12/2017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C4D02F-A057-415B-A484-C1ADB2CD1214}" type="slidenum">
              <a:rPr lang="en-GB" smtClean="0"/>
              <a:t>‹#›</a:t>
            </a:fld>
            <a:endParaRPr lang="en-GB"/>
          </a:p>
        </p:txBody>
      </p:sp>
    </p:spTree>
    <p:extLst>
      <p:ext uri="{BB962C8B-B14F-4D97-AF65-F5344CB8AC3E}">
        <p14:creationId xmlns:p14="http://schemas.microsoft.com/office/powerpoint/2010/main" val="235457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32FCB9-C961-417E-9D82-C4ED840B6E5B}" type="datetimeFigureOut">
              <a:rPr lang="en-GB" smtClean="0"/>
              <a:t>05/12/2017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C4D02F-A057-415B-A484-C1ADB2CD1214}" type="slidenum">
              <a:rPr lang="en-GB" smtClean="0"/>
              <a:t>‹#›</a:t>
            </a:fld>
            <a:endParaRPr lang="en-GB"/>
          </a:p>
        </p:txBody>
      </p:sp>
    </p:spTree>
    <p:extLst>
      <p:ext uri="{BB962C8B-B14F-4D97-AF65-F5344CB8AC3E}">
        <p14:creationId xmlns:p14="http://schemas.microsoft.com/office/powerpoint/2010/main" val="277464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2FCB9-C961-417E-9D82-C4ED840B6E5B}" type="datetimeFigureOut">
              <a:rPr lang="en-GB" smtClean="0"/>
              <a:t>05/12/2017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C4D02F-A057-415B-A484-C1ADB2CD1214}" type="slidenum">
              <a:rPr lang="en-GB" smtClean="0"/>
              <a:t>‹#›</a:t>
            </a:fld>
            <a:endParaRPr lang="en-GB"/>
          </a:p>
        </p:txBody>
      </p:sp>
    </p:spTree>
    <p:extLst>
      <p:ext uri="{BB962C8B-B14F-4D97-AF65-F5344CB8AC3E}">
        <p14:creationId xmlns:p14="http://schemas.microsoft.com/office/powerpoint/2010/main" val="426737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32FCB9-C961-417E-9D82-C4ED840B6E5B}" type="datetimeFigureOut">
              <a:rPr lang="en-GB" smtClean="0"/>
              <a:t>05/12/2017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C4D02F-A057-415B-A484-C1ADB2CD1214}" type="slidenum">
              <a:rPr lang="en-GB" smtClean="0"/>
              <a:t>‹#›</a:t>
            </a:fld>
            <a:endParaRPr lang="en-GB"/>
          </a:p>
        </p:txBody>
      </p:sp>
    </p:spTree>
    <p:extLst>
      <p:ext uri="{BB962C8B-B14F-4D97-AF65-F5344CB8AC3E}">
        <p14:creationId xmlns:p14="http://schemas.microsoft.com/office/powerpoint/2010/main" val="20541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32FCB9-C961-417E-9D82-C4ED840B6E5B}" type="datetimeFigureOut">
              <a:rPr lang="en-GB" smtClean="0"/>
              <a:t>05/12/2017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C4D02F-A057-415B-A484-C1ADB2CD1214}" type="slidenum">
              <a:rPr lang="en-GB" smtClean="0"/>
              <a:t>‹#›</a:t>
            </a:fld>
            <a:endParaRPr lang="en-GB"/>
          </a:p>
        </p:txBody>
      </p:sp>
    </p:spTree>
    <p:extLst>
      <p:ext uri="{BB962C8B-B14F-4D97-AF65-F5344CB8AC3E}">
        <p14:creationId xmlns:p14="http://schemas.microsoft.com/office/powerpoint/2010/main" val="263880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2FCB9-C961-417E-9D82-C4ED840B6E5B}" type="datetimeFigureOut">
              <a:rPr lang="en-GB" smtClean="0"/>
              <a:t>05/12/2017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4D02F-A057-415B-A484-C1ADB2CD1214}" type="slidenum">
              <a:rPr lang="en-GB" smtClean="0"/>
              <a:t>‹#›</a:t>
            </a:fld>
            <a:endParaRPr lang="en-GB"/>
          </a:p>
        </p:txBody>
      </p:sp>
    </p:spTree>
    <p:extLst>
      <p:ext uri="{BB962C8B-B14F-4D97-AF65-F5344CB8AC3E}">
        <p14:creationId xmlns:p14="http://schemas.microsoft.com/office/powerpoint/2010/main" val="314315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ichaelamovement.blog/2017/11/10/safeguarding-in-practice/" TargetMode="External"/><Relationship Id="rId2" Type="http://schemas.openxmlformats.org/officeDocument/2006/relationships/hyperlink" Target="https://www.youtube.com/watch?v=lOeQUwdAjE0"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obnational.net/record/20459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bt0gF7hAqx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childandfamilytraining.org.uk/28/In-My-Sho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t>Direct Work with Children and Young People: a new perspective</a:t>
            </a:r>
            <a:endParaRPr lang="en-GB" b="1" dirty="0"/>
          </a:p>
        </p:txBody>
      </p:sp>
      <p:sp>
        <p:nvSpPr>
          <p:cNvPr id="3" name="Subtitle 2"/>
          <p:cNvSpPr>
            <a:spLocks noGrp="1"/>
          </p:cNvSpPr>
          <p:nvPr>
            <p:ph type="subTitle" idx="1"/>
          </p:nvPr>
        </p:nvSpPr>
        <p:spPr/>
        <p:txBody>
          <a:bodyPr>
            <a:normAutofit fontScale="92500" lnSpcReduction="20000"/>
          </a:bodyPr>
          <a:lstStyle/>
          <a:p>
            <a:r>
              <a:rPr lang="en-GB" dirty="0" smtClean="0"/>
              <a:t>London Borough of Bromley</a:t>
            </a:r>
          </a:p>
          <a:p>
            <a:endParaRPr lang="en-GB" dirty="0"/>
          </a:p>
          <a:p>
            <a:r>
              <a:rPr lang="en-GB" sz="2600" dirty="0" smtClean="0"/>
              <a:t>Vanisha Jassal and </a:t>
            </a:r>
            <a:r>
              <a:rPr lang="en-GB" sz="2600" dirty="0" smtClean="0"/>
              <a:t>Laura </a:t>
            </a:r>
            <a:r>
              <a:rPr lang="en-GB" sz="2600" dirty="0" err="1" smtClean="0"/>
              <a:t>Hanbury</a:t>
            </a:r>
            <a:r>
              <a:rPr lang="en-GB" dirty="0" smtClean="0"/>
              <a:t/>
            </a:r>
            <a:br>
              <a:rPr lang="en-GB" dirty="0" smtClean="0"/>
            </a:b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67544" y="260648"/>
            <a:ext cx="2232248" cy="11521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68" y="5566833"/>
            <a:ext cx="7896664" cy="1118660"/>
          </a:xfrm>
          <a:prstGeom prst="rect">
            <a:avLst/>
          </a:prstGeom>
        </p:spPr>
      </p:pic>
    </p:spTree>
    <p:extLst>
      <p:ext uri="{BB962C8B-B14F-4D97-AF65-F5344CB8AC3E}">
        <p14:creationId xmlns:p14="http://schemas.microsoft.com/office/powerpoint/2010/main" val="2880009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Direct Work Activity </a:t>
            </a:r>
            <a:r>
              <a:rPr lang="en-GB" sz="3200" b="1" dirty="0" smtClean="0"/>
              <a:t>1:</a:t>
            </a:r>
            <a:r>
              <a:rPr lang="en-GB" sz="3200" b="1" dirty="0"/>
              <a:t/>
            </a:r>
            <a:br>
              <a:rPr lang="en-GB" sz="3200" b="1" dirty="0"/>
            </a:br>
            <a:r>
              <a:rPr lang="en-GB" sz="3200" b="1" dirty="0" smtClean="0"/>
              <a:t>Mapping the Life of a Looked After Child</a:t>
            </a:r>
            <a:endParaRPr lang="en-US" sz="3200" b="1" dirty="0"/>
          </a:p>
        </p:txBody>
      </p:sp>
      <p:sp>
        <p:nvSpPr>
          <p:cNvPr id="3" name="Content Placeholder 2"/>
          <p:cNvSpPr>
            <a:spLocks noGrp="1"/>
          </p:cNvSpPr>
          <p:nvPr>
            <p:ph idx="1"/>
          </p:nvPr>
        </p:nvSpPr>
        <p:spPr/>
        <p:txBody>
          <a:bodyPr>
            <a:normAutofit/>
          </a:bodyPr>
          <a:lstStyle/>
          <a:p>
            <a:r>
              <a:rPr lang="en-GB" sz="2300" dirty="0" smtClean="0"/>
              <a:t>Watch </a:t>
            </a:r>
            <a:r>
              <a:rPr lang="en-GB" sz="2300" dirty="0"/>
              <a:t>the ‘</a:t>
            </a:r>
            <a:r>
              <a:rPr lang="en-GB" sz="2300" dirty="0" err="1"/>
              <a:t>ReMoved</a:t>
            </a:r>
            <a:r>
              <a:rPr lang="en-GB" sz="2300" dirty="0"/>
              <a:t>’ film: </a:t>
            </a:r>
            <a:br>
              <a:rPr lang="en-GB" sz="2300" dirty="0"/>
            </a:br>
            <a:r>
              <a:rPr lang="en-GB" sz="2300" dirty="0">
                <a:hlinkClick r:id="rId2"/>
              </a:rPr>
              <a:t>https://</a:t>
            </a:r>
            <a:r>
              <a:rPr lang="en-GB" sz="2300" dirty="0" smtClean="0">
                <a:hlinkClick r:id="rId2"/>
              </a:rPr>
              <a:t>www.youtube.com/watch?v=lOeQUwdAjE0</a:t>
            </a:r>
            <a:endParaRPr lang="en-US" sz="2300" dirty="0"/>
          </a:p>
          <a:p>
            <a:r>
              <a:rPr lang="en-GB" sz="2300" dirty="0"/>
              <a:t>How </a:t>
            </a:r>
            <a:r>
              <a:rPr lang="en-GB" sz="2300" dirty="0" smtClean="0"/>
              <a:t>did the film make you </a:t>
            </a:r>
            <a:r>
              <a:rPr lang="en-GB" sz="2300" dirty="0"/>
              <a:t>feel</a:t>
            </a:r>
            <a:r>
              <a:rPr lang="en-GB" sz="2300" dirty="0" smtClean="0"/>
              <a:t>?</a:t>
            </a:r>
          </a:p>
          <a:p>
            <a:r>
              <a:rPr lang="en-GB" sz="2300" dirty="0" smtClean="0"/>
              <a:t>Does </a:t>
            </a:r>
            <a:r>
              <a:rPr lang="en-GB" sz="2300" dirty="0"/>
              <a:t>the film resonate with </a:t>
            </a:r>
            <a:r>
              <a:rPr lang="en-GB" sz="2300" dirty="0" smtClean="0"/>
              <a:t>any of the (looked after) children you may be working work?</a:t>
            </a:r>
          </a:p>
          <a:p>
            <a:r>
              <a:rPr lang="en-GB" sz="2300" dirty="0" smtClean="0"/>
              <a:t>Have </a:t>
            </a:r>
            <a:r>
              <a:rPr lang="en-GB" sz="2300" dirty="0"/>
              <a:t>a Scribble – Get Creative and warm up for the River/Road Activity.</a:t>
            </a:r>
          </a:p>
          <a:p>
            <a:r>
              <a:rPr lang="en-GB" sz="2300" dirty="0"/>
              <a:t>Complete the </a:t>
            </a:r>
            <a:r>
              <a:rPr lang="en-GB" sz="2300" dirty="0" smtClean="0"/>
              <a:t>Activity and Feedback </a:t>
            </a:r>
          </a:p>
          <a:p>
            <a:r>
              <a:rPr lang="en-GB" sz="2300" dirty="0" smtClean="0"/>
              <a:t>The </a:t>
            </a:r>
            <a:r>
              <a:rPr lang="en-GB" sz="2300" dirty="0" err="1" smtClean="0"/>
              <a:t>Michaelamovement</a:t>
            </a:r>
            <a:r>
              <a:rPr lang="en-GB" sz="2300" dirty="0" smtClean="0"/>
              <a:t> blog: </a:t>
            </a:r>
            <a:r>
              <a:rPr lang="en-US" sz="2000" dirty="0">
                <a:hlinkClick r:id="rId3"/>
              </a:rPr>
              <a:t>https://michaelamovement.blog/2017/11/10/safeguarding-in-practice</a:t>
            </a:r>
            <a:r>
              <a:rPr lang="en-US" sz="2300" dirty="0">
                <a:hlinkClick r:id="rId3"/>
              </a:rPr>
              <a:t>/</a:t>
            </a:r>
            <a:endParaRPr lang="en-US" sz="2300" dirty="0"/>
          </a:p>
          <a:p>
            <a:endParaRPr lang="en-US" sz="23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668" y="5566833"/>
            <a:ext cx="7896664" cy="1118660"/>
          </a:xfrm>
          <a:prstGeom prst="rect">
            <a:avLst/>
          </a:prstGeom>
        </p:spPr>
      </p:pic>
    </p:spTree>
    <p:extLst>
      <p:ext uri="{BB962C8B-B14F-4D97-AF65-F5344CB8AC3E}">
        <p14:creationId xmlns:p14="http://schemas.microsoft.com/office/powerpoint/2010/main" val="2653134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facebook image of dad listening to 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640960"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253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content.xx.fbcdn.net/v/t1.0-0/p526x296/14291896_1290703817606803_4853544446337269247_n.jpg?oh=a940b0a3f86830f6db8e89f646c0c398&amp;oe=59001A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56984"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064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An attempt to portray a child’s perspective (by Radio 4) </a:t>
            </a:r>
            <a:endParaRPr lang="en-US" b="1" dirty="0"/>
          </a:p>
        </p:txBody>
      </p:sp>
      <p:sp>
        <p:nvSpPr>
          <p:cNvPr id="3" name="Content Placeholder 2"/>
          <p:cNvSpPr>
            <a:spLocks noGrp="1"/>
          </p:cNvSpPr>
          <p:nvPr>
            <p:ph idx="1"/>
          </p:nvPr>
        </p:nvSpPr>
        <p:spPr>
          <a:xfrm>
            <a:off x="457200" y="2132856"/>
            <a:ext cx="8229600" cy="3993307"/>
          </a:xfrm>
        </p:spPr>
        <p:txBody>
          <a:bodyPr>
            <a:normAutofit/>
          </a:bodyPr>
          <a:lstStyle/>
          <a:p>
            <a:r>
              <a:rPr lang="en-US" dirty="0" smtClean="0">
                <a:hlinkClick r:id="rId2"/>
              </a:rPr>
              <a:t>http</a:t>
            </a:r>
            <a:r>
              <a:rPr lang="en-US" dirty="0">
                <a:hlinkClick r:id="rId2"/>
              </a:rPr>
              <a:t>://bobnational.net/record/204596</a:t>
            </a:r>
            <a:endParaRPr lang="en-US" dirty="0"/>
          </a:p>
          <a:p>
            <a:endParaRPr lang="en-GB"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908" y="3212976"/>
            <a:ext cx="5436096" cy="3349893"/>
          </a:xfrm>
          <a:prstGeom prst="rect">
            <a:avLst/>
          </a:prstGeom>
        </p:spPr>
      </p:pic>
    </p:spTree>
    <p:extLst>
      <p:ext uri="{BB962C8B-B14F-4D97-AF65-F5344CB8AC3E}">
        <p14:creationId xmlns:p14="http://schemas.microsoft.com/office/powerpoint/2010/main" val="3744992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32656"/>
            <a:ext cx="8208912" cy="6408712"/>
          </a:xfrm>
          <a:prstGeom prst="rect">
            <a:avLst/>
          </a:prstGeom>
        </p:spPr>
      </p:pic>
    </p:spTree>
    <p:extLst>
      <p:ext uri="{BB962C8B-B14F-4D97-AF65-F5344CB8AC3E}">
        <p14:creationId xmlns:p14="http://schemas.microsoft.com/office/powerpoint/2010/main" val="3474647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2576" y="483393"/>
            <a:ext cx="4572000" cy="11620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err="1" smtClean="0"/>
              <a:t>Mentalisation</a:t>
            </a:r>
            <a:endParaRPr lang="en-GB" sz="3600" b="1" dirty="0"/>
          </a:p>
        </p:txBody>
      </p:sp>
      <p:pic>
        <p:nvPicPr>
          <p:cNvPr id="3"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5050" y="643731"/>
            <a:ext cx="5111750" cy="5111750"/>
          </a:xfrm>
          <a:prstGeom prst="rect">
            <a:avLst/>
          </a:prstGeom>
        </p:spPr>
      </p:pic>
      <p:sp>
        <p:nvSpPr>
          <p:cNvPr id="4" name="Text Placeholder 3"/>
          <p:cNvSpPr txBox="1">
            <a:spLocks/>
          </p:cNvSpPr>
          <p:nvPr/>
        </p:nvSpPr>
        <p:spPr>
          <a:xfrm>
            <a:off x="557634" y="1313491"/>
            <a:ext cx="3008313" cy="4691063"/>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000" i="1" dirty="0" smtClean="0"/>
              <a:t>“One of the capacities that define the human mind is the ability to take account of one’s own and others’ mental states and, thus, to understand why people behave in specific ways”</a:t>
            </a:r>
            <a:r>
              <a:rPr lang="en-GB" sz="3000" dirty="0" smtClean="0"/>
              <a:t/>
            </a:r>
            <a:br>
              <a:rPr lang="en-GB" sz="3000" dirty="0" smtClean="0"/>
            </a:br>
            <a:r>
              <a:rPr lang="en-GB" sz="3000" dirty="0" smtClean="0"/>
              <a:t/>
            </a:r>
            <a:br>
              <a:rPr lang="en-GB" sz="3000" dirty="0" smtClean="0"/>
            </a:br>
            <a:r>
              <a:rPr lang="en-GB" sz="3000" dirty="0" smtClean="0"/>
              <a:t>(</a:t>
            </a:r>
            <a:r>
              <a:rPr lang="en-GB" sz="3000" dirty="0" err="1" smtClean="0"/>
              <a:t>Fonagy</a:t>
            </a:r>
            <a:r>
              <a:rPr lang="en-GB" sz="3000" dirty="0" smtClean="0"/>
              <a:t> </a:t>
            </a:r>
            <a:r>
              <a:rPr lang="en-GB" sz="3000" i="1" dirty="0" smtClean="0"/>
              <a:t>et.al.</a:t>
            </a:r>
            <a:r>
              <a:rPr lang="en-GB" sz="3000" dirty="0" smtClean="0"/>
              <a:t>, 1991, p.203).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36" y="5445224"/>
            <a:ext cx="7896664" cy="1118660"/>
          </a:xfrm>
          <a:prstGeom prst="rect">
            <a:avLst/>
          </a:prstGeom>
        </p:spPr>
      </p:pic>
    </p:spTree>
    <p:extLst>
      <p:ext uri="{BB962C8B-B14F-4D97-AF65-F5344CB8AC3E}">
        <p14:creationId xmlns:p14="http://schemas.microsoft.com/office/powerpoint/2010/main" val="1360443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4968" y="1166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t>In everyday language……..</a:t>
            </a:r>
            <a:endParaRPr lang="en-GB" b="1" dirty="0"/>
          </a:p>
        </p:txBody>
      </p:sp>
      <p:sp>
        <p:nvSpPr>
          <p:cNvPr id="3" name="Content Placeholder 2"/>
          <p:cNvSpPr txBox="1">
            <a:spLocks/>
          </p:cNvSpPr>
          <p:nvPr/>
        </p:nvSpPr>
        <p:spPr>
          <a:xfrm>
            <a:off x="317844" y="1077169"/>
            <a:ext cx="8229600" cy="4708525"/>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It’s when you are aware of what is going on in your head and in the heads of other people;</a:t>
            </a:r>
          </a:p>
          <a:p>
            <a:r>
              <a:rPr lang="en-GB" dirty="0" smtClean="0"/>
              <a:t>It’s when you are aware that what others may be thinking and feeling may be different to what you are thinking and feeling;</a:t>
            </a:r>
          </a:p>
          <a:p>
            <a:r>
              <a:rPr lang="en-GB" dirty="0" smtClean="0"/>
              <a:t>It facilitates our </a:t>
            </a:r>
            <a:r>
              <a:rPr lang="en-GB" b="1" dirty="0" smtClean="0"/>
              <a:t>‘curiosity’</a:t>
            </a:r>
            <a:r>
              <a:rPr lang="en-GB" dirty="0" smtClean="0"/>
              <a:t> to understand our own mental states and that of others;</a:t>
            </a:r>
          </a:p>
          <a:p>
            <a:r>
              <a:rPr lang="en-GB" b="1" dirty="0" smtClean="0"/>
              <a:t>It is the capacity to understand how one’s own and other people’s mental states affect behaviour;</a:t>
            </a:r>
          </a:p>
          <a:p>
            <a:r>
              <a:rPr lang="en-GB" dirty="0" smtClean="0"/>
              <a:t>Much of this ‘activity’ takes part in the unconscious part of the brain;</a:t>
            </a:r>
          </a:p>
          <a:p>
            <a:r>
              <a:rPr lang="en-GB" dirty="0" smtClean="0"/>
              <a:t>Babies can interpret the mental state of the mother from a few months old.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36" y="5445224"/>
            <a:ext cx="7896664" cy="1118660"/>
          </a:xfrm>
          <a:prstGeom prst="rect">
            <a:avLst/>
          </a:prstGeom>
        </p:spPr>
      </p:pic>
    </p:spTree>
    <p:extLst>
      <p:ext uri="{BB962C8B-B14F-4D97-AF65-F5344CB8AC3E}">
        <p14:creationId xmlns:p14="http://schemas.microsoft.com/office/powerpoint/2010/main" val="293862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37"/>
          <p:cNvSpPr>
            <a:spLocks noChangeArrowheads="1"/>
          </p:cNvSpPr>
          <p:nvPr/>
        </p:nvSpPr>
        <p:spPr bwMode="auto">
          <a:xfrm>
            <a:off x="2683868" y="3402013"/>
            <a:ext cx="1508125" cy="968375"/>
          </a:xfrm>
          <a:prstGeom prst="triangle">
            <a:avLst>
              <a:gd name="adj" fmla="val 49134"/>
            </a:avLst>
          </a:prstGeom>
          <a:solidFill>
            <a:srgbClr val="8064A2"/>
          </a:solidFill>
          <a:ln w="381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UNBORN</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3" name="Oval 1"/>
          <p:cNvSpPr>
            <a:spLocks noChangeArrowheads="1"/>
          </p:cNvSpPr>
          <p:nvPr/>
        </p:nvSpPr>
        <p:spPr bwMode="auto">
          <a:xfrm>
            <a:off x="4577755" y="22225"/>
            <a:ext cx="1333500" cy="1123950"/>
          </a:xfrm>
          <a:prstGeom prst="ellipse">
            <a:avLst/>
          </a:prstGeom>
          <a:solidFill>
            <a:srgbClr val="F79646"/>
          </a:solidFill>
          <a:ln w="381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TIFFANY </a:t>
            </a:r>
            <a:endParaRPr kumimoji="0" lang="en-GB" altLang="en-U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Grandmother</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2787055" y="153988"/>
            <a:ext cx="990600" cy="914400"/>
          </a:xfrm>
          <a:prstGeom prst="rect">
            <a:avLst/>
          </a:prstGeom>
          <a:solidFill>
            <a:srgbClr val="DDD8C2"/>
          </a:solidFill>
          <a:ln w="381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BARRY </a:t>
            </a:r>
            <a:endParaRPr kumimoji="0" lang="en-GB" altLang="en-U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Social Grandfather</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5" name="Oval 3"/>
          <p:cNvSpPr>
            <a:spLocks noChangeArrowheads="1"/>
          </p:cNvSpPr>
          <p:nvPr/>
        </p:nvSpPr>
        <p:spPr bwMode="auto">
          <a:xfrm>
            <a:off x="3784005" y="1728788"/>
            <a:ext cx="968375" cy="914400"/>
          </a:xfrm>
          <a:prstGeom prst="ellipse">
            <a:avLst/>
          </a:prstGeom>
          <a:solidFill>
            <a:srgbClr val="F79646"/>
          </a:solidFill>
          <a:ln w="381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CONNIE</a:t>
            </a:r>
            <a:endParaRPr kumimoji="0" lang="en-GB" altLang="en-U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Mother</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6978055" y="1739900"/>
            <a:ext cx="914400" cy="914400"/>
          </a:xfrm>
          <a:prstGeom prst="rect">
            <a:avLst/>
          </a:prstGeom>
          <a:solidFill>
            <a:srgbClr val="C0504D"/>
          </a:solidFill>
          <a:ln w="38100">
            <a:solidFill>
              <a:srgbClr val="000000"/>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DANNY</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4952405" y="1728788"/>
            <a:ext cx="914400" cy="925512"/>
          </a:xfrm>
          <a:prstGeom prst="rect">
            <a:avLst/>
          </a:prstGeom>
          <a:solidFill>
            <a:srgbClr val="9BBB59"/>
          </a:solidFill>
          <a:ln w="381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BRUCE</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078905" y="1711325"/>
            <a:ext cx="914400" cy="914400"/>
          </a:xfrm>
          <a:prstGeom prst="rect">
            <a:avLst/>
          </a:prstGeom>
          <a:solidFill>
            <a:srgbClr val="4F81BD"/>
          </a:solidFill>
          <a:ln w="381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UNKNOWN</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9" name="Oval 8"/>
          <p:cNvSpPr>
            <a:spLocks noChangeArrowheads="1"/>
          </p:cNvSpPr>
          <p:nvPr/>
        </p:nvSpPr>
        <p:spPr bwMode="auto">
          <a:xfrm>
            <a:off x="786053" y="5425281"/>
            <a:ext cx="1066801" cy="1112838"/>
          </a:xfrm>
          <a:prstGeom prst="ellipse">
            <a:avLst/>
          </a:prstGeom>
          <a:solidFill>
            <a:srgbClr val="4F81BD"/>
          </a:solidFill>
          <a:ln w="381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JADE</a:t>
            </a:r>
            <a:endParaRPr kumimoji="0" lang="en-GB" altLang="en-U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months</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2391491" y="5465445"/>
            <a:ext cx="914400" cy="1046162"/>
          </a:xfrm>
          <a:prstGeom prst="rect">
            <a:avLst/>
          </a:prstGeom>
          <a:solidFill>
            <a:srgbClr val="4F81BD"/>
          </a:solidFill>
          <a:ln w="381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CHARLIE</a:t>
            </a:r>
            <a:endParaRPr kumimoji="0" lang="en-GB" altLang="en-US"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months</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6417668" y="5486400"/>
            <a:ext cx="1003300" cy="990600"/>
          </a:xfrm>
          <a:prstGeom prst="rect">
            <a:avLst/>
          </a:prstGeom>
          <a:solidFill>
            <a:srgbClr val="C0504D"/>
          </a:solidFill>
          <a:ln w="381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TREVOR </a:t>
            </a:r>
            <a:endParaRPr kumimoji="0" lang="en-GB" altLang="en-U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 Years</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Oval 12"/>
          <p:cNvSpPr>
            <a:spLocks noChangeArrowheads="1"/>
          </p:cNvSpPr>
          <p:nvPr/>
        </p:nvSpPr>
        <p:spPr bwMode="auto">
          <a:xfrm>
            <a:off x="4865093" y="5541963"/>
            <a:ext cx="969962" cy="1001712"/>
          </a:xfrm>
          <a:prstGeom prst="ellipse">
            <a:avLst/>
          </a:prstGeom>
          <a:solidFill>
            <a:srgbClr val="9BBB59"/>
          </a:solidFill>
          <a:ln w="381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ROSIE</a:t>
            </a:r>
            <a:endParaRPr kumimoji="0" lang="en-GB" altLang="en-U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 Years</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cxnSp>
        <p:nvCxnSpPr>
          <p:cNvPr id="13" name="Elbow Connector 12"/>
          <p:cNvCxnSpPr/>
          <p:nvPr/>
        </p:nvCxnSpPr>
        <p:spPr>
          <a:xfrm rot="5400000">
            <a:off x="6431041" y="3119439"/>
            <a:ext cx="1483362" cy="578486"/>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50074" y="2667001"/>
            <a:ext cx="0" cy="1409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2" idx="0"/>
          </p:cNvCxnSpPr>
          <p:nvPr/>
        </p:nvCxnSpPr>
        <p:spPr>
          <a:xfrm flipH="1">
            <a:off x="3424870" y="2164080"/>
            <a:ext cx="13060" cy="12379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83479" y="4096702"/>
            <a:ext cx="0" cy="13687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40115" y="2164080"/>
            <a:ext cx="64389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a:xfrm>
            <a:off x="4238488" y="2613345"/>
            <a:ext cx="11784" cy="2316162"/>
          </a:xfrm>
          <a:prstGeom prst="line">
            <a:avLst/>
          </a:prstGeom>
          <a:ln w="38100">
            <a:solidFill>
              <a:schemeClr val="tx1"/>
            </a:solidFill>
          </a:ln>
        </p:spPr>
        <p:style>
          <a:lnRef idx="3">
            <a:schemeClr val="accent3"/>
          </a:lnRef>
          <a:fillRef idx="0">
            <a:schemeClr val="accent3"/>
          </a:fillRef>
          <a:effectRef idx="2">
            <a:schemeClr val="accent3"/>
          </a:effectRef>
          <a:fontRef idx="minor">
            <a:schemeClr val="tx1"/>
          </a:fontRef>
        </p:style>
      </p:cxnSp>
      <p:cxnSp>
        <p:nvCxnSpPr>
          <p:cNvPr id="19" name="Elbow Connector 18"/>
          <p:cNvCxnSpPr/>
          <p:nvPr/>
        </p:nvCxnSpPr>
        <p:spPr>
          <a:xfrm rot="16200000" flipH="1">
            <a:off x="973219" y="3042286"/>
            <a:ext cx="1421130" cy="616585"/>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93305" y="4052253"/>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180532" y="4919980"/>
            <a:ext cx="2687955" cy="107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50074" y="4076701"/>
            <a:ext cx="0" cy="14433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992077" y="4930775"/>
            <a:ext cx="2276115" cy="136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81322" y="4949825"/>
            <a:ext cx="572770" cy="5060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442167" y="4930775"/>
            <a:ext cx="549910" cy="4946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5" idx="0"/>
          </p:cNvCxnSpPr>
          <p:nvPr/>
        </p:nvCxnSpPr>
        <p:spPr>
          <a:xfrm flipH="1" flipV="1">
            <a:off x="4268192" y="1324927"/>
            <a:ext cx="1" cy="403861"/>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4429482" y="1497965"/>
            <a:ext cx="10458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75327" y="1524080"/>
            <a:ext cx="0" cy="2419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4174861" y="703492"/>
            <a:ext cx="5673" cy="1062524"/>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4430475" y="1496775"/>
            <a:ext cx="0" cy="269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968195" y="1308260"/>
            <a:ext cx="0" cy="514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68192" y="1316355"/>
            <a:ext cx="3197265" cy="19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47400" y="1324927"/>
            <a:ext cx="0" cy="3632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355170" y="1316355"/>
            <a:ext cx="0" cy="3632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355170" y="1313285"/>
            <a:ext cx="26130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440980" y="1823085"/>
            <a:ext cx="0" cy="3409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53"/>
          <p:cNvSpPr>
            <a:spLocks noChangeArrowheads="1"/>
          </p:cNvSpPr>
          <p:nvPr/>
        </p:nvSpPr>
        <p:spPr bwMode="auto">
          <a:xfrm>
            <a:off x="2218730" y="1731963"/>
            <a:ext cx="914400" cy="925512"/>
          </a:xfrm>
          <a:prstGeom prst="rect">
            <a:avLst/>
          </a:prstGeom>
          <a:solidFill>
            <a:srgbClr val="8064A2"/>
          </a:solidFill>
          <a:ln w="381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a:t>
            </a:r>
            <a:endParaRPr kumimoji="0" lang="en-GB" altLang="en-US"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Current Partner</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38" name="Straight Connector 37"/>
          <p:cNvCxnSpPr/>
          <p:nvPr/>
        </p:nvCxnSpPr>
        <p:spPr>
          <a:xfrm flipH="1">
            <a:off x="6483707" y="1213644"/>
            <a:ext cx="175895" cy="187325"/>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flipH="1">
            <a:off x="4813421" y="1384617"/>
            <a:ext cx="165100" cy="219710"/>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a:xfrm flipH="1">
            <a:off x="2781975" y="1186974"/>
            <a:ext cx="175895" cy="242570"/>
          </a:xfrm>
          <a:prstGeom prst="line">
            <a:avLst/>
          </a:prstGeom>
        </p:spPr>
        <p:style>
          <a:lnRef idx="3">
            <a:schemeClr val="accent2"/>
          </a:lnRef>
          <a:fillRef idx="0">
            <a:schemeClr val="accent2"/>
          </a:fillRef>
          <a:effectRef idx="2">
            <a:schemeClr val="accent2"/>
          </a:effectRef>
          <a:fontRef idx="minor">
            <a:schemeClr val="tx1"/>
          </a:fontRef>
        </p:style>
      </p:cxnSp>
      <p:cxnSp>
        <p:nvCxnSpPr>
          <p:cNvPr id="41" name="Straight Connector 40"/>
          <p:cNvCxnSpPr/>
          <p:nvPr/>
        </p:nvCxnSpPr>
        <p:spPr>
          <a:xfrm>
            <a:off x="3795435" y="476672"/>
            <a:ext cx="793115" cy="0"/>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a:off x="4168220" y="692696"/>
            <a:ext cx="420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01"/>
          <p:cNvSpPr>
            <a:spLocks noChangeArrowheads="1"/>
          </p:cNvSpPr>
          <p:nvPr/>
        </p:nvSpPr>
        <p:spPr bwMode="auto">
          <a:xfrm>
            <a:off x="169168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114"/>
          <p:cNvSpPr>
            <a:spLocks noChangeArrowheads="1"/>
          </p:cNvSpPr>
          <p:nvPr/>
        </p:nvSpPr>
        <p:spPr bwMode="auto">
          <a:xfrm>
            <a:off x="169168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97520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Direct Work Activity 2:</a:t>
            </a:r>
            <a:br>
              <a:rPr lang="en-GB" sz="3600" b="1" dirty="0" smtClean="0"/>
            </a:br>
            <a:r>
              <a:rPr lang="en-GB" sz="3600" b="1" dirty="0" smtClean="0"/>
              <a:t>‘Rosie 2’: </a:t>
            </a:r>
            <a:r>
              <a:rPr lang="en-GB" sz="3600" b="1" i="1" dirty="0" err="1" smtClean="0"/>
              <a:t>Mentalising</a:t>
            </a:r>
            <a:r>
              <a:rPr lang="en-GB" sz="3600" b="1" i="1" dirty="0" smtClean="0"/>
              <a:t> Rosie or Trevor</a:t>
            </a:r>
            <a:endParaRPr lang="en-US" b="1" i="1" dirty="0"/>
          </a:p>
        </p:txBody>
      </p:sp>
      <p:sp>
        <p:nvSpPr>
          <p:cNvPr id="3" name="Content Placeholder 2"/>
          <p:cNvSpPr>
            <a:spLocks noGrp="1"/>
          </p:cNvSpPr>
          <p:nvPr>
            <p:ph idx="1"/>
          </p:nvPr>
        </p:nvSpPr>
        <p:spPr/>
        <p:txBody>
          <a:bodyPr>
            <a:normAutofit/>
          </a:bodyPr>
          <a:lstStyle/>
          <a:p>
            <a:r>
              <a:rPr lang="en-GB" dirty="0" smtClean="0"/>
              <a:t>Read the Biography </a:t>
            </a:r>
            <a:r>
              <a:rPr lang="en-GB" dirty="0"/>
              <a:t>and </a:t>
            </a:r>
            <a:r>
              <a:rPr lang="en-GB" dirty="0" smtClean="0"/>
              <a:t>Genogram</a:t>
            </a:r>
            <a:endParaRPr lang="en-US" dirty="0"/>
          </a:p>
          <a:p>
            <a:r>
              <a:rPr lang="en-GB" dirty="0" smtClean="0"/>
              <a:t>Scene 3 in the Garden</a:t>
            </a:r>
          </a:p>
          <a:p>
            <a:r>
              <a:rPr lang="en-US" dirty="0" smtClean="0"/>
              <a:t>As </a:t>
            </a:r>
            <a:r>
              <a:rPr lang="en-US" dirty="0"/>
              <a:t>two groups discuss what we think Rosie or Trevor may be feeling about their life and that this is the fifth SW coming into their home </a:t>
            </a:r>
            <a:r>
              <a:rPr lang="en-US" dirty="0" smtClean="0"/>
              <a:t>, and what </a:t>
            </a:r>
            <a:r>
              <a:rPr lang="en-US" dirty="0"/>
              <a:t>we would do to try and work with Rosie/Trevor.  </a:t>
            </a:r>
            <a:r>
              <a:rPr lang="en-GB" dirty="0"/>
              <a:t/>
            </a:r>
            <a:br>
              <a:rPr lang="en-GB" dirty="0"/>
            </a:br>
            <a:endParaRPr lang="en-US" dirty="0"/>
          </a:p>
          <a:p>
            <a:endParaRPr lang="en-GB"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36" y="5445224"/>
            <a:ext cx="7896664" cy="1118660"/>
          </a:xfrm>
          <a:prstGeom prst="rect">
            <a:avLst/>
          </a:prstGeom>
        </p:spPr>
      </p:pic>
    </p:spTree>
    <p:extLst>
      <p:ext uri="{BB962C8B-B14F-4D97-AF65-F5344CB8AC3E}">
        <p14:creationId xmlns:p14="http://schemas.microsoft.com/office/powerpoint/2010/main" val="1856352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Direct Work Activity 3: The Feelings Cards</a:t>
            </a:r>
            <a:endParaRPr lang="en-GB" b="1" dirty="0"/>
          </a:p>
        </p:txBody>
      </p:sp>
      <p:sp>
        <p:nvSpPr>
          <p:cNvPr id="3" name="Content Placeholder 2"/>
          <p:cNvSpPr>
            <a:spLocks noGrp="1"/>
          </p:cNvSpPr>
          <p:nvPr>
            <p:ph idx="1"/>
          </p:nvPr>
        </p:nvSpPr>
        <p:spPr/>
        <p:txBody>
          <a:bodyPr>
            <a:normAutofit/>
          </a:bodyPr>
          <a:lstStyle/>
          <a:p>
            <a:r>
              <a:rPr lang="en-US" dirty="0" smtClean="0"/>
              <a:t>Scene </a:t>
            </a:r>
            <a:r>
              <a:rPr lang="en-US" dirty="0"/>
              <a:t>13</a:t>
            </a:r>
            <a:r>
              <a:rPr lang="en-US" dirty="0" smtClean="0"/>
              <a:t>: Direct Work with Rosie;</a:t>
            </a:r>
          </a:p>
          <a:p>
            <a:r>
              <a:rPr lang="en-US" dirty="0" smtClean="0"/>
              <a:t>As </a:t>
            </a:r>
            <a:r>
              <a:rPr lang="en-US" dirty="0"/>
              <a:t>two groups discuss what this scene tells us about Rosie’s inner world and how effective is Andrew in his DW approach (note his tone, pauses, questions and tools</a:t>
            </a:r>
            <a:r>
              <a:rPr lang="en-US" dirty="0" smtClean="0"/>
              <a:t>);</a:t>
            </a:r>
            <a:endParaRPr lang="en-GB" dirty="0"/>
          </a:p>
          <a:p>
            <a:r>
              <a:rPr lang="en-US" dirty="0"/>
              <a:t> </a:t>
            </a:r>
            <a:r>
              <a:rPr lang="en-US" dirty="0" smtClean="0"/>
              <a:t>Group feedback on the two </a:t>
            </a:r>
            <a:r>
              <a:rPr lang="en-US" dirty="0"/>
              <a:t>activities</a:t>
            </a:r>
            <a:r>
              <a:rPr lang="en-US" dirty="0" smtClean="0"/>
              <a:t>.</a:t>
            </a:r>
            <a:br>
              <a:rPr lang="en-US" dirty="0" smtClean="0"/>
            </a:b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36" y="5445224"/>
            <a:ext cx="7896664" cy="1118660"/>
          </a:xfrm>
          <a:prstGeom prst="rect">
            <a:avLst/>
          </a:prstGeom>
        </p:spPr>
      </p:pic>
    </p:spTree>
    <p:extLst>
      <p:ext uri="{BB962C8B-B14F-4D97-AF65-F5344CB8AC3E}">
        <p14:creationId xmlns:p14="http://schemas.microsoft.com/office/powerpoint/2010/main" val="316219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4525963"/>
          </a:xfrm>
        </p:spPr>
        <p:txBody>
          <a:bodyPr>
            <a:normAutofit/>
          </a:bodyPr>
          <a:lstStyle/>
          <a:p>
            <a:endParaRPr lang="en-GB" sz="3600" b="1" dirty="0" smtClean="0"/>
          </a:p>
          <a:p>
            <a:r>
              <a:rPr lang="en-GB" sz="3600" b="1" dirty="0" smtClean="0"/>
              <a:t>Icebreaker</a:t>
            </a:r>
          </a:p>
          <a:p>
            <a:r>
              <a:rPr lang="en-GB" sz="3600" b="1" dirty="0" smtClean="0"/>
              <a:t>Welcome and Introductions</a:t>
            </a:r>
          </a:p>
          <a:p>
            <a:r>
              <a:rPr lang="en-GB" sz="3600" b="1" dirty="0" smtClean="0"/>
              <a:t>The Centre for Child Protection</a:t>
            </a:r>
          </a:p>
          <a:p>
            <a:r>
              <a:rPr lang="en-GB" sz="3600" b="1" dirty="0" smtClean="0"/>
              <a:t>Group discussion: what we all understand by the term ‘Direct Work’</a:t>
            </a:r>
          </a:p>
          <a:p>
            <a:r>
              <a:rPr lang="en-GB" sz="3600" b="1" dirty="0" smtClean="0"/>
              <a:t>Today’s Agenda</a:t>
            </a:r>
            <a:endParaRPr lang="en-GB" sz="3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668" y="5566833"/>
            <a:ext cx="7896664" cy="1118660"/>
          </a:xfrm>
          <a:prstGeom prst="rect">
            <a:avLst/>
          </a:prstGeom>
        </p:spPr>
      </p:pic>
    </p:spTree>
    <p:extLst>
      <p:ext uri="{BB962C8B-B14F-4D97-AF65-F5344CB8AC3E}">
        <p14:creationId xmlns:p14="http://schemas.microsoft.com/office/powerpoint/2010/main" val="1132774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636"/>
            <a:ext cx="8229600" cy="562074"/>
          </a:xfrm>
        </p:spPr>
        <p:txBody>
          <a:bodyPr>
            <a:normAutofit fontScale="90000"/>
          </a:bodyPr>
          <a:lstStyle/>
          <a:p>
            <a:r>
              <a:rPr lang="en-GB" sz="3600" b="1" dirty="0" smtClean="0"/>
              <a:t>Having a go at the Feelings Cards</a:t>
            </a:r>
            <a:endParaRPr lang="en-GB" sz="3600" b="1" dirty="0"/>
          </a:p>
        </p:txBody>
      </p:sp>
      <p:sp>
        <p:nvSpPr>
          <p:cNvPr id="3" name="Content Placeholder 2"/>
          <p:cNvSpPr>
            <a:spLocks noGrp="1"/>
          </p:cNvSpPr>
          <p:nvPr>
            <p:ph idx="1"/>
          </p:nvPr>
        </p:nvSpPr>
        <p:spPr>
          <a:xfrm>
            <a:off x="189856" y="608556"/>
            <a:ext cx="8784976" cy="4525963"/>
          </a:xfrm>
        </p:spPr>
        <p:txBody>
          <a:bodyPr>
            <a:noAutofit/>
          </a:bodyPr>
          <a:lstStyle/>
          <a:p>
            <a:r>
              <a:rPr lang="en-GB" sz="2400" dirty="0" smtClean="0"/>
              <a:t>Each of you have been given a feelings card;</a:t>
            </a:r>
          </a:p>
          <a:p>
            <a:r>
              <a:rPr lang="en-GB" sz="2400" dirty="0" smtClean="0"/>
              <a:t>Working in pairs, tell </a:t>
            </a:r>
            <a:r>
              <a:rPr lang="en-GB" sz="2400" dirty="0"/>
              <a:t>each other your </a:t>
            </a:r>
            <a:r>
              <a:rPr lang="en-GB" sz="2400" dirty="0" smtClean="0"/>
              <a:t>emotion and elaborate upon what the person in the picture is feeling;</a:t>
            </a:r>
          </a:p>
          <a:p>
            <a:r>
              <a:rPr lang="en-GB" sz="2400" dirty="0" smtClean="0"/>
              <a:t>Taking turns, tell </a:t>
            </a:r>
            <a:r>
              <a:rPr lang="en-GB" sz="2400" dirty="0"/>
              <a:t>the other person when you have recently felt this </a:t>
            </a:r>
            <a:r>
              <a:rPr lang="en-GB" sz="2400" dirty="0" smtClean="0"/>
              <a:t>emotion and then answer questions posed noting how this is making </a:t>
            </a:r>
            <a:r>
              <a:rPr lang="en-GB" sz="2400" dirty="0"/>
              <a:t>you </a:t>
            </a:r>
            <a:r>
              <a:rPr lang="en-GB" sz="2400" dirty="0" smtClean="0"/>
              <a:t>feel; whether you are being asked the questions you want/do not want asked? whether it is feeling intrusive? </a:t>
            </a:r>
            <a:r>
              <a:rPr lang="en-GB" sz="2400" dirty="0"/>
              <a:t>w</a:t>
            </a:r>
            <a:r>
              <a:rPr lang="en-GB" sz="2400" dirty="0" smtClean="0"/>
              <a:t>hether you are reluctant to share some things?</a:t>
            </a:r>
            <a:endParaRPr lang="en-GB" sz="2400" dirty="0"/>
          </a:p>
          <a:p>
            <a:r>
              <a:rPr lang="en-GB" sz="2400" dirty="0" smtClean="0"/>
              <a:t>As the person </a:t>
            </a:r>
            <a:r>
              <a:rPr lang="en-GB" sz="2400" dirty="0"/>
              <a:t>asking the </a:t>
            </a:r>
            <a:r>
              <a:rPr lang="en-GB" sz="2400" dirty="0" smtClean="0"/>
              <a:t>questions, note whether the </a:t>
            </a:r>
            <a:r>
              <a:rPr lang="en-GB" sz="2400" dirty="0"/>
              <a:t>person </a:t>
            </a:r>
            <a:r>
              <a:rPr lang="en-GB" sz="2400" dirty="0" smtClean="0"/>
              <a:t>is able </a:t>
            </a:r>
            <a:r>
              <a:rPr lang="en-GB" sz="2400" dirty="0"/>
              <a:t>to speak about the emotion quite </a:t>
            </a:r>
            <a:r>
              <a:rPr lang="en-GB" sz="2400" dirty="0" smtClean="0"/>
              <a:t>easily or whether you are having to work </a:t>
            </a:r>
            <a:r>
              <a:rPr lang="en-GB" sz="2400" dirty="0"/>
              <a:t>quite hard in getting them to relate it to themselves; </a:t>
            </a:r>
            <a:r>
              <a:rPr lang="en-GB" sz="2400" dirty="0" smtClean="0"/>
              <a:t>what </a:t>
            </a:r>
            <a:r>
              <a:rPr lang="en-GB" sz="2400" dirty="0"/>
              <a:t>did you </a:t>
            </a:r>
            <a:r>
              <a:rPr lang="en-GB" sz="2400" dirty="0" smtClean="0"/>
              <a:t>observe from </a:t>
            </a:r>
            <a:r>
              <a:rPr lang="en-GB" sz="2400" dirty="0"/>
              <a:t>their body language; </a:t>
            </a:r>
            <a:r>
              <a:rPr lang="en-GB" sz="2400" dirty="0" smtClean="0"/>
              <a:t>did </a:t>
            </a:r>
            <a:r>
              <a:rPr lang="en-GB" sz="2400" dirty="0"/>
              <a:t>you want to ask something else but felt that </a:t>
            </a:r>
            <a:r>
              <a:rPr lang="en-GB" sz="2400" dirty="0" smtClean="0"/>
              <a:t>you couldn’t</a:t>
            </a:r>
            <a:r>
              <a:rPr lang="en-GB" sz="2400" dirty="0"/>
              <a:t>? </a:t>
            </a:r>
          </a:p>
          <a:p>
            <a:r>
              <a:rPr lang="en-GB" sz="2400" b="1" dirty="0"/>
              <a:t>Only share what you are comfortable sharing; please remain sensitive to each other; Stop if you wish to.</a:t>
            </a:r>
            <a:endParaRPr lang="en-GB" sz="2400" dirty="0"/>
          </a:p>
          <a:p>
            <a:r>
              <a:rPr lang="en-GB" sz="2400" dirty="0" smtClean="0"/>
              <a:t>Group Feedback.</a:t>
            </a:r>
            <a:endParaRPr lang="en-GB" sz="2400" b="1" dirty="0"/>
          </a:p>
          <a:p>
            <a:pPr marL="0" indent="0">
              <a:buNone/>
            </a:pPr>
            <a:endParaRPr lang="en-GB" sz="2400" dirty="0"/>
          </a:p>
        </p:txBody>
      </p:sp>
    </p:spTree>
    <p:extLst>
      <p:ext uri="{BB962C8B-B14F-4D97-AF65-F5344CB8AC3E}">
        <p14:creationId xmlns:p14="http://schemas.microsoft.com/office/powerpoint/2010/main" val="2685709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76672"/>
            <a:ext cx="7344816" cy="5976664"/>
          </a:xfrm>
          <a:prstGeom prst="rect">
            <a:avLst/>
          </a:prstGeom>
        </p:spPr>
      </p:pic>
    </p:spTree>
    <p:extLst>
      <p:ext uri="{BB962C8B-B14F-4D97-AF65-F5344CB8AC3E}">
        <p14:creationId xmlns:p14="http://schemas.microsoft.com/office/powerpoint/2010/main" val="132774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Autofit/>
          </a:bodyPr>
          <a:lstStyle/>
          <a:p>
            <a:r>
              <a:rPr lang="en-GB" sz="2800" b="1" dirty="0"/>
              <a:t>Direct Work Activity </a:t>
            </a:r>
            <a:r>
              <a:rPr lang="en-GB" sz="2800" b="1" dirty="0" smtClean="0"/>
              <a:t>4:</a:t>
            </a:r>
            <a:r>
              <a:rPr lang="en-GB" sz="2800" b="1" dirty="0"/>
              <a:t/>
            </a:r>
            <a:br>
              <a:rPr lang="en-GB" sz="2800" b="1" dirty="0"/>
            </a:br>
            <a:r>
              <a:rPr lang="en-GB" sz="2800" b="1" i="1" dirty="0" smtClean="0"/>
              <a:t>Creating Your World through Sand Play  </a:t>
            </a:r>
            <a:endParaRPr lang="en-US" sz="2800" b="1" dirty="0"/>
          </a:p>
        </p:txBody>
      </p:sp>
      <p:sp>
        <p:nvSpPr>
          <p:cNvPr id="3" name="Content Placeholder 2"/>
          <p:cNvSpPr>
            <a:spLocks noGrp="1"/>
          </p:cNvSpPr>
          <p:nvPr>
            <p:ph idx="1"/>
          </p:nvPr>
        </p:nvSpPr>
        <p:spPr>
          <a:xfrm>
            <a:off x="227956" y="980728"/>
            <a:ext cx="8424936" cy="4713387"/>
          </a:xfrm>
        </p:spPr>
        <p:txBody>
          <a:bodyPr>
            <a:noAutofit/>
          </a:bodyPr>
          <a:lstStyle/>
          <a:p>
            <a:r>
              <a:rPr lang="en-GB" sz="2200" dirty="0" smtClean="0"/>
              <a:t>This is an intimate DW technique so remember to ask permission;</a:t>
            </a:r>
          </a:p>
          <a:p>
            <a:r>
              <a:rPr lang="en-GB" sz="2200" dirty="0" smtClean="0"/>
              <a:t>Confidentiality boundaries need to be set very clearly, making it clear to the child that information they share will be kept between the two of you </a:t>
            </a:r>
            <a:r>
              <a:rPr lang="en-GB" sz="2200" u="sng" dirty="0" smtClean="0"/>
              <a:t>unless</a:t>
            </a:r>
            <a:r>
              <a:rPr lang="en-GB" sz="2200" dirty="0" smtClean="0"/>
              <a:t> there is a reason to share with other people/agencies;</a:t>
            </a:r>
          </a:p>
          <a:p>
            <a:r>
              <a:rPr lang="en-GB" sz="2200" dirty="0" smtClean="0"/>
              <a:t>You as a practitioner would decide on its appropriateness, according to the age and cognitive capacity of the child;</a:t>
            </a:r>
          </a:p>
          <a:p>
            <a:r>
              <a:rPr lang="en-GB" sz="2200" dirty="0" smtClean="0"/>
              <a:t>You would also decide the timing of </a:t>
            </a:r>
            <a:r>
              <a:rPr lang="en-GB" sz="2200" i="1" dirty="0" smtClean="0"/>
              <a:t>when</a:t>
            </a:r>
            <a:r>
              <a:rPr lang="en-GB" sz="2200" dirty="0" smtClean="0"/>
              <a:t> this intervention is introduced;</a:t>
            </a:r>
          </a:p>
          <a:p>
            <a:r>
              <a:rPr lang="en-GB" sz="2200" dirty="0" smtClean="0"/>
              <a:t>The purpose is to facilitate communication between the child and yourself in a detached and safe way;</a:t>
            </a:r>
          </a:p>
          <a:p>
            <a:r>
              <a:rPr lang="en-GB" sz="2200" dirty="0" smtClean="0"/>
              <a:t>How the information gathered is taken forward is to be discussed within the supervision/organisation context</a:t>
            </a:r>
            <a:r>
              <a:rPr lang="en-GB" sz="2200" dirty="0"/>
              <a:t>.</a:t>
            </a:r>
            <a:endParaRPr lang="en-GB" sz="22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36" y="5445224"/>
            <a:ext cx="7896664" cy="1118660"/>
          </a:xfrm>
          <a:prstGeom prst="rect">
            <a:avLst/>
          </a:prstGeom>
        </p:spPr>
      </p:pic>
    </p:spTree>
    <p:extLst>
      <p:ext uri="{BB962C8B-B14F-4D97-AF65-F5344CB8AC3E}">
        <p14:creationId xmlns:p14="http://schemas.microsoft.com/office/powerpoint/2010/main" val="1471189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68" y="197768"/>
            <a:ext cx="8229600" cy="926976"/>
          </a:xfrm>
        </p:spPr>
        <p:txBody>
          <a:bodyPr>
            <a:normAutofit fontScale="90000"/>
          </a:bodyPr>
          <a:lstStyle/>
          <a:p>
            <a:r>
              <a:rPr lang="en-GB" b="1" dirty="0" smtClean="0"/>
              <a:t>Group feedback on the sand tray technique</a:t>
            </a:r>
            <a:endParaRPr lang="en-US" b="1" dirty="0"/>
          </a:p>
        </p:txBody>
      </p:sp>
      <p:sp>
        <p:nvSpPr>
          <p:cNvPr id="3" name="Content Placeholder 2"/>
          <p:cNvSpPr>
            <a:spLocks noGrp="1"/>
          </p:cNvSpPr>
          <p:nvPr>
            <p:ph idx="1"/>
          </p:nvPr>
        </p:nvSpPr>
        <p:spPr>
          <a:xfrm>
            <a:off x="288500" y="1478591"/>
            <a:ext cx="8229600" cy="4525963"/>
          </a:xfrm>
        </p:spPr>
        <p:txBody>
          <a:bodyPr>
            <a:noAutofit/>
          </a:bodyPr>
          <a:lstStyle/>
          <a:p>
            <a:r>
              <a:rPr lang="en-GB" sz="2800" dirty="0" smtClean="0"/>
              <a:t>Only share what you wish to share;</a:t>
            </a:r>
          </a:p>
          <a:p>
            <a:r>
              <a:rPr lang="en-GB" sz="2800" dirty="0" smtClean="0"/>
              <a:t>How </a:t>
            </a:r>
            <a:r>
              <a:rPr lang="en-GB" sz="2800" dirty="0"/>
              <a:t>did the process make you feel?</a:t>
            </a:r>
          </a:p>
          <a:p>
            <a:r>
              <a:rPr lang="en-GB" sz="2800" dirty="0"/>
              <a:t>What conscious </a:t>
            </a:r>
            <a:r>
              <a:rPr lang="en-GB" sz="2800" dirty="0" smtClean="0"/>
              <a:t>or unconscious </a:t>
            </a:r>
            <a:r>
              <a:rPr lang="en-GB" sz="2800" dirty="0"/>
              <a:t>feelings </a:t>
            </a:r>
            <a:r>
              <a:rPr lang="en-GB" sz="2800" dirty="0" smtClean="0"/>
              <a:t>arose?</a:t>
            </a:r>
          </a:p>
          <a:p>
            <a:r>
              <a:rPr lang="en-GB" sz="2800" dirty="0" smtClean="0"/>
              <a:t>Could you see yourself using it with a child/young person?</a:t>
            </a:r>
            <a:endParaRPr lang="en-GB" sz="2800" dirty="0"/>
          </a:p>
          <a:p>
            <a:r>
              <a:rPr lang="en-GB" sz="2800" dirty="0">
                <a:hlinkClick r:id="rId2"/>
              </a:rPr>
              <a:t>https://</a:t>
            </a:r>
            <a:r>
              <a:rPr lang="en-GB" sz="2800" dirty="0" smtClean="0">
                <a:hlinkClick r:id="rId2"/>
              </a:rPr>
              <a:t>www.youtube.com/watch?v=bt0gF7hAqxw</a:t>
            </a:r>
            <a:r>
              <a:rPr lang="en-GB" sz="2800" dirty="0" smtClean="0"/>
              <a:t/>
            </a:r>
            <a:br>
              <a:rPr lang="en-GB" sz="2800" dirty="0" smtClean="0"/>
            </a:b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36" y="5445224"/>
            <a:ext cx="7896664" cy="1118660"/>
          </a:xfrm>
          <a:prstGeom prst="rect">
            <a:avLst/>
          </a:prstGeom>
        </p:spPr>
      </p:pic>
    </p:spTree>
    <p:extLst>
      <p:ext uri="{BB962C8B-B14F-4D97-AF65-F5344CB8AC3E}">
        <p14:creationId xmlns:p14="http://schemas.microsoft.com/office/powerpoint/2010/main" val="135261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183"/>
            <a:ext cx="8229600" cy="1143000"/>
          </a:xfrm>
        </p:spPr>
        <p:txBody>
          <a:bodyPr>
            <a:normAutofit fontScale="90000"/>
          </a:bodyPr>
          <a:lstStyle/>
          <a:p>
            <a:r>
              <a:rPr lang="en-GB" b="1" dirty="0" smtClean="0"/>
              <a:t>What facilitates effective direct work?</a:t>
            </a:r>
            <a:endParaRPr lang="en-US" b="1" dirty="0"/>
          </a:p>
        </p:txBody>
      </p:sp>
      <p:sp>
        <p:nvSpPr>
          <p:cNvPr id="3" name="Content Placeholder 2"/>
          <p:cNvSpPr>
            <a:spLocks noGrp="1"/>
          </p:cNvSpPr>
          <p:nvPr>
            <p:ph idx="1"/>
          </p:nvPr>
        </p:nvSpPr>
        <p:spPr>
          <a:xfrm>
            <a:off x="457200" y="1268760"/>
            <a:ext cx="8229600" cy="4857403"/>
          </a:xfrm>
        </p:spPr>
        <p:txBody>
          <a:bodyPr>
            <a:noAutofit/>
          </a:bodyPr>
          <a:lstStyle/>
          <a:p>
            <a:r>
              <a:rPr lang="en-US" sz="2400" dirty="0"/>
              <a:t>Confidence of the </a:t>
            </a:r>
            <a:r>
              <a:rPr lang="en-US" sz="2400" dirty="0" smtClean="0"/>
              <a:t>practitioner;</a:t>
            </a:r>
            <a:endParaRPr lang="en-US" sz="2400" dirty="0"/>
          </a:p>
          <a:p>
            <a:r>
              <a:rPr lang="en-US" sz="2400" dirty="0"/>
              <a:t>Techniques and tools at his/her </a:t>
            </a:r>
            <a:r>
              <a:rPr lang="en-US" sz="2400" dirty="0" smtClean="0"/>
              <a:t>disposal;</a:t>
            </a:r>
            <a:endParaRPr lang="en-US" sz="2400" dirty="0"/>
          </a:p>
          <a:p>
            <a:r>
              <a:rPr lang="en-GB" sz="2400" dirty="0"/>
              <a:t>Calm and stable environment for child e.g. foster care placement, good relations with </a:t>
            </a:r>
            <a:r>
              <a:rPr lang="en-GB" sz="2400" dirty="0" smtClean="0"/>
              <a:t>parents;</a:t>
            </a:r>
            <a:endParaRPr lang="en-GB" sz="2400" dirty="0"/>
          </a:p>
          <a:p>
            <a:r>
              <a:rPr lang="en-GB" sz="2400" dirty="0"/>
              <a:t>Child development – child’s capacity to engage; cognitive ability; verbal and language </a:t>
            </a:r>
            <a:r>
              <a:rPr lang="en-GB" sz="2400" dirty="0" smtClean="0"/>
              <a:t>skills;</a:t>
            </a:r>
            <a:endParaRPr lang="en-GB" sz="2400" dirty="0"/>
          </a:p>
          <a:p>
            <a:r>
              <a:rPr lang="en-GB" sz="2400" dirty="0"/>
              <a:t>Dependent upon what time in the child’s life you are placed with </a:t>
            </a:r>
            <a:r>
              <a:rPr lang="en-GB" sz="2400" dirty="0" smtClean="0"/>
              <a:t>him/her;</a:t>
            </a:r>
            <a:endParaRPr lang="en-GB" sz="2400" dirty="0"/>
          </a:p>
          <a:p>
            <a:r>
              <a:rPr lang="en-GB" sz="2400" dirty="0"/>
              <a:t>Organisational </a:t>
            </a:r>
            <a:r>
              <a:rPr lang="en-GB" sz="2400" dirty="0" smtClean="0"/>
              <a:t>support;</a:t>
            </a:r>
            <a:endParaRPr lang="en-GB" sz="2400" dirty="0"/>
          </a:p>
          <a:p>
            <a:r>
              <a:rPr lang="en-GB" sz="2400" dirty="0" smtClean="0"/>
              <a:t>Introspection.</a:t>
            </a:r>
            <a:endParaRPr lang="en-GB" sz="2400" dirty="0"/>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36" y="5445224"/>
            <a:ext cx="7896664" cy="1118660"/>
          </a:xfrm>
          <a:prstGeom prst="rect">
            <a:avLst/>
          </a:prstGeom>
        </p:spPr>
      </p:pic>
    </p:spTree>
    <p:extLst>
      <p:ext uri="{BB962C8B-B14F-4D97-AF65-F5344CB8AC3E}">
        <p14:creationId xmlns:p14="http://schemas.microsoft.com/office/powerpoint/2010/main" val="4069332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dirty="0" smtClean="0"/>
              <a:t>Supporting you the practitioner </a:t>
            </a:r>
            <a:endParaRPr lang="en-US" b="1" dirty="0"/>
          </a:p>
        </p:txBody>
      </p:sp>
      <p:sp>
        <p:nvSpPr>
          <p:cNvPr id="3" name="Content Placeholder 2"/>
          <p:cNvSpPr>
            <a:spLocks noGrp="1"/>
          </p:cNvSpPr>
          <p:nvPr>
            <p:ph idx="1"/>
          </p:nvPr>
        </p:nvSpPr>
        <p:spPr>
          <a:xfrm>
            <a:off x="457200" y="1268760"/>
            <a:ext cx="8229600" cy="4525963"/>
          </a:xfrm>
        </p:spPr>
        <p:txBody>
          <a:bodyPr>
            <a:noAutofit/>
          </a:bodyPr>
          <a:lstStyle/>
          <a:p>
            <a:r>
              <a:rPr lang="en-GB" sz="2400" dirty="0" smtClean="0"/>
              <a:t>Practitioners need to feel supported in supervision/through their organisation when carrying out direct work in terms of its emotional impact.</a:t>
            </a:r>
          </a:p>
          <a:p>
            <a:pPr marL="0" indent="0">
              <a:buNone/>
            </a:pPr>
            <a:r>
              <a:rPr lang="en-GB" sz="2400" dirty="0" smtClean="0"/>
              <a:t>Ingram </a:t>
            </a:r>
            <a:r>
              <a:rPr lang="en-GB" sz="2400" dirty="0"/>
              <a:t>(2016</a:t>
            </a:r>
            <a:r>
              <a:rPr lang="en-GB" sz="2400" dirty="0" smtClean="0"/>
              <a:t>):</a:t>
            </a:r>
          </a:p>
          <a:p>
            <a:r>
              <a:rPr lang="en-GB" sz="2400" i="1" dirty="0" smtClean="0"/>
              <a:t>‘The relationship between rational thought and emotions is often depicted as an uneasy alliance’ (</a:t>
            </a:r>
            <a:r>
              <a:rPr lang="en-GB" sz="2400" dirty="0" smtClean="0"/>
              <a:t>page 8);</a:t>
            </a:r>
          </a:p>
          <a:p>
            <a:r>
              <a:rPr lang="en-GB" sz="2400" i="1" dirty="0" smtClean="0"/>
              <a:t>‘</a:t>
            </a:r>
            <a:r>
              <a:rPr lang="en-GB" sz="2400" i="1" dirty="0"/>
              <a:t>if one does separate off one’s emotions from practice, then one is essentially separating the relationship with the service user’ </a:t>
            </a:r>
            <a:r>
              <a:rPr lang="en-GB" sz="2400" dirty="0"/>
              <a:t>(page 5);</a:t>
            </a:r>
            <a:br>
              <a:rPr lang="en-GB" sz="2400" dirty="0"/>
            </a:br>
            <a:endParaRPr lang="en-GB" sz="2400" dirty="0"/>
          </a:p>
          <a:p>
            <a:pPr marL="0" indent="0" algn="ctr">
              <a:buNone/>
            </a:pPr>
            <a:r>
              <a:rPr lang="en-GB" sz="2400" b="1" i="1" dirty="0"/>
              <a:t>PRACTITIONER EMOTIONS ARE IMPORTANT TO CP PRACTICE BUT IF THEY ARE NOT PROCESSED THE IMPACT CAN BE VERY DAMAGING</a:t>
            </a:r>
            <a:endParaRPr lang="en-GB" sz="2400" b="1" dirty="0"/>
          </a:p>
          <a:p>
            <a:endParaRPr lang="en-US" sz="2400" dirty="0"/>
          </a:p>
        </p:txBody>
      </p:sp>
    </p:spTree>
    <p:extLst>
      <p:ext uri="{BB962C8B-B14F-4D97-AF65-F5344CB8AC3E}">
        <p14:creationId xmlns:p14="http://schemas.microsoft.com/office/powerpoint/2010/main" val="3118792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trac.co.uk/images/supervisio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90" y="836712"/>
            <a:ext cx="8352928" cy="5184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1342" y="116632"/>
            <a:ext cx="6643614" cy="400110"/>
          </a:xfrm>
          <a:prstGeom prst="rect">
            <a:avLst/>
          </a:prstGeom>
        </p:spPr>
        <p:txBody>
          <a:bodyPr wrap="none">
            <a:spAutoFit/>
          </a:bodyPr>
          <a:lstStyle/>
          <a:p>
            <a:r>
              <a:rPr lang="en-US" sz="2000" b="1" dirty="0"/>
              <a:t>The 4x4x4 Integrated Model of </a:t>
            </a:r>
            <a:r>
              <a:rPr lang="en-US" sz="2000" b="1" dirty="0" smtClean="0"/>
              <a:t>Supervision (Tony Morrison)</a:t>
            </a:r>
            <a:endParaRPr lang="en-US" sz="2000" b="1" dirty="0"/>
          </a:p>
        </p:txBody>
      </p:sp>
      <p:sp>
        <p:nvSpPr>
          <p:cNvPr id="4" name="Rectangle 3"/>
          <p:cNvSpPr/>
          <p:nvPr/>
        </p:nvSpPr>
        <p:spPr>
          <a:xfrm>
            <a:off x="107504" y="6048870"/>
            <a:ext cx="9036496" cy="584775"/>
          </a:xfrm>
          <a:prstGeom prst="rect">
            <a:avLst/>
          </a:prstGeom>
        </p:spPr>
        <p:txBody>
          <a:bodyPr wrap="square">
            <a:spAutoFit/>
          </a:bodyPr>
          <a:lstStyle/>
          <a:p>
            <a:r>
              <a:rPr lang="en-GB" sz="1600" b="1" i="1" dirty="0" smtClean="0"/>
              <a:t>Morrison T. and </a:t>
            </a:r>
            <a:r>
              <a:rPr lang="en-GB" sz="1600" b="1" i="1" dirty="0" err="1"/>
              <a:t>Wonnacott</a:t>
            </a:r>
            <a:r>
              <a:rPr lang="en-GB" sz="1600" b="1" i="1" dirty="0"/>
              <a:t>, J. (2010). ‘Supervision: Now or never. Reclaiming Reflective Supervision in Social Work’. Available from: http://www.in-trac.co.uk/supervision-now-or-never/</a:t>
            </a:r>
          </a:p>
        </p:txBody>
      </p:sp>
    </p:spTree>
    <p:extLst>
      <p:ext uri="{BB962C8B-B14F-4D97-AF65-F5344CB8AC3E}">
        <p14:creationId xmlns:p14="http://schemas.microsoft.com/office/powerpoint/2010/main" val="3412355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32656"/>
            <a:ext cx="8208912" cy="6408712"/>
          </a:xfrm>
          <a:prstGeom prst="rect">
            <a:avLst/>
          </a:prstGeom>
        </p:spPr>
      </p:pic>
    </p:spTree>
    <p:extLst>
      <p:ext uri="{BB962C8B-B14F-4D97-AF65-F5344CB8AC3E}">
        <p14:creationId xmlns:p14="http://schemas.microsoft.com/office/powerpoint/2010/main" val="2235309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Direct Work Activity 5:</a:t>
            </a:r>
            <a:br>
              <a:rPr lang="en-GB" sz="3200" b="1" dirty="0" smtClean="0"/>
            </a:br>
            <a:r>
              <a:rPr lang="en-GB" sz="3200" b="1" dirty="0" smtClean="0"/>
              <a:t>Keeping children safe from online grooming </a:t>
            </a:r>
            <a:endParaRPr lang="en-US" sz="3200" b="1" dirty="0"/>
          </a:p>
        </p:txBody>
      </p:sp>
      <p:sp>
        <p:nvSpPr>
          <p:cNvPr id="3" name="Content Placeholder 2"/>
          <p:cNvSpPr>
            <a:spLocks noGrp="1"/>
          </p:cNvSpPr>
          <p:nvPr>
            <p:ph idx="1"/>
          </p:nvPr>
        </p:nvSpPr>
        <p:spPr>
          <a:xfrm>
            <a:off x="457200" y="2204864"/>
            <a:ext cx="8229600" cy="3921299"/>
          </a:xfrm>
        </p:spPr>
        <p:txBody>
          <a:bodyPr/>
          <a:lstStyle/>
          <a:p>
            <a:r>
              <a:rPr lang="en-GB" dirty="0" smtClean="0"/>
              <a:t>‘Looking out for Lottie’: spotting the signs of CSE.</a:t>
            </a:r>
          </a:p>
          <a:p>
            <a:r>
              <a:rPr lang="en-GB" dirty="0" smtClean="0"/>
              <a:t>Scene </a:t>
            </a:r>
            <a:r>
              <a:rPr lang="en-GB" dirty="0"/>
              <a:t>4. </a:t>
            </a:r>
            <a:endParaRPr lang="en-GB" dirty="0" smtClean="0"/>
          </a:p>
          <a:p>
            <a:r>
              <a:rPr lang="en-GB" dirty="0" smtClean="0"/>
              <a:t>Worksheets.</a:t>
            </a:r>
            <a:r>
              <a:rPr lang="en-GB" dirty="0"/>
              <a:t/>
            </a:r>
            <a:br>
              <a:rPr lang="en-GB"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36" y="5445224"/>
            <a:ext cx="7896664" cy="1118660"/>
          </a:xfrm>
          <a:prstGeom prst="rect">
            <a:avLst/>
          </a:prstGeom>
        </p:spPr>
      </p:pic>
    </p:spTree>
    <p:extLst>
      <p:ext uri="{BB962C8B-B14F-4D97-AF65-F5344CB8AC3E}">
        <p14:creationId xmlns:p14="http://schemas.microsoft.com/office/powerpoint/2010/main" val="965585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t>Direct Activity </a:t>
            </a:r>
            <a:r>
              <a:rPr lang="en-GB" sz="3200" b="1" dirty="0"/>
              <a:t>6</a:t>
            </a:r>
            <a:r>
              <a:rPr lang="en-GB" sz="3200" b="1" dirty="0" smtClean="0"/>
              <a:t> – Further tools for Direct Work</a:t>
            </a:r>
            <a:endParaRPr lang="en-US" sz="3200" b="1" dirty="0"/>
          </a:p>
        </p:txBody>
      </p:sp>
      <p:sp>
        <p:nvSpPr>
          <p:cNvPr id="3" name="Content Placeholder 2"/>
          <p:cNvSpPr>
            <a:spLocks noGrp="1"/>
          </p:cNvSpPr>
          <p:nvPr>
            <p:ph idx="1"/>
          </p:nvPr>
        </p:nvSpPr>
        <p:spPr/>
        <p:txBody>
          <a:bodyPr>
            <a:noAutofit/>
          </a:bodyPr>
          <a:lstStyle/>
          <a:p>
            <a:r>
              <a:rPr lang="en-US" sz="2600" dirty="0" smtClean="0"/>
              <a:t>The Shield; Three Houses; Three Islands;</a:t>
            </a:r>
          </a:p>
          <a:p>
            <a:r>
              <a:rPr lang="en-US" sz="2600" dirty="0" smtClean="0"/>
              <a:t>Take one tool and fill it in alone as you, </a:t>
            </a:r>
            <a:r>
              <a:rPr lang="en-US" sz="2600" b="1" dirty="0" smtClean="0"/>
              <a:t>using pictures only</a:t>
            </a:r>
            <a:r>
              <a:rPr lang="en-US" sz="2600" dirty="0" smtClean="0"/>
              <a:t>;</a:t>
            </a:r>
          </a:p>
          <a:p>
            <a:r>
              <a:rPr lang="en-GB" sz="2600" dirty="0" smtClean="0"/>
              <a:t>Take it in turns to ask the other about aspects of the drawing;</a:t>
            </a:r>
          </a:p>
          <a:p>
            <a:r>
              <a:rPr lang="en-GB" sz="2600" dirty="0" smtClean="0"/>
              <a:t>The person giving the answers ought to try and give as little information as possible;</a:t>
            </a:r>
          </a:p>
          <a:p>
            <a:r>
              <a:rPr lang="en-GB" sz="2600" dirty="0" smtClean="0"/>
              <a:t>Reflect upon the process of being asked and in asking the 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36" y="5445224"/>
            <a:ext cx="7896664" cy="1118660"/>
          </a:xfrm>
          <a:prstGeom prst="rect">
            <a:avLst/>
          </a:prstGeom>
        </p:spPr>
      </p:pic>
    </p:spTree>
    <p:extLst>
      <p:ext uri="{BB962C8B-B14F-4D97-AF65-F5344CB8AC3E}">
        <p14:creationId xmlns:p14="http://schemas.microsoft.com/office/powerpoint/2010/main" val="3727614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62074"/>
          </a:xfrm>
        </p:spPr>
        <p:txBody>
          <a:bodyPr>
            <a:normAutofit fontScale="90000"/>
          </a:bodyPr>
          <a:lstStyle/>
          <a:p>
            <a:r>
              <a:rPr lang="en-GB" sz="3600" b="1" dirty="0" smtClean="0"/>
              <a:t>What do we mean by direct work?</a:t>
            </a:r>
            <a:endParaRPr lang="en-GB" sz="3600" b="1" dirty="0"/>
          </a:p>
        </p:txBody>
      </p:sp>
      <p:sp>
        <p:nvSpPr>
          <p:cNvPr id="3" name="Content Placeholder 2"/>
          <p:cNvSpPr>
            <a:spLocks noGrp="1"/>
          </p:cNvSpPr>
          <p:nvPr>
            <p:ph idx="1"/>
          </p:nvPr>
        </p:nvSpPr>
        <p:spPr>
          <a:xfrm>
            <a:off x="105272" y="1045931"/>
            <a:ext cx="8928992" cy="4134512"/>
          </a:xfrm>
        </p:spPr>
        <p:txBody>
          <a:bodyPr>
            <a:noAutofit/>
          </a:bodyPr>
          <a:lstStyle/>
          <a:p>
            <a:r>
              <a:rPr lang="en-GB" sz="2200" dirty="0" smtClean="0"/>
              <a:t>It’s more than just talking and listening and goes beyond </a:t>
            </a:r>
            <a:r>
              <a:rPr lang="en-GB" sz="2200" dirty="0"/>
              <a:t>ascertaining wishes and </a:t>
            </a:r>
            <a:r>
              <a:rPr lang="en-GB" sz="2200" dirty="0" smtClean="0"/>
              <a:t>feelings;</a:t>
            </a:r>
          </a:p>
          <a:p>
            <a:r>
              <a:rPr lang="en-GB" sz="2200" dirty="0" smtClean="0"/>
              <a:t>It </a:t>
            </a:r>
            <a:r>
              <a:rPr lang="en-GB" sz="2200" dirty="0"/>
              <a:t>is about understanding </a:t>
            </a:r>
            <a:r>
              <a:rPr lang="en-GB" sz="2200" dirty="0" smtClean="0"/>
              <a:t>the </a:t>
            </a:r>
            <a:r>
              <a:rPr lang="en-GB" sz="2200" i="1" dirty="0"/>
              <a:t>inner world </a:t>
            </a:r>
            <a:r>
              <a:rPr lang="en-GB" sz="2200" dirty="0"/>
              <a:t>of the </a:t>
            </a:r>
            <a:r>
              <a:rPr lang="en-GB" sz="2200" dirty="0" smtClean="0"/>
              <a:t>child;</a:t>
            </a:r>
          </a:p>
          <a:p>
            <a:r>
              <a:rPr lang="en-GB" sz="2200" dirty="0" smtClean="0"/>
              <a:t>Purpose should always be to help the </a:t>
            </a:r>
            <a:r>
              <a:rPr lang="en-GB" sz="2200" i="1" dirty="0" smtClean="0"/>
              <a:t>child/</a:t>
            </a:r>
            <a:r>
              <a:rPr lang="en-GB" sz="2200" i="1" dirty="0" err="1" smtClean="0"/>
              <a:t>yp</a:t>
            </a:r>
            <a:r>
              <a:rPr lang="en-GB" sz="2200" dirty="0" smtClean="0"/>
              <a:t> communicate with </a:t>
            </a:r>
            <a:r>
              <a:rPr lang="en-GB" sz="2200" i="1" dirty="0" smtClean="0"/>
              <a:t>us</a:t>
            </a:r>
            <a:r>
              <a:rPr lang="en-GB" sz="2200" dirty="0" smtClean="0"/>
              <a:t>;</a:t>
            </a:r>
          </a:p>
          <a:p>
            <a:r>
              <a:rPr lang="en-GB" sz="2200" dirty="0"/>
              <a:t>So that </a:t>
            </a:r>
            <a:r>
              <a:rPr lang="en-GB" sz="2200" dirty="0" smtClean="0"/>
              <a:t>we can truly SEE </a:t>
            </a:r>
            <a:r>
              <a:rPr lang="en-GB" sz="2200" dirty="0"/>
              <a:t>and HEAR what </a:t>
            </a:r>
            <a:r>
              <a:rPr lang="en-GB" sz="2200" dirty="0" smtClean="0"/>
              <a:t>they are expressing </a:t>
            </a:r>
            <a:r>
              <a:rPr lang="en-GB" sz="2200" dirty="0"/>
              <a:t>to us, verbally or through their </a:t>
            </a:r>
            <a:r>
              <a:rPr lang="en-GB" sz="2200" dirty="0" smtClean="0"/>
              <a:t>behaviour;</a:t>
            </a:r>
          </a:p>
          <a:p>
            <a:r>
              <a:rPr lang="en-GB" sz="2200" dirty="0" smtClean="0"/>
              <a:t>It should entail a specific piece of work through employing certain tools/techniques;</a:t>
            </a:r>
          </a:p>
          <a:p>
            <a:r>
              <a:rPr lang="en-GB" sz="2200" dirty="0" smtClean="0"/>
              <a:t>Always ask permission from the child/young person before starting the direct work with him/her.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36" y="5445224"/>
            <a:ext cx="7896664" cy="1118660"/>
          </a:xfrm>
          <a:prstGeom prst="rect">
            <a:avLst/>
          </a:prstGeom>
        </p:spPr>
      </p:pic>
    </p:spTree>
    <p:extLst>
      <p:ext uri="{BB962C8B-B14F-4D97-AF65-F5344CB8AC3E}">
        <p14:creationId xmlns:p14="http://schemas.microsoft.com/office/powerpoint/2010/main" val="287898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Tree>
    <p:extLst>
      <p:ext uri="{BB962C8B-B14F-4D97-AF65-F5344CB8AC3E}">
        <p14:creationId xmlns:p14="http://schemas.microsoft.com/office/powerpoint/2010/main" val="2736589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slands "/>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extLst>
      <p:ext uri="{BB962C8B-B14F-4D97-AF65-F5344CB8AC3E}">
        <p14:creationId xmlns:p14="http://schemas.microsoft.com/office/powerpoint/2010/main" val="2461752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68" y="110183"/>
            <a:ext cx="8229600" cy="1143000"/>
          </a:xfrm>
        </p:spPr>
        <p:txBody>
          <a:bodyPr>
            <a:noAutofit/>
          </a:bodyPr>
          <a:lstStyle/>
          <a:p>
            <a:r>
              <a:rPr lang="en-GB" sz="3600" b="1" dirty="0" smtClean="0"/>
              <a:t>Technologies and Direct Work </a:t>
            </a:r>
            <a:br>
              <a:rPr lang="en-GB" sz="3600" b="1" dirty="0" smtClean="0"/>
            </a:br>
            <a:r>
              <a:rPr lang="en-GB" sz="3600" b="1" dirty="0" smtClean="0"/>
              <a:t>– see handout</a:t>
            </a:r>
            <a:endParaRPr lang="en-US" sz="3600" b="1" dirty="0"/>
          </a:p>
        </p:txBody>
      </p:sp>
      <p:sp>
        <p:nvSpPr>
          <p:cNvPr id="3" name="Content Placeholder 2"/>
          <p:cNvSpPr>
            <a:spLocks noGrp="1"/>
          </p:cNvSpPr>
          <p:nvPr>
            <p:ph idx="1"/>
          </p:nvPr>
        </p:nvSpPr>
        <p:spPr>
          <a:xfrm>
            <a:off x="593233" y="1556792"/>
            <a:ext cx="8229600" cy="4237931"/>
          </a:xfrm>
        </p:spPr>
        <p:txBody>
          <a:bodyPr>
            <a:normAutofit/>
          </a:bodyPr>
          <a:lstStyle/>
          <a:p>
            <a:pPr marL="0" indent="0">
              <a:buNone/>
            </a:pPr>
            <a:r>
              <a:rPr lang="en-GB" sz="2400" i="1" dirty="0" smtClean="0"/>
              <a:t>“computers </a:t>
            </a:r>
            <a:r>
              <a:rPr lang="en-GB" sz="2400" i="1" dirty="0"/>
              <a:t>can be beneﬁci</a:t>
            </a:r>
            <a:r>
              <a:rPr lang="en-GB" sz="2400" b="1" i="1" dirty="0"/>
              <a:t>a</a:t>
            </a:r>
            <a:r>
              <a:rPr lang="en-GB" sz="2400" i="1" dirty="0"/>
              <a:t>l as an aid to assessment and therapy, as they are an effective help for children enabling them to better express their emotions, feelings and describe experiences….The medium itself is appealing to children, and the sense of familiarity with the tool, as well as the feeling of being better than adults at using it, can be empowering for the child. Furthermore, the use of a computer to mediate sensitive discussions can release some pressure from the traditional one-to-one interview, by providing an external focus to the conversation” </a:t>
            </a:r>
            <a:r>
              <a:rPr lang="en-GB" sz="2400" dirty="0"/>
              <a:t>(Grasso et al., 2013, p.318).</a:t>
            </a:r>
            <a:endParaRPr lang="en-GB" sz="2400" i="1" dirty="0"/>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36" y="5445224"/>
            <a:ext cx="7896664" cy="1118660"/>
          </a:xfrm>
          <a:prstGeom prst="rect">
            <a:avLst/>
          </a:prstGeom>
        </p:spPr>
      </p:pic>
    </p:spTree>
    <p:extLst>
      <p:ext uri="{BB962C8B-B14F-4D97-AF65-F5344CB8AC3E}">
        <p14:creationId xmlns:p14="http://schemas.microsoft.com/office/powerpoint/2010/main" val="4193821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06091"/>
          </a:xfrm>
        </p:spPr>
        <p:txBody>
          <a:bodyPr>
            <a:noAutofit/>
          </a:bodyPr>
          <a:lstStyle/>
          <a:p>
            <a:r>
              <a:rPr lang="en-GB" sz="3200" b="1" dirty="0" smtClean="0"/>
              <a:t>In My Shoes by </a:t>
            </a:r>
            <a:br>
              <a:rPr lang="en-GB" sz="3200" b="1" dirty="0" smtClean="0"/>
            </a:br>
            <a:r>
              <a:rPr lang="en-GB" sz="3200" b="1" i="1" dirty="0" smtClean="0"/>
              <a:t>Child and Family Training</a:t>
            </a:r>
            <a:endParaRPr lang="en-GB" sz="3200" b="1" dirty="0"/>
          </a:p>
        </p:txBody>
      </p:sp>
      <p:sp>
        <p:nvSpPr>
          <p:cNvPr id="3" name="Content Placeholder 2"/>
          <p:cNvSpPr>
            <a:spLocks noGrp="1"/>
          </p:cNvSpPr>
          <p:nvPr>
            <p:ph idx="1"/>
          </p:nvPr>
        </p:nvSpPr>
        <p:spPr>
          <a:xfrm>
            <a:off x="179512" y="1412776"/>
            <a:ext cx="5472608" cy="5433913"/>
          </a:xfrm>
        </p:spPr>
        <p:txBody>
          <a:bodyPr>
            <a:noAutofit/>
          </a:bodyPr>
          <a:lstStyle/>
          <a:p>
            <a:r>
              <a:rPr lang="en-GB" sz="2400" dirty="0" smtClean="0"/>
              <a:t>Computer assisted</a:t>
            </a:r>
          </a:p>
          <a:p>
            <a:r>
              <a:rPr lang="en-GB" sz="2400" dirty="0" smtClean="0"/>
              <a:t>Develops conversations around pictures</a:t>
            </a:r>
          </a:p>
          <a:p>
            <a:r>
              <a:rPr lang="en-GB" sz="2400" dirty="0" smtClean="0"/>
              <a:t>Advantages of not being face to face</a:t>
            </a:r>
          </a:p>
          <a:p>
            <a:r>
              <a:rPr lang="en-GB" sz="2400" dirty="0" smtClean="0"/>
              <a:t>Active participation</a:t>
            </a:r>
          </a:p>
          <a:p>
            <a:r>
              <a:rPr lang="en-GB" sz="2400" dirty="0" smtClean="0"/>
              <a:t>Everything is recorded</a:t>
            </a:r>
          </a:p>
          <a:p>
            <a:r>
              <a:rPr lang="en-GB" sz="2400" dirty="0" smtClean="0"/>
              <a:t>Lawyers have asked for IMS interviews. </a:t>
            </a:r>
          </a:p>
          <a:p>
            <a:r>
              <a:rPr lang="en-GB" sz="2400" dirty="0" smtClean="0"/>
              <a:t>‘Emotions and Scenes’ section</a:t>
            </a:r>
          </a:p>
          <a:p>
            <a:r>
              <a:rPr lang="en-GB" sz="2400" dirty="0" smtClean="0"/>
              <a:t>Can give you a completely different dimension from the child’s case file.</a:t>
            </a:r>
          </a:p>
          <a:p>
            <a:r>
              <a:rPr lang="en-GB" sz="2400" dirty="0">
                <a:hlinkClick r:id="rId2"/>
              </a:rPr>
              <a:t>http://</a:t>
            </a:r>
            <a:r>
              <a:rPr lang="en-GB" sz="2400" dirty="0" smtClean="0">
                <a:hlinkClick r:id="rId2"/>
              </a:rPr>
              <a:t>www.childandfamilytraining.org.uk/28/In-My-Shoes</a:t>
            </a:r>
            <a:endParaRPr lang="en-GB" sz="2400" dirty="0" smtClean="0"/>
          </a:p>
          <a:p>
            <a:endParaRPr lang="en-GB" sz="2400" dirty="0"/>
          </a:p>
        </p:txBody>
      </p:sp>
      <p:pic>
        <p:nvPicPr>
          <p:cNvPr id="1026" name="Picture 2" descr="Image result for In My Shoes child and family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196752"/>
            <a:ext cx="3491880" cy="543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704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normAutofit fontScale="90000"/>
          </a:bodyPr>
          <a:lstStyle/>
          <a:p>
            <a:r>
              <a:rPr lang="en-GB" b="1" dirty="0" smtClean="0"/>
              <a:t>Bringing direct work to a close</a:t>
            </a:r>
            <a:endParaRPr lang="en-US" b="1" dirty="0"/>
          </a:p>
        </p:txBody>
      </p:sp>
      <p:sp>
        <p:nvSpPr>
          <p:cNvPr id="3" name="Content Placeholder 2"/>
          <p:cNvSpPr>
            <a:spLocks noGrp="1"/>
          </p:cNvSpPr>
          <p:nvPr>
            <p:ph idx="1"/>
          </p:nvPr>
        </p:nvSpPr>
        <p:spPr>
          <a:xfrm>
            <a:off x="296038" y="779868"/>
            <a:ext cx="8229600" cy="5256584"/>
          </a:xfrm>
        </p:spPr>
        <p:txBody>
          <a:bodyPr>
            <a:noAutofit/>
          </a:bodyPr>
          <a:lstStyle/>
          <a:p>
            <a:pPr marL="0" indent="0">
              <a:buNone/>
            </a:pPr>
            <a:r>
              <a:rPr lang="en-GB" sz="2200" b="1" dirty="0" smtClean="0"/>
              <a:t>Consider:</a:t>
            </a:r>
            <a:br>
              <a:rPr lang="en-GB" sz="2200" b="1" dirty="0" smtClean="0"/>
            </a:br>
            <a:endParaRPr lang="en-US" sz="2200" b="1" dirty="0" smtClean="0"/>
          </a:p>
          <a:p>
            <a:r>
              <a:rPr lang="en-US" sz="2200" dirty="0" smtClean="0"/>
              <a:t>Whether you have achieved your shared aims?</a:t>
            </a:r>
          </a:p>
          <a:p>
            <a:r>
              <a:rPr lang="en-US" sz="2200" dirty="0" smtClean="0"/>
              <a:t>How the relationship </a:t>
            </a:r>
            <a:r>
              <a:rPr lang="en-US" sz="2200" dirty="0"/>
              <a:t>with the child </a:t>
            </a:r>
            <a:r>
              <a:rPr lang="en-US" sz="2200" dirty="0" smtClean="0"/>
              <a:t>will finish </a:t>
            </a:r>
            <a:r>
              <a:rPr lang="en-US" sz="2200" dirty="0"/>
              <a:t>or alter</a:t>
            </a:r>
            <a:r>
              <a:rPr lang="en-US" sz="2200" dirty="0" smtClean="0"/>
              <a:t>?</a:t>
            </a:r>
          </a:p>
          <a:p>
            <a:r>
              <a:rPr lang="en-US" sz="2200" dirty="0" smtClean="0"/>
              <a:t>How </a:t>
            </a:r>
            <a:r>
              <a:rPr lang="en-US" sz="2200" dirty="0"/>
              <a:t>you will mark the end or changing nature of your work with the child</a:t>
            </a:r>
            <a:r>
              <a:rPr lang="en-US" sz="2200" dirty="0" smtClean="0"/>
              <a:t>?</a:t>
            </a:r>
          </a:p>
          <a:p>
            <a:r>
              <a:rPr lang="en-US" sz="2200" dirty="0" smtClean="0"/>
              <a:t>Whether </a:t>
            </a:r>
            <a:r>
              <a:rPr lang="en-US" sz="2200" dirty="0"/>
              <a:t>the child has someone else to confide </a:t>
            </a:r>
            <a:r>
              <a:rPr lang="en-US" sz="2200" dirty="0" smtClean="0"/>
              <a:t>in.</a:t>
            </a:r>
          </a:p>
          <a:p>
            <a:r>
              <a:rPr lang="en-US" sz="2200" dirty="0" smtClean="0"/>
              <a:t>Whether </a:t>
            </a:r>
            <a:r>
              <a:rPr lang="en-US" sz="2200" dirty="0"/>
              <a:t>the child will be able to get in touch with you or another social worker if </a:t>
            </a:r>
            <a:r>
              <a:rPr lang="en-US" sz="2200" dirty="0" smtClean="0"/>
              <a:t>needed</a:t>
            </a:r>
            <a:r>
              <a:rPr lang="en-US" sz="2200" dirty="0"/>
              <a:t>.</a:t>
            </a:r>
            <a:endParaRPr lang="en-US" sz="2200" dirty="0" smtClean="0"/>
          </a:p>
          <a:p>
            <a:r>
              <a:rPr lang="en-US" sz="2200" dirty="0" smtClean="0"/>
              <a:t>Whether </a:t>
            </a:r>
            <a:r>
              <a:rPr lang="en-US" sz="2200" dirty="0"/>
              <a:t>the child will have the confidence or ability to seek help, or can someone act on his/her behalf</a:t>
            </a:r>
            <a:r>
              <a:rPr lang="en-US" sz="2200" dirty="0" smtClean="0"/>
              <a:t>?</a:t>
            </a:r>
          </a:p>
          <a:p>
            <a:r>
              <a:rPr lang="en-GB" sz="2200" dirty="0" smtClean="0"/>
              <a:t>How the process(</a:t>
            </a:r>
            <a:r>
              <a:rPr lang="en-GB" sz="2200" dirty="0" err="1" smtClean="0"/>
              <a:t>es</a:t>
            </a:r>
            <a:r>
              <a:rPr lang="en-GB" sz="2200" dirty="0" smtClean="0"/>
              <a:t>) made us feel.</a:t>
            </a: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36" y="5445224"/>
            <a:ext cx="7896664" cy="1118660"/>
          </a:xfrm>
          <a:prstGeom prst="rect">
            <a:avLst/>
          </a:prstGeom>
        </p:spPr>
      </p:pic>
    </p:spTree>
    <p:extLst>
      <p:ext uri="{BB962C8B-B14F-4D97-AF65-F5344CB8AC3E}">
        <p14:creationId xmlns:p14="http://schemas.microsoft.com/office/powerpoint/2010/main" val="131968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Closing Reflections</a:t>
            </a:r>
            <a:endParaRPr lang="en-GB" b="1" dirty="0"/>
          </a:p>
        </p:txBody>
      </p:sp>
      <p:sp>
        <p:nvSpPr>
          <p:cNvPr id="3" name="Content Placeholder 2"/>
          <p:cNvSpPr>
            <a:spLocks noGrp="1"/>
          </p:cNvSpPr>
          <p:nvPr>
            <p:ph idx="1"/>
          </p:nvPr>
        </p:nvSpPr>
        <p:spPr/>
        <p:txBody>
          <a:bodyPr/>
          <a:lstStyle/>
          <a:p>
            <a:r>
              <a:rPr lang="en-US" dirty="0" smtClean="0"/>
              <a:t>Final thoughts;</a:t>
            </a:r>
            <a:br>
              <a:rPr lang="en-US" dirty="0" smtClean="0"/>
            </a:br>
            <a:endParaRPr lang="en-US" dirty="0" smtClean="0"/>
          </a:p>
          <a:p>
            <a:r>
              <a:rPr lang="en-GB" dirty="0" smtClean="0"/>
              <a:t>What </a:t>
            </a:r>
            <a:r>
              <a:rPr lang="en-GB" dirty="0"/>
              <a:t>may you do differently in the future</a:t>
            </a:r>
            <a:r>
              <a:rPr lang="en-GB" dirty="0" smtClean="0"/>
              <a:t>?</a:t>
            </a:r>
            <a:br>
              <a:rPr lang="en-GB" dirty="0" smtClean="0"/>
            </a:br>
            <a:endParaRPr lang="en-GB" dirty="0" smtClean="0"/>
          </a:p>
          <a:p>
            <a:r>
              <a:rPr lang="en-GB" dirty="0" smtClean="0"/>
              <a:t>What can your supervisor, team, organisation do to support you?</a:t>
            </a:r>
            <a:endParaRPr lang="en-US"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36" y="5445224"/>
            <a:ext cx="7896664" cy="1118660"/>
          </a:xfrm>
          <a:prstGeom prst="rect">
            <a:avLst/>
          </a:prstGeom>
        </p:spPr>
      </p:pic>
    </p:spTree>
    <p:extLst>
      <p:ext uri="{BB962C8B-B14F-4D97-AF65-F5344CB8AC3E}">
        <p14:creationId xmlns:p14="http://schemas.microsoft.com/office/powerpoint/2010/main" val="1858599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Direct Work with Children </a:t>
            </a:r>
            <a:br>
              <a:rPr lang="en-GB" sz="3200" dirty="0" smtClean="0"/>
            </a:br>
            <a:r>
              <a:rPr lang="en-GB" sz="3200" dirty="0" smtClean="0"/>
              <a:t>online, distance learning MA module </a:t>
            </a:r>
            <a:br>
              <a:rPr lang="en-GB" sz="3200" dirty="0" smtClean="0"/>
            </a:br>
            <a:r>
              <a:rPr lang="en-GB" sz="2800" dirty="0" smtClean="0"/>
              <a:t>(Centre for Child Protection)</a:t>
            </a:r>
            <a:endParaRPr lang="en-GB" sz="3200" dirty="0"/>
          </a:p>
        </p:txBody>
      </p:sp>
      <p:pic>
        <p:nvPicPr>
          <p:cNvPr id="4" name="Picture 3"/>
          <p:cNvPicPr>
            <a:picLocks noChangeAspect="1"/>
          </p:cNvPicPr>
          <p:nvPr/>
        </p:nvPicPr>
        <p:blipFill>
          <a:blip r:embed="rId2"/>
          <a:stretch>
            <a:fillRect/>
          </a:stretch>
        </p:blipFill>
        <p:spPr>
          <a:xfrm>
            <a:off x="107504" y="1700808"/>
            <a:ext cx="8928992" cy="5040560"/>
          </a:xfrm>
          <a:prstGeom prst="rect">
            <a:avLst/>
          </a:prstGeom>
        </p:spPr>
      </p:pic>
    </p:spTree>
    <p:extLst>
      <p:ext uri="{BB962C8B-B14F-4D97-AF65-F5344CB8AC3E}">
        <p14:creationId xmlns:p14="http://schemas.microsoft.com/office/powerpoint/2010/main" val="676968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188640"/>
            <a:ext cx="6347713" cy="1320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t>Useful further reading</a:t>
            </a:r>
            <a:endParaRPr lang="en-GB" sz="2800" b="1" dirty="0"/>
          </a:p>
        </p:txBody>
      </p:sp>
      <p:sp>
        <p:nvSpPr>
          <p:cNvPr id="3" name="Content Placeholder 2"/>
          <p:cNvSpPr txBox="1">
            <a:spLocks/>
          </p:cNvSpPr>
          <p:nvPr/>
        </p:nvSpPr>
        <p:spPr>
          <a:xfrm>
            <a:off x="323528" y="1052736"/>
            <a:ext cx="8229600" cy="56886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200" dirty="0"/>
              <a:t>Butler, I. and </a:t>
            </a:r>
            <a:r>
              <a:rPr lang="en-GB" sz="1200" dirty="0" err="1"/>
              <a:t>Drakeford</a:t>
            </a:r>
            <a:r>
              <a:rPr lang="en-GB" sz="1200" dirty="0"/>
              <a:t>, M. (2011). ‘Social Work on Trial’. (Bristol: The Policy Press).</a:t>
            </a:r>
            <a:endParaRPr lang="en-GB" sz="1200" b="1" dirty="0" smtClean="0"/>
          </a:p>
          <a:p>
            <a:r>
              <a:rPr lang="en-GB" sz="1200" dirty="0" smtClean="0"/>
              <a:t>Clark, A. and Moss, P. (2011). Listening to Young Children: The Mosaic Approach, 2nd </a:t>
            </a:r>
            <a:r>
              <a:rPr lang="en-GB" sz="1200" dirty="0" err="1" smtClean="0"/>
              <a:t>edn</a:t>
            </a:r>
            <a:r>
              <a:rPr lang="en-GB" sz="1200" dirty="0" smtClean="0"/>
              <a:t>. (London: National Children’s Bureau Enterprises).</a:t>
            </a:r>
          </a:p>
          <a:p>
            <a:r>
              <a:rPr lang="en-GB" sz="1200" dirty="0" err="1"/>
              <a:t>Fonagy</a:t>
            </a:r>
            <a:r>
              <a:rPr lang="en-GB" sz="1200" dirty="0"/>
              <a:t>, P., Steele, M., Steele, H., Moran, G.S. and </a:t>
            </a:r>
            <a:r>
              <a:rPr lang="en-GB" sz="1200" dirty="0" err="1"/>
              <a:t>Higgitt</a:t>
            </a:r>
            <a:r>
              <a:rPr lang="en-GB" sz="1200" dirty="0"/>
              <a:t>, A.C. (1991). ‘The Capacity for Understanding Mental States: the Reflective Self in Parent and Child its significance for Security of Attachment’. </a:t>
            </a:r>
            <a:r>
              <a:rPr lang="en-GB" sz="1200" u="sng" dirty="0"/>
              <a:t>Infant Mental Health</a:t>
            </a:r>
            <a:r>
              <a:rPr lang="en-GB" sz="1200" dirty="0"/>
              <a:t>. V.12(3), pp201-218</a:t>
            </a:r>
            <a:r>
              <a:rPr lang="en-GB" sz="1200" dirty="0" smtClean="0"/>
              <a:t>.</a:t>
            </a:r>
          </a:p>
          <a:p>
            <a:r>
              <a:rPr lang="en-US" sz="1200" dirty="0" smtClean="0"/>
              <a:t>Grasso</a:t>
            </a:r>
            <a:r>
              <a:rPr lang="en-US" sz="1200" dirty="0"/>
              <a:t>, F., Atkinson, K. and </a:t>
            </a:r>
            <a:r>
              <a:rPr lang="en-US" sz="1200" dirty="0" err="1"/>
              <a:t>Jimmieson</a:t>
            </a:r>
            <a:r>
              <a:rPr lang="en-US" sz="1200" dirty="0"/>
              <a:t>, P. (2103). ‘In My Shoes’ – A computer assisted interview for communicating with children about emotions. (</a:t>
            </a:r>
            <a:r>
              <a:rPr lang="en-US" sz="1200" dirty="0" err="1"/>
              <a:t>Humaine</a:t>
            </a:r>
            <a:r>
              <a:rPr lang="en-US" sz="1200" dirty="0"/>
              <a:t> Association Conference on Affective Computing and Intelligent Interaction).   </a:t>
            </a:r>
            <a:endParaRPr lang="en-GB" sz="1200" dirty="0"/>
          </a:p>
          <a:p>
            <a:r>
              <a:rPr lang="en-GB" sz="1200" dirty="0"/>
              <a:t>Ingram, R. (2012). ‘Emotions, social work practice and supervision: an uneasy alliance?’. </a:t>
            </a:r>
            <a:r>
              <a:rPr lang="en-GB" sz="1200" u="sng" dirty="0"/>
              <a:t>Journal of Social Work Practice</a:t>
            </a:r>
            <a:r>
              <a:rPr lang="en-GB" sz="1200" dirty="0"/>
              <a:t>, V.27(1), pp 5-19.</a:t>
            </a:r>
          </a:p>
          <a:p>
            <a:r>
              <a:rPr lang="en-GB" sz="1200" dirty="0"/>
              <a:t>Laming, W.H. (2003). ‘The Victoria </a:t>
            </a:r>
            <a:r>
              <a:rPr lang="en-GB" sz="1200" dirty="0" err="1"/>
              <a:t>Climbié</a:t>
            </a:r>
            <a:r>
              <a:rPr lang="en-GB" sz="1200" dirty="0"/>
              <a:t> Inquiry’. (TSO).</a:t>
            </a:r>
          </a:p>
          <a:p>
            <a:r>
              <a:rPr lang="en-GB" sz="1200" dirty="0" smtClean="0"/>
              <a:t>Leeson</a:t>
            </a:r>
            <a:r>
              <a:rPr lang="en-GB" sz="1200" dirty="0"/>
              <a:t>, C. (2010). The emotional labour of caring about looked after children. </a:t>
            </a:r>
            <a:r>
              <a:rPr lang="en-GB" sz="1200" u="sng" dirty="0"/>
              <a:t>Child and Family Social Work</a:t>
            </a:r>
            <a:r>
              <a:rPr lang="en-GB" sz="1200" dirty="0"/>
              <a:t>, V.15, </a:t>
            </a:r>
            <a:r>
              <a:rPr lang="en-GB" sz="1200" dirty="0" smtClean="0"/>
              <a:t>pp.483–491.</a:t>
            </a:r>
          </a:p>
          <a:p>
            <a:r>
              <a:rPr lang="en-US" sz="1200" dirty="0" smtClean="0"/>
              <a:t>Handley, G. and Doyle, C. (2014). Ascertaining the wishes and feelings of young children. </a:t>
            </a:r>
            <a:r>
              <a:rPr lang="en-US" sz="1200" u="sng" dirty="0" smtClean="0"/>
              <a:t>Child and Family Social Work, V.19, pp 443-454.  </a:t>
            </a:r>
          </a:p>
          <a:p>
            <a:r>
              <a:rPr lang="en-GB" sz="1200" dirty="0" err="1" smtClean="0"/>
              <a:t>Lefevre</a:t>
            </a:r>
            <a:r>
              <a:rPr lang="en-GB" sz="1200" dirty="0" smtClean="0"/>
              <a:t>, M., Tanner, K. and </a:t>
            </a:r>
            <a:r>
              <a:rPr lang="en-GB" sz="1200" dirty="0" err="1" smtClean="0"/>
              <a:t>Luckock</a:t>
            </a:r>
            <a:r>
              <a:rPr lang="en-GB" sz="1200" dirty="0" smtClean="0"/>
              <a:t>, B. (2008). Developing social work students’ communication skills with children and young people: a model for the qualifying level curriculum. </a:t>
            </a:r>
            <a:r>
              <a:rPr lang="en-GB" sz="1200" u="sng" dirty="0" smtClean="0"/>
              <a:t>Child and Family Social Work</a:t>
            </a:r>
            <a:r>
              <a:rPr lang="en-GB" sz="1200" dirty="0" smtClean="0"/>
              <a:t>, V.13, pp.166–176.</a:t>
            </a:r>
          </a:p>
          <a:p>
            <a:r>
              <a:rPr lang="en-GB" sz="1200" dirty="0"/>
              <a:t>Munro, E. (2011). ‘The Munro Review of Child Protection: a child-centred system’. (London: Department for Education</a:t>
            </a:r>
            <a:r>
              <a:rPr lang="en-GB" sz="1200" dirty="0" smtClean="0"/>
              <a:t>).</a:t>
            </a:r>
          </a:p>
          <a:p>
            <a:r>
              <a:rPr lang="en-GB" sz="1200" dirty="0"/>
              <a:t>North East Lincolnshire Local Safeguarding Children Board. Serious Case Review Report Child T (2017).</a:t>
            </a:r>
          </a:p>
          <a:p>
            <a:r>
              <a:rPr lang="en-GB" sz="1200" dirty="0"/>
              <a:t>O’Neill, T. (2010). ‘Someone to Love Us’. (London: Harper Collins Publishers).</a:t>
            </a:r>
          </a:p>
          <a:p>
            <a:r>
              <a:rPr lang="en-GB" sz="1200" dirty="0" smtClean="0"/>
              <a:t>Richards, S., </a:t>
            </a:r>
            <a:r>
              <a:rPr lang="en-GB" sz="1200" dirty="0" err="1" smtClean="0"/>
              <a:t>Ruch</a:t>
            </a:r>
            <a:r>
              <a:rPr lang="en-GB" sz="1200" dirty="0" smtClean="0"/>
              <a:t>, G. and Trevithick, P. (2005). Communication skills training for practice: the ethical dilemma for social work education. </a:t>
            </a:r>
            <a:r>
              <a:rPr lang="en-GB" sz="1200" u="sng" dirty="0" smtClean="0"/>
              <a:t>Social Work Education</a:t>
            </a:r>
            <a:r>
              <a:rPr lang="en-GB" sz="1200" dirty="0" smtClean="0"/>
              <a:t>, V.24 (4), pp.409–422.</a:t>
            </a:r>
          </a:p>
          <a:p>
            <a:r>
              <a:rPr lang="en-GB" sz="1200" dirty="0"/>
              <a:t>Shemmings, D. and Shemmings, Y. (2011). ‘Understanding Disorganised Attachment’. (Jessica Kingsley, London).  </a:t>
            </a:r>
          </a:p>
          <a:p>
            <a:r>
              <a:rPr lang="en-GB" sz="1200" dirty="0" err="1" smtClean="0"/>
              <a:t>Winnicott</a:t>
            </a:r>
            <a:r>
              <a:rPr lang="en-GB" sz="1200" dirty="0"/>
              <a:t>, C. and </a:t>
            </a:r>
            <a:r>
              <a:rPr lang="en-GB" sz="1200" dirty="0" err="1"/>
              <a:t>Kanter</a:t>
            </a:r>
            <a:r>
              <a:rPr lang="en-GB" sz="1200" dirty="0"/>
              <a:t>, J. (1997). ‘Communicating with Children’. </a:t>
            </a:r>
            <a:r>
              <a:rPr lang="en-GB" sz="1200" u="sng" dirty="0"/>
              <a:t>Smith College Studies in Social Work.</a:t>
            </a:r>
            <a:r>
              <a:rPr lang="en-GB" sz="1200" dirty="0"/>
              <a:t> V.67)2), pp115-178.</a:t>
            </a:r>
          </a:p>
          <a:p>
            <a:r>
              <a:rPr lang="en-GB" sz="1200" dirty="0" smtClean="0"/>
              <a:t>Winter, K. (2010). The perspectives of young children in care about their circumstances and implications for social work practice. </a:t>
            </a:r>
            <a:r>
              <a:rPr lang="en-GB" sz="1200" u="sng" dirty="0" smtClean="0"/>
              <a:t>Child &amp; Family Social Work</a:t>
            </a:r>
            <a:r>
              <a:rPr lang="en-GB" sz="1200" dirty="0" smtClean="0"/>
              <a:t>, V.15, pp.186–195.</a:t>
            </a:r>
          </a:p>
          <a:p>
            <a:endParaRPr lang="en-GB" sz="1200" dirty="0"/>
          </a:p>
          <a:p>
            <a:endParaRPr lang="en-GB" sz="1200" dirty="0"/>
          </a:p>
          <a:p>
            <a:endParaRPr lang="en-GB" sz="1200" dirty="0"/>
          </a:p>
          <a:p>
            <a:endParaRPr lang="en-GB" sz="1200" dirty="0"/>
          </a:p>
        </p:txBody>
      </p:sp>
    </p:spTree>
    <p:extLst>
      <p:ext uri="{BB962C8B-B14F-4D97-AF65-F5344CB8AC3E}">
        <p14:creationId xmlns:p14="http://schemas.microsoft.com/office/powerpoint/2010/main" val="2188411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3600" b="1" dirty="0" smtClean="0"/>
              <a:t>When direct work may be carried out</a:t>
            </a:r>
            <a:endParaRPr lang="en-US" sz="3600" b="1" dirty="0"/>
          </a:p>
        </p:txBody>
      </p:sp>
      <p:sp>
        <p:nvSpPr>
          <p:cNvPr id="3" name="Content Placeholder 2"/>
          <p:cNvSpPr>
            <a:spLocks noGrp="1"/>
          </p:cNvSpPr>
          <p:nvPr>
            <p:ph idx="1"/>
          </p:nvPr>
        </p:nvSpPr>
        <p:spPr>
          <a:xfrm>
            <a:off x="457200" y="1412776"/>
            <a:ext cx="8229600" cy="4309939"/>
          </a:xfrm>
        </p:spPr>
        <p:txBody>
          <a:bodyPr>
            <a:noAutofit/>
          </a:bodyPr>
          <a:lstStyle/>
          <a:p>
            <a:pPr>
              <a:lnSpc>
                <a:spcPct val="80000"/>
              </a:lnSpc>
            </a:pPr>
            <a:r>
              <a:rPr lang="en-GB" altLang="en-US" sz="2400" dirty="0"/>
              <a:t>Helping traumatised children and young people</a:t>
            </a:r>
          </a:p>
          <a:p>
            <a:pPr>
              <a:lnSpc>
                <a:spcPct val="80000"/>
              </a:lnSpc>
            </a:pPr>
            <a:r>
              <a:rPr lang="en-GB" altLang="en-US" sz="2400" dirty="0"/>
              <a:t>Gaining an understanding of children’s wishes and feelings</a:t>
            </a:r>
          </a:p>
          <a:p>
            <a:pPr>
              <a:lnSpc>
                <a:spcPct val="80000"/>
              </a:lnSpc>
            </a:pPr>
            <a:r>
              <a:rPr lang="en-GB" altLang="en-US" sz="2400" dirty="0"/>
              <a:t>Gaining an understanding of children and young people’s perceptions of his/her life and experiences </a:t>
            </a:r>
          </a:p>
          <a:p>
            <a:pPr>
              <a:lnSpc>
                <a:spcPct val="80000"/>
              </a:lnSpc>
            </a:pPr>
            <a:r>
              <a:rPr lang="en-GB" altLang="en-US" sz="2400" dirty="0" smtClean="0"/>
              <a:t>Reintegration </a:t>
            </a:r>
            <a:r>
              <a:rPr lang="en-GB" altLang="en-US" sz="2400" dirty="0"/>
              <a:t>of early life events</a:t>
            </a:r>
          </a:p>
          <a:p>
            <a:pPr>
              <a:lnSpc>
                <a:spcPct val="80000"/>
              </a:lnSpc>
            </a:pPr>
            <a:r>
              <a:rPr lang="en-GB" altLang="en-US" sz="2400" dirty="0"/>
              <a:t>Explaining plans for the future</a:t>
            </a:r>
          </a:p>
          <a:p>
            <a:pPr>
              <a:lnSpc>
                <a:spcPct val="80000"/>
              </a:lnSpc>
            </a:pPr>
            <a:r>
              <a:rPr lang="en-GB" altLang="en-US" sz="2400" dirty="0"/>
              <a:t>Addressing current </a:t>
            </a:r>
            <a:r>
              <a:rPr lang="en-GB" altLang="en-US" sz="2400" dirty="0" smtClean="0"/>
              <a:t>areas of concerns</a:t>
            </a:r>
            <a:endParaRPr lang="en-GB" altLang="en-US" sz="2400" dirty="0"/>
          </a:p>
          <a:p>
            <a:pPr>
              <a:lnSpc>
                <a:spcPct val="80000"/>
              </a:lnSpc>
            </a:pPr>
            <a:r>
              <a:rPr lang="en-GB" altLang="en-US" sz="2400" dirty="0"/>
              <a:t>Helping children to ‘keep safe’ </a:t>
            </a:r>
          </a:p>
          <a:p>
            <a:pPr>
              <a:lnSpc>
                <a:spcPct val="80000"/>
              </a:lnSpc>
            </a:pPr>
            <a:r>
              <a:rPr lang="en-GB" altLang="en-US" sz="2400" dirty="0"/>
              <a:t>Facilitating identity formation and increasing children and young people’s knowledge of self</a:t>
            </a:r>
          </a:p>
          <a:p>
            <a:pPr>
              <a:lnSpc>
                <a:spcPct val="80000"/>
              </a:lnSpc>
            </a:pPr>
            <a:r>
              <a:rPr lang="en-GB" altLang="en-US" sz="2400" dirty="0"/>
              <a:t>Helping children gain and sustain friendships</a:t>
            </a:r>
          </a:p>
          <a:p>
            <a:pPr>
              <a:lnSpc>
                <a:spcPct val="80000"/>
              </a:lnSpc>
            </a:pPr>
            <a:r>
              <a:rPr lang="en-GB" altLang="en-US" sz="2400" dirty="0"/>
              <a:t>Helping children and young people within their family relationships</a:t>
            </a:r>
          </a:p>
          <a:p>
            <a:endParaRPr lang="en-US" sz="2400" dirty="0"/>
          </a:p>
        </p:txBody>
      </p:sp>
    </p:spTree>
    <p:extLst>
      <p:ext uri="{BB962C8B-B14F-4D97-AF65-F5344CB8AC3E}">
        <p14:creationId xmlns:p14="http://schemas.microsoft.com/office/powerpoint/2010/main" val="392140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115"/>
            <a:ext cx="8229600" cy="836605"/>
          </a:xfrm>
        </p:spPr>
        <p:txBody>
          <a:bodyPr/>
          <a:lstStyle/>
          <a:p>
            <a:r>
              <a:rPr lang="en-GB" b="1" dirty="0" smtClean="0"/>
              <a:t>Reviewing our direct work</a:t>
            </a:r>
            <a:endParaRPr lang="en-US" b="1" dirty="0"/>
          </a:p>
        </p:txBody>
      </p:sp>
      <p:sp>
        <p:nvSpPr>
          <p:cNvPr id="3" name="Content Placeholder 2"/>
          <p:cNvSpPr>
            <a:spLocks noGrp="1"/>
          </p:cNvSpPr>
          <p:nvPr>
            <p:ph idx="1"/>
          </p:nvPr>
        </p:nvSpPr>
        <p:spPr>
          <a:xfrm>
            <a:off x="469007" y="1072628"/>
            <a:ext cx="8229600" cy="4525963"/>
          </a:xfrm>
        </p:spPr>
        <p:txBody>
          <a:bodyPr>
            <a:normAutofit/>
          </a:bodyPr>
          <a:lstStyle/>
          <a:p>
            <a:pPr marL="0" indent="0">
              <a:buNone/>
            </a:pPr>
            <a:r>
              <a:rPr lang="en-US" sz="2800" dirty="0"/>
              <a:t>As in all aspects of practice, we need to reflect upon whether the direct work we are carrying out is progressing well. It is important to consider</a:t>
            </a:r>
            <a:r>
              <a:rPr lang="en-US" sz="2800" dirty="0" smtClean="0"/>
              <a:t>:</a:t>
            </a:r>
            <a:br>
              <a:rPr lang="en-US" sz="2800" dirty="0" smtClean="0"/>
            </a:br>
            <a:endParaRPr lang="en-US" sz="2800" dirty="0" smtClean="0"/>
          </a:p>
          <a:p>
            <a:r>
              <a:rPr lang="en-US" sz="2800" dirty="0" smtClean="0"/>
              <a:t>What sense is the child making of the work with you?</a:t>
            </a:r>
          </a:p>
          <a:p>
            <a:r>
              <a:rPr lang="en-US" sz="2800" dirty="0" smtClean="0"/>
              <a:t>Are </a:t>
            </a:r>
            <a:r>
              <a:rPr lang="en-US" sz="2800" dirty="0"/>
              <a:t>the methods effective or do they need to be altered?</a:t>
            </a:r>
          </a:p>
          <a:p>
            <a:r>
              <a:rPr lang="en-GB" sz="2800" dirty="0" smtClean="0"/>
              <a:t>Whether </a:t>
            </a:r>
            <a:r>
              <a:rPr lang="en-GB" sz="2800" dirty="0"/>
              <a:t>someone else may be able to connect more with the child.</a:t>
            </a:r>
            <a:endParaRPr lang="en-US" sz="2800" dirty="0"/>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36" y="5445224"/>
            <a:ext cx="7896664" cy="1118660"/>
          </a:xfrm>
          <a:prstGeom prst="rect">
            <a:avLst/>
          </a:prstGeom>
        </p:spPr>
      </p:pic>
    </p:spTree>
    <p:extLst>
      <p:ext uri="{BB962C8B-B14F-4D97-AF65-F5344CB8AC3E}">
        <p14:creationId xmlns:p14="http://schemas.microsoft.com/office/powerpoint/2010/main" val="3469848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600" b="1" dirty="0" smtClean="0"/>
              <a:t>Research and policy frameworks</a:t>
            </a:r>
            <a:endParaRPr lang="en-GB" sz="3600" b="1" dirty="0"/>
          </a:p>
        </p:txBody>
      </p:sp>
      <p:sp>
        <p:nvSpPr>
          <p:cNvPr id="3" name="Content Placeholder 2"/>
          <p:cNvSpPr>
            <a:spLocks noGrp="1"/>
          </p:cNvSpPr>
          <p:nvPr>
            <p:ph idx="1"/>
          </p:nvPr>
        </p:nvSpPr>
        <p:spPr>
          <a:xfrm>
            <a:off x="457200" y="1417638"/>
            <a:ext cx="8229600" cy="4708525"/>
          </a:xfrm>
        </p:spPr>
        <p:txBody>
          <a:bodyPr>
            <a:normAutofit fontScale="70000" lnSpcReduction="20000"/>
          </a:bodyPr>
          <a:lstStyle/>
          <a:p>
            <a:r>
              <a:rPr lang="en-GB" dirty="0" smtClean="0"/>
              <a:t>There has been a significant amount of research about direct work – see handout;</a:t>
            </a:r>
            <a:br>
              <a:rPr lang="en-GB" dirty="0" smtClean="0"/>
            </a:br>
            <a:endParaRPr lang="en-GB" dirty="0" smtClean="0"/>
          </a:p>
          <a:p>
            <a:r>
              <a:rPr lang="en-GB" dirty="0" smtClean="0"/>
              <a:t>1989, 2004 Acts; UN Convention on the Rights of the Child; 2011 Munro Review:</a:t>
            </a:r>
            <a:br>
              <a:rPr lang="en-GB" dirty="0" smtClean="0"/>
            </a:br>
            <a:endParaRPr lang="en-GB" dirty="0" smtClean="0"/>
          </a:p>
          <a:p>
            <a:r>
              <a:rPr lang="en-GB" i="1" dirty="0" smtClean="0"/>
              <a:t>‘Participation can be empowering if undertaken well. However, many practitioners feel ill-equipped to communicate with children and involve them at every stage of the child protection process…the core skills required for effective communication with children ….include listening, being able to convey genuine interest, empathic concern, understanding, emotional warmth, respect for the child, and the capacity to reflect and to manage emotions’ </a:t>
            </a:r>
            <a:r>
              <a:rPr lang="en-GB" dirty="0" smtClean="0"/>
              <a:t>(Munro, 2011; page 25).</a:t>
            </a:r>
            <a:endParaRPr lang="en-GB" i="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36" y="5445224"/>
            <a:ext cx="7896664" cy="1118660"/>
          </a:xfrm>
          <a:prstGeom prst="rect">
            <a:avLst/>
          </a:prstGeom>
        </p:spPr>
      </p:pic>
    </p:spTree>
    <p:extLst>
      <p:ext uri="{BB962C8B-B14F-4D97-AF65-F5344CB8AC3E}">
        <p14:creationId xmlns:p14="http://schemas.microsoft.com/office/powerpoint/2010/main" val="526608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3568" y="188639"/>
            <a:ext cx="7772400" cy="1656185"/>
          </a:xfrm>
        </p:spPr>
        <p:txBody>
          <a:bodyPr>
            <a:noAutofit/>
          </a:bodyPr>
          <a:lstStyle/>
          <a:p>
            <a:r>
              <a:rPr lang="en-GB" sz="3600" b="1" dirty="0" smtClean="0"/>
              <a:t>Today’s Aim </a:t>
            </a:r>
            <a:endParaRPr lang="en-GB" sz="3600" b="1" dirty="0"/>
          </a:p>
        </p:txBody>
      </p:sp>
      <p:sp>
        <p:nvSpPr>
          <p:cNvPr id="6" name="Subtitle 5"/>
          <p:cNvSpPr>
            <a:spLocks noGrp="1"/>
          </p:cNvSpPr>
          <p:nvPr>
            <p:ph type="subTitle" idx="1"/>
          </p:nvPr>
        </p:nvSpPr>
        <p:spPr>
          <a:xfrm>
            <a:off x="79144" y="152635"/>
            <a:ext cx="8856984" cy="864096"/>
          </a:xfrm>
        </p:spPr>
        <p:txBody>
          <a:bodyPr>
            <a:noAutofit/>
          </a:bodyPr>
          <a:lstStyle/>
          <a:p>
            <a:pPr algn="l"/>
            <a:endParaRPr lang="en-GB" sz="2800" dirty="0" smtClean="0">
              <a:solidFill>
                <a:srgbClr val="0070C0"/>
              </a:solidFill>
            </a:endParaRPr>
          </a:p>
          <a:p>
            <a:pPr algn="l"/>
            <a:endParaRPr lang="en-GB" sz="2800" dirty="0">
              <a:solidFill>
                <a:srgbClr val="0070C0"/>
              </a:solidFill>
            </a:endParaRPr>
          </a:p>
          <a:p>
            <a:pPr algn="l"/>
            <a:endParaRPr lang="en-GB" sz="2800" dirty="0" smtClean="0">
              <a:solidFill>
                <a:srgbClr val="0070C0"/>
              </a:solidFill>
            </a:endParaRPr>
          </a:p>
          <a:p>
            <a:r>
              <a:rPr lang="en-GB" sz="2800" dirty="0" smtClean="0">
                <a:solidFill>
                  <a:schemeClr val="tx2">
                    <a:lumMod val="60000"/>
                    <a:lumOff val="40000"/>
                  </a:schemeClr>
                </a:solidFill>
              </a:rPr>
              <a:t>To </a:t>
            </a:r>
            <a:r>
              <a:rPr lang="en-GB" sz="2800" dirty="0">
                <a:solidFill>
                  <a:schemeClr val="tx2">
                    <a:lumMod val="60000"/>
                    <a:lumOff val="40000"/>
                  </a:schemeClr>
                </a:solidFill>
              </a:rPr>
              <a:t>increase practitioner confidence in undertaking effective direct work practice </a:t>
            </a:r>
            <a:r>
              <a:rPr lang="en-GB" sz="2800" dirty="0" smtClean="0">
                <a:solidFill>
                  <a:schemeClr val="tx2">
                    <a:lumMod val="60000"/>
                    <a:lumOff val="40000"/>
                  </a:schemeClr>
                </a:solidFill>
              </a:rPr>
              <a:t>through providing a </a:t>
            </a:r>
            <a:r>
              <a:rPr lang="en-GB" sz="2800" dirty="0">
                <a:solidFill>
                  <a:schemeClr val="tx2">
                    <a:lumMod val="60000"/>
                    <a:lumOff val="40000"/>
                  </a:schemeClr>
                </a:solidFill>
              </a:rPr>
              <a:t>reflective space </a:t>
            </a:r>
            <a:r>
              <a:rPr lang="en-GB" sz="2800" dirty="0" smtClean="0">
                <a:solidFill>
                  <a:schemeClr val="tx2">
                    <a:lumMod val="60000"/>
                    <a:lumOff val="40000"/>
                  </a:schemeClr>
                </a:solidFill>
              </a:rPr>
              <a:t>in which we can appreciate the relationship between:</a:t>
            </a:r>
            <a:br>
              <a:rPr lang="en-GB" sz="2800" dirty="0" smtClean="0">
                <a:solidFill>
                  <a:schemeClr val="tx2">
                    <a:lumMod val="60000"/>
                    <a:lumOff val="40000"/>
                  </a:schemeClr>
                </a:solidFill>
              </a:rPr>
            </a:br>
            <a:r>
              <a:rPr lang="en-GB" sz="2800" dirty="0" smtClean="0">
                <a:solidFill>
                  <a:schemeClr val="tx2">
                    <a:lumMod val="60000"/>
                    <a:lumOff val="40000"/>
                  </a:schemeClr>
                </a:solidFill>
              </a:rPr>
              <a:t/>
            </a:r>
            <a:br>
              <a:rPr lang="en-GB" sz="2800" dirty="0" smtClean="0">
                <a:solidFill>
                  <a:schemeClr val="tx2">
                    <a:lumMod val="60000"/>
                    <a:lumOff val="40000"/>
                  </a:schemeClr>
                </a:solidFill>
              </a:rPr>
            </a:br>
            <a:r>
              <a:rPr lang="en-GB" sz="2800" b="1" dirty="0" smtClean="0">
                <a:solidFill>
                  <a:schemeClr val="tx2">
                    <a:lumMod val="60000"/>
                    <a:lumOff val="40000"/>
                  </a:schemeClr>
                </a:solidFill>
              </a:rPr>
              <a:t>hearing/observing children and young </a:t>
            </a:r>
            <a:r>
              <a:rPr lang="en-GB" sz="2800" b="1" dirty="0">
                <a:solidFill>
                  <a:schemeClr val="tx2">
                    <a:lumMod val="60000"/>
                    <a:lumOff val="40000"/>
                  </a:schemeClr>
                </a:solidFill>
              </a:rPr>
              <a:t>people, </a:t>
            </a:r>
            <a:r>
              <a:rPr lang="en-GB" sz="2800" b="1" dirty="0" err="1" smtClean="0">
                <a:solidFill>
                  <a:schemeClr val="tx2">
                    <a:lumMod val="60000"/>
                    <a:lumOff val="40000"/>
                  </a:schemeClr>
                </a:solidFill>
              </a:rPr>
              <a:t>mentalisation</a:t>
            </a:r>
            <a:endParaRPr lang="en-GB" sz="2800" b="1" dirty="0" smtClean="0">
              <a:solidFill>
                <a:schemeClr val="tx2">
                  <a:lumMod val="60000"/>
                  <a:lumOff val="40000"/>
                </a:schemeClr>
              </a:solidFill>
            </a:endParaRPr>
          </a:p>
          <a:p>
            <a:r>
              <a:rPr lang="en-GB" sz="2800" dirty="0">
                <a:solidFill>
                  <a:schemeClr val="tx2">
                    <a:lumMod val="60000"/>
                    <a:lumOff val="40000"/>
                  </a:schemeClr>
                </a:solidFill>
              </a:rPr>
              <a:t>a</a:t>
            </a:r>
            <a:r>
              <a:rPr lang="en-GB" sz="2800" dirty="0" smtClean="0">
                <a:solidFill>
                  <a:schemeClr val="tx2">
                    <a:lumMod val="60000"/>
                    <a:lumOff val="40000"/>
                  </a:schemeClr>
                </a:solidFill>
              </a:rPr>
              <a:t>nd</a:t>
            </a:r>
            <a:endParaRPr lang="en-GB" sz="2800" b="1" dirty="0" smtClean="0">
              <a:solidFill>
                <a:schemeClr val="tx2">
                  <a:lumMod val="60000"/>
                  <a:lumOff val="40000"/>
                </a:schemeClr>
              </a:solidFill>
            </a:endParaRPr>
          </a:p>
          <a:p>
            <a:r>
              <a:rPr lang="en-GB" sz="2800" b="1" dirty="0" smtClean="0">
                <a:solidFill>
                  <a:schemeClr val="tx2">
                    <a:lumMod val="60000"/>
                    <a:lumOff val="40000"/>
                  </a:schemeClr>
                </a:solidFill>
              </a:rPr>
              <a:t> </a:t>
            </a:r>
            <a:r>
              <a:rPr lang="en-GB" sz="2800" b="1" dirty="0">
                <a:solidFill>
                  <a:schemeClr val="tx2">
                    <a:lumMod val="60000"/>
                    <a:lumOff val="40000"/>
                  </a:schemeClr>
                </a:solidFill>
              </a:rPr>
              <a:t>our own </a:t>
            </a:r>
            <a:r>
              <a:rPr lang="en-GB" sz="2800" b="1" dirty="0" smtClean="0">
                <a:solidFill>
                  <a:schemeClr val="tx2">
                    <a:lumMod val="60000"/>
                    <a:lumOff val="40000"/>
                  </a:schemeClr>
                </a:solidFill>
              </a:rPr>
              <a:t>feelings.</a:t>
            </a:r>
            <a:endParaRPr lang="en-US" sz="2800" b="1" dirty="0">
              <a:solidFill>
                <a:schemeClr val="tx2">
                  <a:lumMod val="60000"/>
                  <a:lumOff val="40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04" y="5717214"/>
            <a:ext cx="7896664" cy="1118660"/>
          </a:xfrm>
          <a:prstGeom prst="rect">
            <a:avLst/>
          </a:prstGeom>
        </p:spPr>
      </p:pic>
    </p:spTree>
    <p:extLst>
      <p:ext uri="{BB962C8B-B14F-4D97-AF65-F5344CB8AC3E}">
        <p14:creationId xmlns:p14="http://schemas.microsoft.com/office/powerpoint/2010/main" val="1006468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504056"/>
          </a:xfrm>
        </p:spPr>
        <p:txBody>
          <a:bodyPr>
            <a:noAutofit/>
          </a:bodyPr>
          <a:lstStyle/>
          <a:p>
            <a:r>
              <a:rPr lang="en-GB" sz="3200" b="1" dirty="0"/>
              <a:t>Learning Outcomes for today</a:t>
            </a:r>
            <a:br>
              <a:rPr lang="en-GB" sz="3200" b="1" dirty="0"/>
            </a:br>
            <a:endParaRPr lang="en-US" sz="3200" dirty="0"/>
          </a:p>
        </p:txBody>
      </p:sp>
      <p:sp>
        <p:nvSpPr>
          <p:cNvPr id="3" name="Content Placeholder 2"/>
          <p:cNvSpPr>
            <a:spLocks noGrp="1"/>
          </p:cNvSpPr>
          <p:nvPr>
            <p:ph idx="1"/>
          </p:nvPr>
        </p:nvSpPr>
        <p:spPr>
          <a:xfrm>
            <a:off x="457200" y="764704"/>
            <a:ext cx="8229600" cy="6093296"/>
          </a:xfrm>
        </p:spPr>
        <p:txBody>
          <a:bodyPr>
            <a:normAutofit fontScale="70000" lnSpcReduction="20000"/>
          </a:bodyPr>
          <a:lstStyle/>
          <a:p>
            <a:pPr marL="0" indent="0">
              <a:buNone/>
            </a:pPr>
            <a:r>
              <a:rPr lang="en-GB" b="1" dirty="0"/>
              <a:t>Morning:</a:t>
            </a:r>
          </a:p>
          <a:p>
            <a:pPr marL="285750" indent="-285750"/>
            <a:r>
              <a:rPr lang="en-GB" dirty="0"/>
              <a:t>Remind ourselves of the importance of effective direct work skills.</a:t>
            </a:r>
          </a:p>
          <a:p>
            <a:pPr marL="285750" indent="-285750"/>
            <a:r>
              <a:rPr lang="en-GB" dirty="0"/>
              <a:t>Utilise a technique which may support children in care.</a:t>
            </a:r>
          </a:p>
          <a:p>
            <a:pPr marL="285750" indent="-285750"/>
            <a:r>
              <a:rPr lang="en-GB" dirty="0" smtClean="0"/>
              <a:t>Develop </a:t>
            </a:r>
            <a:r>
              <a:rPr lang="en-GB" dirty="0"/>
              <a:t>our definition of ‘direct work’ through the concept of ‘</a:t>
            </a:r>
            <a:r>
              <a:rPr lang="en-GB" dirty="0" err="1"/>
              <a:t>mentalisation</a:t>
            </a:r>
            <a:r>
              <a:rPr lang="en-GB" dirty="0" smtClean="0"/>
              <a:t>’: “Just </a:t>
            </a:r>
            <a:r>
              <a:rPr lang="en-GB" dirty="0"/>
              <a:t>because you don’t show emotion, doesn’t mean you don’t feel emotion”. </a:t>
            </a:r>
          </a:p>
          <a:p>
            <a:pPr marL="285750" indent="-285750"/>
            <a:r>
              <a:rPr lang="en-GB" dirty="0"/>
              <a:t>Examine some of the barriers to effective direct work including how it makes us feel.</a:t>
            </a:r>
          </a:p>
          <a:p>
            <a:pPr marL="285750" indent="-285750"/>
            <a:r>
              <a:rPr lang="en-GB" dirty="0"/>
              <a:t>Participate in specific direct work </a:t>
            </a:r>
            <a:r>
              <a:rPr lang="en-GB" dirty="0" smtClean="0"/>
              <a:t>activities.</a:t>
            </a:r>
            <a:br>
              <a:rPr lang="en-GB" dirty="0" smtClean="0"/>
            </a:br>
            <a:endParaRPr lang="en-GB" dirty="0"/>
          </a:p>
          <a:p>
            <a:pPr marL="0" indent="0">
              <a:buNone/>
            </a:pPr>
            <a:r>
              <a:rPr lang="en-GB" b="1" dirty="0"/>
              <a:t>Afternoon: </a:t>
            </a:r>
          </a:p>
          <a:p>
            <a:pPr marL="171450" indent="-171450"/>
            <a:r>
              <a:rPr lang="en-GB" dirty="0"/>
              <a:t>Getting us to think outside of the box and develop our communication skills in a creative and innovative way.</a:t>
            </a:r>
          </a:p>
          <a:p>
            <a:pPr marL="171450" indent="-171450"/>
            <a:r>
              <a:rPr lang="en-GB" dirty="0"/>
              <a:t>Continue active participation in direct work activities.</a:t>
            </a:r>
          </a:p>
          <a:p>
            <a:pPr marL="171450" indent="-171450"/>
            <a:r>
              <a:rPr lang="en-GB" dirty="0" smtClean="0"/>
              <a:t>Expanding </a:t>
            </a:r>
            <a:r>
              <a:rPr lang="en-GB" dirty="0"/>
              <a:t>our knowledge about using technology in direct work interactions</a:t>
            </a:r>
            <a:r>
              <a:rPr lang="en-GB" dirty="0" smtClean="0"/>
              <a:t>.</a:t>
            </a:r>
          </a:p>
          <a:p>
            <a:pPr marL="171450" indent="-171450"/>
            <a:r>
              <a:rPr lang="en-GB" dirty="0" smtClean="0"/>
              <a:t>Bringing direct work to a close and how we need to be supported. </a:t>
            </a:r>
            <a:endParaRPr lang="en-GB" dirty="0"/>
          </a:p>
          <a:p>
            <a:endParaRPr lang="en-US" dirty="0"/>
          </a:p>
        </p:txBody>
      </p:sp>
    </p:spTree>
    <p:extLst>
      <p:ext uri="{BB962C8B-B14F-4D97-AF65-F5344CB8AC3E}">
        <p14:creationId xmlns:p14="http://schemas.microsoft.com/office/powerpoint/2010/main" val="4224317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1000"/>
                                        <p:tgtEl>
                                          <p:spTgt spid="3">
                                            <p:txEl>
                                              <p:pRg st="10" end="10"/>
                                            </p:txEl>
                                          </p:spTgt>
                                        </p:tgtEl>
                                      </p:cBhvr>
                                    </p:animEffect>
                                    <p:anim calcmode="lin" valueType="num">
                                      <p:cBhvr>
                                        <p:cTn id="5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GB" b="1" dirty="0" smtClean="0"/>
              <a:t>Ground rules</a:t>
            </a:r>
            <a:endParaRPr lang="en-GB" b="1" dirty="0"/>
          </a:p>
        </p:txBody>
      </p:sp>
      <p:sp>
        <p:nvSpPr>
          <p:cNvPr id="3" name="Content Placeholder 2"/>
          <p:cNvSpPr>
            <a:spLocks noGrp="1"/>
          </p:cNvSpPr>
          <p:nvPr>
            <p:ph idx="1"/>
          </p:nvPr>
        </p:nvSpPr>
        <p:spPr>
          <a:xfrm>
            <a:off x="251520" y="908720"/>
            <a:ext cx="8784976" cy="3528393"/>
          </a:xfrm>
        </p:spPr>
        <p:txBody>
          <a:bodyPr>
            <a:noAutofit/>
          </a:bodyPr>
          <a:lstStyle/>
          <a:p>
            <a:r>
              <a:rPr lang="en-GB" sz="2000" dirty="0"/>
              <a:t>Listen, Think and Reflect throughout the day;</a:t>
            </a:r>
          </a:p>
          <a:p>
            <a:r>
              <a:rPr lang="en-GB" sz="2000" dirty="0"/>
              <a:t>During the 6 direct work activities, do not talk but stick to the activity in </a:t>
            </a:r>
            <a:r>
              <a:rPr lang="en-GB" sz="2000" dirty="0" smtClean="0"/>
              <a:t>hand and see </a:t>
            </a:r>
            <a:r>
              <a:rPr lang="en-GB" sz="2000" dirty="0"/>
              <a:t>the activities as real direct work interactions</a:t>
            </a:r>
            <a:r>
              <a:rPr lang="en-GB" sz="2000" dirty="0" smtClean="0"/>
              <a:t>;</a:t>
            </a:r>
          </a:p>
          <a:p>
            <a:r>
              <a:rPr lang="en-GB" sz="2000" dirty="0" smtClean="0"/>
              <a:t>Complete the activities as YOU but during the day, keep the children/young people you typically work with in your mind;</a:t>
            </a:r>
          </a:p>
          <a:p>
            <a:r>
              <a:rPr lang="en-GB" sz="2000" dirty="0" smtClean="0"/>
              <a:t>Be sensitive to your own feelings and the feelings of others;</a:t>
            </a:r>
          </a:p>
          <a:p>
            <a:r>
              <a:rPr lang="en-GB" sz="2000" dirty="0"/>
              <a:t>Switch your phone on silence and try to only check it during tea/lunch breaks.</a:t>
            </a:r>
          </a:p>
          <a:p>
            <a:r>
              <a:rPr lang="en-GB" sz="2000" dirty="0" smtClean="0"/>
              <a:t>Not a rule but please feel free to speak to the facilitators if you feel uncomfortable or concerned about anything.</a:t>
            </a:r>
          </a:p>
        </p:txBody>
      </p:sp>
      <p:pic>
        <p:nvPicPr>
          <p:cNvPr id="1026" name="Picture 2" descr="http://marketingchristianbooks.files.wordpress.com/2011/05/caring_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783" y="4137520"/>
            <a:ext cx="2219657" cy="25358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media-cache-ak0.pinimg.com/736x/a4/73/be/a473beb3c6b8122e489f8b3ac05cb3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293095"/>
            <a:ext cx="2088232" cy="23802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3.scoopwhoop.com/vagabomb/static/images/thin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424" y="4137521"/>
            <a:ext cx="2184177" cy="253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82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2121</Words>
  <Application>Microsoft Office PowerPoint</Application>
  <PresentationFormat>On-screen Show (4:3)</PresentationFormat>
  <Paragraphs>200</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Times New Roman</vt:lpstr>
      <vt:lpstr>Office Theme</vt:lpstr>
      <vt:lpstr>Direct Work with Children and Young People: a new perspective</vt:lpstr>
      <vt:lpstr>PowerPoint Presentation</vt:lpstr>
      <vt:lpstr>What do we mean by direct work?</vt:lpstr>
      <vt:lpstr>When direct work may be carried out</vt:lpstr>
      <vt:lpstr>Reviewing our direct work</vt:lpstr>
      <vt:lpstr>Research and policy frameworks</vt:lpstr>
      <vt:lpstr>Today’s Aim </vt:lpstr>
      <vt:lpstr>Learning Outcomes for today </vt:lpstr>
      <vt:lpstr>Ground rules</vt:lpstr>
      <vt:lpstr>Direct Work Activity 1: Mapping the Life of a Looked After Child</vt:lpstr>
      <vt:lpstr>PowerPoint Presentation</vt:lpstr>
      <vt:lpstr>PowerPoint Presentation</vt:lpstr>
      <vt:lpstr>An attempt to portray a child’s perspective (by Radio 4) </vt:lpstr>
      <vt:lpstr>PowerPoint Presentation</vt:lpstr>
      <vt:lpstr>PowerPoint Presentation</vt:lpstr>
      <vt:lpstr>PowerPoint Presentation</vt:lpstr>
      <vt:lpstr>PowerPoint Presentation</vt:lpstr>
      <vt:lpstr>Direct Work Activity 2: ‘Rosie 2’: Mentalising Rosie or Trevor</vt:lpstr>
      <vt:lpstr>Direct Work Activity 3: The Feelings Cards</vt:lpstr>
      <vt:lpstr>Having a go at the Feelings Cards</vt:lpstr>
      <vt:lpstr>PowerPoint Presentation</vt:lpstr>
      <vt:lpstr>Direct Work Activity 4: Creating Your World through Sand Play  </vt:lpstr>
      <vt:lpstr>Group feedback on the sand tray technique</vt:lpstr>
      <vt:lpstr>What facilitates effective direct work?</vt:lpstr>
      <vt:lpstr>Supporting you the practitioner </vt:lpstr>
      <vt:lpstr>PowerPoint Presentation</vt:lpstr>
      <vt:lpstr>PowerPoint Presentation</vt:lpstr>
      <vt:lpstr>Direct Work Activity 5: Keeping children safe from online grooming </vt:lpstr>
      <vt:lpstr>Direct Activity 6 – Further tools for Direct Work</vt:lpstr>
      <vt:lpstr>PowerPoint Presentation</vt:lpstr>
      <vt:lpstr>PowerPoint Presentation</vt:lpstr>
      <vt:lpstr>Technologies and Direct Work  – see handout</vt:lpstr>
      <vt:lpstr>In My Shoes by  Child and Family Training</vt:lpstr>
      <vt:lpstr>Bringing direct work to a close</vt:lpstr>
      <vt:lpstr>Closing Reflections</vt:lpstr>
      <vt:lpstr>Direct Work with Children  online, distance learning MA module  (Centre for Child Protection)</vt:lpstr>
      <vt:lpstr>PowerPoint Presentation</vt:lpstr>
    </vt:vector>
  </TitlesOfParts>
  <Company>University of 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Paine</dc:creator>
  <cp:lastModifiedBy>Vanisha Jassal</cp:lastModifiedBy>
  <cp:revision>76</cp:revision>
  <cp:lastPrinted>2017-11-14T16:06:47Z</cp:lastPrinted>
  <dcterms:created xsi:type="dcterms:W3CDTF">2017-01-12T14:49:08Z</dcterms:created>
  <dcterms:modified xsi:type="dcterms:W3CDTF">2017-12-05T15:07:11Z</dcterms:modified>
</cp:coreProperties>
</file>