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6"/>
  </p:notesMasterIdLst>
  <p:handoutMasterIdLst>
    <p:handoutMasterId r:id="rId47"/>
  </p:handoutMasterIdLst>
  <p:sldIdLst>
    <p:sldId id="297" r:id="rId2"/>
    <p:sldId id="298" r:id="rId3"/>
    <p:sldId id="299" r:id="rId4"/>
    <p:sldId id="300" r:id="rId5"/>
    <p:sldId id="301" r:id="rId6"/>
    <p:sldId id="302" r:id="rId7"/>
    <p:sldId id="303" r:id="rId8"/>
    <p:sldId id="304" r:id="rId9"/>
    <p:sldId id="305" r:id="rId10"/>
    <p:sldId id="256" r:id="rId11"/>
    <p:sldId id="257" r:id="rId12"/>
    <p:sldId id="265" r:id="rId13"/>
    <p:sldId id="266" r:id="rId14"/>
    <p:sldId id="268" r:id="rId15"/>
    <p:sldId id="267" r:id="rId16"/>
    <p:sldId id="269" r:id="rId17"/>
    <p:sldId id="25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x="9144000" cy="6858000" type="screen4x3"/>
  <p:notesSz cx="6797675" cy="9926638"/>
  <p:defaultTextStyle>
    <a:defPPr>
      <a:defRPr lang="en-GB"/>
    </a:defPPr>
    <a:lvl1pPr algn="l" rtl="0" fontAlgn="b">
      <a:spcBef>
        <a:spcPct val="30000"/>
      </a:spcBef>
      <a:spcAft>
        <a:spcPct val="0"/>
      </a:spcAft>
      <a:defRPr sz="2400" kern="1200">
        <a:solidFill>
          <a:schemeClr val="tx1"/>
        </a:solidFill>
        <a:latin typeface="Arial" charset="0"/>
        <a:ea typeface="+mn-ea"/>
        <a:cs typeface="Arial" charset="0"/>
      </a:defRPr>
    </a:lvl1pPr>
    <a:lvl2pPr marL="457200" algn="l" rtl="0" fontAlgn="b">
      <a:spcBef>
        <a:spcPct val="30000"/>
      </a:spcBef>
      <a:spcAft>
        <a:spcPct val="0"/>
      </a:spcAft>
      <a:defRPr sz="2400" kern="1200">
        <a:solidFill>
          <a:schemeClr val="tx1"/>
        </a:solidFill>
        <a:latin typeface="Arial" charset="0"/>
        <a:ea typeface="+mn-ea"/>
        <a:cs typeface="Arial" charset="0"/>
      </a:defRPr>
    </a:lvl2pPr>
    <a:lvl3pPr marL="914400" algn="l" rtl="0" fontAlgn="b">
      <a:spcBef>
        <a:spcPct val="30000"/>
      </a:spcBef>
      <a:spcAft>
        <a:spcPct val="0"/>
      </a:spcAft>
      <a:defRPr sz="2400" kern="1200">
        <a:solidFill>
          <a:schemeClr val="tx1"/>
        </a:solidFill>
        <a:latin typeface="Arial" charset="0"/>
        <a:ea typeface="+mn-ea"/>
        <a:cs typeface="Arial" charset="0"/>
      </a:defRPr>
    </a:lvl3pPr>
    <a:lvl4pPr marL="1371600" algn="l" rtl="0" fontAlgn="b">
      <a:spcBef>
        <a:spcPct val="30000"/>
      </a:spcBef>
      <a:spcAft>
        <a:spcPct val="0"/>
      </a:spcAft>
      <a:defRPr sz="2400" kern="1200">
        <a:solidFill>
          <a:schemeClr val="tx1"/>
        </a:solidFill>
        <a:latin typeface="Arial" charset="0"/>
        <a:ea typeface="+mn-ea"/>
        <a:cs typeface="Arial" charset="0"/>
      </a:defRPr>
    </a:lvl4pPr>
    <a:lvl5pPr marL="1828800" algn="l" rtl="0" fontAlgn="b">
      <a:spcBef>
        <a:spcPct val="3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852"/>
    <a:srgbClr val="FABE00"/>
    <a:srgbClr val="D6A300"/>
    <a:srgbClr val="A47D00"/>
    <a:srgbClr val="A8034F"/>
    <a:srgbClr val="FFFFFF"/>
    <a:srgbClr val="A8B50A"/>
    <a:srgbClr val="007A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684" autoAdjust="0"/>
    <p:restoredTop sz="44231" autoAdjust="0"/>
  </p:normalViewPr>
  <p:slideViewPr>
    <p:cSldViewPr snapToGrid="0">
      <p:cViewPr varScale="1">
        <p:scale>
          <a:sx n="115" d="100"/>
          <a:sy n="115" d="100"/>
        </p:scale>
        <p:origin x="111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336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200"/>
            </a:lvl1pPr>
          </a:lstStyle>
          <a:p>
            <a:endParaRPr lang="en-GB"/>
          </a:p>
        </p:txBody>
      </p:sp>
      <p:sp>
        <p:nvSpPr>
          <p:cNvPr id="36867"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base">
              <a:spcBef>
                <a:spcPct val="0"/>
              </a:spcBef>
              <a:defRPr sz="1200"/>
            </a:lvl1pPr>
          </a:lstStyle>
          <a:p>
            <a:endParaRPr lang="en-GB"/>
          </a:p>
        </p:txBody>
      </p:sp>
      <p:sp>
        <p:nvSpPr>
          <p:cNvPr id="36868"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fontAlgn="base">
              <a:spcBef>
                <a:spcPct val="0"/>
              </a:spcBef>
              <a:defRPr sz="1200"/>
            </a:lvl1pPr>
          </a:lstStyle>
          <a:p>
            <a:endParaRPr lang="en-GB"/>
          </a:p>
        </p:txBody>
      </p:sp>
      <p:sp>
        <p:nvSpPr>
          <p:cNvPr id="36869"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fontAlgn="base">
              <a:spcBef>
                <a:spcPct val="0"/>
              </a:spcBef>
              <a:defRPr sz="1200"/>
            </a:lvl1pPr>
          </a:lstStyle>
          <a:p>
            <a:fld id="{44AF512D-E224-4E93-B1D1-FE2471EDF047}" type="slidenum">
              <a:rPr lang="en-GB"/>
              <a:pPr/>
              <a:t>‹#›</a:t>
            </a:fld>
            <a:endParaRPr lang="en-GB"/>
          </a:p>
        </p:txBody>
      </p:sp>
    </p:spTree>
    <p:extLst>
      <p:ext uri="{BB962C8B-B14F-4D97-AF65-F5344CB8AC3E}">
        <p14:creationId xmlns:p14="http://schemas.microsoft.com/office/powerpoint/2010/main" val="130538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200"/>
            </a:lvl1pPr>
          </a:lstStyle>
          <a:p>
            <a:endParaRPr lang="en-GB"/>
          </a:p>
        </p:txBody>
      </p:sp>
      <p:sp>
        <p:nvSpPr>
          <p:cNvPr id="1638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base">
              <a:spcBef>
                <a:spcPct val="0"/>
              </a:spcBef>
              <a:defRPr sz="1200"/>
            </a:lvl1pPr>
          </a:lstStyle>
          <a:p>
            <a:endParaRPr lang="en-GB"/>
          </a:p>
        </p:txBody>
      </p:sp>
      <p:sp>
        <p:nvSpPr>
          <p:cNvPr id="1638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638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639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fontAlgn="base">
              <a:spcBef>
                <a:spcPct val="0"/>
              </a:spcBef>
              <a:defRPr sz="1200"/>
            </a:lvl1pPr>
          </a:lstStyle>
          <a:p>
            <a:endParaRPr lang="en-GB"/>
          </a:p>
        </p:txBody>
      </p:sp>
      <p:sp>
        <p:nvSpPr>
          <p:cNvPr id="1639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fontAlgn="base">
              <a:spcBef>
                <a:spcPct val="0"/>
              </a:spcBef>
              <a:defRPr sz="1200"/>
            </a:lvl1pPr>
          </a:lstStyle>
          <a:p>
            <a:fld id="{164B663F-FE7E-487F-B07F-3A770B0BE146}" type="slidenum">
              <a:rPr lang="en-GB"/>
              <a:pPr/>
              <a:t>‹#›</a:t>
            </a:fld>
            <a:endParaRPr lang="en-GB"/>
          </a:p>
        </p:txBody>
      </p:sp>
    </p:spTree>
    <p:extLst>
      <p:ext uri="{BB962C8B-B14F-4D97-AF65-F5344CB8AC3E}">
        <p14:creationId xmlns:p14="http://schemas.microsoft.com/office/powerpoint/2010/main" val="123106373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64B663F-FE7E-487F-B07F-3A770B0BE146}" type="slidenum">
              <a:rPr lang="en-GB" smtClean="0"/>
              <a:pPr/>
              <a:t>10</a:t>
            </a:fld>
            <a:endParaRPr lang="en-GB"/>
          </a:p>
        </p:txBody>
      </p:sp>
    </p:spTree>
    <p:extLst>
      <p:ext uri="{BB962C8B-B14F-4D97-AF65-F5344CB8AC3E}">
        <p14:creationId xmlns:p14="http://schemas.microsoft.com/office/powerpoint/2010/main" val="109022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37</a:t>
            </a:fld>
            <a:endParaRPr lang="en-GB"/>
          </a:p>
        </p:txBody>
      </p:sp>
    </p:spTree>
    <p:extLst>
      <p:ext uri="{BB962C8B-B14F-4D97-AF65-F5344CB8AC3E}">
        <p14:creationId xmlns:p14="http://schemas.microsoft.com/office/powerpoint/2010/main" val="856843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39</a:t>
            </a:fld>
            <a:endParaRPr lang="en-GB"/>
          </a:p>
        </p:txBody>
      </p:sp>
    </p:spTree>
    <p:extLst>
      <p:ext uri="{BB962C8B-B14F-4D97-AF65-F5344CB8AC3E}">
        <p14:creationId xmlns:p14="http://schemas.microsoft.com/office/powerpoint/2010/main" val="1402919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40</a:t>
            </a:fld>
            <a:endParaRPr lang="en-GB"/>
          </a:p>
        </p:txBody>
      </p:sp>
    </p:spTree>
    <p:extLst>
      <p:ext uri="{BB962C8B-B14F-4D97-AF65-F5344CB8AC3E}">
        <p14:creationId xmlns:p14="http://schemas.microsoft.com/office/powerpoint/2010/main" val="2592246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41</a:t>
            </a:fld>
            <a:endParaRPr lang="en-GB"/>
          </a:p>
        </p:txBody>
      </p:sp>
    </p:spTree>
    <p:extLst>
      <p:ext uri="{BB962C8B-B14F-4D97-AF65-F5344CB8AC3E}">
        <p14:creationId xmlns:p14="http://schemas.microsoft.com/office/powerpoint/2010/main" val="333081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42</a:t>
            </a:fld>
            <a:endParaRPr lang="en-GB"/>
          </a:p>
        </p:txBody>
      </p:sp>
    </p:spTree>
    <p:extLst>
      <p:ext uri="{BB962C8B-B14F-4D97-AF65-F5344CB8AC3E}">
        <p14:creationId xmlns:p14="http://schemas.microsoft.com/office/powerpoint/2010/main" val="1760280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43</a:t>
            </a:fld>
            <a:endParaRPr lang="en-GB"/>
          </a:p>
        </p:txBody>
      </p:sp>
    </p:spTree>
    <p:extLst>
      <p:ext uri="{BB962C8B-B14F-4D97-AF65-F5344CB8AC3E}">
        <p14:creationId xmlns:p14="http://schemas.microsoft.com/office/powerpoint/2010/main" val="3215608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2000" dirty="0" smtClean="0"/>
              <a:t>This </a:t>
            </a:r>
            <a:endParaRPr lang="en-US" sz="2000"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44</a:t>
            </a:fld>
            <a:endParaRPr lang="en-GB"/>
          </a:p>
        </p:txBody>
      </p:sp>
    </p:spTree>
    <p:extLst>
      <p:ext uri="{BB962C8B-B14F-4D97-AF65-F5344CB8AC3E}">
        <p14:creationId xmlns:p14="http://schemas.microsoft.com/office/powerpoint/2010/main" val="1603506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11</a:t>
            </a:fld>
            <a:endParaRPr lang="en-GB"/>
          </a:p>
        </p:txBody>
      </p:sp>
    </p:spTree>
    <p:extLst>
      <p:ext uri="{BB962C8B-B14F-4D97-AF65-F5344CB8AC3E}">
        <p14:creationId xmlns:p14="http://schemas.microsoft.com/office/powerpoint/2010/main" val="2674165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sz="2000" dirty="0" smtClean="0"/>
              <a:t>This </a:t>
            </a:r>
            <a:endParaRPr lang="en-US" sz="2000"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17</a:t>
            </a:fld>
            <a:endParaRPr lang="en-GB"/>
          </a:p>
        </p:txBody>
      </p:sp>
    </p:spTree>
    <p:extLst>
      <p:ext uri="{BB962C8B-B14F-4D97-AF65-F5344CB8AC3E}">
        <p14:creationId xmlns:p14="http://schemas.microsoft.com/office/powerpoint/2010/main" val="810135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DFBC46-8EE4-42BE-825A-DC72474B77F0}" type="slidenum">
              <a:rPr lang="en-GB">
                <a:solidFill>
                  <a:prstClr val="black"/>
                </a:solidFill>
              </a:rPr>
              <a:pPr/>
              <a:t>18</a:t>
            </a:fld>
            <a:endParaRPr lang="en-GB" dirty="0">
              <a:solidFill>
                <a:prstClr val="black"/>
              </a:solidFill>
            </a:endParaRPr>
          </a:p>
        </p:txBody>
      </p:sp>
      <p:sp>
        <p:nvSpPr>
          <p:cNvPr id="80898" name="Rectangle 2"/>
          <p:cNvSpPr>
            <a:spLocks noGrp="1" noRot="1" noChangeAspect="1" noChangeArrowheads="1" noTextEdit="1"/>
          </p:cNvSpPr>
          <p:nvPr>
            <p:ph type="sldImg"/>
          </p:nvPr>
        </p:nvSpPr>
        <p:spPr>
          <a:xfrm>
            <a:off x="912813" y="763588"/>
            <a:ext cx="4978400" cy="3735387"/>
          </a:xfrm>
          <a:ln/>
        </p:spPr>
      </p:sp>
      <p:sp>
        <p:nvSpPr>
          <p:cNvPr id="80899" name="Rectangle 3"/>
          <p:cNvSpPr>
            <a:spLocks noGrp="1" noChangeArrowheads="1"/>
          </p:cNvSpPr>
          <p:nvPr>
            <p:ph type="body" idx="1"/>
          </p:nvPr>
        </p:nvSpPr>
        <p:spPr>
          <a:xfrm>
            <a:off x="916723" y="4730752"/>
            <a:ext cx="4964230" cy="4425951"/>
          </a:xfrm>
        </p:spPr>
        <p:txBody>
          <a:bodyPr/>
          <a:lstStyle/>
          <a:p>
            <a:endParaRPr lang="en-US" dirty="0"/>
          </a:p>
        </p:txBody>
      </p:sp>
    </p:spTree>
    <p:extLst>
      <p:ext uri="{BB962C8B-B14F-4D97-AF65-F5344CB8AC3E}">
        <p14:creationId xmlns:p14="http://schemas.microsoft.com/office/powerpoint/2010/main" val="3016268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Arial" charset="0"/>
              </a:defRPr>
            </a:lvl1pPr>
            <a:lvl2pPr marL="742950" indent="-285750" eaLnBrk="0" hangingPunct="0">
              <a:spcBef>
                <a:spcPct val="30000"/>
              </a:spcBef>
              <a:defRPr sz="1200">
                <a:solidFill>
                  <a:schemeClr val="tx1"/>
                </a:solidFill>
                <a:latin typeface="Times New Roman" pitchFamily="18" charset="0"/>
                <a:cs typeface="Arial" charset="0"/>
              </a:defRPr>
            </a:lvl2pPr>
            <a:lvl3pPr marL="1143000" indent="-228600" eaLnBrk="0" hangingPunct="0">
              <a:spcBef>
                <a:spcPct val="30000"/>
              </a:spcBef>
              <a:defRPr sz="1200">
                <a:solidFill>
                  <a:schemeClr val="tx1"/>
                </a:solidFill>
                <a:latin typeface="Times New Roman" pitchFamily="18" charset="0"/>
                <a:cs typeface="Arial" charset="0"/>
              </a:defRPr>
            </a:lvl3pPr>
            <a:lvl4pPr marL="1600200" indent="-228600" eaLnBrk="0" hangingPunct="0">
              <a:spcBef>
                <a:spcPct val="30000"/>
              </a:spcBef>
              <a:defRPr sz="1200">
                <a:solidFill>
                  <a:schemeClr val="tx1"/>
                </a:solidFill>
                <a:latin typeface="Times New Roman" pitchFamily="18" charset="0"/>
                <a:cs typeface="Arial" charset="0"/>
              </a:defRPr>
            </a:lvl4pPr>
            <a:lvl5pPr marL="2057400" indent="-228600" eaLnBrk="0" hangingPunct="0">
              <a:spcBef>
                <a:spcPct val="30000"/>
              </a:spcBef>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pPr>
              <a:spcBef>
                <a:spcPct val="50000"/>
              </a:spcBef>
            </a:pPr>
            <a:fld id="{3E4117E7-35EA-4623-BB89-DEF2557E3696}" type="slidenum">
              <a:rPr lang="en-GB" altLang="en-GB" smtClean="0">
                <a:solidFill>
                  <a:srgbClr val="3333C1"/>
                </a:solidFill>
                <a:latin typeface="Arial" charset="0"/>
              </a:rPr>
              <a:pPr>
                <a:spcBef>
                  <a:spcPct val="50000"/>
                </a:spcBef>
              </a:pPr>
              <a:t>19</a:t>
            </a:fld>
            <a:endParaRPr lang="en-GB" altLang="en-GB" smtClean="0">
              <a:solidFill>
                <a:srgbClr val="3333C1"/>
              </a:solidFill>
              <a:latin typeface="Arial" charset="0"/>
            </a:endParaRPr>
          </a:p>
        </p:txBody>
      </p:sp>
    </p:spTree>
    <p:extLst>
      <p:ext uri="{BB962C8B-B14F-4D97-AF65-F5344CB8AC3E}">
        <p14:creationId xmlns:p14="http://schemas.microsoft.com/office/powerpoint/2010/main" val="2333559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7088" y="749300"/>
            <a:ext cx="4994275" cy="3746500"/>
          </a:xfrm>
        </p:spPr>
      </p:sp>
      <p:sp>
        <p:nvSpPr>
          <p:cNvPr id="3" name="Notes Placeholder 2"/>
          <p:cNvSpPr>
            <a:spLocks noGrp="1"/>
          </p:cNvSpPr>
          <p:nvPr>
            <p:ph type="body" idx="1"/>
          </p:nvPr>
        </p:nvSpPr>
        <p:spPr/>
        <p:txBody>
          <a:bodyPr/>
          <a:lstStyle/>
          <a:p>
            <a:r>
              <a:rPr lang="en-US" dirty="0" smtClean="0"/>
              <a:t>V1.0</a:t>
            </a:r>
          </a:p>
          <a:p>
            <a:endParaRPr lang="en-US" dirty="0" smtClean="0"/>
          </a:p>
          <a:p>
            <a:r>
              <a:rPr lang="en-US" dirty="0" smtClean="0"/>
              <a:t>T</a:t>
            </a:r>
            <a:r>
              <a:rPr lang="en-US" baseline="0" dirty="0" smtClean="0"/>
              <a:t>o change the footer on every slide:</a:t>
            </a:r>
          </a:p>
          <a:p>
            <a:r>
              <a:rPr lang="en-US" baseline="0" dirty="0" smtClean="0"/>
              <a:t>1. On the menu go to Insert &gt; Header and Footer…  </a:t>
            </a:r>
          </a:p>
          <a:p>
            <a:r>
              <a:rPr lang="en-US" baseline="0" dirty="0" smtClean="0"/>
              <a:t>2. Select the Footer checkbox and enter the footer text in the accompanying text box</a:t>
            </a:r>
          </a:p>
          <a:p>
            <a:r>
              <a:rPr lang="en-US" baseline="0" dirty="0" smtClean="0"/>
              <a:t>3. Click “Apply to All”</a:t>
            </a:r>
            <a:endParaRPr lang="en-US" dirty="0" smtClean="0"/>
          </a:p>
        </p:txBody>
      </p:sp>
      <p:sp>
        <p:nvSpPr>
          <p:cNvPr id="4" name="Slide Number Placeholder 3"/>
          <p:cNvSpPr>
            <a:spLocks noGrp="1"/>
          </p:cNvSpPr>
          <p:nvPr>
            <p:ph type="sldNum" sz="quarter" idx="10"/>
          </p:nvPr>
        </p:nvSpPr>
        <p:spPr/>
        <p:txBody>
          <a:bodyPr/>
          <a:lstStyle/>
          <a:p>
            <a:fld id="{164B663F-FE7E-487F-B07F-3A770B0BE146}" type="slidenum">
              <a:rPr lang="en-GB" smtClean="0"/>
              <a:pPr/>
              <a:t>33</a:t>
            </a:fld>
            <a:endParaRPr lang="en-GB"/>
          </a:p>
        </p:txBody>
      </p:sp>
    </p:spTree>
    <p:extLst>
      <p:ext uri="{BB962C8B-B14F-4D97-AF65-F5344CB8AC3E}">
        <p14:creationId xmlns:p14="http://schemas.microsoft.com/office/powerpoint/2010/main" val="3259867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34</a:t>
            </a:fld>
            <a:endParaRPr lang="en-GB"/>
          </a:p>
        </p:txBody>
      </p:sp>
    </p:spTree>
    <p:extLst>
      <p:ext uri="{BB962C8B-B14F-4D97-AF65-F5344CB8AC3E}">
        <p14:creationId xmlns:p14="http://schemas.microsoft.com/office/powerpoint/2010/main" val="533888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35</a:t>
            </a:fld>
            <a:endParaRPr lang="en-GB"/>
          </a:p>
        </p:txBody>
      </p:sp>
    </p:spTree>
    <p:extLst>
      <p:ext uri="{BB962C8B-B14F-4D97-AF65-F5344CB8AC3E}">
        <p14:creationId xmlns:p14="http://schemas.microsoft.com/office/powerpoint/2010/main" val="3773727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36</a:t>
            </a:fld>
            <a:endParaRPr lang="en-GB"/>
          </a:p>
        </p:txBody>
      </p:sp>
    </p:spTree>
    <p:extLst>
      <p:ext uri="{BB962C8B-B14F-4D97-AF65-F5344CB8AC3E}">
        <p14:creationId xmlns:p14="http://schemas.microsoft.com/office/powerpoint/2010/main" val="3857144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tiff"/><Relationship Id="rId5" Type="http://schemas.openxmlformats.org/officeDocument/2006/relationships/image" Target="../media/image6.jpeg"/><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592090"/>
            <a:ext cx="9144000" cy="4265910"/>
          </a:xfrm>
        </p:spPr>
        <p:txBody>
          <a:bodyPr/>
          <a:lstStyle/>
          <a:p>
            <a:endParaRPr lang="en-GB" dirty="0"/>
          </a:p>
        </p:txBody>
      </p:sp>
      <p:pic>
        <p:nvPicPr>
          <p:cNvPr id="5137" name="Picture 17" descr="Uok_Logo_PMS294_P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932" y="299722"/>
            <a:ext cx="1007492" cy="54671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userDrawn="1"/>
        </p:nvSpPr>
        <p:spPr>
          <a:xfrm>
            <a:off x="467544" y="299723"/>
            <a:ext cx="2808312" cy="276999"/>
          </a:xfrm>
          <a:prstGeom prst="rect">
            <a:avLst/>
          </a:prstGeom>
          <a:noFill/>
        </p:spPr>
        <p:txBody>
          <a:bodyPr wrap="square" lIns="0" rtlCol="0">
            <a:spAutoFit/>
          </a:bodyPr>
          <a:lstStyle/>
          <a:p>
            <a:pPr algn="l"/>
            <a:r>
              <a:rPr lang="en-GB" sz="1200" dirty="0" smtClean="0">
                <a:solidFill>
                  <a:srgbClr val="002060"/>
                </a:solidFill>
              </a:rPr>
              <a:t>The UK’s European university</a:t>
            </a:r>
            <a:endParaRPr lang="en-GB" sz="1200" dirty="0">
              <a:solidFill>
                <a:srgbClr val="002060"/>
              </a:solidFill>
            </a:endParaRPr>
          </a:p>
        </p:txBody>
      </p:sp>
      <p:sp>
        <p:nvSpPr>
          <p:cNvPr id="10" name="Text Placeholder 7"/>
          <p:cNvSpPr>
            <a:spLocks noGrp="1"/>
          </p:cNvSpPr>
          <p:nvPr>
            <p:ph type="body" sz="quarter" idx="12" hasCustomPrompt="1"/>
          </p:nvPr>
        </p:nvSpPr>
        <p:spPr>
          <a:xfrm>
            <a:off x="467544" y="989117"/>
            <a:ext cx="4176464" cy="1512168"/>
          </a:xfrm>
          <a:solidFill>
            <a:schemeClr val="tx2">
              <a:lumMod val="75000"/>
            </a:schemeClr>
          </a:solidFill>
        </p:spPr>
        <p:txBody>
          <a:bodyPr lIns="252000" tIns="273600" rIns="252000"/>
          <a:lstStyle>
            <a:lvl1pPr marL="0" indent="0">
              <a:lnSpc>
                <a:spcPts val="2500"/>
              </a:lnSpc>
              <a:buNone/>
              <a:defRPr sz="2400" spc="-100" baseline="0">
                <a:solidFill>
                  <a:schemeClr val="bg1"/>
                </a:solidFill>
                <a:latin typeface="Century Schoolbook" pitchFamily="18" charset="0"/>
              </a:defRPr>
            </a:lvl1pPr>
          </a:lstStyle>
          <a:p>
            <a:pPr lvl="0"/>
            <a:r>
              <a:rPr lang="en-US" dirty="0" smtClean="0"/>
              <a:t>TYPE YOUR HEADING HERE 2014</a:t>
            </a:r>
          </a:p>
        </p:txBody>
      </p:sp>
      <p:sp>
        <p:nvSpPr>
          <p:cNvPr id="11" name="Text Placeholder 10"/>
          <p:cNvSpPr>
            <a:spLocks noGrp="1"/>
          </p:cNvSpPr>
          <p:nvPr>
            <p:ph type="body" sz="quarter" idx="13" hasCustomPrompt="1"/>
          </p:nvPr>
        </p:nvSpPr>
        <p:spPr>
          <a:xfrm>
            <a:off x="467545" y="2488937"/>
            <a:ext cx="4176464" cy="664498"/>
          </a:xfrm>
          <a:solidFill>
            <a:schemeClr val="tx2">
              <a:lumMod val="75000"/>
            </a:schemeClr>
          </a:solidFill>
        </p:spPr>
        <p:txBody>
          <a:bodyPr lIns="252000" tIns="0" rIns="252000" bIns="154800" anchor="ctr" anchorCtr="0"/>
          <a:lstStyle>
            <a:lvl1pPr marL="0" indent="0">
              <a:lnSpc>
                <a:spcPts val="1380"/>
              </a:lnSpc>
              <a:spcBef>
                <a:spcPts val="0"/>
              </a:spcBef>
              <a:buNone/>
              <a:defRPr sz="1400" i="1" spc="-50">
                <a:solidFill>
                  <a:srgbClr val="D6A300"/>
                </a:solidFill>
                <a:latin typeface="Century Schoolbook"/>
                <a:cs typeface="Century Schoolbook"/>
              </a:defRPr>
            </a:lvl1pPr>
          </a:lstStyle>
          <a:p>
            <a:pPr lvl="0"/>
            <a:r>
              <a:rPr lang="en-US" dirty="0" smtClean="0"/>
              <a:t>Sub heading</a:t>
            </a:r>
          </a:p>
        </p:txBody>
      </p:sp>
      <p:sp>
        <p:nvSpPr>
          <p:cNvPr id="2" name="TextBox 1"/>
          <p:cNvSpPr txBox="1"/>
          <p:nvPr userDrawn="1"/>
        </p:nvSpPr>
        <p:spPr>
          <a:xfrm>
            <a:off x="6273800" y="1447800"/>
            <a:ext cx="184666"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endParaRPr lang="en-GB"/>
          </a:p>
        </p:txBody>
      </p:sp>
    </p:spTree>
    <p:extLst>
      <p:ext uri="{BB962C8B-B14F-4D97-AF65-F5344CB8AC3E}">
        <p14:creationId xmlns:p14="http://schemas.microsoft.com/office/powerpoint/2010/main" val="319569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a:p>
        </p:txBody>
      </p:sp>
      <p:sp>
        <p:nvSpPr>
          <p:cNvPr id="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64280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764704"/>
            <a:ext cx="5111750"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dirty="0"/>
          </a:p>
        </p:txBody>
      </p:sp>
      <p:sp>
        <p:nvSpPr>
          <p:cNvPr id="7"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495213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761953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5136" name="Picture 16" descr="Imag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16313"/>
            <a:ext cx="1835150" cy="1262062"/>
          </a:xfrm>
          <a:prstGeom prst="rect">
            <a:avLst/>
          </a:prstGeom>
          <a:noFill/>
        </p:spPr>
      </p:pic>
      <p:pic>
        <p:nvPicPr>
          <p:cNvPr id="5135" name="Picture 15" descr="Imag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713" y="3486150"/>
            <a:ext cx="1958975" cy="1303338"/>
          </a:xfrm>
          <a:prstGeom prst="rect">
            <a:avLst/>
          </a:prstGeom>
          <a:noFill/>
        </p:spPr>
      </p:pic>
      <p:pic>
        <p:nvPicPr>
          <p:cNvPr id="5134" name="Picture 14" descr="Imag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8400" y="3529013"/>
            <a:ext cx="1905000" cy="1266825"/>
          </a:xfrm>
          <a:prstGeom prst="rect">
            <a:avLst/>
          </a:prstGeom>
          <a:noFill/>
        </p:spPr>
      </p:pic>
      <p:pic>
        <p:nvPicPr>
          <p:cNvPr id="5133" name="Picture 13" descr="Image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1313" y="3486150"/>
            <a:ext cx="1958975" cy="1304925"/>
          </a:xfrm>
          <a:prstGeom prst="rect">
            <a:avLst/>
          </a:prstGeom>
          <a:noFill/>
        </p:spPr>
      </p:pic>
      <p:pic>
        <p:nvPicPr>
          <p:cNvPr id="5132" name="Picture 12" descr="Image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5825" y="3519488"/>
            <a:ext cx="1908175" cy="1270000"/>
          </a:xfrm>
          <a:prstGeom prst="rect">
            <a:avLst/>
          </a:prstGeom>
          <a:noFill/>
          <a:ln w="9525">
            <a:noFill/>
            <a:miter lim="800000"/>
            <a:headEnd/>
            <a:tailEnd/>
          </a:ln>
        </p:spPr>
      </p:pic>
      <p:sp>
        <p:nvSpPr>
          <p:cNvPr id="5127" name="Rectangle 7"/>
          <p:cNvSpPr>
            <a:spLocks noChangeArrowheads="1"/>
          </p:cNvSpPr>
          <p:nvPr/>
        </p:nvSpPr>
        <p:spPr bwMode="auto">
          <a:xfrm>
            <a:off x="0" y="0"/>
            <a:ext cx="9144000" cy="3573463"/>
          </a:xfrm>
          <a:prstGeom prst="rect">
            <a:avLst/>
          </a:prstGeom>
          <a:solidFill>
            <a:schemeClr val="tx2"/>
          </a:solidFill>
          <a:ln w="9525" algn="ctr">
            <a:noFill/>
            <a:miter lim="800000"/>
            <a:headEnd/>
            <a:tailEnd/>
          </a:ln>
          <a:effectLst/>
        </p:spPr>
        <p:txBody>
          <a:bodyPr wrap="none" anchor="ctr"/>
          <a:lstStyle/>
          <a:p>
            <a:pPr fontAlgn="b">
              <a:spcBef>
                <a:spcPct val="30000"/>
              </a:spcBef>
              <a:spcAft>
                <a:spcPct val="0"/>
              </a:spcAft>
            </a:pPr>
            <a:endParaRPr lang="en-GB" sz="2400">
              <a:solidFill>
                <a:srgbClr val="000000"/>
              </a:solidFill>
            </a:endParaRPr>
          </a:p>
        </p:txBody>
      </p:sp>
      <p:sp>
        <p:nvSpPr>
          <p:cNvPr id="5128" name="Rectangle 8"/>
          <p:cNvSpPr>
            <a:spLocks noGrp="1" noChangeArrowheads="1"/>
          </p:cNvSpPr>
          <p:nvPr>
            <p:ph type="ctrTitle"/>
          </p:nvPr>
        </p:nvSpPr>
        <p:spPr>
          <a:xfrm>
            <a:off x="323850" y="1628775"/>
            <a:ext cx="5903913" cy="1295400"/>
          </a:xfrm>
        </p:spPr>
        <p:txBody>
          <a:bodyPr anchor="b"/>
          <a:lstStyle>
            <a:lvl1pPr algn="r">
              <a:lnSpc>
                <a:spcPct val="90000"/>
              </a:lnSpc>
              <a:defRPr sz="2400" b="0">
                <a:solidFill>
                  <a:schemeClr val="bg1"/>
                </a:solidFill>
                <a:latin typeface="Century Schoolbook" pitchFamily="18" charset="0"/>
              </a:defRPr>
            </a:lvl1pPr>
          </a:lstStyle>
          <a:p>
            <a:r>
              <a:rPr lang="en-GB"/>
              <a:t>Click to edit Master title style</a:t>
            </a:r>
          </a:p>
        </p:txBody>
      </p:sp>
      <p:sp>
        <p:nvSpPr>
          <p:cNvPr id="5129" name="Rectangle 9"/>
          <p:cNvSpPr>
            <a:spLocks noGrp="1" noChangeArrowheads="1"/>
          </p:cNvSpPr>
          <p:nvPr>
            <p:ph type="subTitle" idx="1"/>
          </p:nvPr>
        </p:nvSpPr>
        <p:spPr>
          <a:xfrm>
            <a:off x="323850" y="549275"/>
            <a:ext cx="5903913" cy="647700"/>
          </a:xfrm>
        </p:spPr>
        <p:txBody>
          <a:bodyPr/>
          <a:lstStyle>
            <a:lvl1pPr algn="r">
              <a:lnSpc>
                <a:spcPct val="80000"/>
              </a:lnSpc>
              <a:spcBef>
                <a:spcPct val="0"/>
              </a:spcBef>
              <a:spcAft>
                <a:spcPct val="0"/>
              </a:spcAft>
              <a:defRPr sz="1600" b="1">
                <a:solidFill>
                  <a:schemeClr val="bg1"/>
                </a:solidFill>
              </a:defRPr>
            </a:lvl1pPr>
          </a:lstStyle>
          <a:p>
            <a:r>
              <a:rPr lang="en-GB"/>
              <a:t>Click to edit Master subtitle</a:t>
            </a:r>
          </a:p>
        </p:txBody>
      </p:sp>
      <p:pic>
        <p:nvPicPr>
          <p:cNvPr id="11" name="Picture 1" descr="https://sharepoint.kent.ac.uk/hr/hrlibrary/Shared%20Documents/Logos/Anniversary_MasterBrand%20(3).jp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7035" t="14394" r="35476" b="9091"/>
          <a:stretch/>
        </p:blipFill>
        <p:spPr bwMode="auto">
          <a:xfrm>
            <a:off x="7812360" y="6021288"/>
            <a:ext cx="1270028" cy="78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2594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TextBox 4"/>
          <p:cNvSpPr txBox="1"/>
          <p:nvPr userDrawn="1"/>
        </p:nvSpPr>
        <p:spPr>
          <a:xfrm>
            <a:off x="-1860" y="0"/>
            <a:ext cx="9143999" cy="6858000"/>
          </a:xfrm>
          <a:prstGeom prst="rect">
            <a:avLst/>
          </a:prstGeom>
          <a:solidFill>
            <a:schemeClr val="tx2">
              <a:lumMod val="75000"/>
            </a:schemeClr>
          </a:solidFill>
        </p:spPr>
        <p:txBody>
          <a:bodyPr wrap="square" rtlCol="0">
            <a:spAutoFit/>
          </a:bodyPr>
          <a:lstStyle/>
          <a:p>
            <a:endParaRPr lang="en-US" dirty="0"/>
          </a:p>
        </p:txBody>
      </p:sp>
      <p:cxnSp>
        <p:nvCxnSpPr>
          <p:cNvPr id="6" name="Straight Connector 5"/>
          <p:cNvCxnSpPr/>
          <p:nvPr userDrawn="1"/>
        </p:nvCxnSpPr>
        <p:spPr bwMode="auto">
          <a:xfrm flipH="1">
            <a:off x="971600" y="1268760"/>
            <a:ext cx="432048" cy="1800200"/>
          </a:xfrm>
          <a:prstGeom prst="line">
            <a:avLst/>
          </a:prstGeom>
          <a:noFill/>
          <a:ln w="25400"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2" name="TextBox 11"/>
          <p:cNvSpPr txBox="1"/>
          <p:nvPr userDrawn="1"/>
        </p:nvSpPr>
        <p:spPr>
          <a:xfrm>
            <a:off x="1547664" y="1196752"/>
            <a:ext cx="4392488" cy="2403735"/>
          </a:xfrm>
          <a:prstGeom prst="rect">
            <a:avLst/>
          </a:prstGeom>
          <a:noFill/>
        </p:spPr>
        <p:txBody>
          <a:bodyPr wrap="square" lIns="0" tIns="0" rIns="0" bIns="0" rtlCol="0">
            <a:spAutoFit/>
          </a:bodyPr>
          <a:lstStyle/>
          <a:p>
            <a:pPr marL="0" marR="0" lvl="0" indent="0" algn="l" defTabSz="914400" rtl="0" eaLnBrk="1" fontAlgn="b" latinLnBrk="0" hangingPunct="1">
              <a:lnSpc>
                <a:spcPts val="5000"/>
              </a:lnSpc>
              <a:spcBef>
                <a:spcPts val="0"/>
              </a:spcBef>
              <a:spcAft>
                <a:spcPct val="0"/>
              </a:spcAft>
              <a:buClrTx/>
              <a:buSzTx/>
              <a:buFontTx/>
              <a:buNone/>
              <a:tabLst/>
              <a:defRPr/>
            </a:pPr>
            <a:r>
              <a:rPr lang="en-US" sz="4800" spc="-100" dirty="0" smtClean="0">
                <a:solidFill>
                  <a:srgbClr val="A47D00"/>
                </a:solidFill>
                <a:latin typeface="Century Schoolbook"/>
                <a:cs typeface="Century Schoolbook"/>
              </a:rPr>
              <a:t>THE UK’S EUROPEAN UNIVERSITY</a:t>
            </a:r>
          </a:p>
          <a:p>
            <a:endParaRPr lang="en-US" dirty="0"/>
          </a:p>
        </p:txBody>
      </p:sp>
      <p:pic>
        <p:nvPicPr>
          <p:cNvPr id="15" name="Picture 14" descr="Uok_Logo_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5556684"/>
            <a:ext cx="1387978" cy="752636"/>
          </a:xfrm>
          <a:prstGeom prst="rect">
            <a:avLst/>
          </a:prstGeom>
        </p:spPr>
      </p:pic>
      <p:sp>
        <p:nvSpPr>
          <p:cNvPr id="16" name="TextBox 15"/>
          <p:cNvSpPr txBox="1"/>
          <p:nvPr userDrawn="1"/>
        </p:nvSpPr>
        <p:spPr>
          <a:xfrm>
            <a:off x="1547664" y="5949280"/>
            <a:ext cx="2736304" cy="307777"/>
          </a:xfrm>
          <a:prstGeom prst="rect">
            <a:avLst/>
          </a:prstGeom>
          <a:noFill/>
        </p:spPr>
        <p:txBody>
          <a:bodyPr wrap="square" lIns="0" tIns="0" rIns="0" bIns="0" rtlCol="0" anchor="b" anchorCtr="0">
            <a:spAutoFit/>
          </a:bodyPr>
          <a:lstStyle/>
          <a:p>
            <a:r>
              <a:rPr lang="en-US" sz="2000" kern="1400" spc="-100" dirty="0" err="1" smtClean="0">
                <a:solidFill>
                  <a:schemeClr val="bg1"/>
                </a:solidFill>
                <a:latin typeface="Century Schoolbook"/>
                <a:cs typeface="Century Schoolbook"/>
              </a:rPr>
              <a:t>www.kent.ac.uk</a:t>
            </a:r>
            <a:endParaRPr lang="en-US" sz="2000" kern="1400" spc="-100" dirty="0">
              <a:solidFill>
                <a:schemeClr val="bg1"/>
              </a:solidFill>
              <a:latin typeface="Century Schoolbook"/>
              <a:cs typeface="Century Schoolbook"/>
            </a:endParaRPr>
          </a:p>
        </p:txBody>
      </p:sp>
      <p:grpSp>
        <p:nvGrpSpPr>
          <p:cNvPr id="9" name="Group 8"/>
          <p:cNvGrpSpPr/>
          <p:nvPr userDrawn="1"/>
        </p:nvGrpSpPr>
        <p:grpSpPr>
          <a:xfrm>
            <a:off x="1549959" y="5585850"/>
            <a:ext cx="1356664" cy="284120"/>
            <a:chOff x="1547664" y="5589240"/>
            <a:chExt cx="1523655" cy="319092"/>
          </a:xfrm>
        </p:grpSpPr>
        <p:pic>
          <p:nvPicPr>
            <p:cNvPr id="2" name="Picture 1" descr="Facebook__very_small.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7664" y="5589240"/>
              <a:ext cx="324260" cy="312595"/>
            </a:xfrm>
            <a:prstGeom prst="rect">
              <a:avLst/>
            </a:prstGeom>
          </p:spPr>
        </p:pic>
        <p:pic>
          <p:nvPicPr>
            <p:cNvPr id="3" name="Picture 2" descr="twitter-bird-white-on-blue_small.eps"/>
            <p:cNvPicPr>
              <a:picLocks noChangeAspect="1"/>
            </p:cNvPicPr>
            <p:nvPr userDrawn="1"/>
          </p:nvPicPr>
          <p:blipFill rotWithShape="1">
            <a:blip r:embed="rId4">
              <a:extLst>
                <a:ext uri="{28A0092B-C50C-407E-A947-70E740481C1C}">
                  <a14:useLocalDpi xmlns:a14="http://schemas.microsoft.com/office/drawing/2010/main" val="0"/>
                </a:ext>
              </a:extLst>
            </a:blip>
            <a:srcRect l="1" r="9042"/>
            <a:stretch/>
          </p:blipFill>
          <p:spPr>
            <a:xfrm>
              <a:off x="1941392" y="5589240"/>
              <a:ext cx="330409" cy="312115"/>
            </a:xfrm>
            <a:prstGeom prst="rect">
              <a:avLst/>
            </a:prstGeom>
          </p:spPr>
        </p:pic>
        <p:pic>
          <p:nvPicPr>
            <p:cNvPr id="7" name="Picture 6" descr="LI_brand.jpg"/>
            <p:cNvPicPr>
              <a:picLocks noChangeAspect="1"/>
            </p:cNvPicPr>
            <p:nvPr userDrawn="1"/>
          </p:nvPicPr>
          <p:blipFill rotWithShape="1">
            <a:blip r:embed="rId5" cstate="print">
              <a:extLst>
                <a:ext uri="{28A0092B-C50C-407E-A947-70E740481C1C}">
                  <a14:useLocalDpi xmlns:a14="http://schemas.microsoft.com/office/drawing/2010/main" val="0"/>
                </a:ext>
              </a:extLst>
            </a:blip>
            <a:srcRect l="3442" t="6533" r="3179" b="3587"/>
            <a:stretch/>
          </p:blipFill>
          <p:spPr>
            <a:xfrm>
              <a:off x="2755635" y="5589240"/>
              <a:ext cx="315684" cy="319092"/>
            </a:xfrm>
            <a:prstGeom prst="rect">
              <a:avLst/>
            </a:prstGeom>
          </p:spPr>
        </p:pic>
        <p:pic>
          <p:nvPicPr>
            <p:cNvPr id="8" name="Picture 7" descr="youtube.tif"/>
            <p:cNvPicPr>
              <a:picLocks noChangeAspect="1"/>
            </p:cNvPicPr>
            <p:nvPr userDrawn="1"/>
          </p:nvPicPr>
          <p:blipFill rotWithShape="1">
            <a:blip r:embed="rId6" cstate="print">
              <a:extLst>
                <a:ext uri="{28A0092B-C50C-407E-A947-70E740481C1C}">
                  <a14:useLocalDpi xmlns:a14="http://schemas.microsoft.com/office/drawing/2010/main" val="0"/>
                </a:ext>
              </a:extLst>
            </a:blip>
            <a:srcRect l="7244" t="7968" r="10058" b="11869"/>
            <a:stretch/>
          </p:blipFill>
          <p:spPr>
            <a:xfrm>
              <a:off x="2346244" y="5589240"/>
              <a:ext cx="330650" cy="312595"/>
            </a:xfrm>
            <a:prstGeom prst="rect">
              <a:avLst/>
            </a:prstGeom>
          </p:spPr>
        </p:pic>
      </p:grpSp>
    </p:spTree>
    <p:extLst>
      <p:ext uri="{BB962C8B-B14F-4D97-AF65-F5344CB8AC3E}">
        <p14:creationId xmlns:p14="http://schemas.microsoft.com/office/powerpoint/2010/main" val="736972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10"/>
          </p:nvPr>
        </p:nvSpPr>
        <p:spPr/>
        <p:txBody>
          <a:bodyPr/>
          <a:lstStyle>
            <a:lvl1pPr>
              <a:defRPr/>
            </a:lvl1pPr>
          </a:lstStyle>
          <a:p>
            <a:endParaRPr lang="en-GB" dirty="0"/>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9866387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ubsectionrigh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smtClean="0"/>
              <a:t>Click icon to add picture</a:t>
            </a:r>
            <a:endParaRPr lang="en-GB"/>
          </a:p>
        </p:txBody>
      </p:sp>
      <p:sp>
        <p:nvSpPr>
          <p:cNvPr id="4" name="Footer Placeholder 3"/>
          <p:cNvSpPr>
            <a:spLocks noGrp="1"/>
          </p:cNvSpPr>
          <p:nvPr>
            <p:ph type="ftr" sz="quarter" idx="10"/>
          </p:nvPr>
        </p:nvSpPr>
        <p:spPr/>
        <p:txBody>
          <a:bodyPr/>
          <a:lstStyle>
            <a:lvl1pPr>
              <a:defRPr/>
            </a:lvl1pPr>
          </a:lstStyle>
          <a:p>
            <a:endParaRPr lang="en-GB" dirty="0"/>
          </a:p>
        </p:txBody>
      </p:sp>
      <p:sp>
        <p:nvSpPr>
          <p:cNvPr id="8" name="Text Placeholder 7"/>
          <p:cNvSpPr>
            <a:spLocks noGrp="1"/>
          </p:cNvSpPr>
          <p:nvPr>
            <p:ph type="body" sz="quarter" idx="12" hasCustomPrompt="1"/>
          </p:nvPr>
        </p:nvSpPr>
        <p:spPr>
          <a:xfrm>
            <a:off x="4499992"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p:nvPr>
        </p:nvSpPr>
        <p:spPr>
          <a:xfrm>
            <a:off x="4499993" y="2276872"/>
            <a:ext cx="4176464" cy="935658"/>
          </a:xfrm>
          <a:solidFill>
            <a:srgbClr val="002A62"/>
          </a:solidFill>
          <a:ln>
            <a:noFill/>
          </a:ln>
        </p:spPr>
        <p:txBody>
          <a:bodyPr lIns="720000" rIns="360000" bIns="108000"/>
          <a:lstStyle>
            <a:lvl1pPr marL="0" indent="0">
              <a:lnSpc>
                <a:spcPts val="1480"/>
              </a:lnSpc>
              <a:spcBef>
                <a:spcPts val="0"/>
              </a:spcBef>
              <a:buNone/>
              <a:defRPr sz="1400" b="0" i="1" spc="-50">
                <a:solidFill>
                  <a:schemeClr val="bg1"/>
                </a:solidFill>
                <a:latin typeface="Century Schoolbook"/>
                <a:cs typeface="Century Schoolbook"/>
              </a:defRPr>
            </a:lvl1pPr>
          </a:lstStyle>
          <a:p>
            <a:pPr lvl="0"/>
            <a:r>
              <a:rPr lang="en-US" dirty="0" smtClean="0"/>
              <a:t>Click to edit Master text styles</a:t>
            </a:r>
          </a:p>
        </p:txBody>
      </p:sp>
      <p:cxnSp>
        <p:nvCxnSpPr>
          <p:cNvPr id="3" name="Straight Connector 2"/>
          <p:cNvCxnSpPr/>
          <p:nvPr userDrawn="1"/>
        </p:nvCxnSpPr>
        <p:spPr bwMode="auto">
          <a:xfrm flipH="1">
            <a:off x="4860032"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3820857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ubsectionlef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smtClean="0"/>
              <a:t>Click icon to add picture</a:t>
            </a:r>
            <a:endParaRPr lang="en-GB"/>
          </a:p>
        </p:txBody>
      </p:sp>
      <p:sp>
        <p:nvSpPr>
          <p:cNvPr id="4" name="Footer Placeholder 3"/>
          <p:cNvSpPr>
            <a:spLocks noGrp="1"/>
          </p:cNvSpPr>
          <p:nvPr>
            <p:ph type="ftr" sz="quarter" idx="10"/>
          </p:nvPr>
        </p:nvSpPr>
        <p:spPr/>
        <p:txBody>
          <a:bodyPr/>
          <a:lstStyle>
            <a:lvl1pPr>
              <a:defRPr/>
            </a:lvl1pPr>
          </a:lstStyle>
          <a:p>
            <a:endParaRPr lang="en-GB" dirty="0"/>
          </a:p>
        </p:txBody>
      </p:sp>
      <p:sp>
        <p:nvSpPr>
          <p:cNvPr id="8" name="Text Placeholder 7"/>
          <p:cNvSpPr>
            <a:spLocks noGrp="1"/>
          </p:cNvSpPr>
          <p:nvPr>
            <p:ph type="body" sz="quarter" idx="12" hasCustomPrompt="1"/>
          </p:nvPr>
        </p:nvSpPr>
        <p:spPr>
          <a:xfrm>
            <a:off x="467544"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p:nvPr>
        </p:nvSpPr>
        <p:spPr>
          <a:xfrm>
            <a:off x="467545" y="2348880"/>
            <a:ext cx="4176464" cy="720080"/>
          </a:xfrm>
          <a:solidFill>
            <a:schemeClr val="tx2">
              <a:lumMod val="75000"/>
            </a:schemeClr>
          </a:solidFill>
        </p:spPr>
        <p:txBody>
          <a:bodyPr lIns="720000" rIns="360000" bIns="108000"/>
          <a:lstStyle>
            <a:lvl1pPr marL="0" indent="0">
              <a:buNone/>
              <a:defRPr sz="1200" b="0" i="1">
                <a:solidFill>
                  <a:schemeClr val="bg1"/>
                </a:solidFill>
                <a:latin typeface="Century Schoolbook"/>
                <a:cs typeface="Century Schoolbook"/>
              </a:defRPr>
            </a:lvl1pPr>
          </a:lstStyle>
          <a:p>
            <a:pPr lvl="0"/>
            <a:r>
              <a:rPr lang="en-US" dirty="0" smtClean="0"/>
              <a:t>Click to edit Master text styles</a:t>
            </a:r>
          </a:p>
        </p:txBody>
      </p:sp>
      <p:cxnSp>
        <p:nvCxnSpPr>
          <p:cNvPr id="6" name="Straight Connector 5"/>
          <p:cNvCxnSpPr/>
          <p:nvPr userDrawn="1"/>
        </p:nvCxnSpPr>
        <p:spPr bwMode="auto">
          <a:xfrm flipH="1">
            <a:off x="827584"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8850374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endParaRPr lang="en-GB" dirty="0"/>
          </a:p>
        </p:txBody>
      </p:sp>
      <p:sp>
        <p:nvSpPr>
          <p:cNvPr id="9" name="Picture Placeholder 7"/>
          <p:cNvSpPr>
            <a:spLocks noGrp="1"/>
          </p:cNvSpPr>
          <p:nvPr>
            <p:ph type="pic" sz="quarter" idx="15"/>
          </p:nvPr>
        </p:nvSpPr>
        <p:spPr>
          <a:xfrm>
            <a:off x="3419872" y="1494509"/>
            <a:ext cx="2376264" cy="1728192"/>
          </a:xfrm>
        </p:spPr>
        <p:txBody>
          <a:bodyPr tIns="46800" anchor="b"/>
          <a:lstStyle>
            <a:lvl1pPr marL="0" indent="0">
              <a:buNone/>
              <a:defRPr sz="1600"/>
            </a:lvl1pPr>
          </a:lstStyle>
          <a:p>
            <a:r>
              <a:rPr lang="en-US" smtClean="0"/>
              <a:t>Click icon to add picture</a:t>
            </a:r>
            <a:endParaRPr lang="en-GB" dirty="0"/>
          </a:p>
        </p:txBody>
      </p:sp>
      <p:sp>
        <p:nvSpPr>
          <p:cNvPr id="15" name="Picture Placeholder 7"/>
          <p:cNvSpPr>
            <a:spLocks noGrp="1"/>
          </p:cNvSpPr>
          <p:nvPr>
            <p:ph type="pic" sz="quarter" idx="16"/>
          </p:nvPr>
        </p:nvSpPr>
        <p:spPr>
          <a:xfrm>
            <a:off x="6372200" y="1484784"/>
            <a:ext cx="2376264" cy="1728192"/>
          </a:xfrm>
        </p:spPr>
        <p:txBody>
          <a:bodyPr anchor="b"/>
          <a:lstStyle>
            <a:lvl1pPr marL="0" indent="0">
              <a:buNone/>
              <a:defRPr sz="1600"/>
            </a:lvl1pPr>
          </a:lstStyle>
          <a:p>
            <a:r>
              <a:rPr lang="en-US" smtClean="0"/>
              <a:t>Click icon to add picture</a:t>
            </a:r>
            <a:endParaRPr lang="en-GB" dirty="0"/>
          </a:p>
        </p:txBody>
      </p:sp>
      <p:sp>
        <p:nvSpPr>
          <p:cNvPr id="17" name="Picture Placeholder 7"/>
          <p:cNvSpPr>
            <a:spLocks noGrp="1"/>
          </p:cNvSpPr>
          <p:nvPr>
            <p:ph type="pic" sz="quarter" idx="18"/>
          </p:nvPr>
        </p:nvSpPr>
        <p:spPr>
          <a:xfrm>
            <a:off x="467544" y="3861048"/>
            <a:ext cx="2376264" cy="2088232"/>
          </a:xfrm>
        </p:spPr>
        <p:txBody>
          <a:bodyPr anchor="b"/>
          <a:lstStyle>
            <a:lvl1pPr marL="0" indent="0">
              <a:buNone/>
              <a:defRPr sz="1600"/>
            </a:lvl1pPr>
          </a:lstStyle>
          <a:p>
            <a:r>
              <a:rPr lang="en-US" smtClean="0"/>
              <a:t>Click icon to add picture</a:t>
            </a:r>
            <a:endParaRPr lang="en-GB" dirty="0"/>
          </a:p>
        </p:txBody>
      </p:sp>
      <p:sp>
        <p:nvSpPr>
          <p:cNvPr id="18" name="Picture Placeholder 7"/>
          <p:cNvSpPr>
            <a:spLocks noGrp="1"/>
          </p:cNvSpPr>
          <p:nvPr>
            <p:ph type="pic" sz="quarter" idx="19"/>
          </p:nvPr>
        </p:nvSpPr>
        <p:spPr>
          <a:xfrm>
            <a:off x="6372200" y="3861048"/>
            <a:ext cx="2376264" cy="2088232"/>
          </a:xfrm>
        </p:spPr>
        <p:txBody>
          <a:bodyPr anchor="b"/>
          <a:lstStyle>
            <a:lvl1pPr marL="0" indent="0">
              <a:buNone/>
              <a:defRPr sz="1600"/>
            </a:lvl1pPr>
          </a:lstStyle>
          <a:p>
            <a:r>
              <a:rPr lang="en-US" smtClean="0"/>
              <a:t>Click icon to add picture</a:t>
            </a:r>
            <a:endParaRPr lang="en-GB" dirty="0"/>
          </a:p>
        </p:txBody>
      </p:sp>
      <p:sp>
        <p:nvSpPr>
          <p:cNvPr id="19" name="Picture Placeholder 7"/>
          <p:cNvSpPr>
            <a:spLocks noGrp="1"/>
          </p:cNvSpPr>
          <p:nvPr>
            <p:ph type="pic" sz="quarter" idx="20"/>
          </p:nvPr>
        </p:nvSpPr>
        <p:spPr>
          <a:xfrm>
            <a:off x="3433157" y="3861048"/>
            <a:ext cx="2376264" cy="2088232"/>
          </a:xfrm>
        </p:spPr>
        <p:txBody>
          <a:bodyPr anchor="b"/>
          <a:lstStyle>
            <a:lvl1pPr marL="0" indent="0">
              <a:buNone/>
              <a:defRPr sz="1600"/>
            </a:lvl1pPr>
          </a:lstStyle>
          <a:p>
            <a:r>
              <a:rPr lang="en-US" smtClean="0"/>
              <a:t>Click icon to add picture</a:t>
            </a:r>
            <a:endParaRPr lang="en-GB" dirty="0"/>
          </a:p>
        </p:txBody>
      </p:sp>
      <p:sp>
        <p:nvSpPr>
          <p:cNvPr id="21" name="TextBox 20"/>
          <p:cNvSpPr txBox="1"/>
          <p:nvPr userDrawn="1"/>
        </p:nvSpPr>
        <p:spPr>
          <a:xfrm>
            <a:off x="3419872" y="3229754"/>
            <a:ext cx="2376264" cy="338554"/>
          </a:xfrm>
          <a:prstGeom prst="rect">
            <a:avLst/>
          </a:prstGeom>
          <a:noFill/>
        </p:spPr>
        <p:txBody>
          <a:bodyPr wrap="square" rtlCol="0">
            <a:spAutoFit/>
          </a:bodyPr>
          <a:lstStyle/>
          <a:p>
            <a:r>
              <a:rPr lang="en-GB" sz="1600" dirty="0" smtClean="0"/>
              <a:t>Caption</a:t>
            </a:r>
            <a:endParaRPr lang="en-GB" sz="1600" dirty="0"/>
          </a:p>
        </p:txBody>
      </p:sp>
      <p:sp>
        <p:nvSpPr>
          <p:cNvPr id="22" name="Picture Placeholder 7"/>
          <p:cNvSpPr>
            <a:spLocks noGrp="1"/>
          </p:cNvSpPr>
          <p:nvPr>
            <p:ph type="pic" sz="quarter" idx="21"/>
          </p:nvPr>
        </p:nvSpPr>
        <p:spPr>
          <a:xfrm>
            <a:off x="467544" y="1484784"/>
            <a:ext cx="2376264" cy="1728192"/>
          </a:xfrm>
        </p:spPr>
        <p:txBody>
          <a:bodyPr tIns="46800" anchor="b"/>
          <a:lstStyle>
            <a:lvl1pPr marL="0" indent="0">
              <a:buNone/>
              <a:defRPr sz="1600"/>
            </a:lvl1pPr>
          </a:lstStyle>
          <a:p>
            <a:r>
              <a:rPr lang="en-US" smtClean="0"/>
              <a:t>Click icon to add picture</a:t>
            </a:r>
            <a:endParaRPr lang="en-GB" dirty="0"/>
          </a:p>
        </p:txBody>
      </p:sp>
      <p:sp>
        <p:nvSpPr>
          <p:cNvPr id="25" name="Text Placeholder 24"/>
          <p:cNvSpPr>
            <a:spLocks noGrp="1"/>
          </p:cNvSpPr>
          <p:nvPr>
            <p:ph type="body" sz="quarter" idx="22"/>
          </p:nvPr>
        </p:nvSpPr>
        <p:spPr>
          <a:xfrm>
            <a:off x="468313" y="3228975"/>
            <a:ext cx="2374900" cy="339333"/>
          </a:xfrm>
        </p:spPr>
        <p:txBody>
          <a:bodyPr/>
          <a:lstStyle>
            <a:lvl1pPr marL="0" indent="0">
              <a:buNone/>
              <a:defRPr sz="1600"/>
            </a:lvl1pPr>
          </a:lstStyle>
          <a:p>
            <a:pPr lvl="0"/>
            <a:r>
              <a:rPr lang="en-US" smtClean="0"/>
              <a:t>Click to edit Master text styles</a:t>
            </a:r>
          </a:p>
        </p:txBody>
      </p:sp>
      <p:sp>
        <p:nvSpPr>
          <p:cNvPr id="1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62368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319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006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endParaRPr lang="en-GB"/>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87246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endParaRPr lang="en-GB"/>
          </a:p>
        </p:txBody>
      </p:sp>
      <p:sp>
        <p:nvSpPr>
          <p:cNvPr id="10" name="Slide Number Placeholder 1"/>
          <p:cNvSpPr>
            <a:spLocks noGrp="1"/>
          </p:cNvSpPr>
          <p:nvPr>
            <p:ph type="sldNum" sz="quarter" idx="11"/>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91534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a:p>
        </p:txBody>
      </p:sp>
      <p:sp>
        <p:nvSpPr>
          <p:cNvPr id="6"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304210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49275"/>
            <a:ext cx="8291513" cy="57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4099" name="Rectangle 3"/>
          <p:cNvSpPr>
            <a:spLocks noGrp="1" noChangeArrowheads="1"/>
          </p:cNvSpPr>
          <p:nvPr>
            <p:ph type="body" idx="1"/>
          </p:nvPr>
        </p:nvSpPr>
        <p:spPr bwMode="auto">
          <a:xfrm>
            <a:off x="1331913" y="1484313"/>
            <a:ext cx="6985000" cy="4897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a:t>
            </a:r>
          </a:p>
          <a:p>
            <a:pPr lvl="1"/>
            <a:r>
              <a:rPr lang="en-GB" dirty="0" smtClean="0"/>
              <a:t>Second level</a:t>
            </a:r>
          </a:p>
          <a:p>
            <a:pPr lvl="2"/>
            <a:r>
              <a:rPr lang="en-GB" dirty="0" smtClean="0"/>
              <a:t>Third level</a:t>
            </a:r>
          </a:p>
          <a:p>
            <a:pPr lvl="3"/>
            <a:r>
              <a:rPr lang="en-GB" dirty="0" smtClean="0"/>
              <a:t>Fourth level</a:t>
            </a:r>
          </a:p>
        </p:txBody>
      </p:sp>
      <p:sp>
        <p:nvSpPr>
          <p:cNvPr id="4100" name="Rectangle 4"/>
          <p:cNvSpPr>
            <a:spLocks noGrp="1" noChangeArrowheads="1"/>
          </p:cNvSpPr>
          <p:nvPr>
            <p:ph type="ftr" sz="quarter" idx="3"/>
          </p:nvPr>
        </p:nvSpPr>
        <p:spPr bwMode="auto">
          <a:xfrm>
            <a:off x="838200" y="6505575"/>
            <a:ext cx="6057900" cy="269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1000"/>
            </a:lvl1pPr>
          </a:lstStyle>
          <a:p>
            <a:endParaRPr lang="en-GB" dirty="0" smtClean="0"/>
          </a:p>
        </p:txBody>
      </p:sp>
      <p:sp>
        <p:nvSpPr>
          <p:cNvPr id="4102" name="Rectangle 6"/>
          <p:cNvSpPr>
            <a:spLocks noChangeArrowheads="1"/>
          </p:cNvSpPr>
          <p:nvPr/>
        </p:nvSpPr>
        <p:spPr bwMode="auto">
          <a:xfrm>
            <a:off x="0" y="-1588"/>
            <a:ext cx="9144000" cy="287338"/>
          </a:xfrm>
          <a:prstGeom prst="rect">
            <a:avLst/>
          </a:prstGeom>
          <a:solidFill>
            <a:schemeClr val="tx2">
              <a:lumMod val="75000"/>
            </a:schemeClr>
          </a:solidFill>
          <a:ln>
            <a:noFill/>
          </a:ln>
          <a:effectLst/>
        </p:spPr>
        <p:txBody>
          <a:bodyPr wrap="none" anchor="ctr"/>
          <a:lstStyle/>
          <a:p>
            <a:endParaRPr lang="en-GB"/>
          </a:p>
        </p:txBody>
      </p:sp>
      <p:pic>
        <p:nvPicPr>
          <p:cNvPr id="4105" name="Picture 9" descr="Uok_horiz_PMS29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380288" y="6553200"/>
            <a:ext cx="1368425" cy="20161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63" r:id="rId2"/>
    <p:sldLayoutId id="2147483651" r:id="rId3"/>
    <p:sldLayoutId id="2147483660" r:id="rId4"/>
    <p:sldLayoutId id="2147483661" r:id="rId5"/>
    <p:sldLayoutId id="2147483659" r:id="rId6"/>
    <p:sldLayoutId id="2147483653" r:id="rId7"/>
    <p:sldLayoutId id="2147483654" r:id="rId8"/>
    <p:sldLayoutId id="2147483655" r:id="rId9"/>
    <p:sldLayoutId id="2147483656" r:id="rId10"/>
    <p:sldLayoutId id="2147483662" r:id="rId11"/>
    <p:sldLayoutId id="2147483657" r:id="rId12"/>
    <p:sldLayoutId id="2147483658" r:id="rId13"/>
    <p:sldLayoutId id="2147483664" r:id="rId14"/>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p:titleStyle>
    <p:body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metrics-toolkit.org/" TargetMode="External"/><Relationship Id="rId2" Type="http://schemas.openxmlformats.org/officeDocument/2006/relationships/hyperlink" Target="https://growkudos.com/" TargetMode="External"/><Relationship Id="rId1" Type="http://schemas.openxmlformats.org/officeDocument/2006/relationships/slideLayout" Target="../slideLayouts/slideLayout3.xml"/><Relationship Id="rId5" Type="http://schemas.openxmlformats.org/officeDocument/2006/relationships/hyperlink" Target="http://www.dcc.ac.uk/resources/how-guides/develop-data-plan" TargetMode="External"/><Relationship Id="rId4" Type="http://schemas.openxmlformats.org/officeDocument/2006/relationships/hyperlink" Target="http://www.jobs.ac.uk/media/pdf/careers/resources/research-publications-planner.pdf"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mailto:osc@kent.ac.uk"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gkr@kent.ac.uk"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hyperlink" Target="https://www.gov.uk/government/uploads/system/uploads/attachment_data/file/541338/ind-16-9-ref-stern-review.pdf"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9.xml"/><Relationship Id="rId6" Type="http://schemas.openxmlformats.org/officeDocument/2006/relationships/image" Target="../media/image22.gif"/><Relationship Id="rId5" Type="http://schemas.openxmlformats.org/officeDocument/2006/relationships/image" Target="../media/image21.jp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jpg"/></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 Id="rId9"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g"/><Relationship Id="rId2" Type="http://schemas.openxmlformats.org/officeDocument/2006/relationships/image" Target="../media/image35.jpg"/><Relationship Id="rId1" Type="http://schemas.openxmlformats.org/officeDocument/2006/relationships/slideLayout" Target="../slideLayouts/slideLayout9.xml"/><Relationship Id="rId6" Type="http://schemas.openxmlformats.org/officeDocument/2006/relationships/image" Target="../media/image39.jpeg"/><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Embedding communication in my work</a:t>
            </a:r>
            <a:endParaRPr lang="en-US" dirty="0"/>
          </a:p>
        </p:txBody>
      </p:sp>
      <p:sp>
        <p:nvSpPr>
          <p:cNvPr id="3" name="Subtitle 2"/>
          <p:cNvSpPr>
            <a:spLocks noGrp="1"/>
          </p:cNvSpPr>
          <p:nvPr>
            <p:ph type="subTitle" idx="1"/>
          </p:nvPr>
        </p:nvSpPr>
        <p:spPr/>
        <p:txBody>
          <a:bodyPr/>
          <a:lstStyle/>
          <a:p>
            <a:r>
              <a:rPr lang="en-US" dirty="0" smtClean="0"/>
              <a:t> HELEN CARR KLS</a:t>
            </a:r>
            <a:endParaRPr lang="en-US" dirty="0"/>
          </a:p>
        </p:txBody>
      </p:sp>
    </p:spTree>
    <p:extLst>
      <p:ext uri="{BB962C8B-B14F-4D97-AF65-F5344CB8AC3E}">
        <p14:creationId xmlns:p14="http://schemas.microsoft.com/office/powerpoint/2010/main" val="263528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2609023"/>
            <a:ext cx="9143999" cy="4265910"/>
          </a:xfrm>
        </p:spPr>
      </p:pic>
      <p:sp>
        <p:nvSpPr>
          <p:cNvPr id="9" name="Text Placeholder 8"/>
          <p:cNvSpPr>
            <a:spLocks noGrp="1"/>
          </p:cNvSpPr>
          <p:nvPr>
            <p:ph type="body" sz="quarter" idx="12"/>
          </p:nvPr>
        </p:nvSpPr>
        <p:spPr>
          <a:xfrm>
            <a:off x="467544" y="989116"/>
            <a:ext cx="4176464" cy="2164317"/>
          </a:xfrm>
        </p:spPr>
        <p:txBody>
          <a:bodyPr/>
          <a:lstStyle/>
          <a:p>
            <a:r>
              <a:rPr lang="en-US" dirty="0" smtClean="0"/>
              <a:t>THE OFFICE FOR SCHOLARLY COMMUNICATION/ </a:t>
            </a:r>
            <a:r>
              <a:rPr lang="en-GB" dirty="0" smtClean="0">
                <a:solidFill>
                  <a:srgbClr val="D6A300"/>
                </a:solidFill>
              </a:rPr>
              <a:t>Research Impact Conference</a:t>
            </a:r>
            <a:endParaRPr lang="en-US" dirty="0">
              <a:solidFill>
                <a:srgbClr val="D6A300"/>
              </a:solidFill>
            </a:endParaRPr>
          </a:p>
        </p:txBody>
      </p:sp>
    </p:spTree>
    <p:extLst>
      <p:ext uri="{BB962C8B-B14F-4D97-AF65-F5344CB8AC3E}">
        <p14:creationId xmlns:p14="http://schemas.microsoft.com/office/powerpoint/2010/main" val="1066105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problem of communication &amp; impact</a:t>
            </a:r>
            <a:r>
              <a:rPr lang="en-GB" dirty="0"/>
              <a:t/>
            </a:r>
            <a:br>
              <a:rPr lang="en-GB" dirty="0"/>
            </a:br>
            <a:endParaRPr lang="en-US" dirty="0"/>
          </a:p>
        </p:txBody>
      </p:sp>
      <p:sp>
        <p:nvSpPr>
          <p:cNvPr id="3" name="Content Placeholder 2"/>
          <p:cNvSpPr>
            <a:spLocks noGrp="1"/>
          </p:cNvSpPr>
          <p:nvPr>
            <p:ph idx="1"/>
          </p:nvPr>
        </p:nvSpPr>
        <p:spPr>
          <a:xfrm>
            <a:off x="368300" y="1484313"/>
            <a:ext cx="8559800" cy="4897437"/>
          </a:xfrm>
        </p:spPr>
        <p:txBody>
          <a:bodyPr/>
          <a:lstStyle/>
          <a:p>
            <a:pPr marL="0" indent="0" algn="ctr">
              <a:buNone/>
            </a:pPr>
            <a:endParaRPr lang="en-GB" sz="4000" b="1" dirty="0"/>
          </a:p>
          <a:p>
            <a:pPr marL="0" indent="0" algn="ctr">
              <a:buNone/>
            </a:pPr>
            <a:r>
              <a:rPr lang="en-GB" sz="4000" b="1" dirty="0" smtClean="0"/>
              <a:t>“The single biggest problem in communication is the illusion that it has taken place”</a:t>
            </a:r>
          </a:p>
          <a:p>
            <a:pPr marL="0" indent="0">
              <a:buNone/>
            </a:pPr>
            <a:endParaRPr lang="en-GB" sz="2200" dirty="0"/>
          </a:p>
          <a:p>
            <a:pPr marL="0" indent="0">
              <a:buNone/>
            </a:pPr>
            <a:endParaRPr lang="en-GB" sz="2200" dirty="0" smtClean="0"/>
          </a:p>
          <a:p>
            <a:pPr marL="0" indent="0" algn="r">
              <a:buNone/>
            </a:pPr>
            <a:r>
              <a:rPr lang="en-GB" sz="1000" dirty="0" smtClean="0"/>
              <a:t>George Bernard Shaw</a:t>
            </a:r>
          </a:p>
          <a:p>
            <a:pPr marL="0" indent="0">
              <a:buNone/>
            </a:pPr>
            <a:endParaRPr lang="en-GB" sz="1000" dirty="0"/>
          </a:p>
          <a:p>
            <a:pPr marL="0" indent="0">
              <a:buNone/>
            </a:pPr>
            <a:endParaRPr lang="en-GB" sz="1000" dirty="0"/>
          </a:p>
          <a:p>
            <a:pPr marL="0" indent="0">
              <a:buNone/>
            </a:pPr>
            <a:endParaRPr lang="en-GB" dirty="0"/>
          </a:p>
          <a:p>
            <a:endParaRPr lang="en-US" dirty="0"/>
          </a:p>
        </p:txBody>
      </p:sp>
    </p:spTree>
    <p:extLst>
      <p:ext uri="{BB962C8B-B14F-4D97-AF65-F5344CB8AC3E}">
        <p14:creationId xmlns:p14="http://schemas.microsoft.com/office/powerpoint/2010/main" val="1404571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Planning effective communication</a:t>
            </a:r>
            <a:endParaRPr lang="en-GB" dirty="0"/>
          </a:p>
        </p:txBody>
      </p:sp>
      <p:sp>
        <p:nvSpPr>
          <p:cNvPr id="3" name="Content Placeholder 2"/>
          <p:cNvSpPr>
            <a:spLocks noGrp="1"/>
          </p:cNvSpPr>
          <p:nvPr>
            <p:ph idx="1"/>
          </p:nvPr>
        </p:nvSpPr>
        <p:spPr/>
        <p:txBody>
          <a:bodyPr/>
          <a:lstStyle/>
          <a:p>
            <a:r>
              <a:rPr lang="en-GB" dirty="0" smtClean="0"/>
              <a:t>At the start of the project</a:t>
            </a:r>
          </a:p>
          <a:p>
            <a:pPr lvl="1"/>
            <a:r>
              <a:rPr lang="en-GB" dirty="0" smtClean="0"/>
              <a:t>Who is interested?</a:t>
            </a:r>
          </a:p>
          <a:p>
            <a:pPr lvl="1"/>
            <a:r>
              <a:rPr lang="en-GB" dirty="0" smtClean="0"/>
              <a:t>Why?</a:t>
            </a:r>
          </a:p>
          <a:p>
            <a:pPr lvl="1"/>
            <a:r>
              <a:rPr lang="en-GB" dirty="0" smtClean="0"/>
              <a:t>What do they want to know</a:t>
            </a:r>
          </a:p>
          <a:p>
            <a:pPr marL="534987" lvl="1" indent="0">
              <a:buNone/>
            </a:pPr>
            <a:endParaRPr lang="en-GB" dirty="0" smtClean="0"/>
          </a:p>
          <a:p>
            <a:r>
              <a:rPr lang="en-GB" dirty="0" smtClean="0"/>
              <a:t>How will you tell them effectively?</a:t>
            </a:r>
            <a:endParaRPr lang="en-GB" dirty="0"/>
          </a:p>
          <a:p>
            <a:pPr lvl="1"/>
            <a:r>
              <a:rPr lang="en-GB" dirty="0" smtClean="0"/>
              <a:t>Giving them a stake in the topic</a:t>
            </a:r>
            <a:endParaRPr lang="en-GB" dirty="0"/>
          </a:p>
          <a:p>
            <a:pPr lvl="1"/>
            <a:r>
              <a:rPr lang="en-GB" dirty="0" smtClean="0"/>
              <a:t>What are their key requirements?</a:t>
            </a:r>
          </a:p>
          <a:p>
            <a:pPr lvl="1"/>
            <a:r>
              <a:rPr lang="en-GB" dirty="0" smtClean="0"/>
              <a:t>What are your key messages?</a:t>
            </a:r>
          </a:p>
          <a:p>
            <a:pPr lvl="1"/>
            <a:r>
              <a:rPr lang="en-GB" dirty="0" smtClean="0"/>
              <a:t>How will they find it? Can they access it?</a:t>
            </a:r>
          </a:p>
          <a:p>
            <a:pPr lvl="1"/>
            <a:endParaRPr lang="en-GB" dirty="0" smtClean="0"/>
          </a:p>
          <a:p>
            <a:pPr lvl="1"/>
            <a:endParaRPr lang="en-GB" dirty="0"/>
          </a:p>
          <a:p>
            <a:pPr lvl="1"/>
            <a:endParaRPr lang="en-GB" dirty="0" smtClean="0"/>
          </a:p>
        </p:txBody>
      </p:sp>
    </p:spTree>
    <p:extLst>
      <p:ext uri="{BB962C8B-B14F-4D97-AF65-F5344CB8AC3E}">
        <p14:creationId xmlns:p14="http://schemas.microsoft.com/office/powerpoint/2010/main" val="3071236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Dissemination plans</a:t>
            </a:r>
          </a:p>
        </p:txBody>
      </p:sp>
      <p:sp>
        <p:nvSpPr>
          <p:cNvPr id="3" name="Content Placeholder 2"/>
          <p:cNvSpPr>
            <a:spLocks noGrp="1"/>
          </p:cNvSpPr>
          <p:nvPr>
            <p:ph idx="1"/>
          </p:nvPr>
        </p:nvSpPr>
        <p:spPr/>
        <p:txBody>
          <a:bodyPr/>
          <a:lstStyle/>
          <a:p>
            <a:r>
              <a:rPr lang="en-GB" dirty="0" smtClean="0"/>
              <a:t>Publications </a:t>
            </a:r>
            <a:r>
              <a:rPr lang="en-GB" dirty="0"/>
              <a:t>and workshops</a:t>
            </a:r>
          </a:p>
          <a:p>
            <a:r>
              <a:rPr lang="en-GB" dirty="0" smtClean="0"/>
              <a:t>Building </a:t>
            </a:r>
            <a:r>
              <a:rPr lang="en-GB" dirty="0"/>
              <a:t>time for dissemination into the </a:t>
            </a:r>
            <a:r>
              <a:rPr lang="en-GB" dirty="0" smtClean="0"/>
              <a:t>project</a:t>
            </a:r>
          </a:p>
          <a:p>
            <a:r>
              <a:rPr lang="en-GB" dirty="0"/>
              <a:t>Re-purposing content – article extract as blog post? Blog post as a media story</a:t>
            </a:r>
            <a:r>
              <a:rPr lang="en-GB" dirty="0" smtClean="0"/>
              <a:t>?</a:t>
            </a:r>
            <a:endParaRPr lang="en-GB" dirty="0"/>
          </a:p>
          <a:p>
            <a:r>
              <a:rPr lang="en-GB" dirty="0"/>
              <a:t>Archiving – Lab books? Data? </a:t>
            </a:r>
            <a:r>
              <a:rPr lang="en-GB" dirty="0" smtClean="0"/>
              <a:t>Website?</a:t>
            </a:r>
            <a:endParaRPr lang="en-GB" dirty="0"/>
          </a:p>
        </p:txBody>
      </p:sp>
    </p:spTree>
    <p:extLst>
      <p:ext uri="{BB962C8B-B14F-4D97-AF65-F5344CB8AC3E}">
        <p14:creationId xmlns:p14="http://schemas.microsoft.com/office/powerpoint/2010/main" val="418881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Tracking Dissemination</a:t>
            </a:r>
            <a:endParaRPr lang="en-GB" dirty="0"/>
          </a:p>
        </p:txBody>
      </p:sp>
      <p:sp>
        <p:nvSpPr>
          <p:cNvPr id="3" name="Content Placeholder 2"/>
          <p:cNvSpPr>
            <a:spLocks noGrp="1"/>
          </p:cNvSpPr>
          <p:nvPr>
            <p:ph idx="1"/>
          </p:nvPr>
        </p:nvSpPr>
        <p:spPr/>
        <p:txBody>
          <a:bodyPr/>
          <a:lstStyle/>
          <a:p>
            <a:r>
              <a:rPr lang="en-GB" dirty="0" smtClean="0"/>
              <a:t>Ask for feedback</a:t>
            </a:r>
          </a:p>
          <a:p>
            <a:r>
              <a:rPr lang="en-GB" dirty="0" smtClean="0"/>
              <a:t>Article/output level metrics</a:t>
            </a:r>
          </a:p>
          <a:p>
            <a:r>
              <a:rPr lang="en-GB" dirty="0" smtClean="0"/>
              <a:t>Kudos</a:t>
            </a:r>
            <a:endParaRPr lang="en-GB" dirty="0"/>
          </a:p>
        </p:txBody>
      </p:sp>
    </p:spTree>
    <p:extLst>
      <p:ext uri="{BB962C8B-B14F-4D97-AF65-F5344CB8AC3E}">
        <p14:creationId xmlns:p14="http://schemas.microsoft.com/office/powerpoint/2010/main" val="3871426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Tools </a:t>
            </a:r>
            <a:endParaRPr lang="en-GB" dirty="0"/>
          </a:p>
        </p:txBody>
      </p:sp>
      <p:sp>
        <p:nvSpPr>
          <p:cNvPr id="3" name="Content Placeholder 2"/>
          <p:cNvSpPr>
            <a:spLocks noGrp="1"/>
          </p:cNvSpPr>
          <p:nvPr>
            <p:ph idx="1"/>
          </p:nvPr>
        </p:nvSpPr>
        <p:spPr/>
        <p:txBody>
          <a:bodyPr/>
          <a:lstStyle/>
          <a:p>
            <a:r>
              <a:rPr lang="en-GB" b="1" dirty="0"/>
              <a:t>Kudos: </a:t>
            </a:r>
            <a:r>
              <a:rPr lang="en-GB" dirty="0">
                <a:hlinkClick r:id="rId2"/>
              </a:rPr>
              <a:t>https://growkudos.com/</a:t>
            </a:r>
            <a:endParaRPr lang="en-GB" dirty="0"/>
          </a:p>
          <a:p>
            <a:r>
              <a:rPr lang="en-GB" b="1" dirty="0"/>
              <a:t>Metrics Toolkit: </a:t>
            </a:r>
            <a:r>
              <a:rPr lang="en-GB" i="1" dirty="0"/>
              <a:t>Helping you use metrics responsibly </a:t>
            </a:r>
            <a:r>
              <a:rPr lang="en-GB" dirty="0">
                <a:hlinkClick r:id="rId3"/>
              </a:rPr>
              <a:t>http://www.metrics-toolkit.org/</a:t>
            </a:r>
            <a:endParaRPr lang="en-GB" dirty="0"/>
          </a:p>
          <a:p>
            <a:r>
              <a:rPr lang="en-GB" b="1" dirty="0"/>
              <a:t>Jobs.ac.uk: </a:t>
            </a:r>
            <a:r>
              <a:rPr lang="en-GB" i="1" dirty="0"/>
              <a:t>Research Publications Planner </a:t>
            </a:r>
            <a:r>
              <a:rPr lang="en-GB" dirty="0">
                <a:hlinkClick r:id="rId4"/>
              </a:rPr>
              <a:t>http://www.jobs.ac.uk/media/pdf/careers/resources/research-publications-planner.pdf</a:t>
            </a:r>
            <a:r>
              <a:rPr lang="en-GB" dirty="0"/>
              <a:t> </a:t>
            </a:r>
            <a:endParaRPr lang="en-GB" b="1" dirty="0"/>
          </a:p>
          <a:p>
            <a:r>
              <a:rPr lang="en-GB" b="1" dirty="0"/>
              <a:t>Digital Curation Centre: </a:t>
            </a:r>
            <a:r>
              <a:rPr lang="en-GB" i="1" dirty="0"/>
              <a:t>How to Develop a Data Management and Sharing Plan </a:t>
            </a:r>
            <a:r>
              <a:rPr lang="en-GB" dirty="0">
                <a:hlinkClick r:id="rId5"/>
              </a:rPr>
              <a:t>http://www.dcc.ac.uk/resources/how-guides/develop-data-plan</a:t>
            </a:r>
            <a:endParaRPr lang="en-GB" dirty="0"/>
          </a:p>
          <a:p>
            <a:endParaRPr lang="en-GB" dirty="0"/>
          </a:p>
        </p:txBody>
      </p:sp>
    </p:spTree>
    <p:extLst>
      <p:ext uri="{BB962C8B-B14F-4D97-AF65-F5344CB8AC3E}">
        <p14:creationId xmlns:p14="http://schemas.microsoft.com/office/powerpoint/2010/main" val="3181541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Contact</a:t>
            </a:r>
          </a:p>
        </p:txBody>
      </p:sp>
      <p:sp>
        <p:nvSpPr>
          <p:cNvPr id="3" name="Content Placeholder 2"/>
          <p:cNvSpPr>
            <a:spLocks noGrp="1"/>
          </p:cNvSpPr>
          <p:nvPr>
            <p:ph idx="1"/>
          </p:nvPr>
        </p:nvSpPr>
        <p:spPr/>
        <p:txBody>
          <a:bodyPr/>
          <a:lstStyle/>
          <a:p>
            <a:r>
              <a:rPr lang="en-GB" dirty="0"/>
              <a:t>Blogs.kent.ac.uk/</a:t>
            </a:r>
            <a:r>
              <a:rPr lang="en-GB" dirty="0" err="1"/>
              <a:t>osc</a:t>
            </a:r>
            <a:endParaRPr lang="en-GB" dirty="0"/>
          </a:p>
          <a:p>
            <a:r>
              <a:rPr lang="en-GB" dirty="0"/>
              <a:t>@</a:t>
            </a:r>
            <a:r>
              <a:rPr lang="en-GB" dirty="0" err="1"/>
              <a:t>headunikentosc</a:t>
            </a:r>
            <a:endParaRPr lang="en-GB" dirty="0"/>
          </a:p>
          <a:p>
            <a:r>
              <a:rPr lang="en-GB" dirty="0">
                <a:hlinkClick r:id="rId2"/>
              </a:rPr>
              <a:t>osc@kent.ac.uk</a:t>
            </a:r>
            <a:endParaRPr lang="en-GB" dirty="0"/>
          </a:p>
          <a:p>
            <a:r>
              <a:rPr lang="en-GB" dirty="0"/>
              <a:t>S.E.Slowe@kent.ac.uk</a:t>
            </a:r>
          </a:p>
          <a:p>
            <a:endParaRPr lang="en-GB" dirty="0"/>
          </a:p>
        </p:txBody>
      </p:sp>
    </p:spTree>
    <p:extLst>
      <p:ext uri="{BB962C8B-B14F-4D97-AF65-F5344CB8AC3E}">
        <p14:creationId xmlns:p14="http://schemas.microsoft.com/office/powerpoint/2010/main" val="1120683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386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179512" y="116632"/>
            <a:ext cx="8784976" cy="3456384"/>
          </a:xfrm>
        </p:spPr>
        <p:txBody>
          <a:bodyPr/>
          <a:lstStyle/>
          <a:p>
            <a:pPr algn="ctr"/>
            <a:r>
              <a:rPr lang="en-GB" b="1" dirty="0" smtClean="0">
                <a:latin typeface="+mn-lt"/>
              </a:rPr>
              <a:t>Collaborating with </a:t>
            </a:r>
            <a:r>
              <a:rPr lang="en-US" b="1" dirty="0">
                <a:latin typeface="+mn-lt"/>
                <a:cs typeface="Times New Roman" panose="02020603050405020304" pitchFamily="18" charset="0"/>
              </a:rPr>
              <a:t/>
            </a:r>
            <a:br>
              <a:rPr lang="en-US" b="1" dirty="0">
                <a:latin typeface="+mn-lt"/>
                <a:cs typeface="Times New Roman" panose="02020603050405020304" pitchFamily="18" charset="0"/>
              </a:rPr>
            </a:br>
            <a:r>
              <a:rPr lang="en-US" b="1" dirty="0" smtClean="0">
                <a:latin typeface="+mn-lt"/>
                <a:cs typeface="Times New Roman" panose="02020603050405020304" pitchFamily="18" charset="0"/>
              </a:rPr>
              <a:t>industry (the outside):</a:t>
            </a:r>
            <a:br>
              <a:rPr lang="en-US" b="1" dirty="0" smtClean="0">
                <a:latin typeface="+mn-lt"/>
                <a:cs typeface="Times New Roman" panose="02020603050405020304" pitchFamily="18" charset="0"/>
              </a:rPr>
            </a:br>
            <a:r>
              <a:rPr lang="en-US" b="1" dirty="0" smtClean="0">
                <a:latin typeface="+mn-lt"/>
                <a:cs typeface="Times New Roman" panose="02020603050405020304" pitchFamily="18" charset="0"/>
              </a:rPr>
              <a:t>Academic/TT view !</a:t>
            </a:r>
            <a:r>
              <a:rPr lang="en-US" sz="2000" b="1" dirty="0" smtClean="0">
                <a:latin typeface="+mn-lt"/>
                <a:cs typeface="Times New Roman" panose="02020603050405020304" pitchFamily="18" charset="0"/>
              </a:rPr>
              <a:t/>
            </a:r>
            <a:br>
              <a:rPr lang="en-US" sz="2000" b="1" dirty="0" smtClean="0">
                <a:latin typeface="+mn-lt"/>
                <a:cs typeface="Times New Roman" panose="02020603050405020304" pitchFamily="18" charset="0"/>
              </a:rPr>
            </a:br>
            <a:r>
              <a:rPr lang="en-US" sz="2000" b="1" dirty="0" smtClean="0">
                <a:latin typeface="+mn-lt"/>
                <a:cs typeface="Times New Roman" panose="02020603050405020304" pitchFamily="18" charset="0"/>
              </a:rPr>
              <a:t/>
            </a:r>
            <a:br>
              <a:rPr lang="en-US" sz="2000" b="1" dirty="0" smtClean="0">
                <a:latin typeface="+mn-lt"/>
                <a:cs typeface="Times New Roman" panose="02020603050405020304" pitchFamily="18" charset="0"/>
              </a:rPr>
            </a:br>
            <a:r>
              <a:rPr lang="en-US" sz="2000" b="1" i="1" dirty="0" err="1" smtClean="0">
                <a:latin typeface="+mn-lt"/>
                <a:cs typeface="Times New Roman" panose="02020603050405020304" pitchFamily="18" charset="0"/>
              </a:rPr>
              <a:t>Maximising</a:t>
            </a:r>
            <a:r>
              <a:rPr lang="en-US" sz="2000" b="1" i="1" dirty="0" smtClean="0">
                <a:latin typeface="+mn-lt"/>
                <a:cs typeface="Times New Roman" panose="02020603050405020304" pitchFamily="18" charset="0"/>
              </a:rPr>
              <a:t> Your Research Impact, 14</a:t>
            </a:r>
            <a:r>
              <a:rPr lang="en-US" sz="2000" b="1" i="1" baseline="30000" dirty="0" smtClean="0">
                <a:latin typeface="+mn-lt"/>
                <a:cs typeface="Times New Roman" panose="02020603050405020304" pitchFamily="18" charset="0"/>
              </a:rPr>
              <a:t>th</a:t>
            </a:r>
            <a:r>
              <a:rPr lang="en-US" sz="2000" b="1" i="1" dirty="0" smtClean="0">
                <a:latin typeface="+mn-lt"/>
                <a:cs typeface="Times New Roman" panose="02020603050405020304" pitchFamily="18" charset="0"/>
              </a:rPr>
              <a:t> May,2018  </a:t>
            </a:r>
            <a:r>
              <a:rPr lang="en-US" sz="2000" b="1" dirty="0" smtClean="0">
                <a:latin typeface="+mn-lt"/>
                <a:cs typeface="Times New Roman" panose="02020603050405020304" pitchFamily="18" charset="0"/>
              </a:rPr>
              <a:t/>
            </a:r>
            <a:br>
              <a:rPr lang="en-US" sz="2000" b="1" dirty="0" smtClean="0">
                <a:latin typeface="+mn-lt"/>
                <a:cs typeface="Times New Roman" panose="02020603050405020304" pitchFamily="18" charset="0"/>
              </a:rPr>
            </a:br>
            <a:r>
              <a:rPr lang="en-US" sz="1400" dirty="0">
                <a:latin typeface="+mn-lt"/>
                <a:cs typeface="Times New Roman" panose="02020603050405020304" pitchFamily="18" charset="0"/>
              </a:rPr>
              <a:t/>
            </a:r>
            <a:br>
              <a:rPr lang="en-US" sz="1400" dirty="0">
                <a:latin typeface="+mn-lt"/>
                <a:cs typeface="Times New Roman" panose="02020603050405020304" pitchFamily="18" charset="0"/>
              </a:rPr>
            </a:br>
            <a:r>
              <a:rPr lang="en-US" sz="1400" b="1" dirty="0" smtClean="0">
                <a:latin typeface="+mn-lt"/>
                <a:cs typeface="Times New Roman" panose="02020603050405020304" pitchFamily="18" charset="0"/>
              </a:rPr>
              <a:t>Dr Gary Robinson</a:t>
            </a:r>
            <a:br>
              <a:rPr lang="en-US" sz="1400" b="1" dirty="0" smtClean="0">
                <a:latin typeface="+mn-lt"/>
                <a:cs typeface="Times New Roman" panose="02020603050405020304" pitchFamily="18" charset="0"/>
              </a:rPr>
            </a:br>
            <a:r>
              <a:rPr lang="en-US" sz="1400" dirty="0" smtClean="0">
                <a:latin typeface="+mn-lt"/>
                <a:cs typeface="Times New Roman" panose="02020603050405020304" pitchFamily="18" charset="0"/>
              </a:rPr>
              <a:t>Senior Lecturer Microbial Technology &amp; Senior </a:t>
            </a:r>
            <a:r>
              <a:rPr lang="en-US" sz="1400" dirty="0" err="1" smtClean="0">
                <a:latin typeface="+mn-lt"/>
                <a:cs typeface="Times New Roman" panose="02020603050405020304" pitchFamily="18" charset="0"/>
              </a:rPr>
              <a:t>Commercialisation</a:t>
            </a:r>
            <a:r>
              <a:rPr lang="en-US" sz="1400" dirty="0" smtClean="0">
                <a:latin typeface="+mn-lt"/>
                <a:cs typeface="Times New Roman" panose="02020603050405020304" pitchFamily="18" charset="0"/>
              </a:rPr>
              <a:t> Manager</a:t>
            </a:r>
            <a:br>
              <a:rPr lang="en-US" sz="1400" dirty="0" smtClean="0">
                <a:latin typeface="+mn-lt"/>
                <a:cs typeface="Times New Roman" panose="02020603050405020304" pitchFamily="18" charset="0"/>
              </a:rPr>
            </a:br>
            <a:r>
              <a:rPr lang="en-US" sz="1400" dirty="0" smtClean="0">
                <a:latin typeface="+mn-lt"/>
                <a:cs typeface="Times New Roman" panose="02020603050405020304" pitchFamily="18" charset="0"/>
              </a:rPr>
              <a:t>University of Kent</a:t>
            </a:r>
            <a:br>
              <a:rPr lang="en-US" sz="1400" dirty="0" smtClean="0">
                <a:latin typeface="+mn-lt"/>
                <a:cs typeface="Times New Roman" panose="02020603050405020304" pitchFamily="18" charset="0"/>
              </a:rPr>
            </a:br>
            <a:r>
              <a:rPr lang="en-US" sz="1400" dirty="0" smtClean="0">
                <a:latin typeface="+mn-lt"/>
                <a:cs typeface="Times New Roman" panose="02020603050405020304" pitchFamily="18" charset="0"/>
                <a:hlinkClick r:id="rId3"/>
              </a:rPr>
              <a:t>gkr@kent.ac.uk</a:t>
            </a:r>
            <a:r>
              <a:rPr lang="en-US" sz="1400" dirty="0" smtClean="0">
                <a:latin typeface="+mn-lt"/>
                <a:cs typeface="Times New Roman" panose="02020603050405020304" pitchFamily="18" charset="0"/>
              </a:rPr>
              <a:t> (01227) 823530</a:t>
            </a:r>
            <a:r>
              <a:rPr lang="en-US" sz="3000" b="1" dirty="0" smtClean="0">
                <a:latin typeface="+mn-lt"/>
                <a:cs typeface="Times New Roman" panose="02020603050405020304" pitchFamily="18" charset="0"/>
              </a:rPr>
              <a:t/>
            </a:r>
            <a:br>
              <a:rPr lang="en-US" sz="3000" b="1" dirty="0" smtClean="0">
                <a:latin typeface="+mn-lt"/>
                <a:cs typeface="Times New Roman" panose="02020603050405020304" pitchFamily="18" charset="0"/>
              </a:rPr>
            </a:br>
            <a:endParaRPr lang="en-US" sz="3000" b="1" dirty="0">
              <a:latin typeface="+mn-lt"/>
              <a:cs typeface="Times New Roman" panose="02020603050405020304" pitchFamily="18" charset="0"/>
            </a:endParaRPr>
          </a:p>
        </p:txBody>
      </p:sp>
    </p:spTree>
    <p:extLst>
      <p:ext uri="{BB962C8B-B14F-4D97-AF65-F5344CB8AC3E}">
        <p14:creationId xmlns:p14="http://schemas.microsoft.com/office/powerpoint/2010/main" val="23521555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404664"/>
            <a:ext cx="4451151" cy="2866188"/>
          </a:xfrm>
          <a:prstGeom prst="rect">
            <a:avLst/>
          </a:prstGeom>
        </p:spPr>
      </p:pic>
      <p:sp>
        <p:nvSpPr>
          <p:cNvPr id="4098" name="Rectangle 2"/>
          <p:cNvSpPr>
            <a:spLocks noGrp="1" noChangeArrowheads="1"/>
          </p:cNvSpPr>
          <p:nvPr>
            <p:ph type="title"/>
          </p:nvPr>
        </p:nvSpPr>
        <p:spPr/>
        <p:txBody>
          <a:bodyPr/>
          <a:lstStyle/>
          <a:p>
            <a:pPr eaLnBrk="1" hangingPunct="1"/>
            <a:r>
              <a:rPr lang="en-GB" altLang="en-US" sz="4800" b="1" dirty="0" smtClean="0">
                <a:latin typeface="Calibri" panose="020F0502020204030204" pitchFamily="34" charset="0"/>
              </a:rPr>
              <a:t>Overview</a:t>
            </a:r>
          </a:p>
        </p:txBody>
      </p:sp>
      <p:sp>
        <p:nvSpPr>
          <p:cNvPr id="4099" name="Rectangle 3"/>
          <p:cNvSpPr>
            <a:spLocks noGrp="1" noChangeArrowheads="1"/>
          </p:cNvSpPr>
          <p:nvPr>
            <p:ph type="body" idx="1"/>
          </p:nvPr>
        </p:nvSpPr>
        <p:spPr>
          <a:xfrm>
            <a:off x="611560" y="2204864"/>
            <a:ext cx="7772399" cy="3312368"/>
          </a:xfrm>
        </p:spPr>
        <p:txBody>
          <a:bodyPr/>
          <a:lstStyle/>
          <a:p>
            <a:pPr marL="457200" indent="-457200" eaLnBrk="1" hangingPunct="1">
              <a:lnSpc>
                <a:spcPct val="90000"/>
              </a:lnSpc>
              <a:buFontTx/>
              <a:buAutoNum type="arabicPeriod"/>
            </a:pPr>
            <a:r>
              <a:rPr lang="en-GB" altLang="en-US" sz="2800" dirty="0" smtClean="0">
                <a:solidFill>
                  <a:schemeClr val="tx2"/>
                </a:solidFill>
              </a:rPr>
              <a:t>Context</a:t>
            </a:r>
          </a:p>
          <a:p>
            <a:pPr marL="457200" indent="-457200" eaLnBrk="1" hangingPunct="1">
              <a:lnSpc>
                <a:spcPct val="90000"/>
              </a:lnSpc>
              <a:buFontTx/>
              <a:buAutoNum type="arabicPeriod"/>
            </a:pPr>
            <a:r>
              <a:rPr lang="en-GB" altLang="en-US" sz="2800" dirty="0" smtClean="0">
                <a:solidFill>
                  <a:schemeClr val="tx2"/>
                </a:solidFill>
              </a:rPr>
              <a:t>Why work with industry?</a:t>
            </a:r>
          </a:p>
          <a:p>
            <a:pPr marL="457200" indent="-457200" eaLnBrk="1" hangingPunct="1">
              <a:lnSpc>
                <a:spcPct val="90000"/>
              </a:lnSpc>
              <a:buFontTx/>
              <a:buAutoNum type="arabicPeriod"/>
            </a:pPr>
            <a:r>
              <a:rPr lang="en-GB" altLang="en-US" sz="2800" dirty="0" smtClean="0">
                <a:solidFill>
                  <a:schemeClr val="tx2"/>
                </a:solidFill>
              </a:rPr>
              <a:t>Expectations</a:t>
            </a:r>
          </a:p>
          <a:p>
            <a:pPr marL="457200" indent="-457200" eaLnBrk="1" hangingPunct="1">
              <a:lnSpc>
                <a:spcPct val="90000"/>
              </a:lnSpc>
              <a:buFontTx/>
              <a:buAutoNum type="arabicPeriod"/>
            </a:pPr>
            <a:r>
              <a:rPr lang="en-GB" altLang="en-US" sz="2800" dirty="0" smtClean="0">
                <a:solidFill>
                  <a:schemeClr val="tx2"/>
                </a:solidFill>
              </a:rPr>
              <a:t>Thoughts – how can we improve?</a:t>
            </a:r>
          </a:p>
          <a:p>
            <a:pPr marL="457200" indent="-457200" eaLnBrk="1" hangingPunct="1">
              <a:lnSpc>
                <a:spcPct val="90000"/>
              </a:lnSpc>
              <a:buFont typeface="Wingdings" pitchFamily="2" charset="2"/>
              <a:buNone/>
            </a:pPr>
            <a:endParaRPr lang="en-GB" altLang="en-US" sz="4800" dirty="0" smtClean="0">
              <a:solidFill>
                <a:schemeClr val="bg2"/>
              </a:solidFill>
            </a:endParaRPr>
          </a:p>
        </p:txBody>
      </p:sp>
    </p:spTree>
    <p:extLst>
      <p:ext uri="{BB962C8B-B14F-4D97-AF65-F5344CB8AC3E}">
        <p14:creationId xmlns:p14="http://schemas.microsoft.com/office/powerpoint/2010/main" val="73253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WORK</a:t>
            </a:r>
            <a:endParaRPr lang="en-US" dirty="0"/>
          </a:p>
        </p:txBody>
      </p:sp>
      <p:sp>
        <p:nvSpPr>
          <p:cNvPr id="3" name="Content Placeholder 2"/>
          <p:cNvSpPr>
            <a:spLocks noGrp="1"/>
          </p:cNvSpPr>
          <p:nvPr>
            <p:ph idx="1"/>
          </p:nvPr>
        </p:nvSpPr>
        <p:spPr/>
        <p:txBody>
          <a:bodyPr/>
          <a:lstStyle/>
          <a:p>
            <a:r>
              <a:rPr lang="en-US" dirty="0" smtClean="0"/>
              <a:t>HOUSING AND HOMELESSNESS</a:t>
            </a:r>
          </a:p>
          <a:p>
            <a:r>
              <a:rPr lang="en-US" dirty="0" smtClean="0"/>
              <a:t>Successful impact case study for REF</a:t>
            </a:r>
          </a:p>
          <a:p>
            <a:r>
              <a:rPr lang="en-US" dirty="0" smtClean="0"/>
              <a:t>Law Commission work pre working at Kent, then taken up by Welsh assembly with proposals affecting  half a million people</a:t>
            </a:r>
          </a:p>
        </p:txBody>
      </p:sp>
    </p:spTree>
    <p:extLst>
      <p:ext uri="{BB962C8B-B14F-4D97-AF65-F5344CB8AC3E}">
        <p14:creationId xmlns:p14="http://schemas.microsoft.com/office/powerpoint/2010/main" val="535021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pathways to Impact pdf.PNG"/>
          <p:cNvPicPr>
            <a:picLocks noGrp="1" noChangeAspect="1"/>
          </p:cNvPicPr>
          <p:nvPr>
            <p:ph idx="4294967295"/>
          </p:nvPr>
        </p:nvPicPr>
        <p:blipFill>
          <a:blip r:embed="rId2" cstate="print"/>
          <a:stretch>
            <a:fillRect/>
          </a:stretch>
        </p:blipFill>
        <p:spPr>
          <a:xfrm>
            <a:off x="1259632" y="260648"/>
            <a:ext cx="7200578" cy="5731720"/>
          </a:xfrm>
        </p:spPr>
      </p:pic>
    </p:spTree>
    <p:extLst>
      <p:ext uri="{BB962C8B-B14F-4D97-AF65-F5344CB8AC3E}">
        <p14:creationId xmlns:p14="http://schemas.microsoft.com/office/powerpoint/2010/main" val="1999115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196753"/>
            <a:ext cx="8137153" cy="4969098"/>
          </a:xfrm>
        </p:spPr>
        <p:txBody>
          <a:bodyPr/>
          <a:lstStyle/>
          <a:p>
            <a:pPr marL="285750" indent="-285750">
              <a:buFont typeface="Arial" panose="020B0604020202020204" pitchFamily="34" charset="0"/>
              <a:buChar char="•"/>
            </a:pPr>
            <a:r>
              <a:rPr lang="en-GB" sz="1600" b="1" i="1" dirty="0">
                <a:solidFill>
                  <a:schemeClr val="tx2"/>
                </a:solidFill>
              </a:rPr>
              <a:t>Recommendation 5: Institutions should be given more flexibility to showcase their interdisciplinary and collaborative impacts by submitting ‘institutional’ level impact case studies, part of a new institutional level assessment.</a:t>
            </a:r>
            <a:endParaRPr lang="en-GB" sz="1600" dirty="0">
              <a:solidFill>
                <a:schemeClr val="tx2"/>
              </a:solidFill>
            </a:endParaRPr>
          </a:p>
          <a:p>
            <a:pPr marL="285750" indent="-285750">
              <a:buFont typeface="Arial" panose="020B0604020202020204" pitchFamily="34" charset="0"/>
              <a:buChar char="•"/>
            </a:pPr>
            <a:r>
              <a:rPr lang="en-GB" sz="1600" b="1" i="1" dirty="0">
                <a:solidFill>
                  <a:schemeClr val="tx2"/>
                </a:solidFill>
              </a:rPr>
              <a:t>Recommendation 6: Impact should be based on research of demonstrable quality. However, case studies could be linked to a research activity and a body of work as well as to a broad range of research outputs</a:t>
            </a:r>
            <a:r>
              <a:rPr lang="en-GB" sz="1600" b="1" i="1" dirty="0" smtClean="0">
                <a:solidFill>
                  <a:schemeClr val="tx2"/>
                </a:solidFill>
              </a:rPr>
              <a:t>.</a:t>
            </a:r>
          </a:p>
          <a:p>
            <a:pPr marL="285750" indent="-285750">
              <a:buFont typeface="Arial" panose="020B0604020202020204" pitchFamily="34" charset="0"/>
              <a:buChar char="•"/>
            </a:pPr>
            <a:r>
              <a:rPr lang="en-GB" sz="1600" b="1" i="1" dirty="0">
                <a:solidFill>
                  <a:schemeClr val="tx2"/>
                </a:solidFill>
              </a:rPr>
              <a:t>Recommendation 7:Guidance on the REF should make it clear that impact case studies should not be narrowly interpreted, need </a:t>
            </a:r>
            <a:r>
              <a:rPr lang="en-GB" sz="1600" b="1" i="1" u="sng" dirty="0">
                <a:solidFill>
                  <a:schemeClr val="tx2"/>
                </a:solidFill>
              </a:rPr>
              <a:t>not solely focus on socio-economic impacts</a:t>
            </a:r>
            <a:r>
              <a:rPr lang="en-GB" sz="1600" b="1" i="1" dirty="0">
                <a:solidFill>
                  <a:schemeClr val="tx2"/>
                </a:solidFill>
              </a:rPr>
              <a:t> but should also include impact on government policy, on public engagement and understanding, on cultural life, on academic impacts outside the field, and impacts on </a:t>
            </a:r>
            <a:r>
              <a:rPr lang="en-GB" sz="1600" b="1" i="1" dirty="0" smtClean="0">
                <a:solidFill>
                  <a:schemeClr val="tx2"/>
                </a:solidFill>
              </a:rPr>
              <a:t>teaching</a:t>
            </a:r>
            <a:endParaRPr lang="en-GB" sz="1600" b="1" dirty="0" smtClean="0">
              <a:solidFill>
                <a:schemeClr val="tx2"/>
              </a:solidFill>
            </a:endParaRPr>
          </a:p>
          <a:p>
            <a:endParaRPr lang="en-GB" b="1" dirty="0" smtClean="0">
              <a:solidFill>
                <a:schemeClr val="tx2"/>
              </a:solidFill>
            </a:endParaRPr>
          </a:p>
          <a:p>
            <a:pPr algn="ctr"/>
            <a:r>
              <a:rPr lang="en-GB" b="1" dirty="0" smtClean="0">
                <a:solidFill>
                  <a:schemeClr val="tx2"/>
                </a:solidFill>
              </a:rPr>
              <a:t>Wider IMPACT interpretation?</a:t>
            </a:r>
          </a:p>
          <a:p>
            <a:pPr algn="ctr"/>
            <a:r>
              <a:rPr lang="en-GB" b="1" dirty="0" smtClean="0">
                <a:solidFill>
                  <a:schemeClr val="tx2"/>
                </a:solidFill>
              </a:rPr>
              <a:t>Wider </a:t>
            </a:r>
            <a:r>
              <a:rPr lang="en-GB" b="1" dirty="0" err="1" smtClean="0">
                <a:solidFill>
                  <a:schemeClr val="tx2"/>
                </a:solidFill>
              </a:rPr>
              <a:t>interdisciplinarty</a:t>
            </a:r>
            <a:r>
              <a:rPr lang="en-GB" b="1" dirty="0" smtClean="0">
                <a:solidFill>
                  <a:schemeClr val="tx2"/>
                </a:solidFill>
              </a:rPr>
              <a:t>?</a:t>
            </a:r>
          </a:p>
          <a:p>
            <a:endParaRPr lang="en-GB" dirty="0"/>
          </a:p>
        </p:txBody>
      </p:sp>
      <p:sp>
        <p:nvSpPr>
          <p:cNvPr id="3" name="Title 2"/>
          <p:cNvSpPr>
            <a:spLocks noGrp="1"/>
          </p:cNvSpPr>
          <p:nvPr>
            <p:ph type="title"/>
          </p:nvPr>
        </p:nvSpPr>
        <p:spPr/>
        <p:txBody>
          <a:bodyPr/>
          <a:lstStyle/>
          <a:p>
            <a:r>
              <a:rPr lang="en-GB" u="sng" dirty="0"/>
              <a:t>What does </a:t>
            </a:r>
            <a:r>
              <a:rPr lang="en-GB" u="sng" dirty="0">
                <a:hlinkClick r:id="rId2"/>
              </a:rPr>
              <a:t>Stern report</a:t>
            </a:r>
            <a:r>
              <a:rPr lang="en-GB" u="sng" dirty="0"/>
              <a:t> say:</a:t>
            </a:r>
            <a:r>
              <a:rPr lang="en-GB" dirty="0"/>
              <a:t/>
            </a:r>
            <a:br>
              <a:rPr lang="en-GB" dirty="0"/>
            </a:br>
            <a:endParaRPr lang="en-GB" dirty="0"/>
          </a:p>
        </p:txBody>
      </p:sp>
    </p:spTree>
    <p:extLst>
      <p:ext uri="{BB962C8B-B14F-4D97-AF65-F5344CB8AC3E}">
        <p14:creationId xmlns:p14="http://schemas.microsoft.com/office/powerpoint/2010/main" val="3684640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5421" y="1196752"/>
            <a:ext cx="7416800" cy="4681537"/>
          </a:xfrm>
        </p:spPr>
        <p:txBody>
          <a:bodyPr/>
          <a:lstStyle/>
          <a:p>
            <a:pPr marL="342900" indent="-342900">
              <a:buFont typeface="Arial" panose="020B0604020202020204" pitchFamily="34" charset="0"/>
              <a:buChar char="•"/>
            </a:pPr>
            <a:r>
              <a:rPr lang="en-GB" sz="2000" b="1" dirty="0" smtClean="0">
                <a:solidFill>
                  <a:schemeClr val="tx2"/>
                </a:solidFill>
              </a:rPr>
              <a:t>Funding opportunities </a:t>
            </a:r>
            <a:r>
              <a:rPr lang="en-GB" sz="2000" dirty="0" smtClean="0">
                <a:solidFill>
                  <a:schemeClr val="tx2"/>
                </a:solidFill>
              </a:rPr>
              <a:t>– from </a:t>
            </a:r>
            <a:r>
              <a:rPr lang="en-GB" sz="2000" dirty="0" err="1" smtClean="0">
                <a:solidFill>
                  <a:schemeClr val="tx2"/>
                </a:solidFill>
              </a:rPr>
              <a:t>iCASE</a:t>
            </a:r>
            <a:r>
              <a:rPr lang="en-GB" sz="2000" dirty="0" smtClean="0">
                <a:solidFill>
                  <a:schemeClr val="tx2"/>
                </a:solidFill>
              </a:rPr>
              <a:t> to </a:t>
            </a:r>
            <a:r>
              <a:rPr lang="en-GB" sz="2000" dirty="0" err="1" smtClean="0">
                <a:solidFill>
                  <a:schemeClr val="tx2"/>
                </a:solidFill>
              </a:rPr>
              <a:t>InnovateUK</a:t>
            </a:r>
            <a:r>
              <a:rPr lang="en-GB" sz="2000" dirty="0" smtClean="0">
                <a:solidFill>
                  <a:schemeClr val="tx2"/>
                </a:solidFill>
              </a:rPr>
              <a:t> opportunities – obligate industry requirement.</a:t>
            </a:r>
          </a:p>
          <a:p>
            <a:pPr marL="342900" indent="-342900">
              <a:buFont typeface="Arial" panose="020B0604020202020204" pitchFamily="34" charset="0"/>
              <a:buChar char="•"/>
            </a:pPr>
            <a:r>
              <a:rPr lang="en-GB" sz="2000" b="1" dirty="0" smtClean="0">
                <a:solidFill>
                  <a:schemeClr val="tx2"/>
                </a:solidFill>
              </a:rPr>
              <a:t>Expertise &amp; Infrastructure</a:t>
            </a:r>
            <a:r>
              <a:rPr lang="en-GB" sz="2000" dirty="0" smtClean="0">
                <a:solidFill>
                  <a:schemeClr val="tx2"/>
                </a:solidFill>
              </a:rPr>
              <a:t> – opportunities that can’t be found in HEI</a:t>
            </a:r>
          </a:p>
          <a:p>
            <a:pPr marL="342900" indent="-342900">
              <a:buFont typeface="Arial" panose="020B0604020202020204" pitchFamily="34" charset="0"/>
              <a:buChar char="•"/>
            </a:pPr>
            <a:r>
              <a:rPr lang="en-GB" sz="2000" b="1" dirty="0" smtClean="0">
                <a:solidFill>
                  <a:schemeClr val="tx2"/>
                </a:solidFill>
              </a:rPr>
              <a:t>Impact </a:t>
            </a:r>
            <a:r>
              <a:rPr lang="en-GB" sz="2000" dirty="0" smtClean="0">
                <a:solidFill>
                  <a:schemeClr val="tx2"/>
                </a:solidFill>
              </a:rPr>
              <a:t>– end-user engagement and uptake often good for Impact </a:t>
            </a:r>
          </a:p>
          <a:p>
            <a:pPr marL="342900" indent="-342900">
              <a:buFont typeface="Arial" panose="020B0604020202020204" pitchFamily="34" charset="0"/>
              <a:buChar char="•"/>
            </a:pPr>
            <a:r>
              <a:rPr lang="en-GB" sz="2000" b="1" dirty="0" smtClean="0">
                <a:solidFill>
                  <a:schemeClr val="tx2"/>
                </a:solidFill>
              </a:rPr>
              <a:t>Fun</a:t>
            </a:r>
            <a:r>
              <a:rPr lang="en-GB" sz="2000" dirty="0" smtClean="0">
                <a:solidFill>
                  <a:schemeClr val="tx2"/>
                </a:solidFill>
              </a:rPr>
              <a:t> – asking real questions that are important to address.</a:t>
            </a:r>
          </a:p>
          <a:p>
            <a:pPr marL="342900" indent="-342900">
              <a:buFont typeface="Arial" panose="020B0604020202020204" pitchFamily="34" charset="0"/>
              <a:buChar char="•"/>
            </a:pPr>
            <a:r>
              <a:rPr lang="en-GB" sz="2000" b="1" dirty="0" smtClean="0">
                <a:solidFill>
                  <a:schemeClr val="tx2"/>
                </a:solidFill>
              </a:rPr>
              <a:t>Opportunity</a:t>
            </a:r>
            <a:r>
              <a:rPr lang="en-GB" sz="2000" dirty="0" smtClean="0">
                <a:solidFill>
                  <a:schemeClr val="tx2"/>
                </a:solidFill>
              </a:rPr>
              <a:t> – collaboration, placement, secondment and revenue may arise. </a:t>
            </a:r>
            <a:endParaRPr lang="en-GB" sz="2000" dirty="0">
              <a:solidFill>
                <a:schemeClr val="tx2"/>
              </a:solidFill>
            </a:endParaRPr>
          </a:p>
        </p:txBody>
      </p:sp>
      <p:sp>
        <p:nvSpPr>
          <p:cNvPr id="3" name="Title 2"/>
          <p:cNvSpPr>
            <a:spLocks noGrp="1"/>
          </p:cNvSpPr>
          <p:nvPr>
            <p:ph type="title"/>
          </p:nvPr>
        </p:nvSpPr>
        <p:spPr>
          <a:xfrm>
            <a:off x="467544" y="404664"/>
            <a:ext cx="8291513" cy="576263"/>
          </a:xfrm>
        </p:spPr>
        <p:txBody>
          <a:bodyPr/>
          <a:lstStyle/>
          <a:p>
            <a:r>
              <a:rPr lang="en-GB" dirty="0" smtClean="0"/>
              <a:t>Why work with industry?</a:t>
            </a:r>
            <a:endParaRPr lang="en-GB" dirty="0"/>
          </a:p>
        </p:txBody>
      </p:sp>
    </p:spTree>
    <p:extLst>
      <p:ext uri="{BB962C8B-B14F-4D97-AF65-F5344CB8AC3E}">
        <p14:creationId xmlns:p14="http://schemas.microsoft.com/office/powerpoint/2010/main" val="148091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658813"/>
            <a:ext cx="6264275" cy="5605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7610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974" y="1625309"/>
            <a:ext cx="3937223" cy="155069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060" y="2479098"/>
            <a:ext cx="2143125" cy="2143125"/>
          </a:xfrm>
          <a:prstGeom prst="rect">
            <a:avLst/>
          </a:prstGeom>
        </p:spPr>
      </p:pic>
      <p:sp>
        <p:nvSpPr>
          <p:cNvPr id="3" name="Title 2"/>
          <p:cNvSpPr>
            <a:spLocks noGrp="1"/>
          </p:cNvSpPr>
          <p:nvPr>
            <p:ph type="title"/>
          </p:nvPr>
        </p:nvSpPr>
        <p:spPr>
          <a:xfrm>
            <a:off x="155575" y="267872"/>
            <a:ext cx="8291513" cy="576263"/>
          </a:xfrm>
        </p:spPr>
        <p:txBody>
          <a:bodyPr>
            <a:normAutofit/>
          </a:bodyPr>
          <a:lstStyle/>
          <a:p>
            <a:r>
              <a:rPr lang="en-GB" dirty="0" smtClean="0">
                <a:latin typeface="Calibri" panose="020F0502020204030204" pitchFamily="34" charset="0"/>
              </a:rPr>
              <a:t>Wider university context?</a:t>
            </a:r>
            <a:endParaRPr lang="en-GB" dirty="0">
              <a:latin typeface="Calibri" panose="020F0502020204030204" pitchFamily="34" charset="0"/>
            </a:endParaRPr>
          </a:p>
        </p:txBody>
      </p:sp>
      <p:pic>
        <p:nvPicPr>
          <p:cNvPr id="4098" name="Picture 2" descr="http://80.229.226.170/wordpress/wp-content/uploads/2012/02/UltraSoC_Logo-160x8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048" y="1523310"/>
            <a:ext cx="2220967" cy="1152128"/>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data:image/jpeg;base64,/9j/4AAQSkZJRgABAQAAAQABAAD/2wCEAAkGBhMSERUUEhQWFRUVFBUVFBYUFBUXFBYVFBQWFBUVFhYYHCYeFxkkGhgUHy8gIycpLCwsFR4xNTAqNSYrLCkBCQoKDgwOGg8PGjIkHCQpLCwsLCkqNSksLCwpKiwpLyksLCk1LCwsLCwsLCwsKSwsLCwpLCksLSwsLCksKSwsKf/AABEIAGoB3AMBIgACEQEDEQH/xAAcAAAABwEBAAAAAAAAAAAAAAAAAgMEBQYHAQj/xABREAACAQIDAwYICAoIBQUBAAABAgMAEQQSIQUxQQYHEyJRYRcyVXGBkaPTFEJUcpOh0dIWIzVDUpKUtMHwMzRzgrGy4fEkU3SisyZEYsLDNv/EABoBAQADAQEBAAAAAAAAAAAAAAACAwQBBQb/xAAuEQACAQIEBAUEAwEBAAAAAAAAAQIDERQhMfASE1GBBDJBYXEikaHRscHh8UL/2gAMAwEAAhEDEQA/ABsrAYnHY/EQJi5YsrTuCZJSLJMEChQ4t4w9VWTwWY3yk/tve1H8235YxXzcV+8x1rtb69WUJWj06GOlTjNXfUzLwW43yk/tve0PBbjfKT+297Wm0KoxNTaRdyIbZmXgtxvlJ/be9oeC3G+Un9t72rzyg2x8HRWykl5AgsL2uCb/AFesimmDSc4gMJS0RXVCB2HrX4a5baDjpamJqbSHIhtlR8FuN8pP7b3tDwW43yk/tve1edsbZEJRbElzbQXtqB5t5Gp0pp8NnGJjUHNG98wNjawJLAhRuOUcRrTE1NpDkQ2yo+C3G+Un9t72h4Lcb5Sf23va02hTE1NpDkQ2zMvBbjfKT+297Q8FuN8pP7b3tabQpiam0hyIbZmXgtxvlJ/be9oeC3G+Un9t72tNoUxNTaQ5ENszLwW43yk/tve0PBbjfKT+297Wm0KYmptIciG2Zl4Lcb5Sf23vaHgtxvlJ/be9rTaFMTU2kORDbMy8FuN8pP7b3tDwW43yk/tve1ptCmJqbSHIhtmZeC3G+Un9t72h4Lcb5Sf23va02hTE1NpDkQ2zMvBbjfKT+297Q8FuN8pP7b3tabQpiam0hyIbZmXgtxvlJ/be9oeC3G+Un9t72tNoUxNTaQ5ENszLwW43yk/tve0PBbjfKT+297Wm0KYmptIciG2Zl4Lcb5Sf23vaHgtxvlJ/be9rTaFMTU2kORDbMy8FuN8pP7b3tDwW43yk/tve1ptCmJqbSHIhtmZeC3G+Un9t72h4Lcb5Sf23va02hTE1NpDkQ2zMvBbjfKT+297Q8FuN8pP7b3tabQpiam0hyIbZmQ5rcb5Sf23vaUTm8xab8e7emb+MhrSaQxKXFdXiJ3/xEZUIWy/kz88l8Qv/ALpj6ZPvUjLsydd+If8AWf71XLEpURjI60wqN6maULFZlWYfnn/Xf7aYTTzD89J9I/21L4xKip2rdAoaI+XHTf8AOl+lf7aZS7Sn/wCdN9NJ96nU63phMO2tUUuhC4F2xON88300n3qVO1ZiNJpvppPvVHSrXI5rVbwrocY6O1sRe3TTfTSfeoz7Vny/0830snE/OptIL61zW2/jw7qcK6C48wE+Ike3Tz2GrfjpNBx+NUpPj5R+elAA4SyX9d/N66LsjB5IM/GTt4KN1Npj2k+jTfw+qoWRQpOc/ZBMRtGYfnphv3zSdvzt9Q+N23P8pm38JpR59zAdv2U6xAtw7Trw4ea3H+FROMFuIFxf1ngd+7zVndmzbDIY4nlJiBuxOJ+nm/wzUxl5UYy+mJxP7RL96iYuUX38ST5+GgqNmlHb/Nqqmo2zNkLj38Ksbb+tYn9ol+9Xfwrxt/61iP2iX71RWYaUYMKyxhEuuSq8qcb8qxP7RL96u/hTjPlWJ/aJfvVGIwrpItV6pxsQux/+FOM+VYn9ol+9RTyqxvyvE/tEv3qjy1Fzis7pxJ3Zv3Nt+WcV83FfvMda7WRc235ZxXzcV+8x1q2Mx0cSlpGCKOLG1ZfFefsV+H8vcY8ottrho1Zr9dxGCATYkE3sPN6yKitmY1hiZCcQ0i5AwhI1As3WXvJt2bjpUzNtOB8O0t1liCljYZgQBfdaq1s948UrSGQIE1jKrl6M2v1bjxbDXtrKaCTn2u8tlMY6KQlTcXNspYkcLgAmldk4hnJAZgVPWUqygFr/AKQ1Gh1pGSXEPFH0ZRmBW53DXgLg3bKd2gF99SsMhY8SdbPlOUWuLi++gFZMPcjMdbaWNjpv1/hXQqR3PHiSbm3ezHd6ajmm/wCJWIktIEaVbnqhbhCSAtgetoCdbHsomNhUSK8yu2UGyrG8kZYkdbKt+sALa9ulASkWPUvk3MVLKDbrKCASpGhsSL+enNQGCgdpxPIvQxojJEjZQzFyuZ3A0XRQAt76m9Tkcyt4pB8xB/woA9ChSXwpL2zLfdbML3oBWhSa4hSbBgT2AgmuvMo3kDzkCgD0KS+FJ+kv6wrvwlbXzLbde4tfz0ApQoqSAi4II7QbiuPOo3kDzkCgD0KIkoO4g+Yg11nA3m3noA1CuXohxCg2LC/ZcX9VAKUKJLMqi7EADeSbD1mjBr0B2hSck6rbMQLmwuQLnsF95ozyAbyB5zagDUKS+FJ+kv6wrq4hToGUnuIoBShSRxKfpL+sKHwpP0l/WFAK0KI0yjeQL7rkUX4Un6S/rCgFaFcDUQ4hb2zC/ZcX9VAKUK4WpP4Un6S/rCgFaJKNKCTA7iD5iDXXrpxkdiEqJxUdTky1GYlK002Zpoq+OjqCxIq1Y6Kq9jIK9KlIySRA4imUr9tSOKhqMmFb4lIi/dTeQUozUmXP2VcgcjlI/nfSlu/h9f20gy/VTjZkeeVFPxmUd1r6/VRnHkrlxx8eSCNQPFQb+2w/iar87k/G7dw0I3d38KmtvbR4Bb2t9Rv9lVqSdmBGg3jh/h/Gs6T4Sjw0Xw3Yxk1JOpsO3doT6tOFNMZGLbuGuptfKST20riHYAktwuePdbdoar+0tpkm2Y6rcnUnzVS3bU9GEbvISxcetrbheox0085pRnvrcm++i9GD2/7VTL6jXFWC219FdtvNcaHWiqulVptO1iQuu6uFNKLkFdy6Vo9CAmy0TLSjLRMlZJLMmjf+bb8s4r5uK/eY6uG1mxBxbxthulhdV6OTQqNOsjgnfmudbAgrqbEVT+bb8s4r5uK/eY60jbe2mhU9FE00gtZF7WvlHnNjp2C5sKx+K8/Yh4fy9yK2hsJY40ygrYhcqsQigLYCwsPPTvA7PUrZ41a+gzLc5T234fz30rsjGy4mFWlj6FiWzxkhipRip3Eg6jfu89Ip8MilsY4ZITe8olZJRvteEoQx3C4ccdOFZTQKYHYaKCqvJYMW6rBTYmyrcC4UEG3qJNExQxCsoSVVZbqodAYZgSCA2WzRSAA2ym2pOVrWCe1dmY1wiYTERYePLaRzEZJ7iwHR3bILi+rA60fC7EhwUEjO7yZspnlmfMzWNizcFAuToABQDnYezmjzyTENPKQZCtyqgaLGl9co+skmpYNfdVbxWAgBfE4mc6Esh6ZkiiQeLlVWAbTUk3vfs0p9ya2gZ43msRHJIWhvoTHZQHtwDEEjuIPGgDcqNiri8JNA35xCFNgcrjVGF+IYA+isW5n9snC7RMDgIMSDC66dWeIsV/8A0Xz2rfq8/wDOzsdsJtLpour02XERHgs0RXP6MwRv75rX4d8SlTfqU1FZqRuG3dqDD4eSU/EU272Oij0kgVivNhsb4btVsQ4BXD3lLZR1pXJEd7bz47HvtUzzl8t1nwGG6MlRPGszjsuCAp8xz+lRVr5pOT3wXZyMwtJiD079oDD8Wp8yZfTeuq9Kk+rOeefwZtyExoh2tipbD8Xhsa+4a5ZYyL9tV7aM2Ix87sInncasEjMhUE6E6HKCb2G7TTdVh5C4Dp9q4qK9ukwuNS/ZmljF6q/w7EbPmeNnfDTDqyAM0ebKTYjUZl3kHvrWmlUl1y/goz4UBuSmKtpgZ+7/AIZvu1pXK7k2MDsCGCwzCRGl0FjI4ZnNvObDuArPYucDGXGTGyZuH43N/wBrEg+kVeuUnKw7Q2EsrgCVMSsUwXxc6gnMBwDKVa3C9cm5OUc8rkl5WPuS3KQYHk/C62Ds8yx6bj0shJt3AH02rMsQmJxztIIZZzfUrE0oB32L2OvdepfbWII2NgANxOLPpE1bhyH2ckGz8MkYsOhRj3s6hmY9pJJN6rlPk/UtW2diuN26I874WbFYCVXRZcLJ4yho2jVwN4KkASLwI138K0jnC5TDG7Gw0yiwmlyypvAdEkDqe2zjTzA1aedvZyS7NlLAZoijobaghwCAeFwSPTWSJMTsQLwTaThfM2Hzn6yalCXNtP1TErwvE0Tme5ameI4SdiZoVvGzG5kh3DU6lk0B7ip41WOWqj8IYtB/T4bgL/F41TIGnwb4bEx9VnQTwN8VluVdG+tWHYwqy7U2wmL2vhcQm6WTDNluMyEZQytbcQQaKnwzclo0clK8UmXLnw2gVghiG6RnLDgQoA1H96pPmd26cRs8Ixu+Hcwm5ucoAaMn+6QPRVP57MUXxsMQ3rGoHzpXIA+paj+ajbpwmOmikvaSNww7JcPmNrdpGcegVU6d6CS11J8VqjF+enbZlxXQqdIVFiN6yeMWB4G+TUfo1Z+Xe0fhGwIZjYmVcM5uAdWUE7++9ZRtSZ8RLPNa+Vg0h/R6RyB62J9VXdsd0nJeMHfFN0PojlYL/wBuWrZQ4eBL0ZBSvxGf4XYE0q54sLJIpJAaOAspINiMwW2hq+c23JuXDDFY6XDSK8MRTDxmEiR3YXZlW1z8UeuqrsjlrjcLEIoMQ0cYLEKFiIBYlmN2QnUknfWm80e28djHmlxE7SQxhY0UpEA0h6zG6oCbDKN/xjUq0pKLvp8iCTZku2dnzBzJiMO8ediQZocuY7ybsNTxPnp9ya5DzYrEQIcM6wyOrPKYSsfRDrsQ1rdYDKPnVovPz/RYb58n+UVd+Qn5Mwf/AE0P+QVCfiJctS6nYw+vh6GZ87C4jEYgQQ4WZ4oFCqVw7slyoJym1iPFGn6NUL8FsUP/AGU/7K33a3faXOngcPK8UhkzxsVa0ZIuN9jTbwybP7ZfoiPrJqMKtWMUlFnXGLfmKRzRcr5Y8WuEldmilzBFcnNHKuuUZtQCAwK8CKLyvQfhJFoP6xheAv4qcaZ7FnGM5QRSwiwadpyOxVjIJPrUE9pp5ywP/qOP+3w3+Rak1ao362OX+lfIbnS5bvNO2HiY9GrZLLc52vlPVHjEtcAa7u06Uj8FsUdfgM/7K33auPNLhFn2s8kgzNHFJIt/+YzqmbzgFv1q3aozr8l8EUdjDj+pspHNLyWODwIMiZJZ2MsilcpUHREI4EKBcdpNXZq7XGrBKTlK7NKVlYbyCo/ER1IyVH4lqsgUzInGYeoLGYWp7Fy1BYzEV6FK5jmQeKwhqLxGFPZUvicXUbNi69GFzMyLmwp7KaSYU1KSYomm0mI7RetCbOXZGtC3fbtpTZs2WdGPAjd2caXeUHsHnpDMt9y+g13U681Zi3KPFFWYnMbHgt7g+cgcAe+oHC7cTMLZrXN75d3DcT6a0TbDxCJQdGMVtxOpVNDZT2Gq7BssSSHK+YswXc9snStIN9joCBbu0qnieTJUZxdO7O8qoFjw+cLo0d9e/v7d9Zszk2bL3cdauvOPtUZ1hF7KADa2oGnbfXX11TGmXMpF7Du779vbWedpPU1eFTVNN+oiwN7ZbX3b64GbsGtKGYad1zu4mks4tx3VmlZPzGtByzfzaiAndQ6b+fSTQDiucUW8mAyuaNmNqIrC1GD6VYnlqRYRmrgvXWagslUN56kkb9zbflnFfNxX7zHVt21szaQxTvhGgMMpUsJGZJI2CLG2UhGzAhQeB1Pnqpc235ZxXzcV+8x1rtZPFefsQ8P5e4y2VgWijAdszWFyBZR3KOzz76hNrYafFqvRT/B4zmZpFALBVYgBQdMxsTc3A7DVoqm4zm6LOxix2Jgid2cwp0TIrOcz5C6EqCSTbUC+mlhWU0E3yfxDFBG0nSvGoDva1ySchIGgYqLkVLMoIsdQdCDuI7KZbH2PHhoxHEDa9yWJZ2Y72djqx+wDdT6gK9Hze7OVgwwkV1N1BUlFI3FUJyrbuFWGhQoAVRud/YHwjZ7SKOvhj0w7SgFpR+oSfOoq80SSMMCCLgggjtB0IqcJcElIjJXVjzJyW2O2NxeHw1yUL5nG9VhU9JLYcM3i+d69OKgAsNABYeaqfyI5tItmyzSrIZDJZYwygdFEDmyA/GN7XOlwq9lXE1b4iopyy0IU4cKMN5rfy7L/AGWL/wDPHVr27zuYaKd4zhjLkJUPmTWxsbAjQXvTvYPNX8FxUuJTFMzyRzIoMSgJ0zBswsbmxA31BycwoYknHyEneegj+2rXOlKblIgozUUkMNv86OFxWGlh+B5ekQqGOQlSdzLZfGG8ajWq5s7DsNh4hz4r49MnYckQViPSCP7tXOLmBjuM+NlK8QsUakjubW3nq27d5vopsAmChY4eONlKlVDnq3vfMdSSSSTxNS51ONlHS5zlzd7mYY7Y5k5O4WZRfoJZi/8AZvK6k+YHKT3U95H875wuGSCeEy9EMqOrgEoPFDAjeBpe+tajyX5LLg8GuELdMq5wS6gZg7FiCo042qlbR5hoGcmDEywodRHkSRV7lLda3cSa5zqcrxnpfI7wSWcSvct+dYYzDmJIzGpILZmDHTUX0AAG/jrbdbVDbOxXw2wMIJBleXEtMwO9RJHIVB7wuWrjsHmRw0EqyTzSYnIQyo6okeYagsF1ax4E27qsfLnkWNpQpEZjDkk6TMqKxPVZbWbT431U50ItKOhzlyabepU9lckRtDk7hUFhKkWeBjwcFuqf/iw6p89ZfybjK4/DqwKsuJjVlO9WVwCD3givRnJjYQweEiwwcuIlyhiLE6k3sN2+oPafNlBNtGPHB2RlZXkjUDJK6eKxO9TuvbfYVGHiFFyT09CU6d7NGdco5PhPKGNNLDFRoPNEA5v6UamHOlsc4baUjLcLMBMpGli3VkAt3i/96tJ2bzWCPaPw58S0hEkkgj6JVUGQMB1rk6Bqf8vub9NppH+NMMkROVwobqPbOpBI7AQeBA37qmq8VNW0tYi6TafUzjk9ya/9P43EEdaZlkXTXo8M4y+gkSH01FbKxl9iYuInxMZC4HYsij/7K1bkeTcYwPwJSVj+DmAHeQuTJfvPGqTg+ZQRwTw/DHPTmEluhS6mFmIsL2N8xFchXj/663Oum/ToUfkryowGHwwjxOz48RIGcmVliJIZyyi7KToCB6K0LkHy+gxEwwmEwXQIFaRipQRoL6kqo3kmofwAj5fJ9BH9tW7kJzepswSkSmZ5St3ZFUhVvZQF4XJPprlWpSlF217iEZp5lX5+f6LDfPk/yirvyD/JmD/6aH/IKZ8vOQg2mkSmZoejZjdUV75gBbrHTdU5sPZYw2GigDZhFGkYYixORQLkcKplNOlGPqiai1NswPlBsh8VtqbDxsqtLiJFDOCVFlLaganQUtyk5qsXgoGnaSKZEIziJXDKp0z9a9wNL9g1rS4ObALtP4f8IYnpWk6Lo1y3ZCts178b1dpoQ6lWAKsCCDuIIsQaul4mzXDoQjSydzG+YzEYcTToy2xLKCjE6NCLZlQcCG1PbcdlNeV//wDSRf8AUYb/ACrVjwnMkIcQs8GNkj6OTPGvRIwUX8TNe5Fur5qltqc2In2kuOOIZSrxP0QjXKTEAPGvfW1OZDjck9UOCXCkZZNiptj7YkZRcxu/VOiy4eY5wAdbfFse2OryOfaL5LJ9In2VbOWXIHD7RVelzJImiSx2zqDqVIIIZe4jzWqleABfl0n0Ef213mUpq9RZjgnHy6F25E8shtGOSRYWiRHyAswOdgAWtbgL289WRqiuS/J5MDhY8PGbhAbsRYuxN2cgcSSTUq1Y5W4vp0Lle2YhJUdihUhLUbi2qyBXMicYBUBjSKmsbLVcx0pr0qSMkyMxMlRWInFOcUajZa9KCMzQlJP2U3aQ91Glem7EcdKvQSOOx7qGGjzOoOXUiuAa7r0tHIBa1gb9ndRh6Fz2vhsz2sthYa5e0DiOwfXS2Bw6RI0hCAgaHqDUiw3AWrkbCSNJLXzKL+e2v11G8r8eIcNl3G2Y6ns0+q59NZW8rHnQ4p2pozLbmM6TESMCOqcqdYek9+v+NRspuxa47BqOAteumIWN73sL6/GPC1JtENe6wvfefNVOdj6NJLITv37/AONFtXXj/wAbUTLvrLO99CxAtuo60QLuowjrkUww9tK7bSiqlDLpVqZEDVwEVxxSdqqk8zqR6C5tvyzivm4r95jrXayLm2/LOK+biv3mOtdrH4rz9iHh/L3BQoUKymgFChQoAUKFCgBQoUKAgNnYlnxMoZ5bJKyqoUdDl6NTZmy77knf2VIbcxphw8jr4yrpfdckAE9wvel8NgljLlfzjl2ufjEBdOzRRSmIw6upRhdWBBB4g76ojCSg1fN3/wAL5VIOadslb8akMOkgmgUzPKJSysHy6EJnDLlUWGlrd9PdvYhkw0robMsbFT2EDQ0MHsSONg4LswXKpkdnyqd4W+7h6qc4zCLLG0beK4KmxsbHvrkaclCS66Z3tl1+SUqkHOL9Frla+fT4yInk9i3eSUF3ZFCW6UKsgcgltAActstiR20flNinRYsjOM8yq3RhS5UqxsubS+gqQi2eqyGQXzFFQ66EKSVJHbqda5tDZqzBQxYZWDqVYqQwBANx5zUeXPlON8/n3/R3mQ5qnbL49v2G2eD0a3Lk2/O5ek1PxsulQmK2rJHi3u34kZIyLDqNIl1e+/xhb01P4bD5FC3ZrcWYsx1vqTvpvPsiN+lzC/TAB9eCiwt2VKpCbilF2a/X71I05wUpOSun+/1oc2LMz4eJmN2aNSxPEkamo6TFumKtM0iozKICoUxNdbFH0uGLX+qpnC4VY0VF8VVCi5ubDQa02k2MjSB2LmzBwpdjGHAsGC7r0lCfBFJ5qwjOCnJtZO/puwbbMzJh5WU2ZYnKnsIUkGl8KxMaE7yqk+cgV3FYYSIyN4rqVNuxhY60aOPKoA3AADzDSrbPjv6WKrrgt63IfZ5kmeRzK6BJmRY1C5cqEA5rgkk68RU2KjzsSPpDIC6ksGYK7KjMNxZQbH+NSAqFKMor6tfndidWUZP6dPi3/RLEsQjEbwpI9VNdhzs+GhZzdmjUk9pIBJp7IlwQdxBB9NJ4TCrHGsa+KihRc3NhoNanZ8d/SxG64Let/wBkCdrPHi5M7noQ3R2NrKehWUG9r62YekU45O4uV2k6RibiN1UgdQSBiF0HAW307xWwYpBIHBIlZWfU70AAt2aAU6hwaq7ON7BQeyyCwsOG+s0KVRTu3ldvXrf+MrdzROrTcLJZ2S06W/nO/YZ8oMaY4tGCM7LGrEgBSx1bXTQXPornJ3HmWEFmDMjNGzC1mKG2bTTUWPpp5iMCrsjMLlCSoO65FrkcTa/rrmF2ekbOyi3SEMw4XAy3A4aAVbwz5vFfLS39/f8ABVxQ5XDbPW/9fb8kftTEO06xK7IoiaVjGAZGswUKtwfPu7Kd7GnDxXDu9mYXkAD3ViCCABuOm6jY7ZaSlWbMrLfK6MVcX3i44HspTAYFYUyJe1ydSSSWNySTxua5GE1Ubenz8emnU7KcHTSWvx8+v2GqYlvhjJfqiBWA4Zi7An1AUlymmkWJeifI7SogOh8Y248N1Pxgl6Uy65igQ66ZQSw085NDF4JZMoa/VdXFjbrKbikoTcJRvm7nIzipxlbJWIzYm1mmka+loo8yfoy55FkHrUeoUvtzFOvRIjZDLKEz2BKjKzG19L6WF+2nGG2VHHLJKos0ts+uhy31tw30pjsAky5XFxcEWJBDDcykag1yMKnK4W/q/wB/GX2JOdPm8SX0/wCfnP7jPY83WkTpJXKFbiZQCtwbWIUXBqSemuB2WsRYgszPbMzsWY5RYamnT1bSTUbMqqtOTcdBtMaisYakpjUTjHrbTRkmRGNOlVzHNU5j5KreOevSpIyzInFSVGzNTzEmmEtejEoYg5pMa0qUJoVacCFgO23ZSRe1vPuH212STz2oubq27D6PSaMFv5NzCWEpxS1rHg3+t/XUJzhbMmZB0fWFgCtusMotYW33/hTnkbiQJrX0ZCOzUa6eo1KbbxViesNAdDv3/wCm+qJK7aehji3Tr5fJjZkY8dV1taxuPRSbOx49/wDOlWvaGykkLSaA5jcqdL8db2NVrF4bITpuPfYVicWvU9yE1IbsSba99Fse2ul92lczd1VNp+pYcF9KMb1wHTdRi/dRL3AFv20LmhfuorNRuyOHNaIaNnopaqW1Ymj0FzbflnFfNxX7zHWu1kXNt+WcV83FfvMdaRLt38Y0aoSVuAfilgmex7BbS/bWfxXn7FXh/L3JWhVewG25Lr0guMjPIdBltFFIMoG8dfjr6qTk2zOOvYWu2llyDIhkdc181wAVz7s3C2/KaCy0KiJtubgFYHpFVt11BnijF7/pCQHzX7KSHKQWDMrIAxzC6lgBDLLZ18ZDaPd5tSL0BOUKiZNuMNOhbPc3XOu7IZL5t24Eef10UbfJPViZgSQpzKLkRiW2p06pPpFATFCoOXlMDmEaMSELAndm6LpQG7BYgX7TSjbYawuhFmw6swZSM0zoMoB4dbU+qgJihTPZ2P6Vc2QqpCshJBzKwuDodD3d4pum2iVVhE34wqIrstnDKzA3v1eqpJB7qAlKFQ45QXIyxMQcgPWUWaQsoU6/pLYmpHA4rpEDWIvcEHgVYqRpv1BoBehQoUAKFChQAoUKFAChQoUAKFChQAoUKFAChTDGbZjjkVGJBIJJsbCwvrpUc/KpeilcBSVYrEuYXcdGHDHsFrn0W30BYKFNJ8cFCW1znTssFLsb+YH1imWD20zZc6qA3ReKSbCZSUvfjmGU+cGgJihUS205MkhCopjkKnMxsFyKwOg1YlgLDt48TjGzF1XIozJexYllOW93AFsubq9tASdCouPaT9A8rBTlzZLXAYKbX111N/Pp20ku15SisEU3coQS6sxDAAKhF1Nrkht2X00BM0Kgm5Sg9LkAIVo1Q3LZukbIWyrc2B3AanTtFHi28WdF6nWCljaS13LKADl6puu57a6UBNUSU6U12diZHL58tlbKCtxcgdbeeB09BpxiDpXUcegyxDVDYx6k8S9QuLk31spRM02Q+0Hqu416mcfJvqv4t69OlEzSZG4hqaFadSLTeQ1sRUxJqQlelJWpq1WI5YKTRg2g0NEua6G03dh08/8AjQ6O9l4vJIhvbWx9N11Pp3VM8oNmlgGOtwb23+r1+uq5nH1j+f8AWrBi5jPhlPdYkdosCSD6DwqDzKJq04yXwVHF7OvmtfXv0v8A7gdtROO2fkuSTrc6jtGu7vtUjLg5Va4kYaFdb6C+n+1Ru0y5tmYHq24bx2j+JrLM9GDfUjLi41ooI11rpGnDh66BGu4bqx5mkFxbfRmYUAvC1cC6VYrnAM44UQtXSdKKRVUm2dQKKaNahkqDjc6bnyO21Dhdq4mSd8iH4SgOVm6xxCkCygncp9VXn8OtlZy/T9Y7+piMp0y3y5cua2ma17caxzbH9Zn/ALeb/wArU0qyfh41HdmGNaUMkbWOWmydPx27TxMRuyCOx6uoyqosewHfrUd+EezcwvjAVB4wYjpOAtm8TgL9TWwJ11rJaFQwcOr32J4mfsbc/LnZJLEzC7GNmPRz3JhYNGT1eBA/jSacstkD89fW/WTEN8V0t1lPVyu4y7hmOlYrQpg4dXvsMTP2Nsh5a7JTxZuJNymIJ1XJqStz1dO4bq7Hy52StrTAWNx1J95To/0f0dKxKhTBw6vfYYmfsbWvLTZANxN8UJbLiMpAXJquWxOXTMRe3GjLy42UFy9PpeNtVxBN4ipQklbmxVfPbW9YlQpg4dXvsMTP2Ntw3LjZUd8k+W5BNkxHC9h4vii5su4X3UmOWOyLECa1yDouJBBF7ZWC3QC5sFIAue2sWoUwcOr32GJn7G2ry42SLWmAtktaOf8ANm6fF4f70vBzi7MQWXEAC5Nujm3sSx3p2k1hdCmDh1e+wxM/Y3jwmbO+UD6Kb7lDwmbO+UD6Kb7lYPQpg4dXvsMTP2N48JmzvlA+im+5Q8JmzvlA+im+5WD0KYOHV77DEz9jePCZs75QPopvuUPCZs75QPopvuVg9CmDh1e+wxM/Y3jwmbO+UD6Kb7lDwmbO+UD6Kb7lYPQpg4dXvsMTP2N48JmzvlA+im+5Q8JmzvlA+im+5WD0KYOHV77DEz9jePCZs75QPopvuUPCZs75QPopvuVg9CmDh1e+wxM/Y3R+cbZhIJnBIvb8VNpfQ/Epu3LbZBDjpVs/jfipterl/Q00HCsToUwcOr32GJn7G4Tc4GzTktiAMhuv4qa1rFSLZNxUkUhFyz2UmUJiLKGDkdHO1yBZRdlNlHADTQbqxahTBw6vfYYmfsbZiOW2yXvec6v0l1GJQ58uXNdQCNAKEXLfZSvnGIbNYA/1sg2XKMykWY24kd9YnQpg4dXvsMTP2NxHL/ZfR9H04yZctujn3efJf003PLHZHV/4hgVvYj4WD1iC2YgXa9hvvurFqFMHDq99hiZ+xtr8t9knN+OAzhQxEc6nqm6kEKCpB1uLGuLy22SCpEwugAXqYi2hJFxlsxBJNzc3JrE6FMHDq99hiZ+xukHOLsxBZcQALk/0c29iWJ1TtJo0vOFgHHVnvr/y5fuVhNPsBu9NdXg4dWcxE/Y1qfldhW3S3/uSfdqLxO34Tue/91vsqmRbqUq+NGMSt1GyVxe0kbc31H7Ki5Zl7f8AGkzSEm6tKyIXOSt2GmkulLLSUlWKRwYyNSJpabfTZqvTyJHf5+yjX7uH+tEXf/PbRxvHm/jQ4AMPrWnmBx4VSpOhGb07j57/AMKZL92iSjT+6f8ANUbkZRUlYdTYsEHcdTbcb7zu37uPCq7j51I1F/GO/s3ANxrm0uP88KhHc9prL4h8DNdKmdlQXP1UBHRA57aGY9tYU462NQcIP57a7YUkTXK45paIWDMKGWiijCoJpgGWuhDRqMtTs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data:image/jpeg;base64,/9j/4AAQSkZJRgABAQAAAQABAAD/2wCEAAkGBhMSERUUEhQWFRUVFBUVFBYUFBUXFBYVFBQWFBUVFhYYHCYeFxkkGhgUHy8gIycpLCwsFR4xNTAqNSYrLCkBCQoKDgwOGg8PGjIkHCQpLCwsLCkqNSksLCwpKiwpLyksLCk1LCwsLCwsLCwsKSwsLCwpLCksLSwsLCksKSwsKf/AABEIAGoB3AMBIgACEQEDEQH/xAAcAAAABwEBAAAAAAAAAAAAAAAAAgMEBQYHAQj/xABREAACAQIDAwYICAoIBQUBAAABAgMAEQQSIQUxQQYHEyJRYRcyVXGBkaPTFEJUcpOh0dIWIzVDUpKUtMHwMzRzgrGy4fEkU3SisyZEYsLDNv/EABoBAQADAQEBAAAAAAAAAAAAAAACAwQBBQb/xAAuEQACAQIEBAUEAwEBAAAAAAAAAQIDERQhMfASE1GBBDJBYXEikaHRscHh8UL/2gAMAwEAAhEDEQA/ABsrAYnHY/EQJi5YsrTuCZJSLJMEChQ4t4w9VWTwWY3yk/tve1H8235YxXzcV+8x1rtb69WUJWj06GOlTjNXfUzLwW43yk/tve0PBbjfKT+297Wm0KoxNTaRdyIbZmXgtxvlJ/be9oeC3G+Un9t72rzyg2x8HRWykl5AgsL2uCb/AFesimmDSc4gMJS0RXVCB2HrX4a5baDjpamJqbSHIhtlR8FuN8pP7b3tDwW43yk/tve1edsbZEJRbElzbQXtqB5t5Gp0pp8NnGJjUHNG98wNjawJLAhRuOUcRrTE1NpDkQ2yo+C3G+Un9t72h4Lcb5Sf23va02hTE1NpDkQ2zMvBbjfKT+297Q8FuN8pP7b3tabQpiam0hyIbZmXgtxvlJ/be9oeC3G+Un9t72tNoUxNTaQ5ENszLwW43yk/tve0PBbjfKT+297Wm0KYmptIciG2Zl4Lcb5Sf23vaHgtxvlJ/be9rTaFMTU2kORDbMy8FuN8pP7b3tDwW43yk/tve1ptCmJqbSHIhtmZeC3G+Un9t72h4Lcb5Sf23va02hTE1NpDkQ2zMvBbjfKT+297Q8FuN8pP7b3tabQpiam0hyIbZmXgtxvlJ/be9oeC3G+Un9t72tNoUxNTaQ5ENszLwW43yk/tve0PBbjfKT+297Wm0KYmptIciG2Zl4Lcb5Sf23vaHgtxvlJ/be9rTaFMTU2kORDbMy8FuN8pP7b3tDwW43yk/tve1ptCmJqbSHIhtmZeC3G+Un9t72h4Lcb5Sf23va02hTE1NpDkQ2zMvBbjfKT+297Q8FuN8pP7b3tabQpiam0hyIbZmQ5rcb5Sf23vaUTm8xab8e7emb+MhrSaQxKXFdXiJ3/xEZUIWy/kz88l8Qv/ALpj6ZPvUjLsydd+If8AWf71XLEpURjI60wqN6maULFZlWYfnn/Xf7aYTTzD89J9I/21L4xKip2rdAoaI+XHTf8AOl+lf7aZS7Sn/wCdN9NJ96nU63phMO2tUUuhC4F2xON88300n3qVO1ZiNJpvppPvVHSrXI5rVbwrocY6O1sRe3TTfTSfeoz7Vny/0830snE/OptIL61zW2/jw7qcK6C48wE+Ike3Tz2GrfjpNBx+NUpPj5R+elAA4SyX9d/N66LsjB5IM/GTt4KN1Npj2k+jTfw+qoWRQpOc/ZBMRtGYfnphv3zSdvzt9Q+N23P8pm38JpR59zAdv2U6xAtw7Trw4ea3H+FROMFuIFxf1ngd+7zVndmzbDIY4nlJiBuxOJ+nm/wzUxl5UYy+mJxP7RL96iYuUX38ST5+GgqNmlHb/Nqqmo2zNkLj38Ksbb+tYn9ol+9Xfwrxt/61iP2iX71RWYaUYMKyxhEuuSq8qcb8qxP7RL96u/hTjPlWJ/aJfvVGIwrpItV6pxsQux/+FOM+VYn9ol+9RTyqxvyvE/tEv3qjy1Fzis7pxJ3Zv3Nt+WcV83FfvMda7WRc235ZxXzcV+8x1q2Mx0cSlpGCKOLG1ZfFefsV+H8vcY8ottrho1Zr9dxGCATYkE3sPN6yKitmY1hiZCcQ0i5AwhI1As3WXvJt2bjpUzNtOB8O0t1liCljYZgQBfdaq1s948UrSGQIE1jKrl6M2v1bjxbDXtrKaCTn2u8tlMY6KQlTcXNspYkcLgAmldk4hnJAZgVPWUqygFr/AKQ1Gh1pGSXEPFH0ZRmBW53DXgLg3bKd2gF99SsMhY8SdbPlOUWuLi++gFZMPcjMdbaWNjpv1/hXQqR3PHiSbm3ezHd6ajmm/wCJWIktIEaVbnqhbhCSAtgetoCdbHsomNhUSK8yu2UGyrG8kZYkdbKt+sALa9ulASkWPUvk3MVLKDbrKCASpGhsSL+enNQGCgdpxPIvQxojJEjZQzFyuZ3A0XRQAt76m9Tkcyt4pB8xB/woA9ChSXwpL2zLfdbML3oBWhSa4hSbBgT2AgmuvMo3kDzkCgD0KS+FJ+kv6wrvwlbXzLbde4tfz0ApQoqSAi4II7QbiuPOo3kDzkCgD0KIkoO4g+Yg11nA3m3noA1CuXohxCg2LC/ZcX9VAKUKJLMqi7EADeSbD1mjBr0B2hSck6rbMQLmwuQLnsF95ozyAbyB5zagDUKS+FJ+kv6wrq4hToGUnuIoBShSRxKfpL+sKHwpP0l/WFAK0KI0yjeQL7rkUX4Un6S/rCgFaFcDUQ4hb2zC/ZcX9VAKUK4WpP4Un6S/rCgFaJKNKCTA7iD5iDXXrpxkdiEqJxUdTky1GYlK002Zpoq+OjqCxIq1Y6Kq9jIK9KlIySRA4imUr9tSOKhqMmFb4lIi/dTeQUozUmXP2VcgcjlI/nfSlu/h9f20gy/VTjZkeeVFPxmUd1r6/VRnHkrlxx8eSCNQPFQb+2w/iar87k/G7dw0I3d38KmtvbR4Bb2t9Rv9lVqSdmBGg3jh/h/Gs6T4Sjw0Xw3Yxk1JOpsO3doT6tOFNMZGLbuGuptfKST20riHYAktwuePdbdoar+0tpkm2Y6rcnUnzVS3bU9GEbvISxcetrbheox0085pRnvrcm++i9GD2/7VTL6jXFWC219FdtvNcaHWiqulVptO1iQuu6uFNKLkFdy6Vo9CAmy0TLSjLRMlZJLMmjf+bb8s4r5uK/eY6uG1mxBxbxthulhdV6OTQqNOsjgnfmudbAgrqbEVT+bb8s4r5uK/eY60jbe2mhU9FE00gtZF7WvlHnNjp2C5sKx+K8/Yh4fy9yK2hsJY40ygrYhcqsQigLYCwsPPTvA7PUrZ41a+gzLc5T234fz30rsjGy4mFWlj6FiWzxkhipRip3Eg6jfu89Ip8MilsY4ZITe8olZJRvteEoQx3C4ccdOFZTQKYHYaKCqvJYMW6rBTYmyrcC4UEG3qJNExQxCsoSVVZbqodAYZgSCA2WzRSAA2ym2pOVrWCe1dmY1wiYTERYePLaRzEZJ7iwHR3bILi+rA60fC7EhwUEjO7yZspnlmfMzWNizcFAuToABQDnYezmjzyTENPKQZCtyqgaLGl9co+skmpYNfdVbxWAgBfE4mc6Esh6ZkiiQeLlVWAbTUk3vfs0p9ya2gZ43msRHJIWhvoTHZQHtwDEEjuIPGgDcqNiri8JNA35xCFNgcrjVGF+IYA+isW5n9snC7RMDgIMSDC66dWeIsV/8A0Xz2rfq8/wDOzsdsJtLpour02XERHgs0RXP6MwRv75rX4d8SlTfqU1FZqRuG3dqDD4eSU/EU272Oij0kgVivNhsb4btVsQ4BXD3lLZR1pXJEd7bz47HvtUzzl8t1nwGG6MlRPGszjsuCAp8xz+lRVr5pOT3wXZyMwtJiD079oDD8Wp8yZfTeuq9Kk+rOeefwZtyExoh2tipbD8Xhsa+4a5ZYyL9tV7aM2Ix87sInncasEjMhUE6E6HKCb2G7TTdVh5C4Dp9q4qK9ukwuNS/ZmljF6q/w7EbPmeNnfDTDqyAM0ebKTYjUZl3kHvrWmlUl1y/goz4UBuSmKtpgZ+7/AIZvu1pXK7k2MDsCGCwzCRGl0FjI4ZnNvObDuArPYucDGXGTGyZuH43N/wBrEg+kVeuUnKw7Q2EsrgCVMSsUwXxc6gnMBwDKVa3C9cm5OUc8rkl5WPuS3KQYHk/C62Ds8yx6bj0shJt3AH02rMsQmJxztIIZZzfUrE0oB32L2OvdepfbWII2NgANxOLPpE1bhyH2ckGz8MkYsOhRj3s6hmY9pJJN6rlPk/UtW2diuN26I874WbFYCVXRZcLJ4yho2jVwN4KkASLwI138K0jnC5TDG7Gw0yiwmlyypvAdEkDqe2zjTzA1aedvZyS7NlLAZoijobaghwCAeFwSPTWSJMTsQLwTaThfM2Hzn6yalCXNtP1TErwvE0Tme5ameI4SdiZoVvGzG5kh3DU6lk0B7ip41WOWqj8IYtB/T4bgL/F41TIGnwb4bEx9VnQTwN8VluVdG+tWHYwqy7U2wmL2vhcQm6WTDNluMyEZQytbcQQaKnwzclo0clK8UmXLnw2gVghiG6RnLDgQoA1H96pPmd26cRs8Ixu+Hcwm5ucoAaMn+6QPRVP57MUXxsMQ3rGoHzpXIA+paj+ajbpwmOmikvaSNww7JcPmNrdpGcegVU6d6CS11J8VqjF+enbZlxXQqdIVFiN6yeMWB4G+TUfo1Z+Xe0fhGwIZjYmVcM5uAdWUE7++9ZRtSZ8RLPNa+Vg0h/R6RyB62J9VXdsd0nJeMHfFN0PojlYL/wBuWrZQ4eBL0ZBSvxGf4XYE0q54sLJIpJAaOAspINiMwW2hq+c23JuXDDFY6XDSK8MRTDxmEiR3YXZlW1z8UeuqrsjlrjcLEIoMQ0cYLEKFiIBYlmN2QnUknfWm80e28djHmlxE7SQxhY0UpEA0h6zG6oCbDKN/xjUq0pKLvp8iCTZku2dnzBzJiMO8ediQZocuY7ybsNTxPnp9ya5DzYrEQIcM6wyOrPKYSsfRDrsQ1rdYDKPnVovPz/RYb58n+UVd+Qn5Mwf/AE0P+QVCfiJctS6nYw+vh6GZ87C4jEYgQQ4WZ4oFCqVw7slyoJym1iPFGn6NUL8FsUP/AGU/7K33a3faXOngcPK8UhkzxsVa0ZIuN9jTbwybP7ZfoiPrJqMKtWMUlFnXGLfmKRzRcr5Y8WuEldmilzBFcnNHKuuUZtQCAwK8CKLyvQfhJFoP6xheAv4qcaZ7FnGM5QRSwiwadpyOxVjIJPrUE9pp5ywP/qOP+3w3+Rak1ao362OX+lfIbnS5bvNO2HiY9GrZLLc52vlPVHjEtcAa7u06Uj8FsUdfgM/7K33auPNLhFn2s8kgzNHFJIt/+YzqmbzgFv1q3aozr8l8EUdjDj+pspHNLyWODwIMiZJZ2MsilcpUHREI4EKBcdpNXZq7XGrBKTlK7NKVlYbyCo/ER1IyVH4lqsgUzInGYeoLGYWp7Fy1BYzEV6FK5jmQeKwhqLxGFPZUvicXUbNi69GFzMyLmwp7KaSYU1KSYomm0mI7RetCbOXZGtC3fbtpTZs2WdGPAjd2caXeUHsHnpDMt9y+g13U681Zi3KPFFWYnMbHgt7g+cgcAe+oHC7cTMLZrXN75d3DcT6a0TbDxCJQdGMVtxOpVNDZT2Gq7BssSSHK+YswXc9snStIN9joCBbu0qnieTJUZxdO7O8qoFjw+cLo0d9e/v7d9Zszk2bL3cdauvOPtUZ1hF7KADa2oGnbfXX11TGmXMpF7Du779vbWedpPU1eFTVNN+oiwN7ZbX3b64GbsGtKGYad1zu4mks4tx3VmlZPzGtByzfzaiAndQ6b+fSTQDiucUW8mAyuaNmNqIrC1GD6VYnlqRYRmrgvXWagslUN56kkb9zbflnFfNxX7zHVt21szaQxTvhGgMMpUsJGZJI2CLG2UhGzAhQeB1Pnqpc235ZxXzcV+8x1rtZPFefsQ8P5e4y2VgWijAdszWFyBZR3KOzz76hNrYafFqvRT/B4zmZpFALBVYgBQdMxsTc3A7DVoqm4zm6LOxix2Jgid2cwp0TIrOcz5C6EqCSTbUC+mlhWU0E3yfxDFBG0nSvGoDva1ySchIGgYqLkVLMoIsdQdCDuI7KZbH2PHhoxHEDa9yWJZ2Y72djqx+wDdT6gK9Hze7OVgwwkV1N1BUlFI3FUJyrbuFWGhQoAVRud/YHwjZ7SKOvhj0w7SgFpR+oSfOoq80SSMMCCLgggjtB0IqcJcElIjJXVjzJyW2O2NxeHw1yUL5nG9VhU9JLYcM3i+d69OKgAsNABYeaqfyI5tItmyzSrIZDJZYwygdFEDmyA/GN7XOlwq9lXE1b4iopyy0IU4cKMN5rfy7L/AGWL/wDPHVr27zuYaKd4zhjLkJUPmTWxsbAjQXvTvYPNX8FxUuJTFMzyRzIoMSgJ0zBswsbmxA31BycwoYknHyEneegj+2rXOlKblIgozUUkMNv86OFxWGlh+B5ekQqGOQlSdzLZfGG8ajWq5s7DsNh4hz4r49MnYckQViPSCP7tXOLmBjuM+NlK8QsUakjubW3nq27d5vopsAmChY4eONlKlVDnq3vfMdSSSSTxNS51ONlHS5zlzd7mYY7Y5k5O4WZRfoJZi/8AZvK6k+YHKT3U95H875wuGSCeEy9EMqOrgEoPFDAjeBpe+tajyX5LLg8GuELdMq5wS6gZg7FiCo042qlbR5hoGcmDEywodRHkSRV7lLda3cSa5zqcrxnpfI7wSWcSvct+dYYzDmJIzGpILZmDHTUX0AAG/jrbdbVDbOxXw2wMIJBleXEtMwO9RJHIVB7wuWrjsHmRw0EqyTzSYnIQyo6okeYagsF1ax4E27qsfLnkWNpQpEZjDkk6TMqKxPVZbWbT431U50ItKOhzlyabepU9lckRtDk7hUFhKkWeBjwcFuqf/iw6p89ZfybjK4/DqwKsuJjVlO9WVwCD3givRnJjYQweEiwwcuIlyhiLE6k3sN2+oPafNlBNtGPHB2RlZXkjUDJK6eKxO9TuvbfYVGHiFFyT09CU6d7NGdco5PhPKGNNLDFRoPNEA5v6UamHOlsc4baUjLcLMBMpGli3VkAt3i/96tJ2bzWCPaPw58S0hEkkgj6JVUGQMB1rk6Bqf8vub9NppH+NMMkROVwobqPbOpBI7AQeBA37qmq8VNW0tYi6TafUzjk9ya/9P43EEdaZlkXTXo8M4y+gkSH01FbKxl9iYuInxMZC4HYsij/7K1bkeTcYwPwJSVj+DmAHeQuTJfvPGqTg+ZQRwTw/DHPTmEluhS6mFmIsL2N8xFchXj/663Oum/ToUfkryowGHwwjxOz48RIGcmVliJIZyyi7KToCB6K0LkHy+gxEwwmEwXQIFaRipQRoL6kqo3kmofwAj5fJ9BH9tW7kJzepswSkSmZ5St3ZFUhVvZQF4XJPprlWpSlF217iEZp5lX5+f6LDfPk/yirvyD/JmD/6aH/IKZ8vOQg2mkSmZoejZjdUV75gBbrHTdU5sPZYw2GigDZhFGkYYixORQLkcKplNOlGPqiai1NswPlBsh8VtqbDxsqtLiJFDOCVFlLaganQUtyk5qsXgoGnaSKZEIziJXDKp0z9a9wNL9g1rS4ObALtP4f8IYnpWk6Lo1y3ZCts178b1dpoQ6lWAKsCCDuIIsQaul4mzXDoQjSydzG+YzEYcTToy2xLKCjE6NCLZlQcCG1PbcdlNeV//wDSRf8AUYb/ACrVjwnMkIcQs8GNkj6OTPGvRIwUX8TNe5Fur5qltqc2In2kuOOIZSrxP0QjXKTEAPGvfW1OZDjck9UOCXCkZZNiptj7YkZRcxu/VOiy4eY5wAdbfFse2OryOfaL5LJ9In2VbOWXIHD7RVelzJImiSx2zqDqVIIIZe4jzWqleABfl0n0Ef213mUpq9RZjgnHy6F25E8shtGOSRYWiRHyAswOdgAWtbgL289WRqiuS/J5MDhY8PGbhAbsRYuxN2cgcSSTUq1Y5W4vp0Lle2YhJUdihUhLUbi2qyBXMicYBUBjSKmsbLVcx0pr0qSMkyMxMlRWInFOcUajZa9KCMzQlJP2U3aQ91Glem7EcdKvQSOOx7qGGjzOoOXUiuAa7r0tHIBa1gb9ndRh6Fz2vhsz2sthYa5e0DiOwfXS2Bw6RI0hCAgaHqDUiw3AWrkbCSNJLXzKL+e2v11G8r8eIcNl3G2Y6ns0+q59NZW8rHnQ4p2pozLbmM6TESMCOqcqdYek9+v+NRspuxa47BqOAteumIWN73sL6/GPC1JtENe6wvfefNVOdj6NJLITv37/AONFtXXj/wAbUTLvrLO99CxAtuo60QLuowjrkUww9tK7bSiqlDLpVqZEDVwEVxxSdqqk8zqR6C5tvyzivm4r95jrXayLm2/LOK+biv3mOtdrH4rz9iHh/L3BQoUKymgFChQoAUKFCgBQoUKAgNnYlnxMoZ5bJKyqoUdDl6NTZmy77knf2VIbcxphw8jr4yrpfdckAE9wvel8NgljLlfzjl2ufjEBdOzRRSmIw6upRhdWBBB4g76ojCSg1fN3/wAL5VIOadslb8akMOkgmgUzPKJSysHy6EJnDLlUWGlrd9PdvYhkw0robMsbFT2EDQ0MHsSONg4LswXKpkdnyqd4W+7h6qc4zCLLG0beK4KmxsbHvrkaclCS66Z3tl1+SUqkHOL9Frla+fT4yInk9i3eSUF3ZFCW6UKsgcgltAActstiR20flNinRYsjOM8yq3RhS5UqxsubS+gqQi2eqyGQXzFFQ66EKSVJHbqda5tDZqzBQxYZWDqVYqQwBANx5zUeXPlON8/n3/R3mQ5qnbL49v2G2eD0a3Lk2/O5ek1PxsulQmK2rJHi3u34kZIyLDqNIl1e+/xhb01P4bD5FC3ZrcWYsx1vqTvpvPsiN+lzC/TAB9eCiwt2VKpCbilF2a/X71I05wUpOSun+/1oc2LMz4eJmN2aNSxPEkamo6TFumKtM0iozKICoUxNdbFH0uGLX+qpnC4VY0VF8VVCi5ubDQa02k2MjSB2LmzBwpdjGHAsGC7r0lCfBFJ5qwjOCnJtZO/puwbbMzJh5WU2ZYnKnsIUkGl8KxMaE7yqk+cgV3FYYSIyN4rqVNuxhY60aOPKoA3AADzDSrbPjv6WKrrgt63IfZ5kmeRzK6BJmRY1C5cqEA5rgkk68RU2KjzsSPpDIC6ksGYK7KjMNxZQbH+NSAqFKMor6tfndidWUZP6dPi3/RLEsQjEbwpI9VNdhzs+GhZzdmjUk9pIBJp7IlwQdxBB9NJ4TCrHGsa+KihRc3NhoNanZ8d/SxG64Let/wBkCdrPHi5M7noQ3R2NrKehWUG9r62YekU45O4uV2k6RibiN1UgdQSBiF0HAW307xWwYpBIHBIlZWfU70AAt2aAU6hwaq7ON7BQeyyCwsOG+s0KVRTu3ldvXrf+MrdzROrTcLJZ2S06W/nO/YZ8oMaY4tGCM7LGrEgBSx1bXTQXPornJ3HmWEFmDMjNGzC1mKG2bTTUWPpp5iMCrsjMLlCSoO65FrkcTa/rrmF2ekbOyi3SEMw4XAy3A4aAVbwz5vFfLS39/f8ABVxQ5XDbPW/9fb8kftTEO06xK7IoiaVjGAZGswUKtwfPu7Kd7GnDxXDu9mYXkAD3ViCCABuOm6jY7ZaSlWbMrLfK6MVcX3i44HspTAYFYUyJe1ydSSSWNySTxua5GE1Ubenz8emnU7KcHTSWvx8+v2GqYlvhjJfqiBWA4Zi7An1AUlymmkWJeifI7SogOh8Y248N1Pxgl6Uy65igQ66ZQSw085NDF4JZMoa/VdXFjbrKbikoTcJRvm7nIzipxlbJWIzYm1mmka+loo8yfoy55FkHrUeoUvtzFOvRIjZDLKEz2BKjKzG19L6WF+2nGG2VHHLJKos0ts+uhy31tw30pjsAky5XFxcEWJBDDcykag1yMKnK4W/q/wB/GX2JOdPm8SX0/wCfnP7jPY83WkTpJXKFbiZQCtwbWIUXBqSemuB2WsRYgszPbMzsWY5RYamnT1bSTUbMqqtOTcdBtMaisYakpjUTjHrbTRkmRGNOlVzHNU5j5KreOevSpIyzInFSVGzNTzEmmEtejEoYg5pMa0qUJoVacCFgO23ZSRe1vPuH212STz2oubq27D6PSaMFv5NzCWEpxS1rHg3+t/XUJzhbMmZB0fWFgCtusMotYW33/hTnkbiQJrX0ZCOzUa6eo1KbbxViesNAdDv3/wCm+qJK7aehji3Tr5fJjZkY8dV1taxuPRSbOx49/wDOlWvaGykkLSaA5jcqdL8db2NVrF4bITpuPfYVicWvU9yE1IbsSba99Fse2ul92lczd1VNp+pYcF9KMb1wHTdRi/dRL3AFv20LmhfuorNRuyOHNaIaNnopaqW1Ymj0FzbflnFfNxX7zHWu1kXNt+WcV83FfvMdaRLt38Y0aoSVuAfilgmex7BbS/bWfxXn7FXh/L3JWhVewG25Lr0guMjPIdBltFFIMoG8dfjr6qTk2zOOvYWu2llyDIhkdc181wAVz7s3C2/KaCy0KiJtubgFYHpFVt11BnijF7/pCQHzX7KSHKQWDMrIAxzC6lgBDLLZ18ZDaPd5tSL0BOUKiZNuMNOhbPc3XOu7IZL5t24Eef10UbfJPViZgSQpzKLkRiW2p06pPpFATFCoOXlMDmEaMSELAndm6LpQG7BYgX7TSjbYawuhFmw6swZSM0zoMoB4dbU+qgJihTPZ2P6Vc2QqpCshJBzKwuDodD3d4pum2iVVhE34wqIrstnDKzA3v1eqpJB7qAlKFQ45QXIyxMQcgPWUWaQsoU6/pLYmpHA4rpEDWIvcEHgVYqRpv1BoBehQoUAKFChQAoUKFAChQoUAKFChQAoUKFAChTDGbZjjkVGJBIJJsbCwvrpUc/KpeilcBSVYrEuYXcdGHDHsFrn0W30BYKFNJ8cFCW1znTssFLsb+YH1imWD20zZc6qA3ReKSbCZSUvfjmGU+cGgJihUS205MkhCopjkKnMxsFyKwOg1YlgLDt48TjGzF1XIozJexYllOW93AFsubq9tASdCouPaT9A8rBTlzZLXAYKbX111N/Pp20ku15SisEU3coQS6sxDAAKhF1Nrkht2X00BM0Kgm5Sg9LkAIVo1Q3LZukbIWyrc2B3AanTtFHi28WdF6nWCljaS13LKADl6puu57a6UBNUSU6U12diZHL58tlbKCtxcgdbeeB09BpxiDpXUcegyxDVDYx6k8S9QuLk31spRM02Q+0Hqu416mcfJvqv4t69OlEzSZG4hqaFadSLTeQ1sRUxJqQlelJWpq1WI5YKTRg2g0NEua6G03dh08/8AjQ6O9l4vJIhvbWx9N11Pp3VM8oNmlgGOtwb23+r1+uq5nH1j+f8AWrBi5jPhlPdYkdosCSD6DwqDzKJq04yXwVHF7OvmtfXv0v8A7gdtROO2fkuSTrc6jtGu7vtUjLg5Va4kYaFdb6C+n+1Ru0y5tmYHq24bx2j+JrLM9GDfUjLi41ooI11rpGnDh66BGu4bqx5mkFxbfRmYUAvC1cC6VYrnAM44UQtXSdKKRVUm2dQKKaNahkqDjc6bnyO21Dhdq4mSd8iH4SgOVm6xxCkCygncp9VXn8OtlZy/T9Y7+piMp0y3y5cua2ma17caxzbH9Zn/ALeb/wArU0qyfh41HdmGNaUMkbWOWmydPx27TxMRuyCOx6uoyqosewHfrUd+EezcwvjAVB4wYjpOAtm8TgL9TWwJ11rJaFQwcOr32J4mfsbc/LnZJLEzC7GNmPRz3JhYNGT1eBA/jSacstkD89fW/WTEN8V0t1lPVyu4y7hmOlYrQpg4dXvsMTP2Nsh5a7JTxZuJNymIJ1XJqStz1dO4bq7Hy52StrTAWNx1J95To/0f0dKxKhTBw6vfYYmfsbWvLTZANxN8UJbLiMpAXJquWxOXTMRe3GjLy42UFy9PpeNtVxBN4ipQklbmxVfPbW9YlQpg4dXvsMTP2Ntw3LjZUd8k+W5BNkxHC9h4vii5su4X3UmOWOyLECa1yDouJBBF7ZWC3QC5sFIAue2sWoUwcOr32GJn7G2ry42SLWmAtktaOf8ANm6fF4f70vBzi7MQWXEAC5Nujm3sSx3p2k1hdCmDh1e+wxM/Y3jwmbO+UD6Kb7lDwmbO+UD6Kb7lYPQpg4dXvsMTP2N48JmzvlA+im+5Q8JmzvlA+im+5WD0KYOHV77DEz9jePCZs75QPopvuUPCZs75QPopvuVg9CmDh1e+wxM/Y3jwmbO+UD6Kb7lDwmbO+UD6Kb7lYPQpg4dXvsMTP2N48JmzvlA+im+5Q8JmzvlA+im+5WD0KYOHV77DEz9jePCZs75QPopvuUPCZs75QPopvuVg9CmDh1e+wxM/Y3R+cbZhIJnBIvb8VNpfQ/Epu3LbZBDjpVs/jfipterl/Q00HCsToUwcOr32GJn7G4Tc4GzTktiAMhuv4qa1rFSLZNxUkUhFyz2UmUJiLKGDkdHO1yBZRdlNlHADTQbqxahTBw6vfYYmfsbZiOW2yXvec6v0l1GJQ58uXNdQCNAKEXLfZSvnGIbNYA/1sg2XKMykWY24kd9YnQpg4dXvsMTP2NxHL/ZfR9H04yZctujn3efJf003PLHZHV/4hgVvYj4WD1iC2YgXa9hvvurFqFMHDq99hiZ+xtr8t9knN+OAzhQxEc6nqm6kEKCpB1uLGuLy22SCpEwugAXqYi2hJFxlsxBJNzc3JrE6FMHDq99hiZ+xukHOLsxBZcQALk/0c29iWJ1TtJo0vOFgHHVnvr/y5fuVhNPsBu9NdXg4dWcxE/Y1qfldhW3S3/uSfdqLxO34Tue/91vsqmRbqUq+NGMSt1GyVxe0kbc31H7Ki5Zl7f8AGkzSEm6tKyIXOSt2GmkulLLSUlWKRwYyNSJpabfTZqvTyJHf5+yjX7uH+tEXf/PbRxvHm/jQ4AMPrWnmBx4VSpOhGb07j57/AMKZL92iSjT+6f8ANUbkZRUlYdTYsEHcdTbcb7zu37uPCq7j51I1F/GO/s3ANxrm0uP88KhHc9prL4h8DNdKmdlQXP1UBHRA57aGY9tYU462NQcIP57a7YUkTXK45paIWDMKGWiijCoJpgGWuhDRqMtTs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9660" y="3432059"/>
            <a:ext cx="1741384" cy="2362775"/>
          </a:xfrm>
          <a:prstGeom prst="rect">
            <a:avLst/>
          </a:prstGeom>
        </p:spPr>
      </p:pic>
      <p:pic>
        <p:nvPicPr>
          <p:cNvPr id="11" name="Picture 5" descr="V:\LOCAL&amp;REGIONAL\EMPLOYABILITY POINTS SCHEME\EP Scheme info - templates\Registered logo\employability-logo.gif"/>
          <p:cNvPicPr>
            <a:picLocks noChangeAspect="1" noChangeArrowheads="1"/>
          </p:cNvPicPr>
          <p:nvPr/>
        </p:nvPicPr>
        <p:blipFill>
          <a:blip r:embed="rId6"/>
          <a:srcRect/>
          <a:stretch>
            <a:fillRect/>
          </a:stretch>
        </p:blipFill>
        <p:spPr bwMode="auto">
          <a:xfrm>
            <a:off x="723778" y="3295822"/>
            <a:ext cx="1074738" cy="1317625"/>
          </a:xfrm>
          <a:prstGeom prst="rect">
            <a:avLst/>
          </a:prstGeom>
          <a:noFill/>
          <a:ln w="9525">
            <a:noFill/>
            <a:miter lim="800000"/>
            <a:headEnd/>
            <a:tailEnd/>
          </a:ln>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567" y="4793286"/>
            <a:ext cx="2876550" cy="1590675"/>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5185" y="3191261"/>
            <a:ext cx="2000250" cy="2333625"/>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68015" y="840155"/>
            <a:ext cx="3525788" cy="785154"/>
          </a:xfrm>
          <a:prstGeom prst="rect">
            <a:avLst/>
          </a:prstGeom>
        </p:spPr>
      </p:pic>
      <p:pic>
        <p:nvPicPr>
          <p:cNvPr id="1026" name="Picture 2" descr="ASCO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7967" y="5588624"/>
            <a:ext cx="245745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33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05568" y="323056"/>
            <a:ext cx="8291513" cy="576263"/>
          </a:xfrm>
        </p:spPr>
        <p:txBody>
          <a:bodyPr/>
          <a:lstStyle/>
          <a:p>
            <a:r>
              <a:rPr lang="en-GB" altLang="en-US" dirty="0" smtClean="0">
                <a:latin typeface="Cambria" pitchFamily="18" charset="0"/>
              </a:rPr>
              <a:t>Impact and collaboration  (1992-2014)</a:t>
            </a:r>
            <a:endParaRPr lang="en-GB" altLang="en-US" b="1" dirty="0" smtClean="0">
              <a:latin typeface="Cambria" pitchFamily="18" charset="0"/>
            </a:endParaRPr>
          </a:p>
        </p:txBody>
      </p:sp>
      <p:pic>
        <p:nvPicPr>
          <p:cNvPr id="1638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527175"/>
            <a:ext cx="30956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773238"/>
            <a:ext cx="14287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0938" y="3001963"/>
            <a:ext cx="2000250"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6951" y="32639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75488" y="61118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72350" y="2708275"/>
            <a:ext cx="1312863"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40475" y="4845050"/>
            <a:ext cx="26400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70213" y="4932363"/>
            <a:ext cx="25622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2251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GB" dirty="0" smtClean="0">
                <a:latin typeface="Calibri" panose="020F0502020204030204" pitchFamily="34" charset="0"/>
              </a:rPr>
              <a:t>Business Interactions.</a:t>
            </a:r>
          </a:p>
        </p:txBody>
      </p:sp>
      <p:sp>
        <p:nvSpPr>
          <p:cNvPr id="29698" name="Rectangle 3"/>
          <p:cNvSpPr>
            <a:spLocks noGrp="1" noChangeArrowheads="1"/>
          </p:cNvSpPr>
          <p:nvPr>
            <p:ph type="body" idx="1"/>
          </p:nvPr>
        </p:nvSpPr>
        <p:spPr>
          <a:xfrm>
            <a:off x="1331640" y="1052736"/>
            <a:ext cx="7416800" cy="4681537"/>
          </a:xfrm>
        </p:spPr>
        <p:txBody>
          <a:bodyPr/>
          <a:lstStyle/>
          <a:p>
            <a:pPr marL="457200" indent="-457200" eaLnBrk="1" hangingPunct="1">
              <a:buFont typeface="Wingdings" pitchFamily="2" charset="2"/>
              <a:buNone/>
            </a:pPr>
            <a:r>
              <a:rPr lang="en-GB" b="1" dirty="0" smtClean="0">
                <a:solidFill>
                  <a:schemeClr val="tx2"/>
                </a:solidFill>
              </a:rPr>
              <a:t>Many mechanisms for interaction:</a:t>
            </a:r>
          </a:p>
          <a:p>
            <a:pPr marL="457200" indent="-457200" eaLnBrk="1" hangingPunct="1">
              <a:buFont typeface="Wingdings" pitchFamily="2" charset="2"/>
              <a:buAutoNum type="arabicPeriod"/>
            </a:pPr>
            <a:r>
              <a:rPr lang="en-GB" b="1" dirty="0" smtClean="0">
                <a:solidFill>
                  <a:schemeClr val="tx2"/>
                </a:solidFill>
              </a:rPr>
              <a:t>Consultancy- </a:t>
            </a:r>
            <a:r>
              <a:rPr lang="en-GB" b="1" i="1" dirty="0" smtClean="0">
                <a:solidFill>
                  <a:schemeClr val="tx2"/>
                </a:solidFill>
              </a:rPr>
              <a:t>university v non-university</a:t>
            </a:r>
          </a:p>
          <a:p>
            <a:pPr marL="457200" indent="-457200" eaLnBrk="1" hangingPunct="1">
              <a:buFontTx/>
              <a:buAutoNum type="arabicPeriod"/>
            </a:pPr>
            <a:r>
              <a:rPr lang="en-GB" b="1" dirty="0" smtClean="0">
                <a:solidFill>
                  <a:schemeClr val="tx2"/>
                </a:solidFill>
              </a:rPr>
              <a:t>(Co)-funded research (</a:t>
            </a:r>
            <a:r>
              <a:rPr lang="en-GB" b="1" dirty="0" err="1" smtClean="0">
                <a:solidFill>
                  <a:schemeClr val="tx2"/>
                </a:solidFill>
              </a:rPr>
              <a:t>eg</a:t>
            </a:r>
            <a:r>
              <a:rPr lang="en-GB" b="1" dirty="0" smtClean="0">
                <a:solidFill>
                  <a:schemeClr val="tx2"/>
                </a:solidFill>
              </a:rPr>
              <a:t> </a:t>
            </a:r>
            <a:r>
              <a:rPr lang="en-GB" b="1" dirty="0" err="1" smtClean="0">
                <a:solidFill>
                  <a:schemeClr val="tx2"/>
                </a:solidFill>
              </a:rPr>
              <a:t>InnovateUK</a:t>
            </a:r>
            <a:r>
              <a:rPr lang="en-GB" b="1" dirty="0" smtClean="0">
                <a:solidFill>
                  <a:schemeClr val="tx2"/>
                </a:solidFill>
              </a:rPr>
              <a:t>, Research Councils) – </a:t>
            </a:r>
            <a:r>
              <a:rPr lang="en-GB" b="1" i="1" dirty="0" smtClean="0">
                <a:solidFill>
                  <a:schemeClr val="tx2"/>
                </a:solidFill>
              </a:rPr>
              <a:t>some require and or led by industry</a:t>
            </a:r>
          </a:p>
          <a:p>
            <a:pPr marL="457200" indent="-457200" eaLnBrk="1" hangingPunct="1">
              <a:buFontTx/>
              <a:buAutoNum type="arabicPeriod"/>
            </a:pPr>
            <a:r>
              <a:rPr lang="en-GB" b="1" dirty="0" smtClean="0">
                <a:solidFill>
                  <a:schemeClr val="tx2"/>
                </a:solidFill>
              </a:rPr>
              <a:t>Research Contracts (Short and Long Term)</a:t>
            </a:r>
          </a:p>
          <a:p>
            <a:pPr marL="457200" indent="-457200" eaLnBrk="1" hangingPunct="1">
              <a:buFontTx/>
              <a:buAutoNum type="arabicPeriod"/>
            </a:pPr>
            <a:r>
              <a:rPr lang="en-GB" b="1" dirty="0" smtClean="0">
                <a:solidFill>
                  <a:schemeClr val="tx2"/>
                </a:solidFill>
              </a:rPr>
              <a:t>Student Placements (Undergraduate and postgraduate)</a:t>
            </a:r>
          </a:p>
          <a:p>
            <a:pPr marL="457200" indent="-457200" eaLnBrk="1" hangingPunct="1">
              <a:buFontTx/>
              <a:buAutoNum type="arabicPeriod"/>
            </a:pPr>
            <a:r>
              <a:rPr lang="en-GB" b="1" dirty="0" smtClean="0">
                <a:solidFill>
                  <a:schemeClr val="tx2"/>
                </a:solidFill>
              </a:rPr>
              <a:t>In-house employee registration</a:t>
            </a:r>
          </a:p>
          <a:p>
            <a:pPr marL="457200" indent="-457200" algn="ctr" eaLnBrk="1" hangingPunct="1">
              <a:buFont typeface="Wingdings" pitchFamily="2" charset="2"/>
              <a:buNone/>
            </a:pPr>
            <a:r>
              <a:rPr lang="en-GB" sz="1800" b="1" dirty="0" smtClean="0"/>
              <a:t>Any combination of the above.</a:t>
            </a:r>
          </a:p>
        </p:txBody>
      </p:sp>
    </p:spTree>
    <p:extLst>
      <p:ext uri="{BB962C8B-B14F-4D97-AF65-F5344CB8AC3E}">
        <p14:creationId xmlns:p14="http://schemas.microsoft.com/office/powerpoint/2010/main" val="10860607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55576" y="1381220"/>
            <a:ext cx="7416800" cy="4681537"/>
          </a:xfrm>
        </p:spPr>
        <p:txBody>
          <a:bodyPr/>
          <a:lstStyle/>
          <a:p>
            <a:pPr>
              <a:buFont typeface="Arial" panose="020B0604020202020204" pitchFamily="34" charset="0"/>
              <a:buChar char="•"/>
            </a:pPr>
            <a:r>
              <a:rPr lang="en-GB" sz="2000" b="1" dirty="0" smtClean="0">
                <a:solidFill>
                  <a:schemeClr val="tx2"/>
                </a:solidFill>
              </a:rPr>
              <a:t>Agreements – Non-Disclosure Agreements (NDA), Material Transfer Agreements (MTA), Collaboration agreements – </a:t>
            </a:r>
            <a:r>
              <a:rPr lang="en-GB" sz="2000" b="1" i="1" dirty="0" smtClean="0">
                <a:solidFill>
                  <a:schemeClr val="tx2"/>
                </a:solidFill>
              </a:rPr>
              <a:t>have copies of all but often collaborators / externals will want them to use theirs.</a:t>
            </a:r>
          </a:p>
          <a:p>
            <a:pPr>
              <a:buFont typeface="Arial" panose="020B0604020202020204" pitchFamily="34" charset="0"/>
              <a:buChar char="•"/>
            </a:pPr>
            <a:r>
              <a:rPr lang="en-GB" sz="2000" b="1" dirty="0" smtClean="0">
                <a:solidFill>
                  <a:schemeClr val="tx2"/>
                </a:solidFill>
              </a:rPr>
              <a:t>Invention Disclosures – internal to enable evaluation (and ownership!) of any invention</a:t>
            </a:r>
          </a:p>
          <a:p>
            <a:pPr>
              <a:buFont typeface="Arial" panose="020B0604020202020204" pitchFamily="34" charset="0"/>
              <a:buChar char="•"/>
            </a:pPr>
            <a:r>
              <a:rPr lang="en-GB" sz="2000" b="1" dirty="0" smtClean="0">
                <a:solidFill>
                  <a:schemeClr val="tx2"/>
                </a:solidFill>
              </a:rPr>
              <a:t>Support letters and inputs (visits and meetings if required) </a:t>
            </a:r>
          </a:p>
          <a:p>
            <a:pPr>
              <a:buFont typeface="Arial" panose="020B0604020202020204" pitchFamily="34" charset="0"/>
              <a:buChar char="•"/>
            </a:pPr>
            <a:r>
              <a:rPr lang="en-GB" sz="2000" b="1" dirty="0" smtClean="0">
                <a:solidFill>
                  <a:schemeClr val="tx2"/>
                </a:solidFill>
              </a:rPr>
              <a:t>Budgets – e.g. for IP protection (often patents). </a:t>
            </a:r>
            <a:r>
              <a:rPr lang="en-GB" sz="2000" b="1" i="1" dirty="0" smtClean="0">
                <a:solidFill>
                  <a:schemeClr val="tx2"/>
                </a:solidFill>
              </a:rPr>
              <a:t>Will always work with other institutions.</a:t>
            </a:r>
          </a:p>
          <a:p>
            <a:pPr>
              <a:buFont typeface="Arial" panose="020B0604020202020204" pitchFamily="34" charset="0"/>
              <a:buChar char="•"/>
            </a:pPr>
            <a:r>
              <a:rPr lang="en-GB" sz="2000" b="1" dirty="0" smtClean="0">
                <a:solidFill>
                  <a:schemeClr val="tx2"/>
                </a:solidFill>
              </a:rPr>
              <a:t>Exploitation agreements – licensing and spin-out</a:t>
            </a:r>
            <a:endParaRPr lang="en-GB" sz="2000" b="1" dirty="0">
              <a:solidFill>
                <a:schemeClr val="tx2"/>
              </a:solidFill>
            </a:endParaRPr>
          </a:p>
        </p:txBody>
      </p:sp>
      <p:sp>
        <p:nvSpPr>
          <p:cNvPr id="5" name="Title 4"/>
          <p:cNvSpPr>
            <a:spLocks noGrp="1"/>
          </p:cNvSpPr>
          <p:nvPr>
            <p:ph type="title"/>
          </p:nvPr>
        </p:nvSpPr>
        <p:spPr/>
        <p:txBody>
          <a:bodyPr/>
          <a:lstStyle/>
          <a:p>
            <a:pPr algn="ctr"/>
            <a:r>
              <a:rPr lang="en-GB" dirty="0" smtClean="0">
                <a:latin typeface="Calibri" panose="020F0502020204030204" pitchFamily="34" charset="0"/>
              </a:rPr>
              <a:t>Resources that you </a:t>
            </a:r>
            <a:r>
              <a:rPr lang="en-GB" i="1" dirty="0" smtClean="0">
                <a:latin typeface="Calibri" panose="020F0502020204030204" pitchFamily="34" charset="0"/>
              </a:rPr>
              <a:t>should</a:t>
            </a:r>
            <a:r>
              <a:rPr lang="en-GB" dirty="0" smtClean="0">
                <a:latin typeface="Calibri" panose="020F0502020204030204" pitchFamily="34" charset="0"/>
              </a:rPr>
              <a:t> draw on in industrial ‘collaborations’. </a:t>
            </a:r>
            <a:endParaRPr lang="en-GB" dirty="0">
              <a:latin typeface="Calibri" panose="020F0502020204030204" pitchFamily="34" charset="0"/>
            </a:endParaRPr>
          </a:p>
        </p:txBody>
      </p:sp>
    </p:spTree>
    <p:extLst>
      <p:ext uri="{BB962C8B-B14F-4D97-AF65-F5344CB8AC3E}">
        <p14:creationId xmlns:p14="http://schemas.microsoft.com/office/powerpoint/2010/main" val="3290087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980728"/>
            <a:ext cx="7416800" cy="4681537"/>
          </a:xfrm>
        </p:spPr>
        <p:txBody>
          <a:bodyPr/>
          <a:lstStyle/>
          <a:p>
            <a:pPr marL="342900" indent="-342900">
              <a:buFont typeface="Arial" panose="020B0604020202020204" pitchFamily="34" charset="0"/>
              <a:buChar char="•"/>
            </a:pPr>
            <a:r>
              <a:rPr lang="en-GB" sz="1800" dirty="0" smtClean="0">
                <a:solidFill>
                  <a:schemeClr val="accent2"/>
                </a:solidFill>
              </a:rPr>
              <a:t>Earlier the publication the earlier the impact can be built </a:t>
            </a:r>
          </a:p>
          <a:p>
            <a:pPr marL="342900" indent="-342900">
              <a:buFont typeface="Arial" panose="020B0604020202020204" pitchFamily="34" charset="0"/>
              <a:buChar char="•"/>
            </a:pPr>
            <a:r>
              <a:rPr lang="en-GB" sz="1800" dirty="0" smtClean="0">
                <a:solidFill>
                  <a:schemeClr val="accent2"/>
                </a:solidFill>
              </a:rPr>
              <a:t>Impact is very variable – e.g. subject lags differ between a drug, a diagnostic and a protocol.</a:t>
            </a:r>
          </a:p>
          <a:p>
            <a:pPr marL="342900" indent="-342900">
              <a:buFont typeface="Arial" panose="020B0604020202020204" pitchFamily="34" charset="0"/>
              <a:buChar char="•"/>
            </a:pPr>
            <a:r>
              <a:rPr lang="en-GB" sz="1800" dirty="0" smtClean="0">
                <a:solidFill>
                  <a:schemeClr val="accent2"/>
                </a:solidFill>
              </a:rPr>
              <a:t>Still not sure which is best – bottom line revenue or social benefit (not mutually exclusive)</a:t>
            </a:r>
          </a:p>
          <a:p>
            <a:pPr marL="342900" indent="-342900">
              <a:buFont typeface="Arial" panose="020B0604020202020204" pitchFamily="34" charset="0"/>
              <a:buChar char="•"/>
            </a:pPr>
            <a:r>
              <a:rPr lang="en-GB" sz="1800" dirty="0" smtClean="0">
                <a:solidFill>
                  <a:schemeClr val="accent2"/>
                </a:solidFill>
              </a:rPr>
              <a:t>Impact doesn’t just happen – it needs managing and resourcing.</a:t>
            </a:r>
          </a:p>
          <a:p>
            <a:pPr marL="342900" indent="-342900">
              <a:buFont typeface="Arial" panose="020B0604020202020204" pitchFamily="34" charset="0"/>
              <a:buChar char="•"/>
            </a:pPr>
            <a:r>
              <a:rPr lang="en-GB" sz="1800" dirty="0" smtClean="0">
                <a:solidFill>
                  <a:schemeClr val="accent2"/>
                </a:solidFill>
              </a:rPr>
              <a:t>Evidence acquisition key.</a:t>
            </a:r>
          </a:p>
          <a:p>
            <a:pPr marL="342900" indent="-342900">
              <a:buFont typeface="Arial" panose="020B0604020202020204" pitchFamily="34" charset="0"/>
              <a:buChar char="•"/>
            </a:pPr>
            <a:r>
              <a:rPr lang="en-GB" sz="1800" dirty="0" smtClean="0">
                <a:solidFill>
                  <a:schemeClr val="accent2"/>
                </a:solidFill>
              </a:rPr>
              <a:t>Paper and patent(s) are </a:t>
            </a:r>
            <a:r>
              <a:rPr lang="en-GB" sz="1800" b="1" dirty="0" smtClean="0">
                <a:solidFill>
                  <a:schemeClr val="accent2"/>
                </a:solidFill>
              </a:rPr>
              <a:t>NOT</a:t>
            </a:r>
            <a:r>
              <a:rPr lang="en-GB" sz="1800" dirty="0" smtClean="0">
                <a:solidFill>
                  <a:schemeClr val="accent2"/>
                </a:solidFill>
              </a:rPr>
              <a:t> sufficient </a:t>
            </a:r>
          </a:p>
          <a:p>
            <a:pPr marL="342900" indent="-342900">
              <a:buFont typeface="Arial" panose="020B0604020202020204" pitchFamily="34" charset="0"/>
              <a:buChar char="•"/>
            </a:pPr>
            <a:r>
              <a:rPr lang="en-GB" sz="1800" dirty="0" smtClean="0">
                <a:solidFill>
                  <a:schemeClr val="accent2"/>
                </a:solidFill>
              </a:rPr>
              <a:t>Don’t presume people will tell you what you want to know when, and in a form, that you want it.</a:t>
            </a:r>
          </a:p>
          <a:p>
            <a:pPr marL="342900" indent="-342900">
              <a:buFont typeface="Arial" panose="020B0604020202020204" pitchFamily="34" charset="0"/>
              <a:buChar char="•"/>
            </a:pPr>
            <a:r>
              <a:rPr lang="en-GB" sz="1800" dirty="0" smtClean="0">
                <a:solidFill>
                  <a:schemeClr val="accent2"/>
                </a:solidFill>
              </a:rPr>
              <a:t>Decide ahead of time – not now but have to have firm ideas for 2017 for 2021.</a:t>
            </a:r>
          </a:p>
          <a:p>
            <a:endParaRPr lang="en-GB" dirty="0"/>
          </a:p>
        </p:txBody>
      </p:sp>
      <p:sp>
        <p:nvSpPr>
          <p:cNvPr id="3" name="Title 2"/>
          <p:cNvSpPr>
            <a:spLocks noGrp="1"/>
          </p:cNvSpPr>
          <p:nvPr>
            <p:ph type="title"/>
          </p:nvPr>
        </p:nvSpPr>
        <p:spPr>
          <a:xfrm>
            <a:off x="467544" y="332656"/>
            <a:ext cx="8291513" cy="576263"/>
          </a:xfrm>
        </p:spPr>
        <p:txBody>
          <a:bodyPr/>
          <a:lstStyle/>
          <a:p>
            <a:r>
              <a:rPr lang="en-GB" dirty="0" smtClean="0">
                <a:latin typeface="Calibri" panose="020F0502020204030204" pitchFamily="34" charset="0"/>
              </a:rPr>
              <a:t>Lessons learnt on IMPACT (questions remaining)?</a:t>
            </a:r>
            <a:endParaRPr lang="en-GB" dirty="0">
              <a:latin typeface="Calibri" panose="020F0502020204030204" pitchFamily="34" charset="0"/>
            </a:endParaRPr>
          </a:p>
        </p:txBody>
      </p:sp>
    </p:spTree>
    <p:extLst>
      <p:ext uri="{BB962C8B-B14F-4D97-AF65-F5344CB8AC3E}">
        <p14:creationId xmlns:p14="http://schemas.microsoft.com/office/powerpoint/2010/main" val="266281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5616" y="1124744"/>
            <a:ext cx="7416800" cy="4681537"/>
          </a:xfrm>
        </p:spPr>
        <p:txBody>
          <a:bodyPr/>
          <a:lstStyle/>
          <a:p>
            <a:pPr marL="342900" indent="-342900">
              <a:buFont typeface="Arial" panose="020B0604020202020204" pitchFamily="34" charset="0"/>
              <a:buChar char="•"/>
            </a:pPr>
            <a:r>
              <a:rPr lang="en-GB" sz="2000" dirty="0" smtClean="0">
                <a:solidFill>
                  <a:schemeClr val="tx2"/>
                </a:solidFill>
              </a:rPr>
              <a:t>Good collaborations based on good relationships at all levels but principally on personal level.</a:t>
            </a:r>
          </a:p>
          <a:p>
            <a:pPr marL="342900" indent="-342900">
              <a:buFont typeface="Arial" panose="020B0604020202020204" pitchFamily="34" charset="0"/>
              <a:buChar char="•"/>
            </a:pPr>
            <a:r>
              <a:rPr lang="en-GB" sz="2000" dirty="0" smtClean="0">
                <a:solidFill>
                  <a:schemeClr val="tx2"/>
                </a:solidFill>
              </a:rPr>
              <a:t>Have clear expectations and appreciate theirs</a:t>
            </a:r>
          </a:p>
          <a:p>
            <a:pPr marL="342900" indent="-342900">
              <a:buFont typeface="Arial" panose="020B0604020202020204" pitchFamily="34" charset="0"/>
              <a:buChar char="•"/>
            </a:pPr>
            <a:r>
              <a:rPr lang="en-GB" sz="2000" dirty="0" smtClean="0">
                <a:solidFill>
                  <a:schemeClr val="tx2"/>
                </a:solidFill>
              </a:rPr>
              <a:t>What company wants is not (</a:t>
            </a:r>
            <a:r>
              <a:rPr lang="en-GB" sz="2000" i="1" dirty="0" smtClean="0">
                <a:solidFill>
                  <a:schemeClr val="tx2"/>
                </a:solidFill>
              </a:rPr>
              <a:t>always/ever</a:t>
            </a:r>
            <a:r>
              <a:rPr lang="en-GB" sz="2000" dirty="0" smtClean="0">
                <a:solidFill>
                  <a:schemeClr val="tx2"/>
                </a:solidFill>
              </a:rPr>
              <a:t>) the same as what university wants </a:t>
            </a:r>
          </a:p>
          <a:p>
            <a:pPr marL="342900" indent="-342900">
              <a:buFont typeface="Arial" panose="020B0604020202020204" pitchFamily="34" charset="0"/>
              <a:buChar char="•"/>
            </a:pPr>
            <a:r>
              <a:rPr lang="en-GB" sz="2000" dirty="0" smtClean="0">
                <a:solidFill>
                  <a:schemeClr val="tx2"/>
                </a:solidFill>
              </a:rPr>
              <a:t>Timelines matter and generating goodwill can be very time consuming.</a:t>
            </a:r>
          </a:p>
          <a:p>
            <a:pPr marL="342900" indent="-342900">
              <a:buFont typeface="Arial" panose="020B0604020202020204" pitchFamily="34" charset="0"/>
              <a:buChar char="•"/>
            </a:pPr>
            <a:r>
              <a:rPr lang="en-GB" sz="2000" dirty="0" smtClean="0">
                <a:solidFill>
                  <a:schemeClr val="tx2"/>
                </a:solidFill>
              </a:rPr>
              <a:t>Ownership of IP may be </a:t>
            </a:r>
            <a:r>
              <a:rPr lang="en-GB" sz="2000" b="1" dirty="0" smtClean="0">
                <a:solidFill>
                  <a:schemeClr val="tx2"/>
                </a:solidFill>
              </a:rPr>
              <a:t>VERY</a:t>
            </a:r>
            <a:r>
              <a:rPr lang="en-GB" sz="2000" dirty="0" smtClean="0">
                <a:solidFill>
                  <a:schemeClr val="tx2"/>
                </a:solidFill>
              </a:rPr>
              <a:t> important (to them primarily)</a:t>
            </a:r>
          </a:p>
          <a:p>
            <a:pPr marL="342900" indent="-342900">
              <a:buFont typeface="Arial" panose="020B0604020202020204" pitchFamily="34" charset="0"/>
              <a:buChar char="•"/>
            </a:pPr>
            <a:r>
              <a:rPr lang="en-GB" sz="2000" dirty="0" smtClean="0">
                <a:solidFill>
                  <a:schemeClr val="tx2"/>
                </a:solidFill>
              </a:rPr>
              <a:t>Flexibility on costing but will not undersell.</a:t>
            </a:r>
          </a:p>
          <a:p>
            <a:pPr algn="ctr"/>
            <a:r>
              <a:rPr lang="en-GB" sz="2000" b="1" dirty="0" smtClean="0">
                <a:solidFill>
                  <a:schemeClr val="tx2"/>
                </a:solidFill>
              </a:rPr>
              <a:t>Collaboration built on clarity and compromise</a:t>
            </a:r>
          </a:p>
          <a:p>
            <a:pPr marL="342900" indent="-342900">
              <a:buFont typeface="Arial" panose="020B0604020202020204" pitchFamily="34" charset="0"/>
              <a:buChar char="•"/>
            </a:pPr>
            <a:endParaRPr lang="en-GB" dirty="0"/>
          </a:p>
        </p:txBody>
      </p:sp>
      <p:sp>
        <p:nvSpPr>
          <p:cNvPr id="3" name="Title 2"/>
          <p:cNvSpPr>
            <a:spLocks noGrp="1"/>
          </p:cNvSpPr>
          <p:nvPr>
            <p:ph type="title"/>
          </p:nvPr>
        </p:nvSpPr>
        <p:spPr/>
        <p:txBody>
          <a:bodyPr/>
          <a:lstStyle/>
          <a:p>
            <a:r>
              <a:rPr lang="en-GB" dirty="0" smtClean="0"/>
              <a:t>Thoughts on (company) collaboration</a:t>
            </a:r>
            <a:endParaRPr lang="en-GB" dirty="0"/>
          </a:p>
        </p:txBody>
      </p:sp>
    </p:spTree>
    <p:extLst>
      <p:ext uri="{BB962C8B-B14F-4D97-AF65-F5344CB8AC3E}">
        <p14:creationId xmlns:p14="http://schemas.microsoft.com/office/powerpoint/2010/main" val="4186848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 case study</a:t>
            </a:r>
            <a:endParaRPr lang="en-US" dirty="0"/>
          </a:p>
        </p:txBody>
      </p:sp>
      <p:sp>
        <p:nvSpPr>
          <p:cNvPr id="3" name="Content Placeholder 2"/>
          <p:cNvSpPr>
            <a:spLocks noGrp="1"/>
          </p:cNvSpPr>
          <p:nvPr>
            <p:ph idx="1"/>
          </p:nvPr>
        </p:nvSpPr>
        <p:spPr/>
        <p:txBody>
          <a:bodyPr/>
          <a:lstStyle/>
          <a:p>
            <a:r>
              <a:rPr lang="en-US" dirty="0"/>
              <a:t>Building on prior work for the Law Commission, Helen </a:t>
            </a:r>
            <a:r>
              <a:rPr lang="en-US" dirty="0" err="1"/>
              <a:t>Carr’s</a:t>
            </a:r>
            <a:r>
              <a:rPr lang="en-US" dirty="0"/>
              <a:t> research provided the inspiration for major reforms in Welsh housing tenure. Working in collaboration with Professor Dave Cowan (University of Bristol) and Professor Caroline Hunter (University of York), the research provided evidence, inspiration and a legal framework for the new Housing Bill now in place.</a:t>
            </a:r>
          </a:p>
          <a:p>
            <a:r>
              <a:rPr lang="en-US" dirty="0"/>
              <a:t>Proposals included simplification, uniformity across tenures, and avoiding the diverse layers of housing tenure. It is thought the legislation could affect the lives of approximately half a million tenants and landlords. </a:t>
            </a:r>
          </a:p>
        </p:txBody>
      </p:sp>
    </p:spTree>
    <p:extLst>
      <p:ext uri="{BB962C8B-B14F-4D97-AF65-F5344CB8AC3E}">
        <p14:creationId xmlns:p14="http://schemas.microsoft.com/office/powerpoint/2010/main" val="570765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r>
              <a:rPr lang="en-GB" dirty="0" smtClean="0"/>
              <a:t> </a:t>
            </a:r>
            <a:endParaRPr lang="en-GB" sz="4000" b="1" dirty="0"/>
          </a:p>
        </p:txBody>
      </p:sp>
      <p:sp>
        <p:nvSpPr>
          <p:cNvPr id="3" name="Title 2"/>
          <p:cNvSpPr>
            <a:spLocks noGrp="1"/>
          </p:cNvSpPr>
          <p:nvPr>
            <p:ph type="title"/>
          </p:nvPr>
        </p:nvSpPr>
        <p:spPr/>
        <p:txBody>
          <a:bodyPr/>
          <a:lstStyle/>
          <a:p>
            <a:r>
              <a:rPr lang="en-GB" dirty="0" smtClean="0"/>
              <a:t>Our usual view of ownership (</a:t>
            </a:r>
            <a:r>
              <a:rPr lang="en-GB" i="1" dirty="0" smtClean="0"/>
              <a:t>to prevent pipelining with public monies</a:t>
            </a:r>
            <a:r>
              <a:rPr lang="en-GB" dirty="0" smtClean="0"/>
              <a:t>).</a:t>
            </a:r>
            <a:endParaRPr lang="en-GB" dirty="0"/>
          </a:p>
        </p:txBody>
      </p:sp>
      <p:sp>
        <p:nvSpPr>
          <p:cNvPr id="4" name="Right Arrow 3"/>
          <p:cNvSpPr/>
          <p:nvPr/>
        </p:nvSpPr>
        <p:spPr bwMode="auto">
          <a:xfrm>
            <a:off x="2323057" y="1987674"/>
            <a:ext cx="978408" cy="484632"/>
          </a:xfrm>
          <a:prstGeom prst="rightArrow">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5" name="TextBox 4"/>
          <p:cNvSpPr txBox="1"/>
          <p:nvPr/>
        </p:nvSpPr>
        <p:spPr>
          <a:xfrm>
            <a:off x="3301465" y="1837594"/>
            <a:ext cx="800688" cy="707886"/>
          </a:xfrm>
          <a:prstGeom prst="rect">
            <a:avLst/>
          </a:prstGeom>
          <a:noFill/>
        </p:spPr>
        <p:txBody>
          <a:bodyPr wrap="square" rtlCol="0">
            <a:spAutoFit/>
          </a:bodyPr>
          <a:lstStyle/>
          <a:p>
            <a:r>
              <a:rPr lang="en-GB" sz="4000" b="1" dirty="0" smtClean="0"/>
              <a:t>B</a:t>
            </a:r>
            <a:endParaRPr lang="en-GB" sz="4000" b="1" dirty="0"/>
          </a:p>
        </p:txBody>
      </p:sp>
      <p:sp>
        <p:nvSpPr>
          <p:cNvPr id="6" name="Right Arrow 5"/>
          <p:cNvSpPr/>
          <p:nvPr/>
        </p:nvSpPr>
        <p:spPr bwMode="auto">
          <a:xfrm>
            <a:off x="3979241" y="1987674"/>
            <a:ext cx="978408" cy="484632"/>
          </a:xfrm>
          <a:prstGeom prst="rightArrow">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7" name="TextBox 6"/>
          <p:cNvSpPr txBox="1"/>
          <p:nvPr/>
        </p:nvSpPr>
        <p:spPr>
          <a:xfrm>
            <a:off x="4959161" y="1837594"/>
            <a:ext cx="591829" cy="769441"/>
          </a:xfrm>
          <a:prstGeom prst="rect">
            <a:avLst/>
          </a:prstGeom>
          <a:noFill/>
        </p:spPr>
        <p:txBody>
          <a:bodyPr wrap="none" rtlCol="0">
            <a:spAutoFit/>
          </a:bodyPr>
          <a:lstStyle/>
          <a:p>
            <a:r>
              <a:rPr lang="en-GB" sz="4400" b="1" dirty="0" smtClean="0"/>
              <a:t>C</a:t>
            </a:r>
            <a:endParaRPr lang="en-GB" sz="4400" b="1" dirty="0"/>
          </a:p>
        </p:txBody>
      </p:sp>
      <p:sp>
        <p:nvSpPr>
          <p:cNvPr id="8" name="Right Arrow 7"/>
          <p:cNvSpPr/>
          <p:nvPr/>
        </p:nvSpPr>
        <p:spPr bwMode="auto">
          <a:xfrm>
            <a:off x="5635425" y="1987674"/>
            <a:ext cx="978408" cy="484632"/>
          </a:xfrm>
          <a:prstGeom prst="rightArrow">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9" name="TextBox 8"/>
          <p:cNvSpPr txBox="1"/>
          <p:nvPr/>
        </p:nvSpPr>
        <p:spPr>
          <a:xfrm>
            <a:off x="6638783" y="1861090"/>
            <a:ext cx="554960" cy="707886"/>
          </a:xfrm>
          <a:prstGeom prst="rect">
            <a:avLst/>
          </a:prstGeom>
          <a:noFill/>
        </p:spPr>
        <p:txBody>
          <a:bodyPr wrap="none" rtlCol="0">
            <a:spAutoFit/>
          </a:bodyPr>
          <a:lstStyle/>
          <a:p>
            <a:r>
              <a:rPr lang="en-GB" sz="4000" b="1" dirty="0" smtClean="0"/>
              <a:t>D</a:t>
            </a:r>
            <a:endParaRPr lang="en-GB" sz="4000" b="1" dirty="0"/>
          </a:p>
        </p:txBody>
      </p:sp>
      <p:sp>
        <p:nvSpPr>
          <p:cNvPr id="10" name="TextBox 9"/>
          <p:cNvSpPr txBox="1"/>
          <p:nvPr/>
        </p:nvSpPr>
        <p:spPr>
          <a:xfrm>
            <a:off x="1674985" y="1876047"/>
            <a:ext cx="554960" cy="707886"/>
          </a:xfrm>
          <a:prstGeom prst="rect">
            <a:avLst/>
          </a:prstGeom>
          <a:noFill/>
        </p:spPr>
        <p:txBody>
          <a:bodyPr wrap="none" rtlCol="0">
            <a:spAutoFit/>
          </a:bodyPr>
          <a:lstStyle/>
          <a:p>
            <a:r>
              <a:rPr lang="en-GB" sz="4000" b="1" dirty="0" smtClean="0"/>
              <a:t>A</a:t>
            </a:r>
            <a:endParaRPr lang="en-GB" sz="4000" b="1" dirty="0"/>
          </a:p>
        </p:txBody>
      </p:sp>
      <p:sp>
        <p:nvSpPr>
          <p:cNvPr id="12" name="TextBox 11"/>
          <p:cNvSpPr txBox="1"/>
          <p:nvPr/>
        </p:nvSpPr>
        <p:spPr>
          <a:xfrm>
            <a:off x="265948" y="3212976"/>
            <a:ext cx="8950399" cy="1631216"/>
          </a:xfrm>
          <a:prstGeom prst="rect">
            <a:avLst/>
          </a:prstGeom>
          <a:noFill/>
        </p:spPr>
        <p:txBody>
          <a:bodyPr wrap="none" rtlCol="0">
            <a:spAutoFit/>
          </a:bodyPr>
          <a:lstStyle/>
          <a:p>
            <a:r>
              <a:rPr lang="en-GB" sz="2000" dirty="0" smtClean="0">
                <a:solidFill>
                  <a:schemeClr val="tx2"/>
                </a:solidFill>
              </a:rPr>
              <a:t>If company wishes to go from A to D and knows the steps/methodology for</a:t>
            </a:r>
          </a:p>
          <a:p>
            <a:r>
              <a:rPr lang="en-GB" sz="2000" dirty="0" smtClean="0">
                <a:solidFill>
                  <a:schemeClr val="tx2"/>
                </a:solidFill>
              </a:rPr>
              <a:t>B &amp; C then they may rightfully claim all as Background IP.</a:t>
            </a:r>
          </a:p>
          <a:p>
            <a:endParaRPr lang="en-GB" sz="2000" dirty="0">
              <a:solidFill>
                <a:schemeClr val="tx2"/>
              </a:solidFill>
            </a:endParaRPr>
          </a:p>
          <a:p>
            <a:r>
              <a:rPr lang="en-GB" sz="2000" dirty="0" smtClean="0">
                <a:solidFill>
                  <a:schemeClr val="tx2"/>
                </a:solidFill>
              </a:rPr>
              <a:t>If company wishes to go from A to D but does not know steps B &amp; C then this </a:t>
            </a:r>
          </a:p>
          <a:p>
            <a:r>
              <a:rPr lang="en-GB" sz="2000" dirty="0">
                <a:solidFill>
                  <a:schemeClr val="tx2"/>
                </a:solidFill>
              </a:rPr>
              <a:t>w</a:t>
            </a:r>
            <a:r>
              <a:rPr lang="en-GB" sz="2000" dirty="0" smtClean="0">
                <a:solidFill>
                  <a:schemeClr val="tx2"/>
                </a:solidFill>
              </a:rPr>
              <a:t>ill be Foreground IP and we would make claim to (part) ownership.</a:t>
            </a:r>
            <a:endParaRPr lang="en-GB" sz="2000" dirty="0">
              <a:solidFill>
                <a:schemeClr val="tx2"/>
              </a:solidFill>
            </a:endParaRPr>
          </a:p>
        </p:txBody>
      </p:sp>
    </p:spTree>
    <p:extLst>
      <p:ext uri="{BB962C8B-B14F-4D97-AF65-F5344CB8AC3E}">
        <p14:creationId xmlns:p14="http://schemas.microsoft.com/office/powerpoint/2010/main" val="27263370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Comments</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984478"/>
            <a:ext cx="2781648" cy="449664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476672"/>
            <a:ext cx="3790503" cy="268037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1448" y="4653136"/>
            <a:ext cx="2466975" cy="18478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6136" y="3655206"/>
            <a:ext cx="2466975" cy="184785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1210" y="476672"/>
            <a:ext cx="1524000" cy="15240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81648" y="2583644"/>
            <a:ext cx="2143125" cy="2143125"/>
          </a:xfrm>
          <a:prstGeom prst="rect">
            <a:avLst/>
          </a:prstGeom>
        </p:spPr>
      </p:pic>
    </p:spTree>
    <p:extLst>
      <p:ext uri="{BB962C8B-B14F-4D97-AF65-F5344CB8AC3E}">
        <p14:creationId xmlns:p14="http://schemas.microsoft.com/office/powerpoint/2010/main" val="8131914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947619"/>
            <a:ext cx="7416800" cy="4681537"/>
          </a:xfrm>
        </p:spPr>
        <p:txBody>
          <a:bodyPr/>
          <a:lstStyle/>
          <a:p>
            <a:pPr marL="342900" indent="-342900">
              <a:buFont typeface="Arial" panose="020B0604020202020204" pitchFamily="34" charset="0"/>
              <a:buChar char="•"/>
            </a:pPr>
            <a:r>
              <a:rPr lang="en-GB" sz="2800" dirty="0" smtClean="0">
                <a:solidFill>
                  <a:schemeClr val="tx2"/>
                </a:solidFill>
              </a:rPr>
              <a:t>Is industrial collaboration important to you?</a:t>
            </a:r>
          </a:p>
          <a:p>
            <a:pPr marL="342900" indent="-342900">
              <a:buFont typeface="Arial" panose="020B0604020202020204" pitchFamily="34" charset="0"/>
              <a:buChar char="•"/>
            </a:pPr>
            <a:r>
              <a:rPr lang="en-GB" sz="2800" dirty="0" smtClean="0">
                <a:solidFill>
                  <a:schemeClr val="tx2"/>
                </a:solidFill>
              </a:rPr>
              <a:t>Why / what do you want from it?</a:t>
            </a:r>
          </a:p>
          <a:p>
            <a:pPr marL="342900" indent="-342900">
              <a:buFont typeface="Arial" panose="020B0604020202020204" pitchFamily="34" charset="0"/>
              <a:buChar char="•"/>
            </a:pPr>
            <a:r>
              <a:rPr lang="en-GB" sz="2800" dirty="0" smtClean="0">
                <a:solidFill>
                  <a:schemeClr val="tx2"/>
                </a:solidFill>
              </a:rPr>
              <a:t>How might we (i.e. </a:t>
            </a:r>
            <a:r>
              <a:rPr lang="en-GB" sz="2800" i="1" dirty="0" smtClean="0">
                <a:solidFill>
                  <a:schemeClr val="tx2"/>
                </a:solidFill>
              </a:rPr>
              <a:t>the institution</a:t>
            </a:r>
            <a:r>
              <a:rPr lang="en-GB" sz="2800" dirty="0" smtClean="0">
                <a:solidFill>
                  <a:schemeClr val="tx2"/>
                </a:solidFill>
              </a:rPr>
              <a:t>) improve your opportunities to collaborate with external companies?</a:t>
            </a:r>
          </a:p>
          <a:p>
            <a:pPr marL="342900" indent="-342900">
              <a:buFont typeface="Arial" panose="020B0604020202020204" pitchFamily="34" charset="0"/>
              <a:buChar char="•"/>
            </a:pPr>
            <a:r>
              <a:rPr lang="en-GB" sz="2800" dirty="0" smtClean="0">
                <a:solidFill>
                  <a:schemeClr val="tx2"/>
                </a:solidFill>
              </a:rPr>
              <a:t>Has anything stopped you engaging with external companies?</a:t>
            </a:r>
          </a:p>
          <a:p>
            <a:pPr marL="342900" indent="-342900">
              <a:buFont typeface="Arial" panose="020B0604020202020204" pitchFamily="34" charset="0"/>
              <a:buChar char="•"/>
            </a:pPr>
            <a:r>
              <a:rPr lang="en-GB" sz="2800" dirty="0" smtClean="0">
                <a:solidFill>
                  <a:schemeClr val="tx2"/>
                </a:solidFill>
              </a:rPr>
              <a:t>How are you planning to improve impact?</a:t>
            </a:r>
          </a:p>
          <a:p>
            <a:pPr marL="342900" indent="-342900">
              <a:buFont typeface="Arial" panose="020B0604020202020204" pitchFamily="34" charset="0"/>
              <a:buChar char="•"/>
            </a:pPr>
            <a:endParaRPr lang="en-GB" dirty="0">
              <a:solidFill>
                <a:schemeClr val="tx2"/>
              </a:solidFill>
            </a:endParaRPr>
          </a:p>
        </p:txBody>
      </p:sp>
      <p:sp>
        <p:nvSpPr>
          <p:cNvPr id="3" name="Title 2"/>
          <p:cNvSpPr>
            <a:spLocks noGrp="1"/>
          </p:cNvSpPr>
          <p:nvPr>
            <p:ph type="title"/>
          </p:nvPr>
        </p:nvSpPr>
        <p:spPr>
          <a:xfrm>
            <a:off x="467544" y="476672"/>
            <a:ext cx="8291513" cy="576263"/>
          </a:xfrm>
        </p:spPr>
        <p:txBody>
          <a:bodyPr/>
          <a:lstStyle/>
          <a:p>
            <a:r>
              <a:rPr lang="en-GB" dirty="0" smtClean="0"/>
              <a:t>Questions?</a:t>
            </a:r>
            <a:endParaRPr lang="en-GB" dirty="0"/>
          </a:p>
        </p:txBody>
      </p:sp>
    </p:spTree>
    <p:extLst>
      <p:ext uri="{BB962C8B-B14F-4D97-AF65-F5344CB8AC3E}">
        <p14:creationId xmlns:p14="http://schemas.microsoft.com/office/powerpoint/2010/main" val="18881751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9192" b="9192"/>
          <a:stretch>
            <a:fillRect/>
          </a:stretch>
        </p:blipFill>
        <p:spPr/>
      </p:pic>
      <p:sp>
        <p:nvSpPr>
          <p:cNvPr id="10" name="Text Placeholder 9"/>
          <p:cNvSpPr>
            <a:spLocks noGrp="1"/>
          </p:cNvSpPr>
          <p:nvPr>
            <p:ph type="body" sz="quarter" idx="13"/>
          </p:nvPr>
        </p:nvSpPr>
        <p:spPr/>
        <p:txBody>
          <a:bodyPr/>
          <a:lstStyle/>
          <a:p>
            <a:r>
              <a:rPr lang="en-US" dirty="0" smtClean="0"/>
              <a:t>Gary Hughes </a:t>
            </a:r>
          </a:p>
          <a:p>
            <a:r>
              <a:rPr lang="en-US" dirty="0" smtClean="0"/>
              <a:t>Press Office, Corporate Communications</a:t>
            </a:r>
            <a:endParaRPr lang="en-US" dirty="0"/>
          </a:p>
        </p:txBody>
      </p:sp>
      <p:sp>
        <p:nvSpPr>
          <p:cNvPr id="9" name="Text Placeholder 8"/>
          <p:cNvSpPr>
            <a:spLocks noGrp="1"/>
          </p:cNvSpPr>
          <p:nvPr>
            <p:ph type="body" sz="quarter" idx="12"/>
          </p:nvPr>
        </p:nvSpPr>
        <p:spPr/>
        <p:txBody>
          <a:bodyPr/>
          <a:lstStyle/>
          <a:p>
            <a:r>
              <a:rPr lang="en-US" dirty="0" smtClean="0"/>
              <a:t>Working with the Media</a:t>
            </a:r>
            <a:endParaRPr lang="en-US" dirty="0">
              <a:solidFill>
                <a:srgbClr val="D6A300"/>
              </a:solidFill>
            </a:endParaRPr>
          </a:p>
        </p:txBody>
      </p:sp>
    </p:spTree>
    <p:extLst>
      <p:ext uri="{BB962C8B-B14F-4D97-AF65-F5344CB8AC3E}">
        <p14:creationId xmlns:p14="http://schemas.microsoft.com/office/powerpoint/2010/main" val="16721969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media today?</a:t>
            </a:r>
            <a:endParaRPr lang="en-US" dirty="0"/>
          </a:p>
        </p:txBody>
      </p:sp>
      <p:sp>
        <p:nvSpPr>
          <p:cNvPr id="3" name="Content Placeholder 2"/>
          <p:cNvSpPr>
            <a:spLocks noGrp="1"/>
          </p:cNvSpPr>
          <p:nvPr>
            <p:ph idx="1"/>
          </p:nvPr>
        </p:nvSpPr>
        <p:spPr/>
        <p:txBody>
          <a:bodyPr/>
          <a:lstStyle/>
          <a:p>
            <a:r>
              <a:rPr lang="en-GB" dirty="0"/>
              <a:t>n</a:t>
            </a:r>
            <a:r>
              <a:rPr lang="en-GB" dirty="0" smtClean="0"/>
              <a:t>ews print/online &amp; broadcasting</a:t>
            </a:r>
          </a:p>
          <a:p>
            <a:r>
              <a:rPr lang="en-GB" dirty="0"/>
              <a:t>c</a:t>
            </a:r>
            <a:r>
              <a:rPr lang="en-GB" dirty="0" smtClean="0"/>
              <a:t>onsumer</a:t>
            </a:r>
          </a:p>
          <a:p>
            <a:r>
              <a:rPr lang="en-GB" dirty="0"/>
              <a:t>t</a:t>
            </a:r>
            <a:r>
              <a:rPr lang="en-GB" dirty="0" smtClean="0"/>
              <a:t>rade/specialist </a:t>
            </a:r>
          </a:p>
          <a:p>
            <a:r>
              <a:rPr lang="en-GB" dirty="0"/>
              <a:t>l</a:t>
            </a:r>
            <a:r>
              <a:rPr lang="en-GB" dirty="0" smtClean="0"/>
              <a:t>ocal/regional</a:t>
            </a:r>
          </a:p>
          <a:p>
            <a:r>
              <a:rPr lang="en-GB" dirty="0" smtClean="0"/>
              <a:t>national</a:t>
            </a:r>
          </a:p>
          <a:p>
            <a:r>
              <a:rPr lang="en-GB" dirty="0" smtClean="0"/>
              <a:t>international </a:t>
            </a:r>
          </a:p>
        </p:txBody>
      </p:sp>
      <p:sp>
        <p:nvSpPr>
          <p:cNvPr id="4" name="Footer Placeholder 3"/>
          <p:cNvSpPr>
            <a:spLocks noGrp="1"/>
          </p:cNvSpPr>
          <p:nvPr>
            <p:ph type="ftr" sz="quarter" idx="10"/>
          </p:nvPr>
        </p:nvSpPr>
        <p:spPr/>
        <p:txBody>
          <a:bodyPr/>
          <a:lstStyle/>
          <a:p>
            <a:r>
              <a:rPr lang="nl-NL" dirty="0" smtClean="0"/>
              <a:t>Gary Hughes</a:t>
            </a:r>
            <a:endParaRPr lang="en-GB" dirty="0"/>
          </a:p>
        </p:txBody>
      </p:sp>
      <p:sp>
        <p:nvSpPr>
          <p:cNvPr id="5" name="Slide Number Placeholder 4"/>
          <p:cNvSpPr>
            <a:spLocks noGrp="1"/>
          </p:cNvSpPr>
          <p:nvPr>
            <p:ph type="sldNum" sz="quarter" idx="4"/>
          </p:nvPr>
        </p:nvSpPr>
        <p:spPr/>
        <p:txBody>
          <a:bodyPr/>
          <a:lstStyle/>
          <a:p>
            <a:pPr algn="l"/>
            <a:r>
              <a:rPr lang="en-US" smtClean="0"/>
              <a:t>Page </a:t>
            </a:r>
            <a:fld id="{BB9ACB3B-81A4-6247-87B5-FC3E0A04C89B}" type="slidenum">
              <a:rPr lang="en-US" smtClean="0"/>
              <a:pPr algn="l"/>
              <a:t>34</a:t>
            </a:fld>
            <a:endParaRPr lang="en-US" dirty="0"/>
          </a:p>
        </p:txBody>
      </p:sp>
    </p:spTree>
    <p:extLst>
      <p:ext uri="{BB962C8B-B14F-4D97-AF65-F5344CB8AC3E}">
        <p14:creationId xmlns:p14="http://schemas.microsoft.com/office/powerpoint/2010/main" val="31921432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work with the news media?</a:t>
            </a:r>
            <a:endParaRPr lang="en-GB" dirty="0"/>
          </a:p>
        </p:txBody>
      </p:sp>
      <p:sp>
        <p:nvSpPr>
          <p:cNvPr id="3" name="Content Placeholder 2"/>
          <p:cNvSpPr>
            <a:spLocks noGrp="1"/>
          </p:cNvSpPr>
          <p:nvPr>
            <p:ph idx="1"/>
          </p:nvPr>
        </p:nvSpPr>
        <p:spPr>
          <a:xfrm>
            <a:off x="1021669" y="1358900"/>
            <a:ext cx="7416800" cy="4897437"/>
          </a:xfrm>
        </p:spPr>
        <p:txBody>
          <a:bodyPr/>
          <a:lstStyle/>
          <a:p>
            <a:r>
              <a:rPr lang="en-GB" dirty="0" smtClean="0"/>
              <a:t>best way to communicate with the public</a:t>
            </a:r>
          </a:p>
          <a:p>
            <a:r>
              <a:rPr lang="en-US" dirty="0" smtClean="0"/>
              <a:t>communicating research to potential users</a:t>
            </a:r>
          </a:p>
          <a:p>
            <a:r>
              <a:rPr lang="en-US" dirty="0" smtClean="0"/>
              <a:t>wider </a:t>
            </a:r>
            <a:r>
              <a:rPr lang="en-US" dirty="0"/>
              <a:t>public debate </a:t>
            </a:r>
          </a:p>
          <a:p>
            <a:r>
              <a:rPr lang="en-US" dirty="0" smtClean="0"/>
              <a:t>gain public </a:t>
            </a:r>
            <a:r>
              <a:rPr lang="en-US" dirty="0"/>
              <a:t>support </a:t>
            </a:r>
            <a:endParaRPr lang="en-US" dirty="0" smtClean="0"/>
          </a:p>
          <a:p>
            <a:r>
              <a:rPr lang="en-GB" dirty="0" smtClean="0"/>
              <a:t>be </a:t>
            </a:r>
            <a:r>
              <a:rPr lang="en-GB" dirty="0"/>
              <a:t>an expert</a:t>
            </a:r>
            <a:endParaRPr lang="en-US" dirty="0"/>
          </a:p>
          <a:p>
            <a:r>
              <a:rPr lang="en-GB" dirty="0" smtClean="0"/>
              <a:t>profile raising</a:t>
            </a:r>
          </a:p>
          <a:p>
            <a:r>
              <a:rPr lang="en-US" dirty="0" smtClean="0"/>
              <a:t>potential </a:t>
            </a:r>
            <a:r>
              <a:rPr lang="en-US" dirty="0"/>
              <a:t>funders or partners </a:t>
            </a:r>
          </a:p>
          <a:p>
            <a:pPr marL="0" indent="0">
              <a:buNone/>
            </a:pPr>
            <a:endParaRPr lang="en-GB" dirty="0" smtClean="0"/>
          </a:p>
          <a:p>
            <a:pPr marL="0" indent="0">
              <a:buNone/>
            </a:pPr>
            <a:endParaRPr lang="en-GB" b="1" dirty="0"/>
          </a:p>
          <a:p>
            <a:pPr marL="534987" lvl="1" indent="0">
              <a:buNone/>
            </a:pPr>
            <a:endParaRPr lang="en-GB" sz="2400" dirty="0"/>
          </a:p>
          <a:p>
            <a:pPr marL="534987" lvl="1" indent="0">
              <a:buNone/>
            </a:pPr>
            <a:endParaRPr lang="en-GB" sz="2400" dirty="0" smtClean="0"/>
          </a:p>
          <a:p>
            <a:pPr lvl="1"/>
            <a:endParaRPr lang="en-US" sz="2400" dirty="0"/>
          </a:p>
          <a:p>
            <a:endParaRPr lang="en-GB" sz="2000" dirty="0" smtClean="0"/>
          </a:p>
        </p:txBody>
      </p:sp>
      <p:sp>
        <p:nvSpPr>
          <p:cNvPr id="4" name="Footer Placeholder 3"/>
          <p:cNvSpPr>
            <a:spLocks noGrp="1"/>
          </p:cNvSpPr>
          <p:nvPr>
            <p:ph type="ftr" sz="quarter" idx="10"/>
          </p:nvPr>
        </p:nvSpPr>
        <p:spPr/>
        <p:txBody>
          <a:bodyPr/>
          <a:lstStyle/>
          <a:p>
            <a:r>
              <a:rPr lang="nl-NL" dirty="0"/>
              <a:t>Gary Hughes</a:t>
            </a:r>
            <a:endParaRPr lang="en-GB" dirty="0"/>
          </a:p>
        </p:txBody>
      </p:sp>
      <p:sp>
        <p:nvSpPr>
          <p:cNvPr id="5" name="Slide Number Placeholder 4"/>
          <p:cNvSpPr>
            <a:spLocks noGrp="1"/>
          </p:cNvSpPr>
          <p:nvPr>
            <p:ph type="sldNum" sz="quarter" idx="4"/>
          </p:nvPr>
        </p:nvSpPr>
        <p:spPr/>
        <p:txBody>
          <a:bodyPr/>
          <a:lstStyle/>
          <a:p>
            <a:pPr algn="l"/>
            <a:r>
              <a:rPr lang="en-US" smtClean="0"/>
              <a:t>Page </a:t>
            </a:r>
            <a:fld id="{BB9ACB3B-81A4-6247-87B5-FC3E0A04C89B}" type="slidenum">
              <a:rPr lang="en-US" smtClean="0"/>
              <a:pPr algn="l"/>
              <a:t>35</a:t>
            </a:fld>
            <a:endParaRPr lang="en-US" dirty="0"/>
          </a:p>
        </p:txBody>
      </p:sp>
    </p:spTree>
    <p:extLst>
      <p:ext uri="{BB962C8B-B14F-4D97-AF65-F5344CB8AC3E}">
        <p14:creationId xmlns:p14="http://schemas.microsoft.com/office/powerpoint/2010/main" val="22918593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Media Impact Survey</a:t>
            </a:r>
            <a:endParaRPr lang="en-US" dirty="0"/>
          </a:p>
        </p:txBody>
      </p:sp>
      <p:sp>
        <p:nvSpPr>
          <p:cNvPr id="3" name="Content Placeholder 2"/>
          <p:cNvSpPr>
            <a:spLocks noGrp="1"/>
          </p:cNvSpPr>
          <p:nvPr>
            <p:ph idx="1"/>
          </p:nvPr>
        </p:nvSpPr>
        <p:spPr/>
        <p:txBody>
          <a:bodyPr/>
          <a:lstStyle/>
          <a:p>
            <a:r>
              <a:rPr lang="en-GB" dirty="0" smtClean="0"/>
              <a:t>coverage would be part of REF submission – 59%</a:t>
            </a:r>
          </a:p>
          <a:p>
            <a:r>
              <a:rPr lang="en-GB" dirty="0"/>
              <a:t>t</a:t>
            </a:r>
            <a:r>
              <a:rPr lang="en-GB" dirty="0" smtClean="0"/>
              <a:t>he impact of media work on ability to secure funding – 59%</a:t>
            </a:r>
          </a:p>
          <a:p>
            <a:r>
              <a:rPr lang="en-GB" dirty="0" smtClean="0"/>
              <a:t>changed approach to research – 25%</a:t>
            </a:r>
          </a:p>
          <a:p>
            <a:r>
              <a:rPr lang="en-GB" dirty="0" smtClean="0"/>
              <a:t>received invitations to speak/present – 51%</a:t>
            </a:r>
          </a:p>
          <a:p>
            <a:r>
              <a:rPr lang="en-GB" dirty="0" smtClean="0"/>
              <a:t>experienced increase in media requests – 59%</a:t>
            </a:r>
          </a:p>
          <a:p>
            <a:r>
              <a:rPr lang="en-GB" dirty="0" smtClean="0"/>
              <a:t>new requests for research collaboration – 51%</a:t>
            </a:r>
          </a:p>
          <a:p>
            <a:r>
              <a:rPr lang="en-GB" dirty="0" smtClean="0"/>
              <a:t>political impacts – 14%</a:t>
            </a:r>
          </a:p>
          <a:p>
            <a:endParaRPr lang="en-US" dirty="0"/>
          </a:p>
        </p:txBody>
      </p:sp>
      <p:sp>
        <p:nvSpPr>
          <p:cNvPr id="4" name="Footer Placeholder 3"/>
          <p:cNvSpPr>
            <a:spLocks noGrp="1"/>
          </p:cNvSpPr>
          <p:nvPr>
            <p:ph type="ftr" sz="quarter" idx="10"/>
          </p:nvPr>
        </p:nvSpPr>
        <p:spPr/>
        <p:txBody>
          <a:bodyPr/>
          <a:lstStyle/>
          <a:p>
            <a:r>
              <a:rPr lang="nl-NL" dirty="0" smtClean="0"/>
              <a:t>Gary Hughes</a:t>
            </a:r>
            <a:endParaRPr lang="en-GB" dirty="0"/>
          </a:p>
        </p:txBody>
      </p:sp>
      <p:sp>
        <p:nvSpPr>
          <p:cNvPr id="5" name="Slide Number Placeholder 4"/>
          <p:cNvSpPr>
            <a:spLocks noGrp="1"/>
          </p:cNvSpPr>
          <p:nvPr>
            <p:ph type="sldNum" sz="quarter" idx="4"/>
          </p:nvPr>
        </p:nvSpPr>
        <p:spPr/>
        <p:txBody>
          <a:bodyPr/>
          <a:lstStyle/>
          <a:p>
            <a:pPr algn="l"/>
            <a:r>
              <a:rPr lang="en-US" smtClean="0"/>
              <a:t>Page </a:t>
            </a:r>
            <a:fld id="{BB9ACB3B-81A4-6247-87B5-FC3E0A04C89B}" type="slidenum">
              <a:rPr lang="en-US" smtClean="0"/>
              <a:pPr algn="l"/>
              <a:t>36</a:t>
            </a:fld>
            <a:endParaRPr lang="en-US" dirty="0"/>
          </a:p>
        </p:txBody>
      </p:sp>
    </p:spTree>
    <p:extLst>
      <p:ext uri="{BB962C8B-B14F-4D97-AF65-F5344CB8AC3E}">
        <p14:creationId xmlns:p14="http://schemas.microsoft.com/office/powerpoint/2010/main" val="36274302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makes a good news story</a:t>
            </a:r>
            <a:endParaRPr lang="en-US" dirty="0"/>
          </a:p>
        </p:txBody>
      </p:sp>
      <p:sp>
        <p:nvSpPr>
          <p:cNvPr id="3" name="Content Placeholder 2"/>
          <p:cNvSpPr>
            <a:spLocks noGrp="1"/>
          </p:cNvSpPr>
          <p:nvPr>
            <p:ph idx="1"/>
          </p:nvPr>
        </p:nvSpPr>
        <p:spPr/>
        <p:txBody>
          <a:bodyPr/>
          <a:lstStyle/>
          <a:p>
            <a:r>
              <a:rPr lang="en-GB" dirty="0" smtClean="0"/>
              <a:t>timing</a:t>
            </a:r>
          </a:p>
          <a:p>
            <a:r>
              <a:rPr lang="en-GB" dirty="0" smtClean="0"/>
              <a:t>significance</a:t>
            </a:r>
          </a:p>
          <a:p>
            <a:r>
              <a:rPr lang="en-GB" dirty="0" smtClean="0"/>
              <a:t>superlatives</a:t>
            </a:r>
          </a:p>
          <a:p>
            <a:r>
              <a:rPr lang="en-GB" dirty="0" smtClean="0"/>
              <a:t>relevance</a:t>
            </a:r>
          </a:p>
          <a:p>
            <a:r>
              <a:rPr lang="en-GB" dirty="0" smtClean="0"/>
              <a:t>human interest </a:t>
            </a:r>
          </a:p>
          <a:p>
            <a:r>
              <a:rPr lang="en-GB" dirty="0" smtClean="0"/>
              <a:t>understanding </a:t>
            </a:r>
            <a:endParaRPr lang="en-US" dirty="0"/>
          </a:p>
        </p:txBody>
      </p:sp>
      <p:sp>
        <p:nvSpPr>
          <p:cNvPr id="4" name="Footer Placeholder 3"/>
          <p:cNvSpPr>
            <a:spLocks noGrp="1"/>
          </p:cNvSpPr>
          <p:nvPr>
            <p:ph type="ftr" sz="quarter" idx="10"/>
          </p:nvPr>
        </p:nvSpPr>
        <p:spPr/>
        <p:txBody>
          <a:bodyPr/>
          <a:lstStyle/>
          <a:p>
            <a:r>
              <a:rPr lang="nl-NL" dirty="0" smtClean="0"/>
              <a:t>Gary Hughes</a:t>
            </a:r>
            <a:endParaRPr lang="en-GB" dirty="0"/>
          </a:p>
        </p:txBody>
      </p:sp>
      <p:sp>
        <p:nvSpPr>
          <p:cNvPr id="5" name="Slide Number Placeholder 4"/>
          <p:cNvSpPr>
            <a:spLocks noGrp="1"/>
          </p:cNvSpPr>
          <p:nvPr>
            <p:ph type="sldNum" sz="quarter" idx="4"/>
          </p:nvPr>
        </p:nvSpPr>
        <p:spPr/>
        <p:txBody>
          <a:bodyPr/>
          <a:lstStyle/>
          <a:p>
            <a:pPr algn="l"/>
            <a:r>
              <a:rPr lang="en-US" smtClean="0"/>
              <a:t>Page </a:t>
            </a:r>
            <a:fld id="{BB9ACB3B-81A4-6247-87B5-FC3E0A04C89B}" type="slidenum">
              <a:rPr lang="en-US" smtClean="0"/>
              <a:pPr algn="l"/>
              <a:t>37</a:t>
            </a:fld>
            <a:endParaRPr lang="en-US" dirty="0"/>
          </a:p>
        </p:txBody>
      </p:sp>
    </p:spTree>
    <p:extLst>
      <p:ext uri="{BB962C8B-B14F-4D97-AF65-F5344CB8AC3E}">
        <p14:creationId xmlns:p14="http://schemas.microsoft.com/office/powerpoint/2010/main" val="31764141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a:t>What a journalist (usually) wants to know</a:t>
            </a:r>
            <a:endParaRPr lang="en-US" dirty="0"/>
          </a:p>
        </p:txBody>
      </p:sp>
      <p:sp>
        <p:nvSpPr>
          <p:cNvPr id="3" name="Content Placeholder 2"/>
          <p:cNvSpPr>
            <a:spLocks noGrp="1"/>
          </p:cNvSpPr>
          <p:nvPr>
            <p:ph idx="1"/>
          </p:nvPr>
        </p:nvSpPr>
        <p:spPr/>
        <p:txBody>
          <a:bodyPr/>
          <a:lstStyle/>
          <a:p>
            <a:pPr lvl="0"/>
            <a:r>
              <a:rPr lang="en-GB" dirty="0" smtClean="0"/>
              <a:t>what</a:t>
            </a:r>
          </a:p>
          <a:p>
            <a:pPr lvl="0"/>
            <a:r>
              <a:rPr lang="en-GB" dirty="0" smtClean="0"/>
              <a:t>why</a:t>
            </a:r>
          </a:p>
          <a:p>
            <a:pPr lvl="0"/>
            <a:r>
              <a:rPr lang="en-GB" dirty="0" smtClean="0"/>
              <a:t>where</a:t>
            </a:r>
          </a:p>
          <a:p>
            <a:pPr lvl="0"/>
            <a:r>
              <a:rPr lang="en-GB" dirty="0" smtClean="0"/>
              <a:t>when</a:t>
            </a:r>
          </a:p>
          <a:p>
            <a:pPr lvl="0"/>
            <a:r>
              <a:rPr lang="en-GB" dirty="0" smtClean="0"/>
              <a:t>who</a:t>
            </a:r>
          </a:p>
          <a:p>
            <a:r>
              <a:rPr lang="en-GB" dirty="0" smtClean="0"/>
              <a:t>how </a:t>
            </a:r>
            <a:r>
              <a:rPr lang="en-GB" dirty="0"/>
              <a:t>much/many</a:t>
            </a:r>
          </a:p>
          <a:p>
            <a:pPr marL="0" lvl="0" indent="0">
              <a:buNone/>
            </a:pPr>
            <a:endParaRPr lang="en-GB" dirty="0" smtClean="0"/>
          </a:p>
          <a:p>
            <a:endParaRPr lang="en-US" dirty="0"/>
          </a:p>
        </p:txBody>
      </p:sp>
      <p:sp>
        <p:nvSpPr>
          <p:cNvPr id="4" name="Footer Placeholder 3"/>
          <p:cNvSpPr>
            <a:spLocks noGrp="1"/>
          </p:cNvSpPr>
          <p:nvPr>
            <p:ph type="ftr" sz="quarter" idx="10"/>
          </p:nvPr>
        </p:nvSpPr>
        <p:spPr/>
        <p:txBody>
          <a:bodyPr/>
          <a:lstStyle/>
          <a:p>
            <a:r>
              <a:rPr lang="nl-NL" dirty="0" smtClean="0"/>
              <a:t>Gary Hughes</a:t>
            </a:r>
            <a:endParaRPr lang="en-GB" dirty="0"/>
          </a:p>
        </p:txBody>
      </p:sp>
      <p:sp>
        <p:nvSpPr>
          <p:cNvPr id="5" name="Slide Number Placeholder 4"/>
          <p:cNvSpPr>
            <a:spLocks noGrp="1"/>
          </p:cNvSpPr>
          <p:nvPr>
            <p:ph type="sldNum" sz="quarter" idx="4"/>
          </p:nvPr>
        </p:nvSpPr>
        <p:spPr/>
        <p:txBody>
          <a:bodyPr/>
          <a:lstStyle/>
          <a:p>
            <a:pPr algn="l"/>
            <a:r>
              <a:rPr lang="en-US" smtClean="0"/>
              <a:t>Page </a:t>
            </a:r>
            <a:fld id="{BB9ACB3B-81A4-6247-87B5-FC3E0A04C89B}" type="slidenum">
              <a:rPr lang="en-US" smtClean="0"/>
              <a:pPr algn="l"/>
              <a:t>38</a:t>
            </a:fld>
            <a:endParaRPr lang="en-US" dirty="0"/>
          </a:p>
        </p:txBody>
      </p:sp>
    </p:spTree>
    <p:extLst>
      <p:ext uri="{BB962C8B-B14F-4D97-AF65-F5344CB8AC3E}">
        <p14:creationId xmlns:p14="http://schemas.microsoft.com/office/powerpoint/2010/main" val="24724327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Press Office contacts</a:t>
            </a:r>
            <a:endParaRPr lang="en-US" dirty="0"/>
          </a:p>
        </p:txBody>
      </p:sp>
      <p:sp>
        <p:nvSpPr>
          <p:cNvPr id="3" name="Content Placeholder 2"/>
          <p:cNvSpPr>
            <a:spLocks noGrp="1"/>
          </p:cNvSpPr>
          <p:nvPr>
            <p:ph idx="1"/>
          </p:nvPr>
        </p:nvSpPr>
        <p:spPr/>
        <p:txBody>
          <a:bodyPr/>
          <a:lstStyle/>
          <a:p>
            <a:r>
              <a:rPr lang="en-GB" b="1" dirty="0" smtClean="0"/>
              <a:t>Gary Hughes</a:t>
            </a:r>
            <a:r>
              <a:rPr lang="en-GB" dirty="0" smtClean="0"/>
              <a:t>, Head of Press Relations</a:t>
            </a:r>
          </a:p>
          <a:p>
            <a:r>
              <a:rPr lang="en-GB" b="1" dirty="0" smtClean="0"/>
              <a:t>Sandy </a:t>
            </a:r>
            <a:r>
              <a:rPr lang="en-GB" b="1" dirty="0"/>
              <a:t>Fleming </a:t>
            </a:r>
            <a:r>
              <a:rPr lang="en-GB" dirty="0"/>
              <a:t>– Sports Science, SMAS, POLIR, SAC, Journalism, KSA, SECL</a:t>
            </a:r>
          </a:p>
          <a:p>
            <a:r>
              <a:rPr lang="en-GB" b="1" dirty="0" smtClean="0"/>
              <a:t>Martin </a:t>
            </a:r>
            <a:r>
              <a:rPr lang="en-GB" b="1" dirty="0"/>
              <a:t>Herrema </a:t>
            </a:r>
            <a:r>
              <a:rPr lang="en-GB" dirty="0"/>
              <a:t>– Pharmacy, Biosciences, SPS, Psychology, KLS, History, Arts &amp; SMFA</a:t>
            </a:r>
          </a:p>
          <a:p>
            <a:r>
              <a:rPr lang="en-GB" b="1" dirty="0" smtClean="0"/>
              <a:t>Dan </a:t>
            </a:r>
            <a:r>
              <a:rPr lang="en-GB" b="1" dirty="0"/>
              <a:t>Worth </a:t>
            </a:r>
            <a:r>
              <a:rPr lang="en-GB" dirty="0"/>
              <a:t>– EDA, Computing, Medical School, SSPSSR, KBS, Economics, English</a:t>
            </a:r>
            <a:endParaRPr lang="en-US" dirty="0"/>
          </a:p>
          <a:p>
            <a:r>
              <a:rPr lang="en-GB" b="1" dirty="0"/>
              <a:t>Karen Baxter </a:t>
            </a:r>
            <a:r>
              <a:rPr lang="en-GB" dirty="0"/>
              <a:t>– media monitoring, reports</a:t>
            </a:r>
          </a:p>
          <a:p>
            <a:endParaRPr lang="en-GB" dirty="0" smtClean="0"/>
          </a:p>
        </p:txBody>
      </p:sp>
      <p:sp>
        <p:nvSpPr>
          <p:cNvPr id="4" name="Footer Placeholder 3"/>
          <p:cNvSpPr>
            <a:spLocks noGrp="1"/>
          </p:cNvSpPr>
          <p:nvPr>
            <p:ph type="ftr" sz="quarter" idx="10"/>
          </p:nvPr>
        </p:nvSpPr>
        <p:spPr/>
        <p:txBody>
          <a:bodyPr/>
          <a:lstStyle/>
          <a:p>
            <a:r>
              <a:rPr lang="nl-NL" dirty="0" smtClean="0"/>
              <a:t>Gary Hughes</a:t>
            </a:r>
            <a:endParaRPr lang="en-GB" dirty="0"/>
          </a:p>
        </p:txBody>
      </p:sp>
      <p:sp>
        <p:nvSpPr>
          <p:cNvPr id="5" name="Slide Number Placeholder 4"/>
          <p:cNvSpPr>
            <a:spLocks noGrp="1"/>
          </p:cNvSpPr>
          <p:nvPr>
            <p:ph type="sldNum" sz="quarter" idx="4"/>
          </p:nvPr>
        </p:nvSpPr>
        <p:spPr/>
        <p:txBody>
          <a:bodyPr/>
          <a:lstStyle/>
          <a:p>
            <a:pPr algn="l"/>
            <a:r>
              <a:rPr lang="en-US" smtClean="0"/>
              <a:t>Page </a:t>
            </a:r>
            <a:fld id="{BB9ACB3B-81A4-6247-87B5-FC3E0A04C89B}" type="slidenum">
              <a:rPr lang="en-US" smtClean="0"/>
              <a:pPr algn="l"/>
              <a:t>39</a:t>
            </a:fld>
            <a:endParaRPr lang="en-US" dirty="0"/>
          </a:p>
        </p:txBody>
      </p:sp>
    </p:spTree>
    <p:extLst>
      <p:ext uri="{BB962C8B-B14F-4D97-AF65-F5344CB8AC3E}">
        <p14:creationId xmlns:p14="http://schemas.microsoft.com/office/powerpoint/2010/main" val="848662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work</a:t>
            </a:r>
            <a:endParaRPr lang="en-US" dirty="0"/>
          </a:p>
        </p:txBody>
      </p:sp>
      <p:sp>
        <p:nvSpPr>
          <p:cNvPr id="3" name="Content Placeholder 2"/>
          <p:cNvSpPr>
            <a:spLocks noGrp="1"/>
          </p:cNvSpPr>
          <p:nvPr>
            <p:ph idx="1"/>
          </p:nvPr>
        </p:nvSpPr>
        <p:spPr/>
        <p:txBody>
          <a:bodyPr/>
          <a:lstStyle/>
          <a:p>
            <a:endParaRPr lang="en-US" dirty="0"/>
          </a:p>
          <a:p>
            <a:pPr lvl="1"/>
            <a:r>
              <a:rPr lang="en-US" dirty="0"/>
              <a:t>Homeless veterans and statutory duties</a:t>
            </a:r>
          </a:p>
          <a:p>
            <a:pPr lvl="1"/>
            <a:r>
              <a:rPr lang="en-US" dirty="0"/>
              <a:t>Report for Shelter on inadequacies in housing law revealed by </a:t>
            </a:r>
            <a:r>
              <a:rPr lang="en-US" dirty="0" smtClean="0"/>
              <a:t>Grenfell</a:t>
            </a:r>
          </a:p>
          <a:p>
            <a:pPr lvl="1"/>
            <a:r>
              <a:rPr lang="en-US" dirty="0" smtClean="0"/>
              <a:t>Problems with leasehold tenure </a:t>
            </a:r>
            <a:endParaRPr lang="en-US" dirty="0"/>
          </a:p>
          <a:p>
            <a:pPr lvl="1"/>
            <a:r>
              <a:rPr lang="en-US" dirty="0"/>
              <a:t>More generally work on housing affordability and housing conditions in London and the South East </a:t>
            </a:r>
            <a:endParaRPr lang="en-US" dirty="0" smtClean="0"/>
          </a:p>
          <a:p>
            <a:pPr lvl="1"/>
            <a:r>
              <a:rPr lang="en-US" dirty="0" smtClean="0"/>
              <a:t>Continued implementation of Welsh legislation</a:t>
            </a:r>
            <a:endParaRPr lang="en-US" dirty="0"/>
          </a:p>
          <a:p>
            <a:pPr lvl="1"/>
            <a:endParaRPr lang="en-US" dirty="0"/>
          </a:p>
        </p:txBody>
      </p:sp>
    </p:spTree>
    <p:extLst>
      <p:ext uri="{BB962C8B-B14F-4D97-AF65-F5344CB8AC3E}">
        <p14:creationId xmlns:p14="http://schemas.microsoft.com/office/powerpoint/2010/main" val="682322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Working together</a:t>
            </a:r>
            <a:endParaRPr lang="en-US" dirty="0"/>
          </a:p>
        </p:txBody>
      </p:sp>
      <p:sp>
        <p:nvSpPr>
          <p:cNvPr id="3" name="Content Placeholder 2"/>
          <p:cNvSpPr>
            <a:spLocks noGrp="1"/>
          </p:cNvSpPr>
          <p:nvPr>
            <p:ph idx="1"/>
          </p:nvPr>
        </p:nvSpPr>
        <p:spPr>
          <a:xfrm>
            <a:off x="1224643" y="1350963"/>
            <a:ext cx="7524069" cy="4543651"/>
          </a:xfrm>
        </p:spPr>
        <p:txBody>
          <a:bodyPr/>
          <a:lstStyle/>
          <a:p>
            <a:pPr lvl="0"/>
            <a:r>
              <a:rPr lang="en-GB" dirty="0" smtClean="0"/>
              <a:t>media</a:t>
            </a:r>
            <a:r>
              <a:rPr lang="en-GB" b="1" dirty="0" smtClean="0"/>
              <a:t> </a:t>
            </a:r>
            <a:r>
              <a:rPr lang="en-GB" b="1" dirty="0"/>
              <a:t>strategies</a:t>
            </a:r>
            <a:endParaRPr lang="en-US" b="1" dirty="0"/>
          </a:p>
          <a:p>
            <a:pPr lvl="0"/>
            <a:r>
              <a:rPr lang="en-GB" dirty="0" smtClean="0"/>
              <a:t>news </a:t>
            </a:r>
            <a:r>
              <a:rPr lang="en-GB" b="1" dirty="0" smtClean="0"/>
              <a:t>angles</a:t>
            </a:r>
            <a:r>
              <a:rPr lang="en-GB" dirty="0"/>
              <a:t> </a:t>
            </a:r>
            <a:r>
              <a:rPr lang="en-GB" b="1" dirty="0" smtClean="0"/>
              <a:t>&amp; key messages</a:t>
            </a:r>
          </a:p>
          <a:p>
            <a:pPr lvl="0"/>
            <a:r>
              <a:rPr lang="en-GB" dirty="0" smtClean="0"/>
              <a:t>appropriate</a:t>
            </a:r>
            <a:r>
              <a:rPr lang="en-GB" b="1" dirty="0" smtClean="0"/>
              <a:t> </a:t>
            </a:r>
            <a:r>
              <a:rPr lang="en-GB" b="1" dirty="0"/>
              <a:t>targets</a:t>
            </a:r>
            <a:endParaRPr lang="en-US" b="1" dirty="0"/>
          </a:p>
          <a:p>
            <a:pPr lvl="0"/>
            <a:r>
              <a:rPr lang="en-GB" dirty="0" smtClean="0"/>
              <a:t>appropriate </a:t>
            </a:r>
            <a:r>
              <a:rPr lang="en-GB" b="1" dirty="0" smtClean="0"/>
              <a:t>medium</a:t>
            </a:r>
          </a:p>
          <a:p>
            <a:pPr lvl="0"/>
            <a:r>
              <a:rPr lang="en-GB" dirty="0" smtClean="0"/>
              <a:t>arrange </a:t>
            </a:r>
            <a:r>
              <a:rPr lang="en-GB" b="1" dirty="0"/>
              <a:t>interviews</a:t>
            </a:r>
            <a:endParaRPr lang="en-US" b="1" dirty="0"/>
          </a:p>
          <a:p>
            <a:pPr lvl="0"/>
            <a:r>
              <a:rPr lang="en-GB" b="1" dirty="0" smtClean="0"/>
              <a:t>advice </a:t>
            </a:r>
            <a:endParaRPr lang="en-US" b="1" dirty="0"/>
          </a:p>
          <a:p>
            <a:pPr lvl="0"/>
            <a:r>
              <a:rPr lang="en-GB" dirty="0" smtClean="0"/>
              <a:t>media</a:t>
            </a:r>
            <a:r>
              <a:rPr lang="en-GB" b="1" dirty="0" smtClean="0"/>
              <a:t> training</a:t>
            </a:r>
            <a:endParaRPr lang="en-US" b="1" dirty="0"/>
          </a:p>
          <a:p>
            <a:r>
              <a:rPr lang="en-GB" b="1" dirty="0" smtClean="0"/>
              <a:t>reports </a:t>
            </a:r>
            <a:endParaRPr lang="en-US" b="1" dirty="0"/>
          </a:p>
          <a:p>
            <a:pPr lvl="0"/>
            <a:endParaRPr lang="en-GB" sz="2000" b="1" dirty="0" smtClean="0"/>
          </a:p>
          <a:p>
            <a:pPr marL="0" indent="0">
              <a:buNone/>
            </a:pPr>
            <a:endParaRPr lang="en-US" dirty="0" smtClean="0"/>
          </a:p>
          <a:p>
            <a:endParaRPr lang="en-US" dirty="0" smtClean="0"/>
          </a:p>
        </p:txBody>
      </p:sp>
      <p:sp>
        <p:nvSpPr>
          <p:cNvPr id="4" name="Footer Placeholder 3"/>
          <p:cNvSpPr>
            <a:spLocks noGrp="1"/>
          </p:cNvSpPr>
          <p:nvPr>
            <p:ph type="ftr" sz="quarter" idx="10"/>
          </p:nvPr>
        </p:nvSpPr>
        <p:spPr/>
        <p:txBody>
          <a:bodyPr/>
          <a:lstStyle/>
          <a:p>
            <a:r>
              <a:rPr lang="nl-NL" dirty="0"/>
              <a:t>Gary Hughes</a:t>
            </a:r>
            <a:endParaRPr lang="en-GB" dirty="0"/>
          </a:p>
          <a:p>
            <a:endParaRPr lang="en-GB" dirty="0"/>
          </a:p>
        </p:txBody>
      </p:sp>
      <p:sp>
        <p:nvSpPr>
          <p:cNvPr id="5" name="Slide Number Placeholder 4"/>
          <p:cNvSpPr>
            <a:spLocks noGrp="1"/>
          </p:cNvSpPr>
          <p:nvPr>
            <p:ph type="sldNum" sz="quarter" idx="4"/>
          </p:nvPr>
        </p:nvSpPr>
        <p:spPr>
          <a:xfrm>
            <a:off x="152400" y="6489700"/>
            <a:ext cx="939800" cy="279400"/>
          </a:xfrm>
        </p:spPr>
        <p:txBody>
          <a:bodyPr/>
          <a:lstStyle/>
          <a:p>
            <a:pPr algn="l"/>
            <a:r>
              <a:rPr lang="en-US" smtClean="0"/>
              <a:t>Page </a:t>
            </a:r>
            <a:fld id="{BB9ACB3B-81A4-6247-87B5-FC3E0A04C89B}" type="slidenum">
              <a:rPr lang="en-US" smtClean="0"/>
              <a:pPr algn="l"/>
              <a:t>40</a:t>
            </a:fld>
            <a:endParaRPr lang="en-US" dirty="0"/>
          </a:p>
        </p:txBody>
      </p:sp>
    </p:spTree>
    <p:extLst>
      <p:ext uri="{BB962C8B-B14F-4D97-AF65-F5344CB8AC3E}">
        <p14:creationId xmlns:p14="http://schemas.microsoft.com/office/powerpoint/2010/main" val="13809452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a:t>
            </a:r>
            <a:endParaRPr lang="en-US" dirty="0"/>
          </a:p>
        </p:txBody>
      </p:sp>
      <p:sp>
        <p:nvSpPr>
          <p:cNvPr id="3" name="Content Placeholder 2"/>
          <p:cNvSpPr>
            <a:spLocks noGrp="1"/>
          </p:cNvSpPr>
          <p:nvPr>
            <p:ph idx="1"/>
          </p:nvPr>
        </p:nvSpPr>
        <p:spPr/>
        <p:txBody>
          <a:bodyPr/>
          <a:lstStyle/>
          <a:p>
            <a:pPr lvl="0"/>
            <a:r>
              <a:rPr lang="en-GB" dirty="0" smtClean="0"/>
              <a:t>get </a:t>
            </a:r>
            <a:r>
              <a:rPr lang="en-GB" dirty="0"/>
              <a:t>in </a:t>
            </a:r>
            <a:r>
              <a:rPr lang="en-GB" dirty="0" smtClean="0"/>
              <a:t>touch </a:t>
            </a:r>
          </a:p>
          <a:p>
            <a:pPr lvl="0"/>
            <a:r>
              <a:rPr lang="en-GB" dirty="0" smtClean="0"/>
              <a:t>provide lay copy for </a:t>
            </a:r>
            <a:r>
              <a:rPr lang="en-GB" dirty="0"/>
              <a:t>complex research</a:t>
            </a:r>
            <a:endParaRPr lang="en-US" dirty="0"/>
          </a:p>
          <a:p>
            <a:r>
              <a:rPr lang="en-GB" dirty="0" smtClean="0"/>
              <a:t>state </a:t>
            </a:r>
            <a:r>
              <a:rPr lang="en-GB" dirty="0"/>
              <a:t>interview/media preferences </a:t>
            </a:r>
            <a:endParaRPr lang="en-GB" dirty="0" smtClean="0"/>
          </a:p>
          <a:p>
            <a:r>
              <a:rPr lang="en-GB" dirty="0" smtClean="0"/>
              <a:t>role </a:t>
            </a:r>
            <a:r>
              <a:rPr lang="en-GB" dirty="0"/>
              <a:t>in </a:t>
            </a:r>
            <a:r>
              <a:rPr lang="en-GB" dirty="0" smtClean="0"/>
              <a:t>research</a:t>
            </a:r>
          </a:p>
          <a:p>
            <a:pPr lvl="0"/>
            <a:r>
              <a:rPr lang="en-GB" dirty="0" smtClean="0"/>
              <a:t>availability</a:t>
            </a:r>
          </a:p>
          <a:p>
            <a:r>
              <a:rPr lang="en-GB" dirty="0" smtClean="0"/>
              <a:t>contact </a:t>
            </a:r>
            <a:r>
              <a:rPr lang="en-GB" dirty="0"/>
              <a:t>details</a:t>
            </a:r>
            <a:endParaRPr lang="en-US" dirty="0"/>
          </a:p>
          <a:p>
            <a:pPr lvl="0"/>
            <a:r>
              <a:rPr lang="en-GB" dirty="0" smtClean="0"/>
              <a:t>partners/collaborators/publishers </a:t>
            </a:r>
            <a:r>
              <a:rPr lang="en-GB" dirty="0" err="1" smtClean="0"/>
              <a:t>etc</a:t>
            </a:r>
            <a:endParaRPr lang="en-GB" dirty="0" smtClean="0"/>
          </a:p>
          <a:p>
            <a:pPr marL="0" lvl="0" indent="0">
              <a:buNone/>
            </a:pPr>
            <a:endParaRPr lang="en-US" dirty="0"/>
          </a:p>
          <a:p>
            <a:pPr lvl="0"/>
            <a:endParaRPr lang="en-US" dirty="0"/>
          </a:p>
          <a:p>
            <a:endParaRPr lang="en-US" dirty="0"/>
          </a:p>
        </p:txBody>
      </p:sp>
      <p:sp>
        <p:nvSpPr>
          <p:cNvPr id="4" name="Footer Placeholder 3"/>
          <p:cNvSpPr>
            <a:spLocks noGrp="1"/>
          </p:cNvSpPr>
          <p:nvPr>
            <p:ph type="ftr" sz="quarter" idx="10"/>
          </p:nvPr>
        </p:nvSpPr>
        <p:spPr/>
        <p:txBody>
          <a:bodyPr/>
          <a:lstStyle/>
          <a:p>
            <a:r>
              <a:rPr lang="nl-NL" dirty="0" smtClean="0"/>
              <a:t>Gary Hughes</a:t>
            </a:r>
            <a:endParaRPr lang="en-GB" dirty="0"/>
          </a:p>
        </p:txBody>
      </p:sp>
      <p:sp>
        <p:nvSpPr>
          <p:cNvPr id="5" name="Slide Number Placeholder 4"/>
          <p:cNvSpPr>
            <a:spLocks noGrp="1"/>
          </p:cNvSpPr>
          <p:nvPr>
            <p:ph type="sldNum" sz="quarter" idx="4"/>
          </p:nvPr>
        </p:nvSpPr>
        <p:spPr/>
        <p:txBody>
          <a:bodyPr/>
          <a:lstStyle/>
          <a:p>
            <a:pPr algn="l"/>
            <a:r>
              <a:rPr lang="en-US" smtClean="0"/>
              <a:t>Page </a:t>
            </a:r>
            <a:fld id="{BB9ACB3B-81A4-6247-87B5-FC3E0A04C89B}" type="slidenum">
              <a:rPr lang="en-US" smtClean="0"/>
              <a:pPr algn="l"/>
              <a:t>41</a:t>
            </a:fld>
            <a:endParaRPr lang="en-US" dirty="0"/>
          </a:p>
        </p:txBody>
      </p:sp>
    </p:spTree>
    <p:extLst>
      <p:ext uri="{BB962C8B-B14F-4D97-AF65-F5344CB8AC3E}">
        <p14:creationId xmlns:p14="http://schemas.microsoft.com/office/powerpoint/2010/main" val="14711600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Kent coverage 2017</a:t>
            </a:r>
            <a:endParaRPr lang="en-US" dirty="0"/>
          </a:p>
        </p:txBody>
      </p:sp>
      <p:sp>
        <p:nvSpPr>
          <p:cNvPr id="3" name="Content Placeholder 2"/>
          <p:cNvSpPr>
            <a:spLocks noGrp="1"/>
          </p:cNvSpPr>
          <p:nvPr>
            <p:ph idx="1"/>
          </p:nvPr>
        </p:nvSpPr>
        <p:spPr/>
        <p:txBody>
          <a:bodyPr/>
          <a:lstStyle/>
          <a:p>
            <a:r>
              <a:rPr lang="en-US" dirty="0"/>
              <a:t>almost </a:t>
            </a:r>
            <a:r>
              <a:rPr lang="en-US" b="1" dirty="0"/>
              <a:t>400</a:t>
            </a:r>
            <a:r>
              <a:rPr lang="en-US" dirty="0"/>
              <a:t> news releases or expert comments </a:t>
            </a:r>
            <a:endParaRPr lang="en-US" b="1" dirty="0"/>
          </a:p>
          <a:p>
            <a:r>
              <a:rPr lang="en-US" dirty="0" smtClean="0"/>
              <a:t>almost</a:t>
            </a:r>
            <a:r>
              <a:rPr lang="en-US" b="1" dirty="0" smtClean="0"/>
              <a:t> 13,000</a:t>
            </a:r>
            <a:r>
              <a:rPr lang="en-US" dirty="0" smtClean="0"/>
              <a:t> </a:t>
            </a:r>
            <a:r>
              <a:rPr lang="en-US" dirty="0"/>
              <a:t>pieces of print and broadcast coverage </a:t>
            </a:r>
            <a:endParaRPr lang="en-US" dirty="0" smtClean="0"/>
          </a:p>
          <a:p>
            <a:r>
              <a:rPr lang="en-US" b="1" dirty="0" smtClean="0"/>
              <a:t>39</a:t>
            </a:r>
            <a:r>
              <a:rPr lang="en-US" dirty="0" smtClean="0"/>
              <a:t> authors/</a:t>
            </a:r>
            <a:r>
              <a:rPr lang="en-US" b="1" dirty="0" smtClean="0"/>
              <a:t>58</a:t>
            </a:r>
            <a:r>
              <a:rPr lang="en-US" dirty="0" smtClean="0"/>
              <a:t> </a:t>
            </a:r>
            <a:r>
              <a:rPr lang="en-US" dirty="0"/>
              <a:t>articles in </a:t>
            </a:r>
            <a:r>
              <a:rPr lang="en-US" i="1" dirty="0"/>
              <a:t>The Conversation </a:t>
            </a:r>
            <a:endParaRPr lang="en-US" i="1" dirty="0" smtClean="0"/>
          </a:p>
          <a:p>
            <a:r>
              <a:rPr lang="en-GB" dirty="0" smtClean="0"/>
              <a:t>(to date </a:t>
            </a:r>
            <a:r>
              <a:rPr lang="en-GB" b="1" dirty="0" smtClean="0"/>
              <a:t>135</a:t>
            </a:r>
            <a:r>
              <a:rPr lang="en-GB" dirty="0" smtClean="0"/>
              <a:t> authors/</a:t>
            </a:r>
            <a:r>
              <a:rPr lang="en-GB" b="1" dirty="0" smtClean="0"/>
              <a:t>315</a:t>
            </a:r>
            <a:r>
              <a:rPr lang="en-GB" dirty="0" smtClean="0"/>
              <a:t> articles)</a:t>
            </a:r>
            <a:endParaRPr lang="en-US" dirty="0"/>
          </a:p>
          <a:p>
            <a:r>
              <a:rPr lang="en-US" dirty="0" smtClean="0"/>
              <a:t>print - </a:t>
            </a:r>
            <a:r>
              <a:rPr lang="en-US" b="1" dirty="0" smtClean="0"/>
              <a:t>346</a:t>
            </a:r>
            <a:r>
              <a:rPr lang="en-US" dirty="0" smtClean="0"/>
              <a:t> </a:t>
            </a:r>
            <a:r>
              <a:rPr lang="en-US" dirty="0"/>
              <a:t>academic </a:t>
            </a:r>
            <a:r>
              <a:rPr lang="en-US" dirty="0" smtClean="0"/>
              <a:t>experts/PhDs </a:t>
            </a:r>
            <a:r>
              <a:rPr lang="en-US" dirty="0"/>
              <a:t>from </a:t>
            </a:r>
            <a:r>
              <a:rPr lang="en-US" dirty="0" smtClean="0"/>
              <a:t>UK &amp; BSIS </a:t>
            </a:r>
          </a:p>
          <a:p>
            <a:r>
              <a:rPr lang="en-US" b="1" dirty="0" smtClean="0"/>
              <a:t>182</a:t>
            </a:r>
            <a:r>
              <a:rPr lang="en-US" dirty="0" smtClean="0"/>
              <a:t> </a:t>
            </a:r>
            <a:r>
              <a:rPr lang="en-US" dirty="0"/>
              <a:t>academic </a:t>
            </a:r>
            <a:r>
              <a:rPr lang="en-US" dirty="0" smtClean="0"/>
              <a:t>experts/PhDs interviewed by more </a:t>
            </a:r>
            <a:r>
              <a:rPr lang="en-US" dirty="0"/>
              <a:t>than </a:t>
            </a:r>
            <a:r>
              <a:rPr lang="en-US" b="1" dirty="0"/>
              <a:t>204</a:t>
            </a:r>
            <a:r>
              <a:rPr lang="en-US" dirty="0"/>
              <a:t> unique </a:t>
            </a:r>
            <a:r>
              <a:rPr lang="en-US" dirty="0" smtClean="0"/>
              <a:t>radio/TV </a:t>
            </a:r>
            <a:r>
              <a:rPr lang="en-US" dirty="0" err="1" smtClean="0"/>
              <a:t>progammes</a:t>
            </a:r>
            <a:r>
              <a:rPr lang="en-US" dirty="0" smtClean="0"/>
              <a:t> </a:t>
            </a:r>
            <a:endParaRPr lang="en-US" dirty="0"/>
          </a:p>
          <a:p>
            <a:endParaRPr lang="en-US" dirty="0"/>
          </a:p>
          <a:p>
            <a:endParaRPr lang="en-US" dirty="0"/>
          </a:p>
          <a:p>
            <a:endParaRPr lang="en-US" dirty="0"/>
          </a:p>
        </p:txBody>
      </p:sp>
      <p:sp>
        <p:nvSpPr>
          <p:cNvPr id="4" name="Footer Placeholder 3"/>
          <p:cNvSpPr>
            <a:spLocks noGrp="1"/>
          </p:cNvSpPr>
          <p:nvPr>
            <p:ph type="ftr" sz="quarter" idx="10"/>
          </p:nvPr>
        </p:nvSpPr>
        <p:spPr/>
        <p:txBody>
          <a:bodyPr/>
          <a:lstStyle/>
          <a:p>
            <a:r>
              <a:rPr lang="nl-NL" dirty="0"/>
              <a:t>Gary Hughes</a:t>
            </a:r>
            <a:endParaRPr lang="en-GB" dirty="0"/>
          </a:p>
        </p:txBody>
      </p:sp>
      <p:sp>
        <p:nvSpPr>
          <p:cNvPr id="5" name="Slide Number Placeholder 4"/>
          <p:cNvSpPr>
            <a:spLocks noGrp="1"/>
          </p:cNvSpPr>
          <p:nvPr>
            <p:ph type="sldNum" sz="quarter" idx="4"/>
          </p:nvPr>
        </p:nvSpPr>
        <p:spPr/>
        <p:txBody>
          <a:bodyPr/>
          <a:lstStyle/>
          <a:p>
            <a:pPr algn="l"/>
            <a:r>
              <a:rPr lang="en-US" smtClean="0"/>
              <a:t>Page </a:t>
            </a:r>
            <a:fld id="{BB9ACB3B-81A4-6247-87B5-FC3E0A04C89B}" type="slidenum">
              <a:rPr lang="en-US" smtClean="0"/>
              <a:pPr algn="l"/>
              <a:t>42</a:t>
            </a:fld>
            <a:endParaRPr lang="en-US" dirty="0"/>
          </a:p>
        </p:txBody>
      </p:sp>
    </p:spTree>
    <p:extLst>
      <p:ext uri="{BB962C8B-B14F-4D97-AF65-F5344CB8AC3E}">
        <p14:creationId xmlns:p14="http://schemas.microsoft.com/office/powerpoint/2010/main" val="38600247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from researchers</a:t>
            </a:r>
            <a:endParaRPr lang="en-US" dirty="0"/>
          </a:p>
        </p:txBody>
      </p:sp>
      <p:sp>
        <p:nvSpPr>
          <p:cNvPr id="3" name="Content Placeholder 2"/>
          <p:cNvSpPr>
            <a:spLocks noGrp="1"/>
          </p:cNvSpPr>
          <p:nvPr>
            <p:ph idx="1"/>
          </p:nvPr>
        </p:nvSpPr>
        <p:spPr/>
        <p:txBody>
          <a:bodyPr/>
          <a:lstStyle/>
          <a:p>
            <a:r>
              <a:rPr lang="en-US" i="1" dirty="0"/>
              <a:t>‘Timeliness and professional approach to the press release.’</a:t>
            </a:r>
            <a:endParaRPr lang="en-US" dirty="0"/>
          </a:p>
          <a:p>
            <a:r>
              <a:rPr lang="en-US" i="1" dirty="0"/>
              <a:t>‘Very friendly. Very helpful. Very quick in contact. Very insightful. Very good summary of my work.’</a:t>
            </a:r>
            <a:endParaRPr lang="en-US" dirty="0"/>
          </a:p>
          <a:p>
            <a:r>
              <a:rPr lang="en-US" i="1" dirty="0"/>
              <a:t>‘Received strong coverage; gave the authors time to comment on and edit the press release.’</a:t>
            </a:r>
            <a:endParaRPr lang="en-US" dirty="0"/>
          </a:p>
          <a:p>
            <a:r>
              <a:rPr lang="en-US" i="1" dirty="0"/>
              <a:t>‘Very quick response time in terms of media coverage - was picked up immediately by multiple news channels.’</a:t>
            </a:r>
            <a:endParaRPr lang="en-US" dirty="0"/>
          </a:p>
        </p:txBody>
      </p:sp>
      <p:sp>
        <p:nvSpPr>
          <p:cNvPr id="4" name="Footer Placeholder 3"/>
          <p:cNvSpPr>
            <a:spLocks noGrp="1"/>
          </p:cNvSpPr>
          <p:nvPr>
            <p:ph type="ftr" sz="quarter" idx="10"/>
          </p:nvPr>
        </p:nvSpPr>
        <p:spPr/>
        <p:txBody>
          <a:bodyPr/>
          <a:lstStyle/>
          <a:p>
            <a:r>
              <a:rPr lang="nl-NL" dirty="0" smtClean="0"/>
              <a:t>Gary Hughes</a:t>
            </a:r>
            <a:endParaRPr lang="en-GB" dirty="0"/>
          </a:p>
        </p:txBody>
      </p:sp>
      <p:sp>
        <p:nvSpPr>
          <p:cNvPr id="5" name="Slide Number Placeholder 4"/>
          <p:cNvSpPr>
            <a:spLocks noGrp="1"/>
          </p:cNvSpPr>
          <p:nvPr>
            <p:ph type="sldNum" sz="quarter" idx="4"/>
          </p:nvPr>
        </p:nvSpPr>
        <p:spPr/>
        <p:txBody>
          <a:bodyPr/>
          <a:lstStyle/>
          <a:p>
            <a:pPr algn="l"/>
            <a:r>
              <a:rPr lang="en-US" smtClean="0"/>
              <a:t>Page </a:t>
            </a:r>
            <a:fld id="{BB9ACB3B-81A4-6247-87B5-FC3E0A04C89B}" type="slidenum">
              <a:rPr lang="en-US" smtClean="0"/>
              <a:pPr algn="l"/>
              <a:t>43</a:t>
            </a:fld>
            <a:endParaRPr lang="en-US" dirty="0"/>
          </a:p>
        </p:txBody>
      </p:sp>
    </p:spTree>
    <p:extLst>
      <p:ext uri="{BB962C8B-B14F-4D97-AF65-F5344CB8AC3E}">
        <p14:creationId xmlns:p14="http://schemas.microsoft.com/office/powerpoint/2010/main" val="14691998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677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strategically about impact</a:t>
            </a:r>
            <a:endParaRPr lang="en-US" dirty="0"/>
          </a:p>
        </p:txBody>
      </p:sp>
      <p:sp>
        <p:nvSpPr>
          <p:cNvPr id="3" name="Content Placeholder 2"/>
          <p:cNvSpPr>
            <a:spLocks noGrp="1"/>
          </p:cNvSpPr>
          <p:nvPr>
            <p:ph idx="1"/>
          </p:nvPr>
        </p:nvSpPr>
        <p:spPr/>
        <p:txBody>
          <a:bodyPr/>
          <a:lstStyle/>
          <a:p>
            <a:r>
              <a:rPr lang="en-US" dirty="0" smtClean="0"/>
              <a:t>Contacts</a:t>
            </a:r>
          </a:p>
          <a:p>
            <a:r>
              <a:rPr lang="en-US" dirty="0" smtClean="0"/>
              <a:t>Context</a:t>
            </a:r>
          </a:p>
          <a:p>
            <a:r>
              <a:rPr lang="en-US" dirty="0" smtClean="0"/>
              <a:t>Collaborate</a:t>
            </a:r>
          </a:p>
          <a:p>
            <a:r>
              <a:rPr lang="en-US" dirty="0" smtClean="0"/>
              <a:t>Communication </a:t>
            </a:r>
            <a:endParaRPr lang="en-US" dirty="0"/>
          </a:p>
        </p:txBody>
      </p:sp>
    </p:spTree>
    <p:extLst>
      <p:ext uri="{BB962C8B-B14F-4D97-AF65-F5344CB8AC3E}">
        <p14:creationId xmlns:p14="http://schemas.microsoft.com/office/powerpoint/2010/main" val="1068647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t>
            </a:r>
            <a:endParaRPr lang="en-US" dirty="0"/>
          </a:p>
        </p:txBody>
      </p:sp>
      <p:sp>
        <p:nvSpPr>
          <p:cNvPr id="3" name="Content Placeholder 2"/>
          <p:cNvSpPr>
            <a:spLocks noGrp="1"/>
          </p:cNvSpPr>
          <p:nvPr>
            <p:ph idx="1"/>
          </p:nvPr>
        </p:nvSpPr>
        <p:spPr/>
        <p:txBody>
          <a:bodyPr/>
          <a:lstStyle/>
          <a:p>
            <a:r>
              <a:rPr lang="en-US" dirty="0" smtClean="0"/>
              <a:t>Maintain or create links outside of academia</a:t>
            </a:r>
          </a:p>
          <a:p>
            <a:pPr lvl="1"/>
            <a:r>
              <a:rPr lang="en-US" dirty="0" smtClean="0"/>
              <a:t>Part time judicial role</a:t>
            </a:r>
          </a:p>
          <a:p>
            <a:pPr lvl="1"/>
            <a:r>
              <a:rPr lang="en-US" dirty="0" smtClean="0"/>
              <a:t>Write occasional practitioner pieces</a:t>
            </a:r>
          </a:p>
          <a:p>
            <a:pPr lvl="1"/>
            <a:r>
              <a:rPr lang="en-US" dirty="0" smtClean="0"/>
              <a:t>Write statutory commentary</a:t>
            </a:r>
          </a:p>
          <a:p>
            <a:r>
              <a:rPr lang="en-US" dirty="0" smtClean="0"/>
              <a:t>Offer to do stuff for people</a:t>
            </a:r>
          </a:p>
          <a:p>
            <a:pPr lvl="1"/>
            <a:r>
              <a:rPr lang="en-US" dirty="0" smtClean="0"/>
              <a:t>Chair professional conferences</a:t>
            </a:r>
          </a:p>
          <a:p>
            <a:pPr lvl="1"/>
            <a:r>
              <a:rPr lang="en-US" dirty="0" smtClean="0"/>
              <a:t>The tower blocks network</a:t>
            </a:r>
            <a:endParaRPr lang="en-US" dirty="0"/>
          </a:p>
        </p:txBody>
      </p:sp>
    </p:spTree>
    <p:extLst>
      <p:ext uri="{BB962C8B-B14F-4D97-AF65-F5344CB8AC3E}">
        <p14:creationId xmlns:p14="http://schemas.microsoft.com/office/powerpoint/2010/main" val="911126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idx="1"/>
          </p:nvPr>
        </p:nvSpPr>
        <p:spPr/>
        <p:txBody>
          <a:bodyPr/>
          <a:lstStyle/>
          <a:p>
            <a:r>
              <a:rPr lang="en-US" dirty="0" smtClean="0"/>
              <a:t>Think hard about what it is about your work that might be of interest outside of academia</a:t>
            </a:r>
          </a:p>
          <a:p>
            <a:r>
              <a:rPr lang="en-US" dirty="0" smtClean="0"/>
              <a:t>Also think hard about what it is that makes your work unique</a:t>
            </a:r>
          </a:p>
          <a:p>
            <a:r>
              <a:rPr lang="en-US" dirty="0" smtClean="0"/>
              <a:t>Location, location, location</a:t>
            </a:r>
          </a:p>
          <a:p>
            <a:pPr lvl="1"/>
            <a:r>
              <a:rPr lang="en-US" dirty="0" smtClean="0"/>
              <a:t>Canterbury is in the south east of England and in the shadow of London with its </a:t>
            </a:r>
            <a:r>
              <a:rPr lang="en-US" dirty="0" err="1" smtClean="0"/>
              <a:t>extrordinary</a:t>
            </a:r>
            <a:r>
              <a:rPr lang="en-US" dirty="0" smtClean="0"/>
              <a:t> housing crisis</a:t>
            </a:r>
            <a:endParaRPr lang="en-US" dirty="0"/>
          </a:p>
        </p:txBody>
      </p:sp>
    </p:spTree>
    <p:extLst>
      <p:ext uri="{BB962C8B-B14F-4D97-AF65-F5344CB8AC3E}">
        <p14:creationId xmlns:p14="http://schemas.microsoft.com/office/powerpoint/2010/main" val="581539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a:t>
            </a:r>
            <a:endParaRPr lang="en-US" dirty="0"/>
          </a:p>
        </p:txBody>
      </p:sp>
      <p:sp>
        <p:nvSpPr>
          <p:cNvPr id="3" name="Content Placeholder 2"/>
          <p:cNvSpPr>
            <a:spLocks noGrp="1"/>
          </p:cNvSpPr>
          <p:nvPr>
            <p:ph idx="1"/>
          </p:nvPr>
        </p:nvSpPr>
        <p:spPr/>
        <p:txBody>
          <a:bodyPr/>
          <a:lstStyle/>
          <a:p>
            <a:r>
              <a:rPr lang="en-US" dirty="0" smtClean="0"/>
              <a:t>With other academics</a:t>
            </a:r>
          </a:p>
          <a:p>
            <a:pPr lvl="1"/>
            <a:r>
              <a:rPr lang="en-US" dirty="0" smtClean="0"/>
              <a:t>Does not affect impact</a:t>
            </a:r>
          </a:p>
          <a:p>
            <a:pPr lvl="1"/>
            <a:r>
              <a:rPr lang="en-US" dirty="0" smtClean="0"/>
              <a:t>Easier to get stuff done</a:t>
            </a:r>
          </a:p>
          <a:p>
            <a:r>
              <a:rPr lang="en-US" dirty="0" smtClean="0"/>
              <a:t>With professionals</a:t>
            </a:r>
          </a:p>
          <a:p>
            <a:pPr lvl="1"/>
            <a:r>
              <a:rPr lang="en-US" dirty="0" smtClean="0"/>
              <a:t>They have networks and understand priorities</a:t>
            </a:r>
          </a:p>
          <a:p>
            <a:r>
              <a:rPr lang="en-US" dirty="0" smtClean="0"/>
              <a:t>Remember often the non-academic world wants something quick and dirty</a:t>
            </a:r>
          </a:p>
          <a:p>
            <a:r>
              <a:rPr lang="en-US" dirty="0" smtClean="0"/>
              <a:t>People are always happy to say thank you in writing if that helps you</a:t>
            </a:r>
            <a:endParaRPr lang="en-US" dirty="0"/>
          </a:p>
        </p:txBody>
      </p:sp>
    </p:spTree>
    <p:extLst>
      <p:ext uri="{BB962C8B-B14F-4D97-AF65-F5344CB8AC3E}">
        <p14:creationId xmlns:p14="http://schemas.microsoft.com/office/powerpoint/2010/main" val="3217342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a:t>
            </a:r>
            <a:endParaRPr lang="en-US" dirty="0"/>
          </a:p>
        </p:txBody>
      </p:sp>
      <p:sp>
        <p:nvSpPr>
          <p:cNvPr id="3" name="Content Placeholder 2"/>
          <p:cNvSpPr>
            <a:spLocks noGrp="1"/>
          </p:cNvSpPr>
          <p:nvPr>
            <p:ph idx="1"/>
          </p:nvPr>
        </p:nvSpPr>
        <p:spPr/>
        <p:txBody>
          <a:bodyPr/>
          <a:lstStyle/>
          <a:p>
            <a:r>
              <a:rPr lang="en-US" dirty="0" smtClean="0"/>
              <a:t>How can you talk about your work in a way which engages a lay audience?</a:t>
            </a:r>
          </a:p>
          <a:p>
            <a:r>
              <a:rPr lang="en-US" dirty="0" smtClean="0"/>
              <a:t>Practice</a:t>
            </a:r>
          </a:p>
          <a:p>
            <a:r>
              <a:rPr lang="en-US" dirty="0" smtClean="0"/>
              <a:t>Via the media </a:t>
            </a:r>
          </a:p>
          <a:p>
            <a:r>
              <a:rPr lang="en-US" dirty="0" smtClean="0"/>
              <a:t>Learn political tricks</a:t>
            </a:r>
          </a:p>
          <a:p>
            <a:r>
              <a:rPr lang="en-US" dirty="0" smtClean="0"/>
              <a:t>Doesn’t mean you have to give up on what interests you, you just need to make it relevant</a:t>
            </a:r>
            <a:endParaRPr lang="en-US" dirty="0"/>
          </a:p>
        </p:txBody>
      </p:sp>
    </p:spTree>
    <p:extLst>
      <p:ext uri="{BB962C8B-B14F-4D97-AF65-F5344CB8AC3E}">
        <p14:creationId xmlns:p14="http://schemas.microsoft.com/office/powerpoint/2010/main" val="923954342"/>
      </p:ext>
    </p:extLst>
  </p:cSld>
  <p:clrMapOvr>
    <a:masterClrMapping/>
  </p:clrMapOvr>
</p:sld>
</file>

<file path=ppt/theme/theme1.xml><?xml version="1.0" encoding="utf-8"?>
<a:theme xmlns:a="http://schemas.openxmlformats.org/drawingml/2006/main" name="kent2013">
  <a:themeElements>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fontScheme name="bulletsandcolour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2">
        <a:dk1>
          <a:srgbClr val="000000"/>
        </a:dk1>
        <a:lt1>
          <a:srgbClr val="F9F8F5"/>
        </a:lt1>
        <a:dk2>
          <a:srgbClr val="003882"/>
        </a:dk2>
        <a:lt2>
          <a:srgbClr val="808080"/>
        </a:lt2>
        <a:accent1>
          <a:srgbClr val="008AC4"/>
        </a:accent1>
        <a:accent2>
          <a:srgbClr val="A8034F"/>
        </a:accent2>
        <a:accent3>
          <a:srgbClr val="FBFBF9"/>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3">
        <a:dk1>
          <a:srgbClr val="000000"/>
        </a:dk1>
        <a:lt1>
          <a:srgbClr val="FFFFFF"/>
        </a:lt1>
        <a:dk2>
          <a:srgbClr val="003882"/>
        </a:dk2>
        <a:lt2>
          <a:srgbClr val="808080"/>
        </a:lt2>
        <a:accent1>
          <a:srgbClr val="008AC4"/>
        </a:accent1>
        <a:accent2>
          <a:srgbClr val="B8CCDE"/>
        </a:accent2>
        <a:accent3>
          <a:srgbClr val="FFFFFF"/>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4">
        <a:dk1>
          <a:srgbClr val="000000"/>
        </a:dk1>
        <a:lt1>
          <a:srgbClr val="F9F8F5"/>
        </a:lt1>
        <a:dk2>
          <a:srgbClr val="003882"/>
        </a:dk2>
        <a:lt2>
          <a:srgbClr val="808080"/>
        </a:lt2>
        <a:accent1>
          <a:srgbClr val="008AC4"/>
        </a:accent1>
        <a:accent2>
          <a:srgbClr val="B8CCDE"/>
        </a:accent2>
        <a:accent3>
          <a:srgbClr val="FBFBF9"/>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5">
        <a:dk1>
          <a:srgbClr val="000000"/>
        </a:dk1>
        <a:lt1>
          <a:srgbClr val="FFFFFF"/>
        </a:lt1>
        <a:dk2>
          <a:srgbClr val="003882"/>
        </a:dk2>
        <a:lt2>
          <a:srgbClr val="808080"/>
        </a:lt2>
        <a:accent1>
          <a:srgbClr val="B4035C"/>
        </a:accent1>
        <a:accent2>
          <a:srgbClr val="E29A74"/>
        </a:accent2>
        <a:accent3>
          <a:srgbClr val="FFFFFF"/>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6">
        <a:dk1>
          <a:srgbClr val="000000"/>
        </a:dk1>
        <a:lt1>
          <a:srgbClr val="F9F8F5"/>
        </a:lt1>
        <a:dk2>
          <a:srgbClr val="003882"/>
        </a:dk2>
        <a:lt2>
          <a:srgbClr val="808080"/>
        </a:lt2>
        <a:accent1>
          <a:srgbClr val="B4035C"/>
        </a:accent1>
        <a:accent2>
          <a:srgbClr val="E29A74"/>
        </a:accent2>
        <a:accent3>
          <a:srgbClr val="FBFBF9"/>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7">
        <a:dk1>
          <a:srgbClr val="000000"/>
        </a:dk1>
        <a:lt1>
          <a:srgbClr val="FFFFFF"/>
        </a:lt1>
        <a:dk2>
          <a:srgbClr val="003882"/>
        </a:dk2>
        <a:lt2>
          <a:srgbClr val="808080"/>
        </a:lt2>
        <a:accent1>
          <a:srgbClr val="664A78"/>
        </a:accent1>
        <a:accent2>
          <a:srgbClr val="A891B0"/>
        </a:accent2>
        <a:accent3>
          <a:srgbClr val="FFFFFF"/>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8">
        <a:dk1>
          <a:srgbClr val="000000"/>
        </a:dk1>
        <a:lt1>
          <a:srgbClr val="FFFFFF"/>
        </a:lt1>
        <a:dk2>
          <a:srgbClr val="003882"/>
        </a:dk2>
        <a:lt2>
          <a:srgbClr val="808080"/>
        </a:lt2>
        <a:accent1>
          <a:srgbClr val="007A5E"/>
        </a:accent1>
        <a:accent2>
          <a:srgbClr val="A8B50A"/>
        </a:accent2>
        <a:accent3>
          <a:srgbClr val="FFFFFF"/>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9">
        <a:dk1>
          <a:srgbClr val="000000"/>
        </a:dk1>
        <a:lt1>
          <a:srgbClr val="FFFFFF"/>
        </a:lt1>
        <a:dk2>
          <a:srgbClr val="003882"/>
        </a:dk2>
        <a:lt2>
          <a:srgbClr val="808080"/>
        </a:lt2>
        <a:accent1>
          <a:srgbClr val="DE5433"/>
        </a:accent1>
        <a:accent2>
          <a:srgbClr val="E87D0D"/>
        </a:accent2>
        <a:accent3>
          <a:srgbClr val="FFFFFF"/>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
      <a:clrScheme name="bulletsandcolours 10">
        <a:dk1>
          <a:srgbClr val="000000"/>
        </a:dk1>
        <a:lt1>
          <a:srgbClr val="F9F8F5"/>
        </a:lt1>
        <a:dk2>
          <a:srgbClr val="003882"/>
        </a:dk2>
        <a:lt2>
          <a:srgbClr val="808080"/>
        </a:lt2>
        <a:accent1>
          <a:srgbClr val="664A78"/>
        </a:accent1>
        <a:accent2>
          <a:srgbClr val="A891B0"/>
        </a:accent2>
        <a:accent3>
          <a:srgbClr val="FBFBF9"/>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11">
        <a:dk1>
          <a:srgbClr val="000000"/>
        </a:dk1>
        <a:lt1>
          <a:srgbClr val="F9F8F5"/>
        </a:lt1>
        <a:dk2>
          <a:srgbClr val="003882"/>
        </a:dk2>
        <a:lt2>
          <a:srgbClr val="808080"/>
        </a:lt2>
        <a:accent1>
          <a:srgbClr val="007A5E"/>
        </a:accent1>
        <a:accent2>
          <a:srgbClr val="A8B50A"/>
        </a:accent2>
        <a:accent3>
          <a:srgbClr val="FBFBF9"/>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12">
        <a:dk1>
          <a:srgbClr val="000000"/>
        </a:dk1>
        <a:lt1>
          <a:srgbClr val="F9F8F5"/>
        </a:lt1>
        <a:dk2>
          <a:srgbClr val="003882"/>
        </a:dk2>
        <a:lt2>
          <a:srgbClr val="808080"/>
        </a:lt2>
        <a:accent1>
          <a:srgbClr val="DE5433"/>
        </a:accent1>
        <a:accent2>
          <a:srgbClr val="E87D0D"/>
        </a:accent2>
        <a:accent3>
          <a:srgbClr val="FBFBF9"/>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449</TotalTime>
  <Words>1749</Words>
  <Application>Microsoft Office PowerPoint</Application>
  <PresentationFormat>On-screen Show (4:3)</PresentationFormat>
  <Paragraphs>285</Paragraphs>
  <Slides>44</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Cambria</vt:lpstr>
      <vt:lpstr>Century Schoolbook</vt:lpstr>
      <vt:lpstr>Times New Roman</vt:lpstr>
      <vt:lpstr>Wingdings</vt:lpstr>
      <vt:lpstr>kent2013</vt:lpstr>
      <vt:lpstr>Embedding communication in my work</vt:lpstr>
      <vt:lpstr>MY WORK</vt:lpstr>
      <vt:lpstr>Ref case study</vt:lpstr>
      <vt:lpstr>Current work</vt:lpstr>
      <vt:lpstr>Thinking strategically about impact</vt:lpstr>
      <vt:lpstr>Contacts</vt:lpstr>
      <vt:lpstr>Context</vt:lpstr>
      <vt:lpstr>collaboration</vt:lpstr>
      <vt:lpstr>Communication </vt:lpstr>
      <vt:lpstr>PowerPoint Presentation</vt:lpstr>
      <vt:lpstr>The problem of communication &amp; impact </vt:lpstr>
      <vt:lpstr>Planning effective communication</vt:lpstr>
      <vt:lpstr>Dissemination plans</vt:lpstr>
      <vt:lpstr>Tracking Dissemination</vt:lpstr>
      <vt:lpstr>Tools </vt:lpstr>
      <vt:lpstr>Contact</vt:lpstr>
      <vt:lpstr>PowerPoint Presentation</vt:lpstr>
      <vt:lpstr>Collaborating with  industry (the outside): Academic/TT view !  Maximising Your Research Impact, 14th May,2018    Dr Gary Robinson Senior Lecturer Microbial Technology &amp; Senior Commercialisation Manager University of Kent gkr@kent.ac.uk (01227) 823530 </vt:lpstr>
      <vt:lpstr>Overview</vt:lpstr>
      <vt:lpstr>PowerPoint Presentation</vt:lpstr>
      <vt:lpstr>What does Stern report say: </vt:lpstr>
      <vt:lpstr>Why work with industry?</vt:lpstr>
      <vt:lpstr>PowerPoint Presentation</vt:lpstr>
      <vt:lpstr>Wider university context?</vt:lpstr>
      <vt:lpstr>Impact and collaboration  (1992-2014)</vt:lpstr>
      <vt:lpstr>Business Interactions.</vt:lpstr>
      <vt:lpstr>Resources that you should draw on in industrial ‘collaborations’. </vt:lpstr>
      <vt:lpstr>Lessons learnt on IMPACT (questions remaining)?</vt:lpstr>
      <vt:lpstr>Thoughts on (company) collaboration</vt:lpstr>
      <vt:lpstr>Our usual view of ownership (to prevent pipelining with public monies).</vt:lpstr>
      <vt:lpstr>Comments</vt:lpstr>
      <vt:lpstr>Questions?</vt:lpstr>
      <vt:lpstr>PowerPoint Presentation</vt:lpstr>
      <vt:lpstr>What is media today?</vt:lpstr>
      <vt:lpstr>Why work with the news media?</vt:lpstr>
      <vt:lpstr>Media Impact Survey</vt:lpstr>
      <vt:lpstr>What makes a good news story</vt:lpstr>
      <vt:lpstr>What a journalist (usually) wants to know</vt:lpstr>
      <vt:lpstr>Press Office contacts</vt:lpstr>
      <vt:lpstr>Working together</vt:lpstr>
      <vt:lpstr>Do</vt:lpstr>
      <vt:lpstr>Kent coverage 2017</vt:lpstr>
      <vt:lpstr>Feedback from researchers</vt:lpstr>
      <vt:lpstr>PowerPoint Presentation</vt:lpstr>
    </vt:vector>
  </TitlesOfParts>
  <Manager/>
  <Company>University of Kent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Kent - Generic Powerpoint template</dc:title>
  <dc:subject/>
  <dc:creator>Miles Banbery</dc:creator>
  <cp:keywords/>
  <dc:description/>
  <cp:lastModifiedBy>Josie Caplehorne</cp:lastModifiedBy>
  <cp:revision>71</cp:revision>
  <cp:lastPrinted>2017-06-08T07:33:19Z</cp:lastPrinted>
  <dcterms:created xsi:type="dcterms:W3CDTF">2013-06-07T14:52:08Z</dcterms:created>
  <dcterms:modified xsi:type="dcterms:W3CDTF">2018-05-25T07:28:47Z</dcterms:modified>
  <cp:category/>
</cp:coreProperties>
</file>