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4"/>
  </p:notesMasterIdLst>
  <p:sldIdLst>
    <p:sldId id="262" r:id="rId2"/>
    <p:sldId id="291" r:id="rId3"/>
    <p:sldId id="256" r:id="rId4"/>
    <p:sldId id="299" r:id="rId5"/>
    <p:sldId id="302" r:id="rId6"/>
    <p:sldId id="305" r:id="rId7"/>
    <p:sldId id="306" r:id="rId8"/>
    <p:sldId id="273" r:id="rId9"/>
    <p:sldId id="307" r:id="rId10"/>
    <p:sldId id="308" r:id="rId11"/>
    <p:sldId id="279" r:id="rId12"/>
    <p:sldId id="309" r:id="rId13"/>
    <p:sldId id="310" r:id="rId14"/>
    <p:sldId id="312" r:id="rId15"/>
    <p:sldId id="311" r:id="rId16"/>
    <p:sldId id="276" r:id="rId17"/>
    <p:sldId id="313" r:id="rId18"/>
    <p:sldId id="314" r:id="rId19"/>
    <p:sldId id="315" r:id="rId20"/>
    <p:sldId id="316" r:id="rId21"/>
    <p:sldId id="297" r:id="rId22"/>
    <p:sldId id="281" r:id="rId23"/>
    <p:sldId id="300" r:id="rId24"/>
    <p:sldId id="324" r:id="rId25"/>
    <p:sldId id="301" r:id="rId26"/>
    <p:sldId id="284" r:id="rId27"/>
    <p:sldId id="283" r:id="rId28"/>
    <p:sldId id="285" r:id="rId29"/>
    <p:sldId id="286" r:id="rId30"/>
    <p:sldId id="288" r:id="rId31"/>
    <p:sldId id="266" r:id="rId32"/>
    <p:sldId id="298" r:id="rId33"/>
    <p:sldId id="267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290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02" autoAdjust="0"/>
  </p:normalViewPr>
  <p:slideViewPr>
    <p:cSldViewPr snapToGrid="0" snapToObjects="1">
      <p:cViewPr>
        <p:scale>
          <a:sx n="90" d="100"/>
          <a:sy n="90" d="100"/>
        </p:scale>
        <p:origin x="-804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BB8E5-F53B-8E44-84CF-29CB3B693100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855B7-F6A2-9E45-93F9-7BBC876B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0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Very briefly – attended the session last year – ran the survey in December 2014 in the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55B7-F6A2-9E45-93F9-7BBC876BFA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8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about CILIP and LIS education initiatives</a:t>
            </a:r>
          </a:p>
          <a:p>
            <a:r>
              <a:rPr lang="en-GB" dirty="0" smtClean="0"/>
              <a:t>Looking to create an online course which integrates with other things</a:t>
            </a:r>
          </a:p>
          <a:p>
            <a:r>
              <a:rPr lang="en-GB" dirty="0" smtClean="0"/>
              <a:t>Talk about how we have also taken this to the </a:t>
            </a:r>
            <a:r>
              <a:rPr lang="en-GB" dirty="0" err="1" smtClean="0"/>
              <a:t>rightsholder</a:t>
            </a:r>
            <a:r>
              <a:rPr lang="en-GB" dirty="0" smtClean="0"/>
              <a:t> community – building trust and convincing publishers that librarians aren’t anarchists (well, not all of them)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55B7-F6A2-9E45-93F9-7BBC876BFA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8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interested in talking to you if you would like to adapt</a:t>
            </a:r>
            <a:r>
              <a:rPr lang="en-GB" baseline="0" dirty="0" smtClean="0"/>
              <a:t> it for another country and would be happy to have an all expenses paid trip to your country!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55B7-F6A2-9E45-93F9-7BBC876BFA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8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Jane to add these from the ECIL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55B7-F6A2-9E45-93F9-7BBC876BFA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2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Jane to provide a background to study (e.g. presentation at ECIL).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why we should study this now (e.g. copyright reform</a:t>
            </a:r>
            <a:r>
              <a:rPr lang="en-US" baseline="0" dirty="0" smtClean="0"/>
              <a:t> and position of libraries).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Something about how even back in 1993 Follett Review of Libraries </a:t>
            </a:r>
            <a:r>
              <a:rPr lang="en-US" baseline="0" dirty="0" err="1" smtClean="0"/>
              <a:t>recognised</a:t>
            </a:r>
            <a:r>
              <a:rPr lang="en-US" baseline="0" dirty="0" smtClean="0"/>
              <a:t> the increasingly important role librarians would play in copyright issues – related to the electronic environment</a:t>
            </a:r>
            <a:endParaRPr lang="en-GB" dirty="0" smtClean="0"/>
          </a:p>
          <a:p>
            <a:r>
              <a:rPr lang="en-GB" dirty="0" smtClean="0"/>
              <a:t>Mention the previous study </a:t>
            </a:r>
            <a:r>
              <a:rPr lang="en-GB" smtClean="0"/>
              <a:t>by Oppenheim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55B7-F6A2-9E45-93F9-7BBC876BFA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Acceptance</a:t>
            </a:r>
            <a:r>
              <a:rPr lang="en-GB" baseline="0" dirty="0" smtClean="0"/>
              <a:t> that quite a lot of discussion about copyright is dry and sends people to sleep. Sets us up for the Play your Cards Right section.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55B7-F6A2-9E45-93F9-7BBC876BFA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this point we say – let’s liven things up and make a game out it</a:t>
            </a:r>
          </a:p>
          <a:p>
            <a:endParaRPr lang="en-US" dirty="0" smtClean="0"/>
          </a:p>
          <a:p>
            <a:r>
              <a:rPr lang="en-US" dirty="0" smtClean="0"/>
              <a:t>Jane</a:t>
            </a:r>
            <a:r>
              <a:rPr lang="en-US" baseline="0" dirty="0" smtClean="0"/>
              <a:t> to hand out cards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55B7-F6A2-9E45-93F9-7BBC876BFA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4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– we don’t have access to the full data so this isn’t really</a:t>
            </a:r>
            <a:r>
              <a:rPr lang="en-GB" baseline="0" dirty="0" smtClean="0"/>
              <a:t> that accurate a comparison – The Todorova statistics (p.143) only add up to 96% so I’m assuming that the other 4% didn’t answer. This is in contrast to our findings where 25% didn’t answer this question. However we had 460 responses.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Todorova does say that of the international responses the self-evaluated awareness level is lowest for Croatian and Bulgarian respondents and highest for the French. The Turkish respondents had moderate levels of awareness.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55B7-F6A2-9E45-93F9-7BBC876BFA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0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Just mention the comparison with</a:t>
            </a:r>
            <a:r>
              <a:rPr lang="en-GB" baseline="0" dirty="0" smtClean="0"/>
              <a:t> overseas institutions rather than show another slide. 71% in the Todorova report said they had no personnel specifically appointed to be in charge of copyright issues.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55B7-F6A2-9E45-93F9-7BBC876BFA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06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We had a high response rate in the UK survey (600 + respondents)</a:t>
            </a:r>
          </a:p>
          <a:p>
            <a:pPr lvl="0"/>
            <a:r>
              <a:rPr lang="en-GB" dirty="0" smtClean="0"/>
              <a:t>LIS Professionals have higher confidence in the UK in terms of copyright literacy than elsewhere in Europe (to date). </a:t>
            </a:r>
            <a:r>
              <a:rPr lang="en-GB" i="1" dirty="0" smtClean="0"/>
              <a:t>But why is this? Probably political, social and economic factors. Could be the CLA licence. Pick up on potential issues with parochialism.                                                                                                        </a:t>
            </a:r>
            <a:endParaRPr lang="en-GB" dirty="0" smtClean="0"/>
          </a:p>
          <a:p>
            <a:pPr lvl="0"/>
            <a:r>
              <a:rPr lang="en-GB" dirty="0" smtClean="0"/>
              <a:t>UK institutions are more likely to have a dedicated Copyright Officer and an institutional policy. </a:t>
            </a:r>
            <a:r>
              <a:rPr lang="en-GB" i="1" dirty="0" smtClean="0"/>
              <a:t>However this study doesn’t really examine whether this helps.</a:t>
            </a:r>
            <a:endParaRPr lang="en-GB" dirty="0" smtClean="0"/>
          </a:p>
          <a:p>
            <a:pPr lvl="0"/>
            <a:r>
              <a:rPr lang="en-GB" dirty="0" smtClean="0"/>
              <a:t>But UK institutions not aware of international jurisdictions or organisations working in this area.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55B7-F6A2-9E45-93F9-7BBC876BFA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20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Exceptions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55B7-F6A2-9E45-93F9-7BBC876BFA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smtClean="0"/>
              <a:t>Find new image to describe the engagement Jane and Chris</a:t>
            </a:r>
            <a:r>
              <a:rPr lang="en-GB" baseline="0" dirty="0" smtClean="0"/>
              <a:t> are doing</a:t>
            </a:r>
          </a:p>
          <a:p>
            <a:pPr lvl="1"/>
            <a:endParaRPr lang="en-GB" baseline="0" dirty="0" smtClean="0"/>
          </a:p>
          <a:p>
            <a:pPr lvl="1"/>
            <a:r>
              <a:rPr lang="en-GB" baseline="0" dirty="0" smtClean="0"/>
              <a:t>OK we need a photo – I have a hat and shades, you need one too</a:t>
            </a:r>
          </a:p>
          <a:p>
            <a:pPr lvl="1"/>
            <a:endParaRPr lang="en-GB" baseline="0" dirty="0" smtClean="0"/>
          </a:p>
          <a:p>
            <a:pPr lvl="1"/>
            <a:r>
              <a:rPr lang="en-GB" baseline="0" dirty="0" smtClean="0"/>
              <a:t>Speaking to as many people as possible </a:t>
            </a:r>
          </a:p>
          <a:p>
            <a:pPr lvl="1"/>
            <a:endParaRPr lang="en-GB" baseline="0" dirty="0" smtClean="0"/>
          </a:p>
          <a:p>
            <a:pPr lvl="1"/>
            <a:r>
              <a:rPr lang="en-GB" baseline="0" dirty="0" smtClean="0"/>
              <a:t>- Lobbying CILIP 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55B7-F6A2-9E45-93F9-7BBC876BFA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E82EF6-FDBB-DC42-977E-D7829A5F2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E82EF6-FDBB-DC42-977E-D7829A5F24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112527C-95D9-2A47-B5FA-AEA6325587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SCONUL Copyright Training: January / February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8E82EF6-FDBB-DC42-977E-D7829A5F24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pn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.kr/p/mzqM" TargetMode="External"/><Relationship Id="rId2" Type="http://schemas.openxmlformats.org/officeDocument/2006/relationships/hyperlink" Target="https://flic.kr/p/frJ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ic.kr/p/8NCuPU" TargetMode="External"/><Relationship Id="rId5" Type="http://schemas.openxmlformats.org/officeDocument/2006/relationships/hyperlink" Target="https://flic.kr/p/d7dL8d" TargetMode="External"/><Relationship Id="rId4" Type="http://schemas.openxmlformats.org/officeDocument/2006/relationships/hyperlink" Target="https://flic.kr/p/aUgdnB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find.jorum.ac.uk/resources/19369" TargetMode="External"/><Relationship Id="rId7" Type="http://schemas.openxmlformats.org/officeDocument/2006/relationships/hyperlink" Target="http://ecil2014.ilconf.org/wp-content/uploads/2014/11/Todorova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da23things.wordpress.com/" TargetMode="External"/><Relationship Id="rId5" Type="http://schemas.openxmlformats.org/officeDocument/2006/relationships/hyperlink" Target="http://www.lirgjournal.org.uk/lir/ojs/index.php/lir/article/view/167/214" TargetMode="External"/><Relationship Id="rId4" Type="http://schemas.openxmlformats.org/officeDocument/2006/relationships/hyperlink" Target="https://janesecker.files.wordpress.com/2015/06/copyright-literacy-uk-high-level-summary-report-morrison-secker-20151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53" y="5888919"/>
            <a:ext cx="781050" cy="781050"/>
          </a:xfrm>
          <a:prstGeom prst="rect">
            <a:avLst/>
          </a:prstGeom>
        </p:spPr>
      </p:pic>
      <p:pic>
        <p:nvPicPr>
          <p:cNvPr id="7" name="Picture 6" descr="http://www.kent.ac.uk/brand/images/logo/Uok_Logo_RGB29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23" y="5888919"/>
            <a:ext cx="120523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7" r="685" b="30967"/>
          <a:stretch/>
        </p:blipFill>
        <p:spPr>
          <a:xfrm>
            <a:off x="1733266" y="1351128"/>
            <a:ext cx="5463921" cy="319493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5313633"/>
            <a:ext cx="8153400" cy="137273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Jane Secker and Chris Morrison</a:t>
            </a:r>
          </a:p>
          <a:p>
            <a:r>
              <a:rPr lang="en-US" dirty="0" smtClean="0"/>
              <a:t>LSE and University of Kent </a:t>
            </a:r>
          </a:p>
          <a:p>
            <a:r>
              <a:rPr lang="en-US" dirty="0" smtClean="0"/>
              <a:t>European Conference on Information Literacy, Tallinn, </a:t>
            </a:r>
            <a:br>
              <a:rPr lang="en-US" dirty="0" smtClean="0"/>
            </a:br>
            <a:r>
              <a:rPr lang="en-US" dirty="0" smtClean="0"/>
              <a:t>Estonia 19-23 October 2015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4600" y="4653154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https://</a:t>
            </a:r>
            <a:r>
              <a:rPr lang="en-US" b="1" dirty="0" smtClean="0">
                <a:solidFill>
                  <a:schemeClr val="tx2"/>
                </a:solidFill>
              </a:rPr>
              <a:t>ukcopyrightliteracy.wordpress.com		@</a:t>
            </a:r>
            <a:r>
              <a:rPr lang="en-US" b="1" dirty="0" err="1" smtClean="0">
                <a:solidFill>
                  <a:schemeClr val="tx2"/>
                </a:solidFill>
              </a:rPr>
              <a:t>UKCopyrightLit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00" y="4711050"/>
            <a:ext cx="344208" cy="2792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5" y="4666802"/>
            <a:ext cx="333029" cy="3330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244"/>
            <a:ext cx="8153400" cy="868680"/>
          </a:xfrm>
        </p:spPr>
        <p:txBody>
          <a:bodyPr>
            <a:normAutofit fontScale="90000"/>
          </a:bodyPr>
          <a:lstStyle/>
          <a:p>
            <a:r>
              <a:rPr lang="en-GB" cap="none" dirty="0">
                <a:solidFill>
                  <a:schemeClr val="tx1"/>
                </a:solidFill>
              </a:rPr>
              <a:t>Copyright Literacy in the UK: Results from a survey of library and information professionals</a:t>
            </a:r>
            <a:endParaRPr lang="en-US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125786" y="1376289"/>
            <a:ext cx="1719618" cy="2470245"/>
            <a:chOff x="900752" y="1524318"/>
            <a:chExt cx="1719618" cy="2470245"/>
          </a:xfrm>
        </p:grpSpPr>
        <p:sp>
          <p:nvSpPr>
            <p:cNvPr id="47" name="Rounded Rectangle 46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53534" cy="1007342"/>
          </a:xfrm>
        </p:spPr>
        <p:txBody>
          <a:bodyPr/>
          <a:lstStyle/>
          <a:p>
            <a:r>
              <a:rPr lang="en-GB" dirty="0" smtClean="0"/>
              <a:t>Play your cards right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289708" y="1853887"/>
            <a:ext cx="1426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</a:p>
          <a:p>
            <a:pPr algn="ctr"/>
            <a:r>
              <a:rPr lang="en-GB" dirty="0" smtClean="0"/>
              <a:t>Confidence UK</a:t>
            </a:r>
          </a:p>
          <a:p>
            <a:pPr algn="ctr"/>
            <a:r>
              <a:rPr lang="en-GB" sz="4000" b="1" dirty="0" smtClean="0"/>
              <a:t>57%</a:t>
            </a:r>
            <a:endParaRPr lang="en-GB" sz="4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2" y="1538054"/>
            <a:ext cx="608605" cy="3043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753120" y="1378402"/>
            <a:ext cx="1719618" cy="2470245"/>
            <a:chOff x="900752" y="1524318"/>
            <a:chExt cx="1719618" cy="2470245"/>
          </a:xfrm>
        </p:grpSpPr>
        <p:sp>
          <p:nvSpPr>
            <p:cNvPr id="15" name="Rounded Rectangle 14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3009" y="1883301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  <a:endParaRPr lang="en-GB" dirty="0"/>
          </a:p>
          <a:p>
            <a:pPr algn="ctr"/>
            <a:r>
              <a:rPr lang="en-GB" dirty="0"/>
              <a:t>Confidence</a:t>
            </a:r>
            <a:r>
              <a:rPr lang="en-GB" dirty="0" smtClean="0"/>
              <a:t> Europe</a:t>
            </a:r>
          </a:p>
          <a:p>
            <a:pPr algn="ctr"/>
            <a:r>
              <a:rPr lang="en-GB" sz="3600" b="1" dirty="0" smtClean="0"/>
              <a:t>33%</a:t>
            </a:r>
            <a:endParaRPr lang="en-GB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24" y="1538054"/>
            <a:ext cx="474754" cy="31592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6299573" y="1351013"/>
            <a:ext cx="1719618" cy="2470245"/>
            <a:chOff x="6207455" y="1549487"/>
            <a:chExt cx="1719618" cy="2470245"/>
          </a:xfrm>
        </p:grpSpPr>
        <p:grpSp>
          <p:nvGrpSpPr>
            <p:cNvPr id="20" name="Group 19"/>
            <p:cNvGrpSpPr/>
            <p:nvPr/>
          </p:nvGrpSpPr>
          <p:grpSpPr>
            <a:xfrm>
              <a:off x="6207455" y="1549487"/>
              <a:ext cx="1719618" cy="2470245"/>
              <a:chOff x="900752" y="1524318"/>
              <a:chExt cx="1719618" cy="2470245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382602" y="1711252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think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Important UK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833" y="2983999"/>
              <a:ext cx="1217210" cy="60860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753120" y="4108132"/>
            <a:ext cx="1719618" cy="2470245"/>
            <a:chOff x="3671247" y="4149076"/>
            <a:chExt cx="1719618" cy="2470245"/>
          </a:xfrm>
        </p:grpSpPr>
        <p:grpSp>
          <p:nvGrpSpPr>
            <p:cNvPr id="11" name="Group 10"/>
            <p:cNvGrpSpPr/>
            <p:nvPr/>
          </p:nvGrpSpPr>
          <p:grpSpPr>
            <a:xfrm>
              <a:off x="3671247" y="4149076"/>
              <a:ext cx="1719618" cy="2470245"/>
              <a:chOff x="900752" y="1524318"/>
              <a:chExt cx="1719618" cy="247024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11136" y="433209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think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Important 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474" y="5563897"/>
              <a:ext cx="949509" cy="63185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132756" y="4163037"/>
            <a:ext cx="1719618" cy="2470245"/>
            <a:chOff x="1016754" y="4163037"/>
            <a:chExt cx="1719618" cy="2470245"/>
          </a:xfrm>
        </p:grpSpPr>
        <p:grpSp>
          <p:nvGrpSpPr>
            <p:cNvPr id="8" name="Group 7"/>
            <p:cNvGrpSpPr/>
            <p:nvPr/>
          </p:nvGrpSpPr>
          <p:grpSpPr>
            <a:xfrm>
              <a:off x="1016754" y="4163037"/>
              <a:ext cx="1719618" cy="2470245"/>
              <a:chOff x="900752" y="1524318"/>
              <a:chExt cx="1719618" cy="247024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156500" y="441578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who have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UK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5000" contras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31" y="5688530"/>
              <a:ext cx="1217210" cy="60860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293890" y="4108132"/>
            <a:ext cx="1719618" cy="2470245"/>
            <a:chOff x="6225650" y="4149076"/>
            <a:chExt cx="1719618" cy="2470245"/>
          </a:xfrm>
        </p:grpSpPr>
        <p:grpSp>
          <p:nvGrpSpPr>
            <p:cNvPr id="17" name="Group 16"/>
            <p:cNvGrpSpPr/>
            <p:nvPr/>
          </p:nvGrpSpPr>
          <p:grpSpPr>
            <a:xfrm>
              <a:off x="6225650" y="4149076"/>
              <a:ext cx="1719618" cy="2470245"/>
              <a:chOff x="900752" y="1524318"/>
              <a:chExt cx="1719618" cy="247024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347344" y="4359751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who have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682" y="5586455"/>
              <a:ext cx="949509" cy="631855"/>
            </a:xfrm>
            <a:prstGeom prst="rect">
              <a:avLst/>
            </a:prstGeom>
          </p:spPr>
        </p:pic>
      </p:grpSp>
      <p:sp>
        <p:nvSpPr>
          <p:cNvPr id="41" name="Right Arrow 40"/>
          <p:cNvSpPr/>
          <p:nvPr/>
        </p:nvSpPr>
        <p:spPr>
          <a:xfrm>
            <a:off x="3002507" y="23573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7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" t="2015" r="1525" b="1953"/>
          <a:stretch/>
        </p:blipFill>
        <p:spPr bwMode="auto">
          <a:xfrm>
            <a:off x="1242917" y="372146"/>
            <a:ext cx="6816562" cy="584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5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125786" y="1376289"/>
            <a:ext cx="1719618" cy="2470245"/>
            <a:chOff x="900752" y="1524318"/>
            <a:chExt cx="1719618" cy="2470245"/>
          </a:xfrm>
        </p:grpSpPr>
        <p:sp>
          <p:nvSpPr>
            <p:cNvPr id="47" name="Rounded Rectangle 46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53534" cy="1007342"/>
          </a:xfrm>
        </p:spPr>
        <p:txBody>
          <a:bodyPr/>
          <a:lstStyle/>
          <a:p>
            <a:r>
              <a:rPr lang="en-GB" dirty="0" smtClean="0"/>
              <a:t>Play your cards right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289708" y="1853887"/>
            <a:ext cx="1426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</a:p>
          <a:p>
            <a:pPr algn="ctr"/>
            <a:r>
              <a:rPr lang="en-GB" dirty="0" smtClean="0"/>
              <a:t>Confidence UK</a:t>
            </a:r>
          </a:p>
          <a:p>
            <a:pPr algn="ctr"/>
            <a:r>
              <a:rPr lang="en-GB" sz="4000" b="1" dirty="0" smtClean="0"/>
              <a:t>57%</a:t>
            </a:r>
            <a:endParaRPr lang="en-GB" sz="4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2" y="1538054"/>
            <a:ext cx="608605" cy="3043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753120" y="1378402"/>
            <a:ext cx="1719618" cy="2470245"/>
            <a:chOff x="900752" y="1524318"/>
            <a:chExt cx="1719618" cy="2470245"/>
          </a:xfrm>
        </p:grpSpPr>
        <p:sp>
          <p:nvSpPr>
            <p:cNvPr id="15" name="Rounded Rectangle 14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3009" y="1883301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  <a:endParaRPr lang="en-GB" dirty="0"/>
          </a:p>
          <a:p>
            <a:pPr algn="ctr"/>
            <a:r>
              <a:rPr lang="en-GB" dirty="0"/>
              <a:t>Confidence</a:t>
            </a:r>
            <a:r>
              <a:rPr lang="en-GB" dirty="0" smtClean="0"/>
              <a:t> Europe</a:t>
            </a:r>
          </a:p>
          <a:p>
            <a:pPr algn="ctr"/>
            <a:r>
              <a:rPr lang="en-GB" sz="3600" b="1" dirty="0" smtClean="0"/>
              <a:t>33%</a:t>
            </a:r>
            <a:endParaRPr lang="en-GB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24" y="1538054"/>
            <a:ext cx="474754" cy="31592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6299569" y="1351012"/>
            <a:ext cx="1719618" cy="2470245"/>
            <a:chOff x="6207455" y="1549487"/>
            <a:chExt cx="1719618" cy="2470245"/>
          </a:xfrm>
        </p:grpSpPr>
        <p:grpSp>
          <p:nvGrpSpPr>
            <p:cNvPr id="20" name="Group 19"/>
            <p:cNvGrpSpPr/>
            <p:nvPr/>
          </p:nvGrpSpPr>
          <p:grpSpPr>
            <a:xfrm>
              <a:off x="6207455" y="1549487"/>
              <a:ext cx="1719618" cy="2470245"/>
              <a:chOff x="900752" y="1524318"/>
              <a:chExt cx="1719618" cy="2470245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382602" y="1711252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% think ©</a:t>
              </a:r>
              <a:endParaRPr lang="en-GB" dirty="0"/>
            </a:p>
            <a:p>
              <a:pPr algn="ctr"/>
              <a:r>
                <a:rPr lang="en-GB" dirty="0" smtClean="0"/>
                <a:t>Policy Important UK</a:t>
              </a:r>
              <a:endParaRPr lang="en-GB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833" y="2983999"/>
              <a:ext cx="1217210" cy="60860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753120" y="4108132"/>
            <a:ext cx="1719618" cy="2470245"/>
            <a:chOff x="3671247" y="4149076"/>
            <a:chExt cx="1719618" cy="2470245"/>
          </a:xfrm>
        </p:grpSpPr>
        <p:grpSp>
          <p:nvGrpSpPr>
            <p:cNvPr id="11" name="Group 10"/>
            <p:cNvGrpSpPr/>
            <p:nvPr/>
          </p:nvGrpSpPr>
          <p:grpSpPr>
            <a:xfrm>
              <a:off x="3671247" y="4149076"/>
              <a:ext cx="1719618" cy="2470245"/>
              <a:chOff x="900752" y="1524318"/>
              <a:chExt cx="1719618" cy="247024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11136" y="433209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think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Important 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474" y="5563897"/>
              <a:ext cx="949509" cy="63185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132756" y="4163037"/>
            <a:ext cx="1719618" cy="2470245"/>
            <a:chOff x="1016754" y="4163037"/>
            <a:chExt cx="1719618" cy="2470245"/>
          </a:xfrm>
        </p:grpSpPr>
        <p:grpSp>
          <p:nvGrpSpPr>
            <p:cNvPr id="8" name="Group 7"/>
            <p:cNvGrpSpPr/>
            <p:nvPr/>
          </p:nvGrpSpPr>
          <p:grpSpPr>
            <a:xfrm>
              <a:off x="1016754" y="4163037"/>
              <a:ext cx="1719618" cy="2470245"/>
              <a:chOff x="900752" y="1524318"/>
              <a:chExt cx="1719618" cy="247024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156500" y="441578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who have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UK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5000" contras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31" y="5688530"/>
              <a:ext cx="1217210" cy="60860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299569" y="4105860"/>
            <a:ext cx="1719618" cy="2470245"/>
            <a:chOff x="6225650" y="4149076"/>
            <a:chExt cx="1719618" cy="2470245"/>
          </a:xfrm>
        </p:grpSpPr>
        <p:grpSp>
          <p:nvGrpSpPr>
            <p:cNvPr id="17" name="Group 16"/>
            <p:cNvGrpSpPr/>
            <p:nvPr/>
          </p:nvGrpSpPr>
          <p:grpSpPr>
            <a:xfrm>
              <a:off x="6225650" y="4149076"/>
              <a:ext cx="1719618" cy="2470245"/>
              <a:chOff x="900752" y="1524318"/>
              <a:chExt cx="1719618" cy="247024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347344" y="4359751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who have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682" y="5586455"/>
              <a:ext cx="949509" cy="631855"/>
            </a:xfrm>
            <a:prstGeom prst="rect">
              <a:avLst/>
            </a:prstGeom>
          </p:spPr>
        </p:pic>
      </p:grpSp>
      <p:sp>
        <p:nvSpPr>
          <p:cNvPr id="41" name="Right Arrow 40"/>
          <p:cNvSpPr/>
          <p:nvPr/>
        </p:nvSpPr>
        <p:spPr>
          <a:xfrm>
            <a:off x="3002507" y="23573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ight Arrow 41"/>
          <p:cNvSpPr/>
          <p:nvPr/>
        </p:nvSpPr>
        <p:spPr>
          <a:xfrm>
            <a:off x="5584205" y="23725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125786" y="1376289"/>
            <a:ext cx="1719618" cy="2470245"/>
            <a:chOff x="900752" y="1524318"/>
            <a:chExt cx="1719618" cy="2470245"/>
          </a:xfrm>
        </p:grpSpPr>
        <p:sp>
          <p:nvSpPr>
            <p:cNvPr id="47" name="Rounded Rectangle 46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53534" cy="1007342"/>
          </a:xfrm>
        </p:spPr>
        <p:txBody>
          <a:bodyPr/>
          <a:lstStyle/>
          <a:p>
            <a:r>
              <a:rPr lang="en-GB" dirty="0" smtClean="0"/>
              <a:t>Play your cards right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289708" y="1853887"/>
            <a:ext cx="1426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</a:p>
          <a:p>
            <a:pPr algn="ctr"/>
            <a:r>
              <a:rPr lang="en-GB" dirty="0" smtClean="0"/>
              <a:t>Confidence UK</a:t>
            </a:r>
          </a:p>
          <a:p>
            <a:pPr algn="ctr"/>
            <a:r>
              <a:rPr lang="en-GB" sz="4000" b="1" dirty="0" smtClean="0"/>
              <a:t>57%</a:t>
            </a:r>
            <a:endParaRPr lang="en-GB" sz="4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2" y="1538054"/>
            <a:ext cx="608605" cy="3043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753120" y="1378402"/>
            <a:ext cx="1719618" cy="2470245"/>
            <a:chOff x="900752" y="1524318"/>
            <a:chExt cx="1719618" cy="2470245"/>
          </a:xfrm>
        </p:grpSpPr>
        <p:sp>
          <p:nvSpPr>
            <p:cNvPr id="15" name="Rounded Rectangle 14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3009" y="1883301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  <a:endParaRPr lang="en-GB" dirty="0"/>
          </a:p>
          <a:p>
            <a:pPr algn="ctr"/>
            <a:r>
              <a:rPr lang="en-GB" dirty="0"/>
              <a:t>Confidence</a:t>
            </a:r>
            <a:r>
              <a:rPr lang="en-GB" dirty="0" smtClean="0"/>
              <a:t> Europe</a:t>
            </a:r>
          </a:p>
          <a:p>
            <a:pPr algn="ctr"/>
            <a:r>
              <a:rPr lang="en-GB" sz="3600" b="1" dirty="0" smtClean="0"/>
              <a:t>33%</a:t>
            </a:r>
            <a:endParaRPr lang="en-GB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24" y="1538054"/>
            <a:ext cx="474754" cy="3159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299569" y="1351012"/>
            <a:ext cx="1719618" cy="2470245"/>
            <a:chOff x="900752" y="1524318"/>
            <a:chExt cx="1719618" cy="2470245"/>
          </a:xfrm>
        </p:grpSpPr>
        <p:sp>
          <p:nvSpPr>
            <p:cNvPr id="21" name="Rounded Rectangle 20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474716" y="1881177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think ©</a:t>
            </a:r>
            <a:endParaRPr lang="en-GB" dirty="0"/>
          </a:p>
          <a:p>
            <a:pPr algn="ctr"/>
            <a:r>
              <a:rPr lang="en-GB" dirty="0" smtClean="0"/>
              <a:t>Policy Important UK</a:t>
            </a:r>
          </a:p>
          <a:p>
            <a:pPr algn="ctr"/>
            <a:r>
              <a:rPr lang="en-GB" sz="3600" b="1" dirty="0" smtClean="0"/>
              <a:t>76%</a:t>
            </a:r>
            <a:endParaRPr lang="en-GB" sz="36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75" y="1539626"/>
            <a:ext cx="641805" cy="32090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753120" y="4108132"/>
            <a:ext cx="1719618" cy="2470245"/>
            <a:chOff x="3671247" y="4149076"/>
            <a:chExt cx="1719618" cy="2470245"/>
          </a:xfrm>
        </p:grpSpPr>
        <p:grpSp>
          <p:nvGrpSpPr>
            <p:cNvPr id="11" name="Group 10"/>
            <p:cNvGrpSpPr/>
            <p:nvPr/>
          </p:nvGrpSpPr>
          <p:grpSpPr>
            <a:xfrm>
              <a:off x="3671247" y="4149076"/>
              <a:ext cx="1719618" cy="2470245"/>
              <a:chOff x="900752" y="1524318"/>
              <a:chExt cx="1719618" cy="247024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11136" y="433209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think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Important 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474" y="5563897"/>
              <a:ext cx="949509" cy="63185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132756" y="4163037"/>
            <a:ext cx="1719618" cy="2470245"/>
            <a:chOff x="1016754" y="4163037"/>
            <a:chExt cx="1719618" cy="2470245"/>
          </a:xfrm>
        </p:grpSpPr>
        <p:grpSp>
          <p:nvGrpSpPr>
            <p:cNvPr id="8" name="Group 7"/>
            <p:cNvGrpSpPr/>
            <p:nvPr/>
          </p:nvGrpSpPr>
          <p:grpSpPr>
            <a:xfrm>
              <a:off x="1016754" y="4163037"/>
              <a:ext cx="1719618" cy="2470245"/>
              <a:chOff x="900752" y="1524318"/>
              <a:chExt cx="1719618" cy="247024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156500" y="441578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who have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UK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5000" contras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31" y="5688530"/>
              <a:ext cx="1217210" cy="60860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299569" y="4105860"/>
            <a:ext cx="1719618" cy="2470245"/>
            <a:chOff x="6225650" y="4149076"/>
            <a:chExt cx="1719618" cy="2470245"/>
          </a:xfrm>
        </p:grpSpPr>
        <p:grpSp>
          <p:nvGrpSpPr>
            <p:cNvPr id="17" name="Group 16"/>
            <p:cNvGrpSpPr/>
            <p:nvPr/>
          </p:nvGrpSpPr>
          <p:grpSpPr>
            <a:xfrm>
              <a:off x="6225650" y="4149076"/>
              <a:ext cx="1719618" cy="2470245"/>
              <a:chOff x="900752" y="1524318"/>
              <a:chExt cx="1719618" cy="247024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347344" y="4359751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who have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682" y="5586455"/>
              <a:ext cx="949509" cy="631855"/>
            </a:xfrm>
            <a:prstGeom prst="rect">
              <a:avLst/>
            </a:prstGeom>
          </p:spPr>
        </p:pic>
      </p:grpSp>
      <p:sp>
        <p:nvSpPr>
          <p:cNvPr id="41" name="Right Arrow 40"/>
          <p:cNvSpPr/>
          <p:nvPr/>
        </p:nvSpPr>
        <p:spPr>
          <a:xfrm>
            <a:off x="3002507" y="23573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ight Arrow 41"/>
          <p:cNvSpPr/>
          <p:nvPr/>
        </p:nvSpPr>
        <p:spPr>
          <a:xfrm>
            <a:off x="5584205" y="23725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125786" y="1376289"/>
            <a:ext cx="1719618" cy="2470245"/>
            <a:chOff x="900752" y="1524318"/>
            <a:chExt cx="1719618" cy="2470245"/>
          </a:xfrm>
        </p:grpSpPr>
        <p:sp>
          <p:nvSpPr>
            <p:cNvPr id="47" name="Rounded Rectangle 46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53534" cy="1007342"/>
          </a:xfrm>
        </p:spPr>
        <p:txBody>
          <a:bodyPr/>
          <a:lstStyle/>
          <a:p>
            <a:r>
              <a:rPr lang="en-GB" dirty="0" smtClean="0"/>
              <a:t>Play your cards right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289708" y="1853887"/>
            <a:ext cx="1426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</a:p>
          <a:p>
            <a:pPr algn="ctr"/>
            <a:r>
              <a:rPr lang="en-GB" dirty="0" smtClean="0"/>
              <a:t>Confidence UK</a:t>
            </a:r>
          </a:p>
          <a:p>
            <a:pPr algn="ctr"/>
            <a:r>
              <a:rPr lang="en-GB" sz="4000" b="1" dirty="0" smtClean="0"/>
              <a:t>57%</a:t>
            </a:r>
            <a:endParaRPr lang="en-GB" sz="4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2" y="1538054"/>
            <a:ext cx="608605" cy="3043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753120" y="1378402"/>
            <a:ext cx="1719618" cy="2470245"/>
            <a:chOff x="900752" y="1524318"/>
            <a:chExt cx="1719618" cy="2470245"/>
          </a:xfrm>
        </p:grpSpPr>
        <p:sp>
          <p:nvSpPr>
            <p:cNvPr id="15" name="Rounded Rectangle 14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3009" y="1883301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  <a:endParaRPr lang="en-GB" dirty="0"/>
          </a:p>
          <a:p>
            <a:pPr algn="ctr"/>
            <a:r>
              <a:rPr lang="en-GB" dirty="0"/>
              <a:t>Confidence</a:t>
            </a:r>
            <a:r>
              <a:rPr lang="en-GB" dirty="0" smtClean="0"/>
              <a:t> Europe</a:t>
            </a:r>
          </a:p>
          <a:p>
            <a:pPr algn="ctr"/>
            <a:r>
              <a:rPr lang="en-GB" sz="3600" b="1" dirty="0" smtClean="0"/>
              <a:t>33%</a:t>
            </a:r>
            <a:endParaRPr lang="en-GB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24" y="1538054"/>
            <a:ext cx="474754" cy="3159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299569" y="1351012"/>
            <a:ext cx="1719618" cy="2470245"/>
            <a:chOff x="900752" y="1524318"/>
            <a:chExt cx="1719618" cy="2470245"/>
          </a:xfrm>
        </p:grpSpPr>
        <p:sp>
          <p:nvSpPr>
            <p:cNvPr id="21" name="Rounded Rectangle 20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474716" y="1881177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think ©</a:t>
            </a:r>
            <a:endParaRPr lang="en-GB" dirty="0"/>
          </a:p>
          <a:p>
            <a:pPr algn="ctr"/>
            <a:r>
              <a:rPr lang="en-GB" dirty="0" smtClean="0"/>
              <a:t>Policy Important UK</a:t>
            </a:r>
          </a:p>
          <a:p>
            <a:pPr algn="ctr"/>
            <a:r>
              <a:rPr lang="en-GB" sz="3600" b="1" dirty="0" smtClean="0"/>
              <a:t>76%</a:t>
            </a:r>
            <a:endParaRPr lang="en-GB" sz="36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75" y="1539626"/>
            <a:ext cx="641805" cy="32090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753120" y="4108132"/>
            <a:ext cx="1719618" cy="2470245"/>
            <a:chOff x="3671247" y="4149076"/>
            <a:chExt cx="1719618" cy="2470245"/>
          </a:xfrm>
        </p:grpSpPr>
        <p:grpSp>
          <p:nvGrpSpPr>
            <p:cNvPr id="11" name="Group 10"/>
            <p:cNvGrpSpPr/>
            <p:nvPr/>
          </p:nvGrpSpPr>
          <p:grpSpPr>
            <a:xfrm>
              <a:off x="3671247" y="4149076"/>
              <a:ext cx="1719618" cy="2470245"/>
              <a:chOff x="900752" y="1524318"/>
              <a:chExt cx="1719618" cy="247024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11136" y="433209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think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Important 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474" y="5563897"/>
              <a:ext cx="949509" cy="63185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132756" y="4163037"/>
            <a:ext cx="1719618" cy="2470245"/>
            <a:chOff x="1016754" y="4163037"/>
            <a:chExt cx="1719618" cy="2470245"/>
          </a:xfrm>
        </p:grpSpPr>
        <p:grpSp>
          <p:nvGrpSpPr>
            <p:cNvPr id="8" name="Group 7"/>
            <p:cNvGrpSpPr/>
            <p:nvPr/>
          </p:nvGrpSpPr>
          <p:grpSpPr>
            <a:xfrm>
              <a:off x="1016754" y="4163037"/>
              <a:ext cx="1719618" cy="2470245"/>
              <a:chOff x="900752" y="1524318"/>
              <a:chExt cx="1719618" cy="247024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156500" y="441578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% who have ©</a:t>
              </a:r>
              <a:endParaRPr lang="en-GB" dirty="0"/>
            </a:p>
            <a:p>
              <a:pPr algn="ctr"/>
              <a:r>
                <a:rPr lang="en-GB" dirty="0" smtClean="0"/>
                <a:t>Policy </a:t>
              </a:r>
            </a:p>
            <a:p>
              <a:pPr algn="ctr"/>
              <a:r>
                <a:rPr lang="en-GB" dirty="0" smtClean="0"/>
                <a:t>UK</a:t>
              </a:r>
              <a:endParaRPr lang="en-GB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5000" contras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31" y="5688530"/>
              <a:ext cx="1217210" cy="60860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299569" y="4105860"/>
            <a:ext cx="1719618" cy="2470245"/>
            <a:chOff x="6225650" y="4149076"/>
            <a:chExt cx="1719618" cy="2470245"/>
          </a:xfrm>
        </p:grpSpPr>
        <p:grpSp>
          <p:nvGrpSpPr>
            <p:cNvPr id="17" name="Group 16"/>
            <p:cNvGrpSpPr/>
            <p:nvPr/>
          </p:nvGrpSpPr>
          <p:grpSpPr>
            <a:xfrm>
              <a:off x="6225650" y="4149076"/>
              <a:ext cx="1719618" cy="2470245"/>
              <a:chOff x="900752" y="1524318"/>
              <a:chExt cx="1719618" cy="247024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347344" y="4359751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who have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682" y="5586455"/>
              <a:ext cx="949509" cy="631855"/>
            </a:xfrm>
            <a:prstGeom prst="rect">
              <a:avLst/>
            </a:prstGeom>
          </p:spPr>
        </p:pic>
      </p:grpSp>
      <p:sp>
        <p:nvSpPr>
          <p:cNvPr id="41" name="Right Arrow 40"/>
          <p:cNvSpPr/>
          <p:nvPr/>
        </p:nvSpPr>
        <p:spPr>
          <a:xfrm>
            <a:off x="3002507" y="23573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ight Arrow 41"/>
          <p:cNvSpPr/>
          <p:nvPr/>
        </p:nvSpPr>
        <p:spPr>
          <a:xfrm>
            <a:off x="5584205" y="23725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>
            <a:off x="354841" y="5097873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125786" y="1376289"/>
            <a:ext cx="1719618" cy="2470245"/>
            <a:chOff x="900752" y="1524318"/>
            <a:chExt cx="1719618" cy="2470245"/>
          </a:xfrm>
        </p:grpSpPr>
        <p:sp>
          <p:nvSpPr>
            <p:cNvPr id="47" name="Rounded Rectangle 46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53534" cy="1007342"/>
          </a:xfrm>
        </p:spPr>
        <p:txBody>
          <a:bodyPr/>
          <a:lstStyle/>
          <a:p>
            <a:r>
              <a:rPr lang="en-GB" dirty="0" smtClean="0"/>
              <a:t>Play your cards right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289708" y="1853887"/>
            <a:ext cx="1426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</a:p>
          <a:p>
            <a:pPr algn="ctr"/>
            <a:r>
              <a:rPr lang="en-GB" dirty="0" smtClean="0"/>
              <a:t>Confidence UK</a:t>
            </a:r>
          </a:p>
          <a:p>
            <a:pPr algn="ctr"/>
            <a:r>
              <a:rPr lang="en-GB" sz="4000" b="1" dirty="0" smtClean="0"/>
              <a:t>57%</a:t>
            </a:r>
            <a:endParaRPr lang="en-GB" sz="4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2" y="1538054"/>
            <a:ext cx="608605" cy="3043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753120" y="1378402"/>
            <a:ext cx="1719618" cy="2470245"/>
            <a:chOff x="900752" y="1524318"/>
            <a:chExt cx="1719618" cy="2470245"/>
          </a:xfrm>
        </p:grpSpPr>
        <p:sp>
          <p:nvSpPr>
            <p:cNvPr id="15" name="Rounded Rectangle 14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3009" y="1883301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  <a:endParaRPr lang="en-GB" dirty="0"/>
          </a:p>
          <a:p>
            <a:pPr algn="ctr"/>
            <a:r>
              <a:rPr lang="en-GB" dirty="0"/>
              <a:t>Confidence</a:t>
            </a:r>
            <a:r>
              <a:rPr lang="en-GB" dirty="0" smtClean="0"/>
              <a:t> Europe</a:t>
            </a:r>
          </a:p>
          <a:p>
            <a:pPr algn="ctr"/>
            <a:r>
              <a:rPr lang="en-GB" sz="3600" b="1" dirty="0" smtClean="0"/>
              <a:t>33%</a:t>
            </a:r>
            <a:endParaRPr lang="en-GB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24" y="1538054"/>
            <a:ext cx="474754" cy="3159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299569" y="1351012"/>
            <a:ext cx="1719618" cy="2470245"/>
            <a:chOff x="900752" y="1524318"/>
            <a:chExt cx="1719618" cy="2470245"/>
          </a:xfrm>
        </p:grpSpPr>
        <p:sp>
          <p:nvSpPr>
            <p:cNvPr id="21" name="Rounded Rectangle 20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474716" y="1881177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think ©</a:t>
            </a:r>
            <a:endParaRPr lang="en-GB" dirty="0"/>
          </a:p>
          <a:p>
            <a:pPr algn="ctr"/>
            <a:r>
              <a:rPr lang="en-GB" dirty="0" smtClean="0"/>
              <a:t>Policy Important UK</a:t>
            </a:r>
          </a:p>
          <a:p>
            <a:pPr algn="ctr"/>
            <a:r>
              <a:rPr lang="en-GB" sz="3600" b="1" dirty="0" smtClean="0"/>
              <a:t>76%</a:t>
            </a:r>
            <a:endParaRPr lang="en-GB" sz="36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75" y="1525978"/>
            <a:ext cx="641805" cy="32090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753120" y="4108132"/>
            <a:ext cx="1719618" cy="2470245"/>
            <a:chOff x="3671247" y="4149076"/>
            <a:chExt cx="1719618" cy="2470245"/>
          </a:xfrm>
        </p:grpSpPr>
        <p:grpSp>
          <p:nvGrpSpPr>
            <p:cNvPr id="11" name="Group 10"/>
            <p:cNvGrpSpPr/>
            <p:nvPr/>
          </p:nvGrpSpPr>
          <p:grpSpPr>
            <a:xfrm>
              <a:off x="3671247" y="4149076"/>
              <a:ext cx="1719618" cy="2470245"/>
              <a:chOff x="900752" y="1524318"/>
              <a:chExt cx="1719618" cy="247024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11136" y="433209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think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Important 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474" y="5563897"/>
              <a:ext cx="949509" cy="63185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132756" y="4163037"/>
            <a:ext cx="1719618" cy="2470245"/>
            <a:chOff x="900752" y="1524318"/>
            <a:chExt cx="1719618" cy="2470245"/>
          </a:xfrm>
        </p:grpSpPr>
        <p:sp>
          <p:nvSpPr>
            <p:cNvPr id="9" name="Rounded Rectangle 8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43201" y="4665719"/>
            <a:ext cx="1426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who have ©</a:t>
            </a:r>
            <a:endParaRPr lang="en-GB" dirty="0"/>
          </a:p>
          <a:p>
            <a:pPr algn="ctr"/>
            <a:r>
              <a:rPr lang="en-GB" dirty="0" smtClean="0"/>
              <a:t>Policy </a:t>
            </a:r>
          </a:p>
          <a:p>
            <a:pPr algn="ctr"/>
            <a:r>
              <a:rPr lang="en-GB" dirty="0" smtClean="0"/>
              <a:t>UK</a:t>
            </a:r>
          </a:p>
          <a:p>
            <a:pPr algn="ctr"/>
            <a:r>
              <a:rPr lang="en-GB" sz="3600" b="1" dirty="0" smtClean="0"/>
              <a:t>63%</a:t>
            </a:r>
            <a:endParaRPr lang="en-GB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42" y="4340386"/>
            <a:ext cx="667918" cy="333959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299569" y="4105860"/>
            <a:ext cx="1719618" cy="2470245"/>
            <a:chOff x="6225650" y="4149076"/>
            <a:chExt cx="1719618" cy="2470245"/>
          </a:xfrm>
        </p:grpSpPr>
        <p:grpSp>
          <p:nvGrpSpPr>
            <p:cNvPr id="17" name="Group 16"/>
            <p:cNvGrpSpPr/>
            <p:nvPr/>
          </p:nvGrpSpPr>
          <p:grpSpPr>
            <a:xfrm>
              <a:off x="6225650" y="4149076"/>
              <a:ext cx="1719618" cy="2470245"/>
              <a:chOff x="900752" y="1524318"/>
              <a:chExt cx="1719618" cy="247024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347344" y="4359751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who have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682" y="5586455"/>
              <a:ext cx="949509" cy="631855"/>
            </a:xfrm>
            <a:prstGeom prst="rect">
              <a:avLst/>
            </a:prstGeom>
          </p:spPr>
        </p:pic>
      </p:grpSp>
      <p:sp>
        <p:nvSpPr>
          <p:cNvPr id="41" name="Right Arrow 40"/>
          <p:cNvSpPr/>
          <p:nvPr/>
        </p:nvSpPr>
        <p:spPr>
          <a:xfrm>
            <a:off x="3002507" y="23573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ight Arrow 41"/>
          <p:cNvSpPr/>
          <p:nvPr/>
        </p:nvSpPr>
        <p:spPr>
          <a:xfrm>
            <a:off x="5584205" y="23725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>
            <a:off x="354841" y="5097873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3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1883" r="1139" b="1883"/>
          <a:stretch/>
        </p:blipFill>
        <p:spPr bwMode="auto">
          <a:xfrm>
            <a:off x="341641" y="1073889"/>
            <a:ext cx="8518015" cy="474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7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125786" y="1376289"/>
            <a:ext cx="1719618" cy="2470245"/>
            <a:chOff x="900752" y="1524318"/>
            <a:chExt cx="1719618" cy="2470245"/>
          </a:xfrm>
        </p:grpSpPr>
        <p:sp>
          <p:nvSpPr>
            <p:cNvPr id="47" name="Rounded Rectangle 46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53534" cy="1007342"/>
          </a:xfrm>
        </p:spPr>
        <p:txBody>
          <a:bodyPr/>
          <a:lstStyle/>
          <a:p>
            <a:r>
              <a:rPr lang="en-GB" dirty="0" smtClean="0"/>
              <a:t>Play your cards right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289708" y="1853887"/>
            <a:ext cx="1426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</a:p>
          <a:p>
            <a:pPr algn="ctr"/>
            <a:r>
              <a:rPr lang="en-GB" dirty="0" smtClean="0"/>
              <a:t>Confidence UK</a:t>
            </a:r>
          </a:p>
          <a:p>
            <a:pPr algn="ctr"/>
            <a:r>
              <a:rPr lang="en-GB" sz="4000" b="1" dirty="0" smtClean="0"/>
              <a:t>57%</a:t>
            </a:r>
            <a:endParaRPr lang="en-GB" sz="4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2" y="1538054"/>
            <a:ext cx="608605" cy="3043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753120" y="1378402"/>
            <a:ext cx="1719618" cy="2470245"/>
            <a:chOff x="900752" y="1524318"/>
            <a:chExt cx="1719618" cy="2470245"/>
          </a:xfrm>
        </p:grpSpPr>
        <p:sp>
          <p:nvSpPr>
            <p:cNvPr id="15" name="Rounded Rectangle 14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3009" y="1883301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  <a:endParaRPr lang="en-GB" dirty="0"/>
          </a:p>
          <a:p>
            <a:pPr algn="ctr"/>
            <a:r>
              <a:rPr lang="en-GB" dirty="0"/>
              <a:t>Confidence</a:t>
            </a:r>
            <a:r>
              <a:rPr lang="en-GB" dirty="0" smtClean="0"/>
              <a:t> Europe</a:t>
            </a:r>
          </a:p>
          <a:p>
            <a:pPr algn="ctr"/>
            <a:r>
              <a:rPr lang="en-GB" sz="3600" b="1" dirty="0" smtClean="0"/>
              <a:t>33%</a:t>
            </a:r>
            <a:endParaRPr lang="en-GB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24" y="1538054"/>
            <a:ext cx="474754" cy="3159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299569" y="1351012"/>
            <a:ext cx="1719618" cy="2470245"/>
            <a:chOff x="900752" y="1524318"/>
            <a:chExt cx="1719618" cy="2470245"/>
          </a:xfrm>
        </p:grpSpPr>
        <p:sp>
          <p:nvSpPr>
            <p:cNvPr id="21" name="Rounded Rectangle 20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474716" y="1881177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think ©</a:t>
            </a:r>
            <a:endParaRPr lang="en-GB" dirty="0"/>
          </a:p>
          <a:p>
            <a:pPr algn="ctr"/>
            <a:r>
              <a:rPr lang="en-GB" dirty="0" smtClean="0"/>
              <a:t>Policy Important UK</a:t>
            </a:r>
          </a:p>
          <a:p>
            <a:pPr algn="ctr"/>
            <a:r>
              <a:rPr lang="en-GB" sz="3600" b="1" dirty="0" smtClean="0"/>
              <a:t>76%</a:t>
            </a:r>
            <a:endParaRPr lang="en-GB" sz="36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75" y="1525978"/>
            <a:ext cx="641805" cy="32090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753120" y="4108132"/>
            <a:ext cx="1719618" cy="2470245"/>
            <a:chOff x="3671247" y="4149076"/>
            <a:chExt cx="1719618" cy="2470245"/>
          </a:xfrm>
        </p:grpSpPr>
        <p:grpSp>
          <p:nvGrpSpPr>
            <p:cNvPr id="11" name="Group 10"/>
            <p:cNvGrpSpPr/>
            <p:nvPr/>
          </p:nvGrpSpPr>
          <p:grpSpPr>
            <a:xfrm>
              <a:off x="3671247" y="4149076"/>
              <a:ext cx="1719618" cy="2470245"/>
              <a:chOff x="900752" y="1524318"/>
              <a:chExt cx="1719618" cy="247024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11136" y="433209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% think ©</a:t>
              </a:r>
              <a:endParaRPr lang="en-GB" dirty="0"/>
            </a:p>
            <a:p>
              <a:pPr algn="ctr"/>
              <a:r>
                <a:rPr lang="en-GB" dirty="0" smtClean="0"/>
                <a:t>Policy Important Europe</a:t>
              </a:r>
              <a:endParaRPr lang="en-GB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474" y="5563897"/>
              <a:ext cx="949509" cy="63185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132756" y="4163037"/>
            <a:ext cx="1719618" cy="2470245"/>
            <a:chOff x="900752" y="1524318"/>
            <a:chExt cx="1719618" cy="2470245"/>
          </a:xfrm>
        </p:grpSpPr>
        <p:sp>
          <p:nvSpPr>
            <p:cNvPr id="9" name="Rounded Rectangle 8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43201" y="4665719"/>
            <a:ext cx="1426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who have ©</a:t>
            </a:r>
            <a:endParaRPr lang="en-GB" dirty="0"/>
          </a:p>
          <a:p>
            <a:pPr algn="ctr"/>
            <a:r>
              <a:rPr lang="en-GB" dirty="0" smtClean="0"/>
              <a:t>Policy </a:t>
            </a:r>
          </a:p>
          <a:p>
            <a:pPr algn="ctr"/>
            <a:r>
              <a:rPr lang="en-GB" dirty="0" smtClean="0"/>
              <a:t>UK</a:t>
            </a:r>
          </a:p>
          <a:p>
            <a:pPr algn="ctr"/>
            <a:r>
              <a:rPr lang="en-GB" sz="3600" b="1" dirty="0" smtClean="0"/>
              <a:t>63%</a:t>
            </a:r>
            <a:endParaRPr lang="en-GB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42" y="4340386"/>
            <a:ext cx="667918" cy="333959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299569" y="4105860"/>
            <a:ext cx="1719618" cy="2470245"/>
            <a:chOff x="6225650" y="4149076"/>
            <a:chExt cx="1719618" cy="2470245"/>
          </a:xfrm>
        </p:grpSpPr>
        <p:grpSp>
          <p:nvGrpSpPr>
            <p:cNvPr id="17" name="Group 16"/>
            <p:cNvGrpSpPr/>
            <p:nvPr/>
          </p:nvGrpSpPr>
          <p:grpSpPr>
            <a:xfrm>
              <a:off x="6225650" y="4149076"/>
              <a:ext cx="1719618" cy="2470245"/>
              <a:chOff x="900752" y="1524318"/>
              <a:chExt cx="1719618" cy="247024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347344" y="4359751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who have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682" y="5586455"/>
              <a:ext cx="949509" cy="631855"/>
            </a:xfrm>
            <a:prstGeom prst="rect">
              <a:avLst/>
            </a:prstGeom>
          </p:spPr>
        </p:pic>
      </p:grpSp>
      <p:sp>
        <p:nvSpPr>
          <p:cNvPr id="41" name="Right Arrow 40"/>
          <p:cNvSpPr/>
          <p:nvPr/>
        </p:nvSpPr>
        <p:spPr>
          <a:xfrm>
            <a:off x="3002507" y="23573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ight Arrow 41"/>
          <p:cNvSpPr/>
          <p:nvPr/>
        </p:nvSpPr>
        <p:spPr>
          <a:xfrm>
            <a:off x="5584205" y="23725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>
            <a:off x="354841" y="5097873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>
            <a:off x="3022977" y="5097873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125786" y="1376289"/>
            <a:ext cx="1719618" cy="2470245"/>
            <a:chOff x="900752" y="1524318"/>
            <a:chExt cx="1719618" cy="2470245"/>
          </a:xfrm>
        </p:grpSpPr>
        <p:sp>
          <p:nvSpPr>
            <p:cNvPr id="47" name="Rounded Rectangle 46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53534" cy="1007342"/>
          </a:xfrm>
        </p:spPr>
        <p:txBody>
          <a:bodyPr/>
          <a:lstStyle/>
          <a:p>
            <a:r>
              <a:rPr lang="en-GB" dirty="0" smtClean="0"/>
              <a:t>Play your cards right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289708" y="1853887"/>
            <a:ext cx="1426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</a:p>
          <a:p>
            <a:pPr algn="ctr"/>
            <a:r>
              <a:rPr lang="en-GB" dirty="0" smtClean="0"/>
              <a:t>Confidence UK</a:t>
            </a:r>
          </a:p>
          <a:p>
            <a:pPr algn="ctr"/>
            <a:r>
              <a:rPr lang="en-GB" sz="4000" b="1" dirty="0" smtClean="0"/>
              <a:t>57%</a:t>
            </a:r>
            <a:endParaRPr lang="en-GB" sz="4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2" y="1538054"/>
            <a:ext cx="608605" cy="3043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753120" y="1378402"/>
            <a:ext cx="1719618" cy="2470245"/>
            <a:chOff x="900752" y="1524318"/>
            <a:chExt cx="1719618" cy="2470245"/>
          </a:xfrm>
        </p:grpSpPr>
        <p:sp>
          <p:nvSpPr>
            <p:cNvPr id="15" name="Rounded Rectangle 14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3009" y="1883301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  <a:endParaRPr lang="en-GB" dirty="0"/>
          </a:p>
          <a:p>
            <a:pPr algn="ctr"/>
            <a:r>
              <a:rPr lang="en-GB" dirty="0"/>
              <a:t>Confidence</a:t>
            </a:r>
            <a:r>
              <a:rPr lang="en-GB" dirty="0" smtClean="0"/>
              <a:t> Europe</a:t>
            </a:r>
          </a:p>
          <a:p>
            <a:pPr algn="ctr"/>
            <a:r>
              <a:rPr lang="en-GB" sz="3600" b="1" dirty="0" smtClean="0"/>
              <a:t>33%</a:t>
            </a:r>
            <a:endParaRPr lang="en-GB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70" y="1538054"/>
            <a:ext cx="520508" cy="34637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299569" y="1351012"/>
            <a:ext cx="1719618" cy="2470245"/>
            <a:chOff x="900752" y="1524318"/>
            <a:chExt cx="1719618" cy="2470245"/>
          </a:xfrm>
        </p:grpSpPr>
        <p:sp>
          <p:nvSpPr>
            <p:cNvPr id="21" name="Rounded Rectangle 20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474716" y="1881177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think ©</a:t>
            </a:r>
            <a:endParaRPr lang="en-GB" dirty="0"/>
          </a:p>
          <a:p>
            <a:pPr algn="ctr"/>
            <a:r>
              <a:rPr lang="en-GB" dirty="0" smtClean="0"/>
              <a:t>Policy Important UK</a:t>
            </a:r>
          </a:p>
          <a:p>
            <a:pPr algn="ctr"/>
            <a:r>
              <a:rPr lang="en-GB" sz="3600" b="1" dirty="0" smtClean="0"/>
              <a:t>76%</a:t>
            </a:r>
            <a:endParaRPr lang="en-GB" sz="36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75" y="1525978"/>
            <a:ext cx="641805" cy="32090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53120" y="4108132"/>
            <a:ext cx="1719618" cy="2470245"/>
            <a:chOff x="900752" y="1524318"/>
            <a:chExt cx="1719618" cy="2470245"/>
          </a:xfrm>
        </p:grpSpPr>
        <p:sp>
          <p:nvSpPr>
            <p:cNvPr id="12" name="Rounded Rectangle 11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875948" y="4658928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think ©</a:t>
            </a:r>
            <a:endParaRPr lang="en-GB" dirty="0"/>
          </a:p>
          <a:p>
            <a:pPr algn="ctr"/>
            <a:r>
              <a:rPr lang="en-GB" dirty="0" smtClean="0"/>
              <a:t>Policy Important Europe</a:t>
            </a:r>
          </a:p>
          <a:p>
            <a:pPr algn="ctr"/>
            <a:r>
              <a:rPr lang="en-GB" sz="3600" b="1" dirty="0" smtClean="0"/>
              <a:t>84%</a:t>
            </a:r>
            <a:endParaRPr lang="en-GB" sz="36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70" y="4289451"/>
            <a:ext cx="566261" cy="37682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32756" y="4163037"/>
            <a:ext cx="1719618" cy="2470245"/>
            <a:chOff x="900752" y="1524318"/>
            <a:chExt cx="1719618" cy="2470245"/>
          </a:xfrm>
        </p:grpSpPr>
        <p:sp>
          <p:nvSpPr>
            <p:cNvPr id="9" name="Rounded Rectangle 8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43201" y="4665719"/>
            <a:ext cx="1426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who have ©</a:t>
            </a:r>
            <a:endParaRPr lang="en-GB" dirty="0"/>
          </a:p>
          <a:p>
            <a:pPr algn="ctr"/>
            <a:r>
              <a:rPr lang="en-GB" dirty="0" smtClean="0"/>
              <a:t>Policy </a:t>
            </a:r>
          </a:p>
          <a:p>
            <a:pPr algn="ctr"/>
            <a:r>
              <a:rPr lang="en-GB" dirty="0" smtClean="0"/>
              <a:t>UK</a:t>
            </a:r>
          </a:p>
          <a:p>
            <a:pPr algn="ctr"/>
            <a:r>
              <a:rPr lang="en-GB" sz="3600" b="1" dirty="0" smtClean="0"/>
              <a:t>63%</a:t>
            </a:r>
            <a:endParaRPr lang="en-GB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42" y="4340386"/>
            <a:ext cx="667918" cy="333959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299569" y="4105860"/>
            <a:ext cx="1719618" cy="2470245"/>
            <a:chOff x="6225650" y="4149076"/>
            <a:chExt cx="1719618" cy="2470245"/>
          </a:xfrm>
        </p:grpSpPr>
        <p:grpSp>
          <p:nvGrpSpPr>
            <p:cNvPr id="17" name="Group 16"/>
            <p:cNvGrpSpPr/>
            <p:nvPr/>
          </p:nvGrpSpPr>
          <p:grpSpPr>
            <a:xfrm>
              <a:off x="6225650" y="4149076"/>
              <a:ext cx="1719618" cy="2470245"/>
              <a:chOff x="900752" y="1524318"/>
              <a:chExt cx="1719618" cy="247024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347344" y="4359751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who have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682" y="5586455"/>
              <a:ext cx="949509" cy="631855"/>
            </a:xfrm>
            <a:prstGeom prst="rect">
              <a:avLst/>
            </a:prstGeom>
          </p:spPr>
        </p:pic>
      </p:grpSp>
      <p:sp>
        <p:nvSpPr>
          <p:cNvPr id="41" name="Right Arrow 40"/>
          <p:cNvSpPr/>
          <p:nvPr/>
        </p:nvSpPr>
        <p:spPr>
          <a:xfrm>
            <a:off x="3002507" y="23573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ight Arrow 41"/>
          <p:cNvSpPr/>
          <p:nvPr/>
        </p:nvSpPr>
        <p:spPr>
          <a:xfrm>
            <a:off x="5584205" y="23725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>
            <a:off x="354841" y="5097873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>
            <a:off x="3022977" y="5097873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7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125786" y="1376289"/>
            <a:ext cx="1719618" cy="2470245"/>
            <a:chOff x="900752" y="1524318"/>
            <a:chExt cx="1719618" cy="2470245"/>
          </a:xfrm>
        </p:grpSpPr>
        <p:sp>
          <p:nvSpPr>
            <p:cNvPr id="47" name="Rounded Rectangle 46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53534" cy="1007342"/>
          </a:xfrm>
        </p:spPr>
        <p:txBody>
          <a:bodyPr/>
          <a:lstStyle/>
          <a:p>
            <a:r>
              <a:rPr lang="en-GB" dirty="0" smtClean="0"/>
              <a:t>Play your cards right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289708" y="1853887"/>
            <a:ext cx="1426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</a:p>
          <a:p>
            <a:pPr algn="ctr"/>
            <a:r>
              <a:rPr lang="en-GB" dirty="0" smtClean="0"/>
              <a:t>Confidence UK</a:t>
            </a:r>
          </a:p>
          <a:p>
            <a:pPr algn="ctr"/>
            <a:r>
              <a:rPr lang="en-GB" sz="4000" b="1" dirty="0" smtClean="0"/>
              <a:t>57%</a:t>
            </a:r>
            <a:endParaRPr lang="en-GB" sz="4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2" y="1538054"/>
            <a:ext cx="608605" cy="3043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753120" y="1378402"/>
            <a:ext cx="1719618" cy="2470245"/>
            <a:chOff x="900752" y="1524318"/>
            <a:chExt cx="1719618" cy="2470245"/>
          </a:xfrm>
        </p:grpSpPr>
        <p:sp>
          <p:nvSpPr>
            <p:cNvPr id="15" name="Rounded Rectangle 14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3009" y="1883301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  <a:endParaRPr lang="en-GB" dirty="0"/>
          </a:p>
          <a:p>
            <a:pPr algn="ctr"/>
            <a:r>
              <a:rPr lang="en-GB" dirty="0"/>
              <a:t>Confidence</a:t>
            </a:r>
            <a:r>
              <a:rPr lang="en-GB" dirty="0" smtClean="0"/>
              <a:t> Europe</a:t>
            </a:r>
          </a:p>
          <a:p>
            <a:pPr algn="ctr"/>
            <a:r>
              <a:rPr lang="en-GB" sz="3600" b="1" dirty="0" smtClean="0"/>
              <a:t>33%</a:t>
            </a:r>
            <a:endParaRPr lang="en-GB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70" y="1538054"/>
            <a:ext cx="520508" cy="34637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299569" y="1351012"/>
            <a:ext cx="1719618" cy="2470245"/>
            <a:chOff x="900752" y="1524318"/>
            <a:chExt cx="1719618" cy="2470245"/>
          </a:xfrm>
        </p:grpSpPr>
        <p:sp>
          <p:nvSpPr>
            <p:cNvPr id="21" name="Rounded Rectangle 20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474716" y="1881177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think ©</a:t>
            </a:r>
            <a:endParaRPr lang="en-GB" dirty="0"/>
          </a:p>
          <a:p>
            <a:pPr algn="ctr"/>
            <a:r>
              <a:rPr lang="en-GB" dirty="0" smtClean="0"/>
              <a:t>Policy Important UK</a:t>
            </a:r>
          </a:p>
          <a:p>
            <a:pPr algn="ctr"/>
            <a:r>
              <a:rPr lang="en-GB" sz="3600" b="1" dirty="0" smtClean="0"/>
              <a:t>76%</a:t>
            </a:r>
            <a:endParaRPr lang="en-GB" sz="36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75" y="1525978"/>
            <a:ext cx="641805" cy="32090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53120" y="4108132"/>
            <a:ext cx="1719618" cy="2470245"/>
            <a:chOff x="900752" y="1524318"/>
            <a:chExt cx="1719618" cy="2470245"/>
          </a:xfrm>
        </p:grpSpPr>
        <p:sp>
          <p:nvSpPr>
            <p:cNvPr id="12" name="Rounded Rectangle 11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875948" y="4658928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think ©</a:t>
            </a:r>
            <a:endParaRPr lang="en-GB" dirty="0"/>
          </a:p>
          <a:p>
            <a:pPr algn="ctr"/>
            <a:r>
              <a:rPr lang="en-GB" dirty="0" smtClean="0"/>
              <a:t>Policy Important Europe</a:t>
            </a:r>
          </a:p>
          <a:p>
            <a:pPr algn="ctr"/>
            <a:r>
              <a:rPr lang="en-GB" sz="3600" b="1" dirty="0" smtClean="0"/>
              <a:t>84%</a:t>
            </a:r>
            <a:endParaRPr lang="en-GB" sz="36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70" y="4289451"/>
            <a:ext cx="566261" cy="37682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32756" y="4163037"/>
            <a:ext cx="1719618" cy="2470245"/>
            <a:chOff x="900752" y="1524318"/>
            <a:chExt cx="1719618" cy="2470245"/>
          </a:xfrm>
        </p:grpSpPr>
        <p:sp>
          <p:nvSpPr>
            <p:cNvPr id="9" name="Rounded Rectangle 8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43201" y="4665719"/>
            <a:ext cx="1426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who have ©</a:t>
            </a:r>
            <a:endParaRPr lang="en-GB" dirty="0"/>
          </a:p>
          <a:p>
            <a:pPr algn="ctr"/>
            <a:r>
              <a:rPr lang="en-GB" dirty="0" smtClean="0"/>
              <a:t>Policy </a:t>
            </a:r>
          </a:p>
          <a:p>
            <a:pPr algn="ctr"/>
            <a:r>
              <a:rPr lang="en-GB" dirty="0" smtClean="0"/>
              <a:t>UK</a:t>
            </a:r>
          </a:p>
          <a:p>
            <a:pPr algn="ctr"/>
            <a:r>
              <a:rPr lang="en-GB" sz="3600" b="1" dirty="0" smtClean="0"/>
              <a:t>63%</a:t>
            </a:r>
            <a:endParaRPr lang="en-GB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42" y="4340386"/>
            <a:ext cx="667918" cy="333959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299569" y="4105860"/>
            <a:ext cx="1719618" cy="2470245"/>
            <a:chOff x="6225650" y="4149076"/>
            <a:chExt cx="1719618" cy="2470245"/>
          </a:xfrm>
        </p:grpSpPr>
        <p:grpSp>
          <p:nvGrpSpPr>
            <p:cNvPr id="17" name="Group 16"/>
            <p:cNvGrpSpPr/>
            <p:nvPr/>
          </p:nvGrpSpPr>
          <p:grpSpPr>
            <a:xfrm>
              <a:off x="6225650" y="4149076"/>
              <a:ext cx="1719618" cy="2470245"/>
              <a:chOff x="900752" y="1524318"/>
              <a:chExt cx="1719618" cy="247024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347344" y="4359751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% who have ©</a:t>
              </a:r>
              <a:endParaRPr lang="en-GB" dirty="0"/>
            </a:p>
            <a:p>
              <a:pPr algn="ctr"/>
              <a:r>
                <a:rPr lang="en-GB" dirty="0" smtClean="0"/>
                <a:t>Policy </a:t>
              </a:r>
            </a:p>
            <a:p>
              <a:pPr algn="ctr"/>
              <a:r>
                <a:rPr lang="en-GB" dirty="0" smtClean="0"/>
                <a:t>Europe</a:t>
              </a:r>
              <a:endParaRPr lang="en-GB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682" y="5586455"/>
              <a:ext cx="949509" cy="631855"/>
            </a:xfrm>
            <a:prstGeom prst="rect">
              <a:avLst/>
            </a:prstGeom>
          </p:spPr>
        </p:pic>
      </p:grpSp>
      <p:sp>
        <p:nvSpPr>
          <p:cNvPr id="41" name="Right Arrow 40"/>
          <p:cNvSpPr/>
          <p:nvPr/>
        </p:nvSpPr>
        <p:spPr>
          <a:xfrm>
            <a:off x="3002507" y="23573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ight Arrow 41"/>
          <p:cNvSpPr/>
          <p:nvPr/>
        </p:nvSpPr>
        <p:spPr>
          <a:xfrm>
            <a:off x="5584205" y="23725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>
            <a:off x="354841" y="5097873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>
            <a:off x="3022977" y="5097873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Arrow 38"/>
          <p:cNvSpPr/>
          <p:nvPr/>
        </p:nvSpPr>
        <p:spPr>
          <a:xfrm>
            <a:off x="5584205" y="5057022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7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Copyright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125786" y="1376289"/>
            <a:ext cx="1719618" cy="2470245"/>
            <a:chOff x="900752" y="1524318"/>
            <a:chExt cx="1719618" cy="2470245"/>
          </a:xfrm>
        </p:grpSpPr>
        <p:sp>
          <p:nvSpPr>
            <p:cNvPr id="47" name="Rounded Rectangle 46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53534" cy="1007342"/>
          </a:xfrm>
        </p:spPr>
        <p:txBody>
          <a:bodyPr/>
          <a:lstStyle/>
          <a:p>
            <a:r>
              <a:rPr lang="en-GB" dirty="0" smtClean="0"/>
              <a:t>Play your cards right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289708" y="1853887"/>
            <a:ext cx="1426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</a:p>
          <a:p>
            <a:pPr algn="ctr"/>
            <a:r>
              <a:rPr lang="en-GB" dirty="0" smtClean="0"/>
              <a:t>Confidence UK</a:t>
            </a:r>
          </a:p>
          <a:p>
            <a:pPr algn="ctr"/>
            <a:r>
              <a:rPr lang="en-GB" sz="4000" b="1" dirty="0" smtClean="0"/>
              <a:t>57%</a:t>
            </a:r>
            <a:endParaRPr lang="en-GB" sz="4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2" y="1538054"/>
            <a:ext cx="608605" cy="3043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753120" y="1378402"/>
            <a:ext cx="1719618" cy="2470245"/>
            <a:chOff x="900752" y="1524318"/>
            <a:chExt cx="1719618" cy="2470245"/>
          </a:xfrm>
        </p:grpSpPr>
        <p:sp>
          <p:nvSpPr>
            <p:cNvPr id="15" name="Rounded Rectangle 14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3009" y="1883301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  <a:endParaRPr lang="en-GB" dirty="0"/>
          </a:p>
          <a:p>
            <a:pPr algn="ctr"/>
            <a:r>
              <a:rPr lang="en-GB" dirty="0"/>
              <a:t>Confidence</a:t>
            </a:r>
            <a:r>
              <a:rPr lang="en-GB" dirty="0" smtClean="0"/>
              <a:t> Europe</a:t>
            </a:r>
          </a:p>
          <a:p>
            <a:pPr algn="ctr"/>
            <a:r>
              <a:rPr lang="en-GB" sz="3600" b="1" dirty="0" smtClean="0"/>
              <a:t>33%</a:t>
            </a:r>
            <a:endParaRPr lang="en-GB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6299569" y="1351012"/>
            <a:ext cx="1719618" cy="2470245"/>
            <a:chOff x="900752" y="1524318"/>
            <a:chExt cx="1719618" cy="2470245"/>
          </a:xfrm>
        </p:grpSpPr>
        <p:sp>
          <p:nvSpPr>
            <p:cNvPr id="21" name="Rounded Rectangle 20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474716" y="1881177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think ©</a:t>
            </a:r>
            <a:endParaRPr lang="en-GB" dirty="0"/>
          </a:p>
          <a:p>
            <a:pPr algn="ctr"/>
            <a:r>
              <a:rPr lang="en-GB" dirty="0" smtClean="0"/>
              <a:t>Policy Important UK</a:t>
            </a:r>
          </a:p>
          <a:p>
            <a:pPr algn="ctr"/>
            <a:r>
              <a:rPr lang="en-GB" sz="3600" b="1" dirty="0" smtClean="0"/>
              <a:t>76%</a:t>
            </a:r>
            <a:endParaRPr lang="en-GB" sz="36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75" y="1525978"/>
            <a:ext cx="641805" cy="32090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53120" y="4108132"/>
            <a:ext cx="1719618" cy="2470245"/>
            <a:chOff x="900752" y="1524318"/>
            <a:chExt cx="1719618" cy="2470245"/>
          </a:xfrm>
        </p:grpSpPr>
        <p:sp>
          <p:nvSpPr>
            <p:cNvPr id="12" name="Rounded Rectangle 11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875948" y="4658928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think ©</a:t>
            </a:r>
            <a:endParaRPr lang="en-GB" dirty="0"/>
          </a:p>
          <a:p>
            <a:pPr algn="ctr"/>
            <a:r>
              <a:rPr lang="en-GB" dirty="0" smtClean="0"/>
              <a:t>Policy Important Europe</a:t>
            </a:r>
          </a:p>
          <a:p>
            <a:pPr algn="ctr"/>
            <a:r>
              <a:rPr lang="en-GB" sz="3600" b="1" dirty="0" smtClean="0"/>
              <a:t>84%</a:t>
            </a:r>
            <a:endParaRPr lang="en-GB" sz="36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70" y="4289451"/>
            <a:ext cx="566261" cy="37682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32756" y="4163037"/>
            <a:ext cx="1719618" cy="2470245"/>
            <a:chOff x="900752" y="1524318"/>
            <a:chExt cx="1719618" cy="2470245"/>
          </a:xfrm>
        </p:grpSpPr>
        <p:sp>
          <p:nvSpPr>
            <p:cNvPr id="9" name="Rounded Rectangle 8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43201" y="4665719"/>
            <a:ext cx="1426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who have ©</a:t>
            </a:r>
            <a:endParaRPr lang="en-GB" dirty="0"/>
          </a:p>
          <a:p>
            <a:pPr algn="ctr"/>
            <a:r>
              <a:rPr lang="en-GB" dirty="0" smtClean="0"/>
              <a:t>Policy </a:t>
            </a:r>
          </a:p>
          <a:p>
            <a:pPr algn="ctr"/>
            <a:r>
              <a:rPr lang="en-GB" dirty="0" smtClean="0"/>
              <a:t>UK</a:t>
            </a:r>
          </a:p>
          <a:p>
            <a:pPr algn="ctr"/>
            <a:r>
              <a:rPr lang="en-GB" sz="3600" b="1" dirty="0" smtClean="0"/>
              <a:t>63%</a:t>
            </a:r>
            <a:endParaRPr lang="en-GB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42" y="4340386"/>
            <a:ext cx="667918" cy="33395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299569" y="4105860"/>
            <a:ext cx="1719618" cy="2470245"/>
            <a:chOff x="900752" y="1524318"/>
            <a:chExt cx="1719618" cy="2470245"/>
          </a:xfrm>
        </p:grpSpPr>
        <p:sp>
          <p:nvSpPr>
            <p:cNvPr id="18" name="Rounded Rectangle 17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474716" y="4663315"/>
            <a:ext cx="142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who have ©</a:t>
            </a:r>
            <a:endParaRPr lang="en-GB" dirty="0"/>
          </a:p>
          <a:p>
            <a:pPr algn="ctr"/>
            <a:r>
              <a:rPr lang="en-GB" dirty="0" smtClean="0"/>
              <a:t>Policy </a:t>
            </a:r>
          </a:p>
          <a:p>
            <a:pPr algn="ctr"/>
            <a:r>
              <a:rPr lang="en-GB" dirty="0" smtClean="0"/>
              <a:t>Europe</a:t>
            </a:r>
          </a:p>
          <a:p>
            <a:pPr algn="ctr"/>
            <a:r>
              <a:rPr lang="en-GB" sz="3600" b="1" dirty="0" smtClean="0"/>
              <a:t>29%</a:t>
            </a:r>
            <a:endParaRPr lang="en-GB" sz="3600" b="1" dirty="0"/>
          </a:p>
        </p:txBody>
      </p:sp>
      <p:sp>
        <p:nvSpPr>
          <p:cNvPr id="41" name="Right Arrow 40"/>
          <p:cNvSpPr/>
          <p:nvPr/>
        </p:nvSpPr>
        <p:spPr>
          <a:xfrm>
            <a:off x="3002507" y="23573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ight Arrow 41"/>
          <p:cNvSpPr/>
          <p:nvPr/>
        </p:nvSpPr>
        <p:spPr>
          <a:xfrm>
            <a:off x="5584205" y="23725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>
            <a:off x="354841" y="5097873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>
            <a:off x="3022977" y="5097873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Arrow 38"/>
          <p:cNvSpPr/>
          <p:nvPr/>
        </p:nvSpPr>
        <p:spPr>
          <a:xfrm>
            <a:off x="5584205" y="5057022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19" y="4289451"/>
            <a:ext cx="566261" cy="37682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10" y="1538054"/>
            <a:ext cx="566261" cy="37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seckerj\AppData\Local\Microsoft\Windows\Temporary Internet Files\Content.IE5\753A330I\MP900402161[1]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9"/>
          <a:stretch>
            <a:fillRect/>
          </a:stretch>
        </p:blipFill>
        <p:spPr bwMode="auto">
          <a:xfrm>
            <a:off x="-108520" y="-327026"/>
            <a:ext cx="9252520" cy="735642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21272" cy="1371600"/>
          </a:xfrm>
        </p:spPr>
        <p:txBody>
          <a:bodyPr/>
          <a:lstStyle/>
          <a:p>
            <a:r>
              <a:rPr lang="en-GB" dirty="0" smtClean="0"/>
              <a:t>The united kingdom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34086" cy="4597400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Why the higher </a:t>
            </a:r>
            <a:r>
              <a:rPr lang="en-GB" dirty="0"/>
              <a:t>response rate in the UK </a:t>
            </a:r>
            <a:r>
              <a:rPr lang="en-GB" dirty="0" smtClean="0"/>
              <a:t>(613 started, 417 complete responses)?</a:t>
            </a:r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GB" dirty="0" smtClean="0"/>
              <a:t>Why do LIS </a:t>
            </a:r>
            <a:r>
              <a:rPr lang="en-GB" dirty="0"/>
              <a:t>Professionals have higher confidence in the UK in terms of copyright literacy than elsewhere in Europe </a:t>
            </a:r>
            <a:r>
              <a:rPr lang="en-GB" dirty="0" smtClean="0"/>
              <a:t>?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UK </a:t>
            </a:r>
            <a:r>
              <a:rPr lang="en-GB" dirty="0"/>
              <a:t>institutions are more likely to have a dedicated Copyright Officer and an institutional policy. </a:t>
            </a:r>
            <a:r>
              <a:rPr lang="en-GB" i="1" dirty="0"/>
              <a:t>However this study doesn’t really examine </a:t>
            </a:r>
            <a:r>
              <a:rPr lang="en-GB" i="1" dirty="0" smtClean="0"/>
              <a:t>what they do, whether makes a difference.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Why are </a:t>
            </a:r>
            <a:r>
              <a:rPr lang="en-GB" dirty="0"/>
              <a:t>UK institutions not aware of international jurisdictions or </a:t>
            </a:r>
            <a:r>
              <a:rPr lang="en-GB" dirty="0" smtClean="0"/>
              <a:t>organisations (e.g. WIPO, EIFL)  </a:t>
            </a:r>
            <a:r>
              <a:rPr lang="en-GB" dirty="0"/>
              <a:t>working in this </a:t>
            </a:r>
            <a:r>
              <a:rPr lang="en-GB" dirty="0" smtClean="0"/>
              <a:t>area?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7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75863" cy="1371600"/>
          </a:xfrm>
        </p:spPr>
        <p:txBody>
          <a:bodyPr/>
          <a:lstStyle/>
          <a:p>
            <a:r>
              <a:rPr lang="en-GB" dirty="0" smtClean="0"/>
              <a:t>LIS Education and CPD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30669"/>
              </p:ext>
            </p:extLst>
          </p:nvPr>
        </p:nvGraphicFramePr>
        <p:xfrm>
          <a:off x="630072" y="1609119"/>
          <a:ext cx="7463051" cy="4600404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4556077"/>
                <a:gridCol w="1609052"/>
                <a:gridCol w="1297922"/>
              </a:tblGrid>
              <a:tr h="3056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Topic / Issue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smtClean="0">
                          <a:effectLst/>
                        </a:rPr>
                        <a:t>LIS</a:t>
                      </a:r>
                      <a:r>
                        <a:rPr lang="en-GB" sz="1600" b="1" u="none" strike="noStrike" baseline="0" dirty="0" smtClean="0">
                          <a:effectLst/>
                        </a:rPr>
                        <a:t> Education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smtClean="0">
                          <a:effectLst/>
                        </a:rPr>
                        <a:t>LIS CPD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5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Overview of UK copyright legislation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5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Recent updates to the law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5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Copyright exceptions / relation to </a:t>
                      </a:r>
                      <a:r>
                        <a:rPr lang="en-US" sz="1600" u="none" strike="noStrike" dirty="0" err="1">
                          <a:effectLst/>
                        </a:rPr>
                        <a:t>licences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7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Practical application of copyright law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5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Digital copyright / copyright and the internet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56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Creative Commons / copyleft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56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Fair dealing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56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Specific Licensing schemes e.g. CLA, ERA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56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As per previous answer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56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Exceptions for libraries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5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Open access and institutional repositories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56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International copyright law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56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Licensing of digital resources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56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How to protect IP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6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9244" cy="137160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5400" dirty="0" smtClean="0">
              <a:latin typeface="+mj-lt"/>
            </a:endParaRPr>
          </a:p>
          <a:p>
            <a:r>
              <a:rPr lang="en-GB" sz="5400" dirty="0" smtClean="0">
                <a:latin typeface="+mj-lt"/>
              </a:rPr>
              <a:t>EDUCATION &amp; CPD</a:t>
            </a:r>
            <a:endParaRPr lang="en-GB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68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9244" cy="1371600"/>
          </a:xfrm>
        </p:spPr>
        <p:txBody>
          <a:bodyPr>
            <a:normAutofit/>
          </a:bodyPr>
          <a:lstStyle/>
          <a:p>
            <a:r>
              <a:rPr lang="en-GB" dirty="0" smtClean="0"/>
              <a:t>Education &amp; </a:t>
            </a:r>
            <a:r>
              <a:rPr lang="en-GB" dirty="0" err="1" smtClean="0"/>
              <a:t>cpd</a:t>
            </a:r>
            <a:r>
              <a:rPr lang="en-GB" dirty="0" smtClean="0"/>
              <a:t>: what should it cover?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General copyright awareness / copyright duration/ using images /fair dealing and quotation / digital content rights / creative commons / understanding terms &amp; conditions &amp; re-use licenses / implications of non-compliance (but in a good way using carrot not stick</a:t>
            </a:r>
            <a:r>
              <a:rPr lang="en-GB" i="1" dirty="0" smtClean="0"/>
              <a:t>)…. Whatever </a:t>
            </a:r>
            <a:r>
              <a:rPr lang="en-GB" i="1" dirty="0"/>
              <a:t>it is it needs to be clear and as jargon free as possible to stop people glazing over.</a:t>
            </a:r>
            <a:endParaRPr lang="en-GB" dirty="0"/>
          </a:p>
        </p:txBody>
      </p:sp>
      <p:pic>
        <p:nvPicPr>
          <p:cNvPr id="4" name="Picture 2" descr="C:\Users\seckerj\AppData\Local\Microsoft\Windows\Temporary Internet Files\Content.IE5\HK56T7AB\MP9003089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56" y="3863002"/>
            <a:ext cx="4083425" cy="2715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615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9244" cy="1371600"/>
          </a:xfrm>
        </p:spPr>
        <p:txBody>
          <a:bodyPr>
            <a:normAutofit/>
          </a:bodyPr>
          <a:lstStyle/>
          <a:p>
            <a:r>
              <a:rPr lang="en-GB" dirty="0" smtClean="0"/>
              <a:t>Education &amp; </a:t>
            </a:r>
            <a:r>
              <a:rPr lang="en-GB" dirty="0" err="1" smtClean="0"/>
              <a:t>cdp</a:t>
            </a:r>
            <a:r>
              <a:rPr lang="en-GB" dirty="0" smtClean="0"/>
              <a:t>: what should it cover?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>
                <a:solidFill>
                  <a:schemeClr val="bg1">
                    <a:lumMod val="85000"/>
                  </a:schemeClr>
                </a:solidFill>
              </a:rPr>
              <a:t>General copyright awareness / copyright duration/ using images /fair dealing and quotation / digital content rights / creative commons / understanding terms &amp; conditions &amp; re-use licenses / implications of non-compliance (but in a good way using carrot not stick</a:t>
            </a:r>
            <a:r>
              <a:rPr lang="en-GB" i="1" dirty="0" smtClean="0">
                <a:solidFill>
                  <a:schemeClr val="bg1">
                    <a:lumMod val="85000"/>
                  </a:schemeClr>
                </a:solidFill>
              </a:rPr>
              <a:t>)…. </a:t>
            </a:r>
            <a:r>
              <a:rPr lang="en-GB" i="1" dirty="0" smtClean="0">
                <a:solidFill>
                  <a:srgbClr val="D1282E"/>
                </a:solidFill>
              </a:rPr>
              <a:t>Whatever </a:t>
            </a:r>
            <a:r>
              <a:rPr lang="en-GB" i="1" dirty="0">
                <a:solidFill>
                  <a:srgbClr val="D1282E"/>
                </a:solidFill>
              </a:rPr>
              <a:t>it is it needs to be clear and as jargon free as possible to stop people glazing over.</a:t>
            </a:r>
            <a:endParaRPr lang="en-GB" dirty="0">
              <a:solidFill>
                <a:srgbClr val="D1282E"/>
              </a:solidFill>
            </a:endParaRPr>
          </a:p>
        </p:txBody>
      </p:sp>
      <p:pic>
        <p:nvPicPr>
          <p:cNvPr id="4" name="Picture 2" descr="C:\Users\seckerj\AppData\Local\Microsoft\Windows\Temporary Internet Files\Content.IE5\HK56T7AB\MP9003089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56" y="3863002"/>
            <a:ext cx="4083425" cy="2715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854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Feel the fear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53022" cy="1277203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solidFill>
                  <a:srgbClr val="D1282E"/>
                </a:solidFill>
              </a:rPr>
              <a:t>I </a:t>
            </a:r>
            <a:r>
              <a:rPr lang="en-GB" i="1" dirty="0">
                <a:solidFill>
                  <a:srgbClr val="D1282E"/>
                </a:solidFill>
              </a:rPr>
              <a:t>think copyright can seem daunting if you are not familiar with it, and by encouraging an awareness at an early stage, this would reduce any anxieties to follow</a:t>
            </a:r>
            <a:r>
              <a:rPr lang="en-GB" sz="2400" i="1" dirty="0" smtClean="0">
                <a:solidFill>
                  <a:srgbClr val="D1282E"/>
                </a:solidFill>
              </a:rPr>
              <a:t>.</a:t>
            </a:r>
            <a:endParaRPr lang="en-GB" sz="2400" i="1" dirty="0"/>
          </a:p>
        </p:txBody>
      </p:sp>
      <p:pic>
        <p:nvPicPr>
          <p:cNvPr id="4" name="Picture 3" descr="163450213_18478d3aa6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56" y="3641501"/>
            <a:ext cx="4408302" cy="293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7199" y="3070747"/>
            <a:ext cx="66532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/>
              <a:t>I find that people are often scared of copyright…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1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on positives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585"/>
            <a:ext cx="7620000" cy="4373563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opyright </a:t>
            </a:r>
            <a:r>
              <a:rPr lang="en-GB" dirty="0"/>
              <a:t>education should: </a:t>
            </a:r>
          </a:p>
          <a:p>
            <a:r>
              <a:rPr lang="en-GB" b="0" i="1" dirty="0"/>
              <a:t>…reflect the fact that most LIS practitioners have significant </a:t>
            </a:r>
            <a:r>
              <a:rPr lang="en-GB" i="1" dirty="0"/>
              <a:t>exemptions</a:t>
            </a:r>
            <a:r>
              <a:rPr lang="en-GB" b="0" i="1" dirty="0"/>
              <a:t> and </a:t>
            </a:r>
            <a:r>
              <a:rPr lang="en-GB" i="1" dirty="0"/>
              <a:t>freedoms</a:t>
            </a:r>
            <a:r>
              <a:rPr lang="en-GB" b="0" i="1" dirty="0"/>
              <a:t> as regards copyright. Much existing copyright education is effectively written from a commercial </a:t>
            </a:r>
            <a:r>
              <a:rPr lang="en-GB" b="0" i="1" dirty="0" err="1"/>
              <a:t>rightsholder</a:t>
            </a:r>
            <a:r>
              <a:rPr lang="en-GB" b="0" i="1" dirty="0"/>
              <a:t> perspective and tends to be unduly dogmatic as a result.</a:t>
            </a:r>
            <a:endParaRPr lang="en-GB" b="0" dirty="0"/>
          </a:p>
        </p:txBody>
      </p:sp>
      <p:pic>
        <p:nvPicPr>
          <p:cNvPr id="4" name="Picture 3" descr="4014689_a1bbcaf037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82" y="3457524"/>
            <a:ext cx="4165176" cy="3123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52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53023" cy="1371600"/>
          </a:xfrm>
        </p:spPr>
        <p:txBody>
          <a:bodyPr/>
          <a:lstStyle/>
          <a:p>
            <a:r>
              <a:rPr lang="en-GB" dirty="0" smtClean="0"/>
              <a:t>Embedding in LIS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GB" i="1" dirty="0">
                <a:solidFill>
                  <a:srgbClr val="D1282E"/>
                </a:solidFill>
              </a:rPr>
              <a:t>I have just finished my MSc and we had limited information on copyright law provided, the little I know I know because colleagues have shared it with me. </a:t>
            </a:r>
          </a:p>
          <a:p>
            <a:r>
              <a:rPr lang="en-GB" sz="1600" i="1" dirty="0" smtClean="0"/>
              <a:t>I </a:t>
            </a:r>
            <a:r>
              <a:rPr lang="en-GB" sz="1600" i="1" dirty="0"/>
              <a:t>don't remember copyright issues being addressed at all in my Postgraduate course and I think this was unfortunate.</a:t>
            </a:r>
            <a:endParaRPr lang="en-GB" sz="1600" dirty="0"/>
          </a:p>
        </p:txBody>
      </p:sp>
      <p:pic>
        <p:nvPicPr>
          <p:cNvPr id="4" name="Picture 3" descr="14242644632_b42ca35861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5" y="3586267"/>
            <a:ext cx="4253341" cy="3104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47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Keeping up to 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…I still need to know what I am allowed to do and for whom, especially as digitisation has changed the field completely. We need updates on how legislation has changed and what a difference this makes to our work</a:t>
            </a:r>
            <a:r>
              <a:rPr lang="en-GB" i="1" dirty="0" smtClean="0"/>
              <a:t>.</a:t>
            </a:r>
            <a:endParaRPr lang="en-GB" dirty="0"/>
          </a:p>
        </p:txBody>
      </p:sp>
      <p:pic>
        <p:nvPicPr>
          <p:cNvPr id="4" name="Picture 3" descr="6498637005_17845de361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10" y="3328216"/>
            <a:ext cx="4501445" cy="3003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15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01468" cy="1371600"/>
          </a:xfrm>
        </p:spPr>
        <p:txBody>
          <a:bodyPr/>
          <a:lstStyle/>
          <a:p>
            <a:r>
              <a:rPr lang="en-US" b="1" dirty="0" smtClean="0"/>
              <a:t>Copyright? ZZZZZZZZZZZZ</a:t>
            </a:r>
            <a:endParaRPr lang="en-US" b="1" dirty="0"/>
          </a:p>
        </p:txBody>
      </p:sp>
      <p:pic>
        <p:nvPicPr>
          <p:cNvPr id="5" name="Picture 2" descr="C:\Users\seckerj\AppData\Local\Microsoft\Windows\Temporary Internet Files\Content.IE5\HK56T7AB\MP90030895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1" y="1752600"/>
            <a:ext cx="7039760" cy="4681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221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89800" cy="835060"/>
          </a:xfrm>
        </p:spPr>
        <p:txBody>
          <a:bodyPr/>
          <a:lstStyle/>
          <a:p>
            <a:r>
              <a:rPr lang="en-GB" dirty="0" smtClean="0"/>
              <a:t>Train the trainers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379"/>
            <a:ext cx="8080022" cy="4373563"/>
          </a:xfrm>
        </p:spPr>
        <p:txBody>
          <a:bodyPr>
            <a:normAutofit/>
          </a:bodyPr>
          <a:lstStyle/>
          <a:p>
            <a:r>
              <a:rPr lang="en-GB" i="1" dirty="0" smtClean="0"/>
              <a:t>Encouraging </a:t>
            </a:r>
            <a:r>
              <a:rPr lang="en-GB" i="1" dirty="0"/>
              <a:t>more general awareness of copyright issues so librarians/info specialists can educate academics about complying with copyright law. Also practical awareness for students’ creative work and using </a:t>
            </a:r>
            <a:r>
              <a:rPr lang="en-GB" dirty="0"/>
              <a:t>[copyright]</a:t>
            </a:r>
            <a:r>
              <a:rPr lang="en-GB" i="1" dirty="0"/>
              <a:t> material in their own work.</a:t>
            </a:r>
            <a:endParaRPr lang="en-GB" dirty="0"/>
          </a:p>
          <a:p>
            <a:endParaRPr lang="en-GB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98" y="2955269"/>
            <a:ext cx="4746414" cy="3499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32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08" y="3148637"/>
            <a:ext cx="4636468" cy="3477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247467" cy="1371600"/>
          </a:xfrm>
        </p:spPr>
        <p:txBody>
          <a:bodyPr/>
          <a:lstStyle/>
          <a:p>
            <a:r>
              <a:rPr lang="en-GB" dirty="0" smtClean="0"/>
              <a:t>So what </a:t>
            </a:r>
            <a:br>
              <a:rPr lang="en-GB" dirty="0" smtClean="0"/>
            </a:br>
            <a:r>
              <a:rPr lang="en-GB" dirty="0" smtClean="0"/>
              <a:t>are we doing?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2126"/>
            <a:ext cx="7717810" cy="1636512"/>
          </a:xfrm>
        </p:spPr>
        <p:txBody>
          <a:bodyPr>
            <a:normAutofit/>
          </a:bodyPr>
          <a:lstStyle/>
          <a:p>
            <a:pPr>
              <a:buSzPct val="150000"/>
            </a:pPr>
            <a:r>
              <a:rPr lang="en-GB" sz="3200" dirty="0" smtClean="0"/>
              <a:t>We’re on a mission to make copyright engaging, fun and empowering…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175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976753" cy="1371600"/>
          </a:xfrm>
        </p:spPr>
        <p:txBody>
          <a:bodyPr/>
          <a:lstStyle/>
          <a:p>
            <a:r>
              <a:rPr lang="en-GB" dirty="0" smtClean="0"/>
              <a:t>Engagement*</a:t>
            </a:r>
            <a:endParaRPr lang="en-GB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99" y="1910671"/>
            <a:ext cx="2189256" cy="14492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54" y="5184743"/>
            <a:ext cx="2615594" cy="849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8" y="4007148"/>
            <a:ext cx="1285290" cy="1223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85" y="5403372"/>
            <a:ext cx="2314060" cy="697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02" y="2208329"/>
            <a:ext cx="1068447" cy="1044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88" y="3816153"/>
            <a:ext cx="2205460" cy="9196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158373" y="3134716"/>
            <a:ext cx="2404781" cy="1744865"/>
            <a:chOff x="3277590" y="2990908"/>
            <a:chExt cx="2404781" cy="17448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0" t="22535" r="10950" b="5399"/>
            <a:stretch/>
          </p:blipFill>
          <p:spPr>
            <a:xfrm>
              <a:off x="3277590" y="2990908"/>
              <a:ext cx="1241537" cy="174486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127" y="2990908"/>
              <a:ext cx="1163244" cy="174486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8978" r="19531" b="7490"/>
          <a:stretch/>
        </p:blipFill>
        <p:spPr>
          <a:xfrm>
            <a:off x="7242607" y="166366"/>
            <a:ext cx="1450076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11" y="1839900"/>
            <a:ext cx="1272852" cy="975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62" y="1622541"/>
            <a:ext cx="1543050" cy="11715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7877" y="6341424"/>
            <a:ext cx="8787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pc="-60" dirty="0" smtClean="0">
                <a:solidFill>
                  <a:schemeClr val="tx2"/>
                </a:solidFill>
                <a:ea typeface="+mj-ea"/>
                <a:cs typeface="+mj-cs"/>
              </a:rPr>
              <a:t>*No endorsement implied</a:t>
            </a:r>
            <a:endParaRPr lang="en-GB" spc="-60" dirty="0">
              <a:solidFill>
                <a:schemeClr val="tx2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4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1528381"/>
            <a:ext cx="4176215" cy="4694998"/>
          </a:xfrm>
        </p:spPr>
        <p:txBody>
          <a:bodyPr>
            <a:noAutofit/>
          </a:bodyPr>
          <a:lstStyle/>
          <a:p>
            <a:pPr marL="342900" indent="-342900">
              <a:buSzPct val="200000"/>
              <a:buBlip>
                <a:blip r:embed="rId3"/>
              </a:buBlip>
            </a:pPr>
            <a:r>
              <a:rPr lang="en-US" dirty="0" smtClean="0"/>
              <a:t>Designed to teach librarians about copyright works, usages, </a:t>
            </a:r>
            <a:r>
              <a:rPr lang="en-US" dirty="0" err="1" smtClean="0"/>
              <a:t>licences</a:t>
            </a:r>
            <a:r>
              <a:rPr lang="en-US" dirty="0" smtClean="0"/>
              <a:t> and exceptions</a:t>
            </a:r>
          </a:p>
          <a:p>
            <a:pPr marL="342900" indent="-342900">
              <a:buSzPct val="200000"/>
              <a:buBlip>
                <a:blip r:embed="rId3"/>
              </a:buBlip>
            </a:pPr>
            <a:r>
              <a:rPr lang="en-US" dirty="0" smtClean="0"/>
              <a:t>Making copyright interactive and engaging</a:t>
            </a:r>
          </a:p>
          <a:p>
            <a:pPr marL="342900" indent="-342900">
              <a:buSzPct val="200000"/>
              <a:buBlip>
                <a:blip r:embed="rId3"/>
              </a:buBlip>
            </a:pPr>
            <a:r>
              <a:rPr lang="en-US" dirty="0" smtClean="0"/>
              <a:t>Downloaded over 1,800 times and consistently positive feedback</a:t>
            </a:r>
          </a:p>
          <a:p>
            <a:pPr marL="342900" indent="-342900">
              <a:buSzPct val="200000"/>
              <a:buBlip>
                <a:blip r:embed="rId3"/>
              </a:buBlip>
            </a:pPr>
            <a:r>
              <a:rPr lang="en-US" dirty="0" smtClean="0"/>
              <a:t>Creative Commons Licensed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46" y="39618"/>
            <a:ext cx="7474379" cy="1270567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Copyright card game</a:t>
            </a:r>
            <a:endParaRPr lang="en-GB" sz="3200" dirty="0"/>
          </a:p>
        </p:txBody>
      </p:sp>
      <p:pic>
        <p:nvPicPr>
          <p:cNvPr id="6" name="Picture 5" descr="IMG_148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18" y="1417811"/>
            <a:ext cx="3749155" cy="4998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4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1978" cy="1371600"/>
          </a:xfrm>
        </p:spPr>
        <p:txBody>
          <a:bodyPr/>
          <a:lstStyle/>
          <a:p>
            <a:r>
              <a:rPr lang="en-GB" dirty="0" smtClean="0"/>
              <a:t>Conclusions and further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63218" cy="465384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Need for more </a:t>
            </a:r>
            <a:r>
              <a:rPr lang="en-US" sz="2400" dirty="0" smtClean="0"/>
              <a:t>cross-national </a:t>
            </a:r>
            <a:r>
              <a:rPr lang="en-US" sz="2400" dirty="0" smtClean="0"/>
              <a:t>analysis</a:t>
            </a:r>
          </a:p>
          <a:p>
            <a:pPr>
              <a:buBlip>
                <a:blip r:embed="rId2"/>
              </a:buBlip>
            </a:pPr>
            <a:r>
              <a:rPr lang="en-GB" sz="2400" dirty="0" smtClean="0"/>
              <a:t>L</a:t>
            </a:r>
            <a:r>
              <a:rPr lang="en-US" sz="2400" dirty="0" err="1" smtClean="0"/>
              <a:t>ibrarians</a:t>
            </a:r>
            <a:r>
              <a:rPr lang="en-US" sz="2400" dirty="0" smtClean="0"/>
              <a:t> likely to compare </a:t>
            </a:r>
            <a:r>
              <a:rPr lang="en-US" sz="2400" dirty="0" err="1" smtClean="0"/>
              <a:t>favourably</a:t>
            </a:r>
            <a:r>
              <a:rPr lang="en-US" sz="2400" dirty="0" smtClean="0"/>
              <a:t> to other professionals?</a:t>
            </a:r>
            <a:endParaRPr lang="en-GB" sz="2400" dirty="0"/>
          </a:p>
          <a:p>
            <a:pPr>
              <a:buBlip>
                <a:blip r:embed="rId2"/>
              </a:buBlip>
            </a:pPr>
            <a:r>
              <a:rPr lang="en-US" sz="2400" dirty="0" smtClean="0"/>
              <a:t>Need more qualitative data to investigate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/>
              <a:t>How </a:t>
            </a:r>
            <a:r>
              <a:rPr lang="en-US" sz="2400" dirty="0"/>
              <a:t>copyright literacy is </a:t>
            </a:r>
            <a:r>
              <a:rPr lang="en-US" sz="2400" dirty="0" smtClean="0"/>
              <a:t>effectively embedded in education</a:t>
            </a:r>
          </a:p>
          <a:p>
            <a:pPr lvl="1">
              <a:buBlip>
                <a:blip r:embed="rId2"/>
              </a:buBlip>
            </a:pPr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/>
              <a:t>to develop a effective approach to copyright literacy 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Understand the role of the generalists </a:t>
            </a:r>
            <a:r>
              <a:rPr lang="en-US" sz="2400" dirty="0" err="1" smtClean="0"/>
              <a:t>vs</a:t>
            </a:r>
            <a:r>
              <a:rPr lang="en-US" sz="2400" dirty="0" smtClean="0"/>
              <a:t> dedicated copyright professional</a:t>
            </a:r>
            <a:endParaRPr lang="en-GB" sz="2400" dirty="0"/>
          </a:p>
          <a:p>
            <a:pPr>
              <a:buBlip>
                <a:blip r:embed="rId2"/>
              </a:buBlip>
            </a:pPr>
            <a:r>
              <a:rPr lang="en-GB" sz="2400" b="1" dirty="0" smtClean="0"/>
              <a:t>More engaging training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604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1978" cy="1371600"/>
          </a:xfrm>
        </p:spPr>
        <p:txBody>
          <a:bodyPr/>
          <a:lstStyle/>
          <a:p>
            <a:r>
              <a:rPr lang="en-GB" dirty="0" smtClean="0"/>
              <a:t>Conclusions and further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63218" cy="465384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Need for more </a:t>
            </a:r>
            <a:r>
              <a:rPr lang="en-US" sz="2400" dirty="0" smtClean="0"/>
              <a:t>cross-national analysis</a:t>
            </a:r>
            <a:endParaRPr lang="en-US" sz="2400" dirty="0" smtClean="0"/>
          </a:p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L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ibrarians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likely to compare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favourably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to other professionals?</a:t>
            </a:r>
            <a:endParaRPr lang="en-GB" sz="2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Need more qualitative data to investigate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How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copyright literacy is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effectively embedded in education</a:t>
            </a:r>
          </a:p>
          <a:p>
            <a:pPr lvl="1">
              <a:buBlip>
                <a:blip r:embed="rId2"/>
              </a:buBlip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ow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to develop a effective approach to copyright literacy 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Understand the role of the generalists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dedicated copyright professional</a:t>
            </a:r>
            <a:endParaRPr lang="en-GB" sz="2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solidFill>
                  <a:schemeClr val="bg1">
                    <a:lumMod val="85000"/>
                  </a:schemeClr>
                </a:solidFill>
              </a:rPr>
              <a:t>More engaging training</a:t>
            </a:r>
            <a:endParaRPr lang="en-GB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1978" cy="1371600"/>
          </a:xfrm>
        </p:spPr>
        <p:txBody>
          <a:bodyPr/>
          <a:lstStyle/>
          <a:p>
            <a:r>
              <a:rPr lang="en-GB" dirty="0" smtClean="0"/>
              <a:t>Conclusions and further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63218" cy="465384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Need for more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cross-national analysis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GB" sz="2400" dirty="0" smtClean="0"/>
              <a:t>L</a:t>
            </a:r>
            <a:r>
              <a:rPr lang="en-US" sz="2400" dirty="0" err="1" smtClean="0"/>
              <a:t>ibrarians</a:t>
            </a:r>
            <a:r>
              <a:rPr lang="en-US" sz="2400" dirty="0" smtClean="0"/>
              <a:t> likely to compare </a:t>
            </a:r>
            <a:r>
              <a:rPr lang="en-US" sz="2400" dirty="0" err="1" smtClean="0"/>
              <a:t>favourably</a:t>
            </a:r>
            <a:r>
              <a:rPr lang="en-US" sz="2400" dirty="0" smtClean="0"/>
              <a:t> to other professionals?</a:t>
            </a:r>
            <a:endParaRPr lang="en-GB" sz="2400" dirty="0"/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Need more qualitative data to investigate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How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copyright literacy is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effectively embedded in education</a:t>
            </a:r>
          </a:p>
          <a:p>
            <a:pPr lvl="1">
              <a:buBlip>
                <a:blip r:embed="rId2"/>
              </a:buBlip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ow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to develop a effective approach to copyright literacy 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Understand the role of the generalists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dedicated copyright professional</a:t>
            </a:r>
            <a:endParaRPr lang="en-GB" sz="2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solidFill>
                  <a:schemeClr val="bg1">
                    <a:lumMod val="85000"/>
                  </a:schemeClr>
                </a:solidFill>
              </a:rPr>
              <a:t>More engaging training</a:t>
            </a:r>
            <a:endParaRPr lang="en-GB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1978" cy="1371600"/>
          </a:xfrm>
        </p:spPr>
        <p:txBody>
          <a:bodyPr/>
          <a:lstStyle/>
          <a:p>
            <a:r>
              <a:rPr lang="en-GB" dirty="0" smtClean="0"/>
              <a:t>Conclusions and further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63218" cy="465384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Need for more cross-national analysis</a:t>
            </a:r>
          </a:p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L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ibrarians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likely to compare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favourably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to other professionals?</a:t>
            </a:r>
            <a:endParaRPr lang="en-GB" sz="2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/>
              <a:t>Need more qualitative data to investigate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/>
              <a:t>How </a:t>
            </a:r>
            <a:r>
              <a:rPr lang="en-US" sz="2400" dirty="0"/>
              <a:t>copyright literacy is </a:t>
            </a:r>
            <a:r>
              <a:rPr lang="en-US" sz="2400" dirty="0" smtClean="0"/>
              <a:t>effectively embedded in education</a:t>
            </a:r>
          </a:p>
          <a:p>
            <a:pPr lvl="1">
              <a:buBlip>
                <a:blip r:embed="rId2"/>
              </a:buBlip>
            </a:pPr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/>
              <a:t>to develop a effective approach to copyright literacy 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Understand the role of the generalists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dedicated copyright professional</a:t>
            </a:r>
            <a:endParaRPr lang="en-GB" sz="2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solidFill>
                  <a:schemeClr val="bg1">
                    <a:lumMod val="85000"/>
                  </a:schemeClr>
                </a:solidFill>
              </a:rPr>
              <a:t>More engaging training</a:t>
            </a:r>
            <a:endParaRPr lang="en-GB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1978" cy="1371600"/>
          </a:xfrm>
        </p:spPr>
        <p:txBody>
          <a:bodyPr/>
          <a:lstStyle/>
          <a:p>
            <a:r>
              <a:rPr lang="en-GB" dirty="0" smtClean="0"/>
              <a:t>Conclusions and further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63218" cy="465384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Need for more cross-national analysis</a:t>
            </a:r>
          </a:p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L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ibrarians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likely to compare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favourably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to other professionals?</a:t>
            </a:r>
            <a:endParaRPr lang="en-GB" sz="2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Need more qualitative data to investigate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How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copyright literacy is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effectively embedded in education</a:t>
            </a:r>
          </a:p>
          <a:p>
            <a:pPr lvl="1">
              <a:buBlip>
                <a:blip r:embed="rId2"/>
              </a:buBlip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ow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to develop a effective approach to copyright literacy 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Understand the role of the generalists </a:t>
            </a:r>
            <a:r>
              <a:rPr lang="en-US" sz="2400" dirty="0" err="1" smtClean="0"/>
              <a:t>vs</a:t>
            </a:r>
            <a:r>
              <a:rPr lang="en-US" sz="2400" dirty="0" smtClean="0"/>
              <a:t> dedicated copyright professional</a:t>
            </a:r>
            <a:endParaRPr lang="en-GB" sz="2400" dirty="0"/>
          </a:p>
          <a:p>
            <a:pPr>
              <a:buBlip>
                <a:blip r:embed="rId2"/>
              </a:buBlip>
            </a:pPr>
            <a:r>
              <a:rPr lang="en-GB" sz="2400" b="1" dirty="0" smtClean="0">
                <a:solidFill>
                  <a:schemeClr val="bg1">
                    <a:lumMod val="85000"/>
                  </a:schemeClr>
                </a:solidFill>
              </a:rPr>
              <a:t>More engaging training</a:t>
            </a:r>
            <a:endParaRPr lang="en-GB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1978" cy="1371600"/>
          </a:xfrm>
        </p:spPr>
        <p:txBody>
          <a:bodyPr/>
          <a:lstStyle/>
          <a:p>
            <a:r>
              <a:rPr lang="en-GB" dirty="0" smtClean="0"/>
              <a:t>Conclusions and further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63218" cy="465384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Need for more cross-national analysis</a:t>
            </a:r>
          </a:p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L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ibrarians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likely to compare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favourably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to other professionals?</a:t>
            </a:r>
            <a:endParaRPr lang="en-GB" sz="2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Need more qualitative data to investigate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How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copyright literacy is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effectively embedded in education</a:t>
            </a:r>
          </a:p>
          <a:p>
            <a:pPr lvl="1">
              <a:buBlip>
                <a:blip r:embed="rId2"/>
              </a:buBlip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ow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to develop a effective approach to copyright literacy 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Understand the role of the generalists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dedicated copyright professional</a:t>
            </a:r>
            <a:endParaRPr lang="en-GB" sz="2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GB" sz="2400" b="1" dirty="0" smtClean="0"/>
              <a:t>More engaging training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58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680580" cy="1371600"/>
          </a:xfrm>
        </p:spPr>
        <p:txBody>
          <a:bodyPr/>
          <a:lstStyle/>
          <a:p>
            <a:r>
              <a:rPr lang="en-GB" dirty="0" smtClean="0"/>
              <a:t>Play your cards right</a:t>
            </a:r>
            <a:endParaRPr lang="en-GB" dirty="0"/>
          </a:p>
        </p:txBody>
      </p:sp>
      <p:pic>
        <p:nvPicPr>
          <p:cNvPr id="6" name="Picture 5" descr="Arrow Picture for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5689" y="767400"/>
            <a:ext cx="4594611" cy="649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1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1978" cy="1371600"/>
          </a:xfrm>
        </p:spPr>
        <p:txBody>
          <a:bodyPr/>
          <a:lstStyle/>
          <a:p>
            <a:r>
              <a:rPr lang="en-GB" dirty="0" smtClean="0"/>
              <a:t>Conclusions and further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63218" cy="465384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Need for </a:t>
            </a:r>
            <a:r>
              <a:rPr lang="en-US" sz="2400" smtClean="0"/>
              <a:t>more cross-national analysis</a:t>
            </a:r>
            <a:endParaRPr lang="en-US" sz="2400" dirty="0" smtClean="0"/>
          </a:p>
          <a:p>
            <a:pPr>
              <a:buBlip>
                <a:blip r:embed="rId2"/>
              </a:buBlip>
            </a:pPr>
            <a:r>
              <a:rPr lang="en-GB" sz="2400" dirty="0" smtClean="0"/>
              <a:t>L</a:t>
            </a:r>
            <a:r>
              <a:rPr lang="en-US" sz="2400" dirty="0" err="1" smtClean="0"/>
              <a:t>ibrarians</a:t>
            </a:r>
            <a:r>
              <a:rPr lang="en-US" sz="2400" dirty="0" smtClean="0"/>
              <a:t> likely to compare </a:t>
            </a:r>
            <a:r>
              <a:rPr lang="en-US" sz="2400" dirty="0" err="1" smtClean="0"/>
              <a:t>favourably</a:t>
            </a:r>
            <a:r>
              <a:rPr lang="en-US" sz="2400" dirty="0" smtClean="0"/>
              <a:t> to other professionals?</a:t>
            </a:r>
            <a:endParaRPr lang="en-GB" sz="2400" dirty="0"/>
          </a:p>
          <a:p>
            <a:pPr>
              <a:buBlip>
                <a:blip r:embed="rId2"/>
              </a:buBlip>
            </a:pPr>
            <a:r>
              <a:rPr lang="en-US" sz="2400" dirty="0" smtClean="0"/>
              <a:t>Need more qualitative data to investigate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/>
              <a:t>How </a:t>
            </a:r>
            <a:r>
              <a:rPr lang="en-US" sz="2400" dirty="0"/>
              <a:t>copyright literacy is </a:t>
            </a:r>
            <a:r>
              <a:rPr lang="en-US" sz="2400" dirty="0" smtClean="0"/>
              <a:t>effectively embedded in education</a:t>
            </a:r>
          </a:p>
          <a:p>
            <a:pPr lvl="1">
              <a:buBlip>
                <a:blip r:embed="rId2"/>
              </a:buBlip>
            </a:pPr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/>
              <a:t>to develop a effective approach to copyright literacy 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Understand the role of the generalists </a:t>
            </a:r>
            <a:r>
              <a:rPr lang="en-US" sz="2400" dirty="0" err="1" smtClean="0"/>
              <a:t>vs</a:t>
            </a:r>
            <a:r>
              <a:rPr lang="en-US" sz="2400" dirty="0" smtClean="0"/>
              <a:t> dedicated copyright professional</a:t>
            </a:r>
            <a:endParaRPr lang="en-GB" sz="2400" dirty="0"/>
          </a:p>
          <a:p>
            <a:pPr>
              <a:buBlip>
                <a:blip r:embed="rId2"/>
              </a:buBlip>
            </a:pPr>
            <a:r>
              <a:rPr lang="en-GB" sz="2400" b="1" dirty="0" smtClean="0"/>
              <a:t>More engaging training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778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Credits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7620000" cy="431465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Images from Flickr licensed under Creative Commons</a:t>
            </a:r>
          </a:p>
          <a:p>
            <a:r>
              <a:rPr lang="en-US" b="0" dirty="0" smtClean="0"/>
              <a:t>Slide 24-25: Microsoft clip art</a:t>
            </a:r>
          </a:p>
          <a:p>
            <a:r>
              <a:rPr lang="en-US" b="0" dirty="0"/>
              <a:t>Slide 26: If you are not confused </a:t>
            </a:r>
            <a:r>
              <a:rPr lang="en-US" b="0" u="sng" dirty="0">
                <a:hlinkClick r:id="rId2"/>
              </a:rPr>
              <a:t>https://flic.kr/p/frJ48</a:t>
            </a:r>
            <a:r>
              <a:rPr lang="en-US" b="0" dirty="0"/>
              <a:t> </a:t>
            </a:r>
            <a:endParaRPr lang="en-US" b="0" u="sng" dirty="0"/>
          </a:p>
          <a:p>
            <a:r>
              <a:rPr lang="en-US" b="0" dirty="0" smtClean="0"/>
              <a:t>Slide 27: </a:t>
            </a:r>
            <a:r>
              <a:rPr lang="en-US" b="0" dirty="0"/>
              <a:t>Open: </a:t>
            </a:r>
            <a:r>
              <a:rPr lang="en-US" b="0" dirty="0">
                <a:hlinkClick r:id="rId3"/>
              </a:rPr>
              <a:t>https://flic.kr/p/</a:t>
            </a:r>
            <a:r>
              <a:rPr lang="en-US" b="0" dirty="0" smtClean="0">
                <a:hlinkClick r:id="rId3"/>
              </a:rPr>
              <a:t>mzqM</a:t>
            </a:r>
            <a:r>
              <a:rPr lang="en-US" b="0" dirty="0" smtClean="0"/>
              <a:t> </a:t>
            </a:r>
            <a:endParaRPr lang="en-US" b="0" dirty="0"/>
          </a:p>
          <a:p>
            <a:r>
              <a:rPr lang="en-US" b="0" dirty="0" smtClean="0"/>
              <a:t>Slide 29: </a:t>
            </a:r>
            <a:r>
              <a:rPr lang="en-US" b="0" dirty="0"/>
              <a:t>Video tape archive storage </a:t>
            </a:r>
            <a:r>
              <a:rPr lang="en-US" b="0" u="sng" dirty="0">
                <a:hlinkClick r:id="rId4"/>
              </a:rPr>
              <a:t>https://flic.kr/p/</a:t>
            </a:r>
            <a:r>
              <a:rPr lang="en-US" b="0" u="sng" dirty="0" smtClean="0">
                <a:hlinkClick r:id="rId4"/>
              </a:rPr>
              <a:t>aUgdnB</a:t>
            </a:r>
            <a:endParaRPr lang="en-US" b="0" dirty="0" smtClean="0"/>
          </a:p>
          <a:p>
            <a:r>
              <a:rPr lang="en-US" b="0" dirty="0"/>
              <a:t>Slide </a:t>
            </a:r>
            <a:r>
              <a:rPr lang="en-US" b="0" dirty="0" smtClean="0"/>
              <a:t>30: </a:t>
            </a:r>
            <a:r>
              <a:rPr lang="en-US" b="0" dirty="0"/>
              <a:t>Z Smith </a:t>
            </a:r>
            <a:r>
              <a:rPr lang="en-US" b="0" dirty="0" smtClean="0"/>
              <a:t>Reynolds </a:t>
            </a:r>
            <a:r>
              <a:rPr lang="en-US" b="0" dirty="0"/>
              <a:t>Library </a:t>
            </a:r>
            <a:r>
              <a:rPr lang="en-US" b="0" dirty="0">
                <a:hlinkClick r:id="rId5"/>
              </a:rPr>
              <a:t>https://</a:t>
            </a:r>
            <a:r>
              <a:rPr lang="en-US" b="0" dirty="0" smtClean="0">
                <a:hlinkClick r:id="rId5"/>
              </a:rPr>
              <a:t>flic.kr/p/d7dL8d</a:t>
            </a:r>
            <a:r>
              <a:rPr lang="en-US" b="0" dirty="0" smtClean="0"/>
              <a:t> </a:t>
            </a:r>
          </a:p>
          <a:p>
            <a:r>
              <a:rPr lang="en-US" b="0" dirty="0" smtClean="0"/>
              <a:t>Slide 31: Back to </a:t>
            </a:r>
            <a:r>
              <a:rPr lang="en-US" b="0" dirty="0"/>
              <a:t>back </a:t>
            </a:r>
            <a:r>
              <a:rPr lang="en-US" b="0" dirty="0">
                <a:hlinkClick r:id="rId6"/>
              </a:rPr>
              <a:t>https://</a:t>
            </a:r>
            <a:r>
              <a:rPr lang="en-US" b="0" dirty="0" smtClean="0">
                <a:hlinkClick r:id="rId6"/>
              </a:rPr>
              <a:t>flic.kr/p/8NCuPU</a:t>
            </a:r>
            <a:r>
              <a:rPr lang="en-US" b="0" dirty="0" smtClean="0"/>
              <a:t> </a:t>
            </a:r>
            <a:endParaRPr lang="en-US" b="0" dirty="0"/>
          </a:p>
          <a:p>
            <a:r>
              <a:rPr lang="en-US" dirty="0" smtClean="0"/>
              <a:t>Others</a:t>
            </a:r>
            <a:endParaRPr lang="en-US" dirty="0"/>
          </a:p>
          <a:p>
            <a:r>
              <a:rPr lang="en-US" b="0" dirty="0" smtClean="0"/>
              <a:t>Slide 28: Views of </a:t>
            </a:r>
            <a:r>
              <a:rPr lang="en-US" b="0" dirty="0" err="1" smtClean="0"/>
              <a:t>Aberystwyth</a:t>
            </a:r>
            <a:r>
              <a:rPr lang="en-US" b="0" dirty="0" smtClean="0"/>
              <a:t> from National Library of Wales (no known copyright) </a:t>
            </a:r>
          </a:p>
          <a:p>
            <a:r>
              <a:rPr lang="en-US" b="0" dirty="0" smtClean="0"/>
              <a:t>Slide 32: Logos owned by respective </a:t>
            </a:r>
            <a:r>
              <a:rPr lang="en-US" b="0" dirty="0" err="1" smtClean="0"/>
              <a:t>organisations</a:t>
            </a:r>
            <a:r>
              <a:rPr lang="en-US" b="0" dirty="0" smtClean="0"/>
              <a:t>, no endorsement implied</a:t>
            </a:r>
          </a:p>
          <a:p>
            <a:r>
              <a:rPr lang="en-US" b="0" dirty="0" smtClean="0"/>
              <a:t>Slide 33 by Jane Secker licensed under </a:t>
            </a:r>
            <a:r>
              <a:rPr lang="en-GB" b="0" dirty="0" smtClean="0"/>
              <a:t>CC-BY-SA</a:t>
            </a:r>
            <a:endParaRPr lang="en-GB" b="0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and </a:t>
            </a:r>
            <a:r>
              <a:rPr lang="en-GB" dirty="0" err="1" smtClean="0"/>
              <a:t>futher</a:t>
            </a:r>
            <a:r>
              <a:rPr lang="en-GB" dirty="0" smtClean="0"/>
              <a:t>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Morrison, C. (2015) Copyright the Card Game. Retrieved on July 20, 2015 from: </a:t>
            </a:r>
            <a:r>
              <a:rPr lang="en-GB" dirty="0">
                <a:hlinkClick r:id="rId3"/>
              </a:rPr>
              <a:t>http://find.jorum.ac.uk/resources/</a:t>
            </a:r>
            <a:r>
              <a:rPr lang="en-GB" dirty="0" smtClean="0">
                <a:hlinkClick r:id="rId3"/>
              </a:rPr>
              <a:t>19369</a:t>
            </a:r>
            <a:r>
              <a:rPr lang="en-GB" dirty="0" smtClean="0"/>
              <a:t> </a:t>
            </a:r>
          </a:p>
          <a:p>
            <a:r>
              <a:rPr lang="en-US" dirty="0"/>
              <a:t>Morrison, C and Secker, J (2015) Copyright Literacy in the UK: a survey of librarians and other cultural heritage sector professionals. </a:t>
            </a:r>
            <a:r>
              <a:rPr lang="en-US" i="1" dirty="0"/>
              <a:t>Library and Information Research. </a:t>
            </a:r>
            <a:r>
              <a:rPr lang="en-US" dirty="0"/>
              <a:t>(forthcoming)</a:t>
            </a:r>
            <a:endParaRPr lang="en-GB" dirty="0"/>
          </a:p>
          <a:p>
            <a:r>
              <a:rPr lang="en-GB" dirty="0" smtClean="0"/>
              <a:t>Morrison, C. &amp; Secker, J. (2015) </a:t>
            </a:r>
            <a:r>
              <a:rPr lang="en-GB" i="1" dirty="0" smtClean="0"/>
              <a:t>Copyright Literacy Survey: high level summary</a:t>
            </a:r>
            <a:r>
              <a:rPr lang="en-GB" dirty="0" smtClean="0"/>
              <a:t>. Available at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https://janesecker.files.wordpress.com/2015/06/copyright-literacy-uk-high-level-summary-report-morrison-secker-20151.</a:t>
            </a:r>
            <a:r>
              <a:rPr lang="en-GB" dirty="0" smtClean="0">
                <a:hlinkClick r:id="rId4"/>
              </a:rPr>
              <a:t>pdf</a:t>
            </a:r>
            <a:r>
              <a:rPr lang="en-GB" dirty="0" smtClean="0"/>
              <a:t> </a:t>
            </a:r>
          </a:p>
          <a:p>
            <a:r>
              <a:rPr lang="en-GB" dirty="0" smtClean="0"/>
              <a:t>Oppenheim</a:t>
            </a:r>
            <a:r>
              <a:rPr lang="en-GB" dirty="0"/>
              <a:t>, C. &amp; Woodward, I. (2004). A survey of copyright advice and guidance in UK higher education libraries. </a:t>
            </a:r>
            <a:r>
              <a:rPr lang="en-GB" i="1" dirty="0"/>
              <a:t>Library and Information Research</a:t>
            </a:r>
            <a:r>
              <a:rPr lang="en-GB" dirty="0"/>
              <a:t>, 28, (89).  Retrieved </a:t>
            </a:r>
            <a:r>
              <a:rPr lang="en-GB" dirty="0" smtClean="0"/>
              <a:t>July 13</a:t>
            </a:r>
            <a:r>
              <a:rPr lang="en-GB" dirty="0"/>
              <a:t>, 2015 from </a:t>
            </a:r>
            <a:r>
              <a:rPr lang="en-GB" dirty="0">
                <a:hlinkClick r:id="rId5"/>
              </a:rPr>
              <a:t>http://www.lirgjournal.org.uk/lir/ojs/index.php/lir/article/view/167/214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Secker</a:t>
            </a:r>
            <a:r>
              <a:rPr lang="en-GB" dirty="0"/>
              <a:t>, J. (2010) </a:t>
            </a:r>
            <a:r>
              <a:rPr lang="en-GB" i="1" dirty="0"/>
              <a:t>Copyright and E-learning: a guide for practitioners.</a:t>
            </a:r>
            <a:r>
              <a:rPr lang="en-GB" dirty="0"/>
              <a:t> Facet Publishing: London (2</a:t>
            </a:r>
            <a:r>
              <a:rPr lang="en-GB" baseline="30000" dirty="0"/>
              <a:t>nd</a:t>
            </a:r>
            <a:r>
              <a:rPr lang="en-GB" dirty="0"/>
              <a:t> </a:t>
            </a:r>
            <a:r>
              <a:rPr lang="en-GB" dirty="0" smtClean="0"/>
              <a:t>edition with Chris Morrison </a:t>
            </a:r>
            <a:r>
              <a:rPr lang="en-GB" dirty="0"/>
              <a:t>coming in 2016)</a:t>
            </a:r>
          </a:p>
          <a:p>
            <a:r>
              <a:rPr lang="en-GB" dirty="0" smtClean="0"/>
              <a:t>Teaching in a Digital Age (2015). University of London International Programmes. Retrieved July 18, </a:t>
            </a:r>
            <a:r>
              <a:rPr lang="en-GB" dirty="0"/>
              <a:t>2015 from: </a:t>
            </a:r>
            <a:r>
              <a:rPr lang="en-GB" dirty="0">
                <a:hlinkClick r:id="rId6"/>
              </a:rPr>
              <a:t>https://tda23things.wordpress.com</a:t>
            </a:r>
            <a:r>
              <a:rPr lang="en-GB" dirty="0" smtClean="0">
                <a:hlinkClick r:id="rId6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Todorova</a:t>
            </a:r>
            <a:r>
              <a:rPr lang="en-GB" dirty="0"/>
              <a:t>, T., </a:t>
            </a:r>
            <a:r>
              <a:rPr lang="en-GB" dirty="0" err="1"/>
              <a:t>Trencheva</a:t>
            </a:r>
            <a:r>
              <a:rPr lang="en-GB" dirty="0"/>
              <a:t>, T., </a:t>
            </a:r>
            <a:r>
              <a:rPr lang="en-GB" dirty="0" err="1"/>
              <a:t>Kurbanoğlu</a:t>
            </a:r>
            <a:r>
              <a:rPr lang="en-GB" dirty="0"/>
              <a:t>, S., </a:t>
            </a:r>
            <a:r>
              <a:rPr lang="en-GB" dirty="0" err="1"/>
              <a:t>Dogan</a:t>
            </a:r>
            <a:r>
              <a:rPr lang="en-GB" dirty="0"/>
              <a:t> G., &amp; </a:t>
            </a:r>
            <a:r>
              <a:rPr lang="en-GB" dirty="0" err="1"/>
              <a:t>Horvat</a:t>
            </a:r>
            <a:r>
              <a:rPr lang="en-GB" dirty="0"/>
              <a:t>, A. (2014) A Multinational Study on Copyright Literacy Competencies of LIS Professionals. Presentation given at 2nd European Conference on Information Literacy (ECIL) held in Dubrovnik. October 2014. Retrieved March 13, 2015 from </a:t>
            </a:r>
            <a:r>
              <a:rPr lang="en-GB" dirty="0">
                <a:hlinkClick r:id="rId7"/>
              </a:rPr>
              <a:t>http://ecil2014.ilconf.org/wp-content/uploads/2014/11/Todorova.pdf</a:t>
            </a:r>
            <a:r>
              <a:rPr lang="en-GB" dirty="0"/>
              <a:t> 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25287" y="5955804"/>
            <a:ext cx="687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https://</a:t>
            </a:r>
            <a:r>
              <a:rPr lang="en-US" sz="2400" b="1" dirty="0" err="1" smtClean="0">
                <a:solidFill>
                  <a:schemeClr val="tx2"/>
                </a:solidFill>
              </a:rPr>
              <a:t>ukcopyrightliteracy.wordpress.com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53534" cy="1007342"/>
          </a:xfrm>
        </p:spPr>
        <p:txBody>
          <a:bodyPr/>
          <a:lstStyle/>
          <a:p>
            <a:r>
              <a:rPr lang="en-GB" dirty="0" smtClean="0"/>
              <a:t>Play your cards right</a:t>
            </a:r>
            <a:endParaRPr lang="en-GB" dirty="0"/>
          </a:p>
        </p:txBody>
      </p:sp>
      <p:grpSp>
        <p:nvGrpSpPr>
          <p:cNvPr id="35" name="Group 34"/>
          <p:cNvGrpSpPr/>
          <p:nvPr/>
        </p:nvGrpSpPr>
        <p:grpSpPr>
          <a:xfrm>
            <a:off x="1139582" y="1305936"/>
            <a:ext cx="1719618" cy="2470245"/>
            <a:chOff x="2442941" y="1583292"/>
            <a:chExt cx="1719618" cy="2470245"/>
          </a:xfrm>
        </p:grpSpPr>
        <p:grpSp>
          <p:nvGrpSpPr>
            <p:cNvPr id="7" name="Group 6"/>
            <p:cNvGrpSpPr/>
            <p:nvPr/>
          </p:nvGrpSpPr>
          <p:grpSpPr>
            <a:xfrm>
              <a:off x="2442941" y="1583292"/>
              <a:ext cx="1719618" cy="2470245"/>
              <a:chOff x="900752" y="1524318"/>
              <a:chExt cx="1719618" cy="2470245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627189" y="1856892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Moderate to Extreme ©</a:t>
              </a:r>
            </a:p>
            <a:p>
              <a:pPr algn="ctr"/>
              <a:r>
                <a:rPr lang="en-GB" dirty="0" smtClean="0"/>
                <a:t>Confidence UK</a:t>
              </a:r>
              <a:endParaRPr lang="en-GB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356" y="3080470"/>
              <a:ext cx="1217210" cy="60860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759948" y="1298796"/>
            <a:ext cx="1719618" cy="2470245"/>
            <a:chOff x="4333157" y="1583291"/>
            <a:chExt cx="1719618" cy="2470245"/>
          </a:xfrm>
        </p:grpSpPr>
        <p:grpSp>
          <p:nvGrpSpPr>
            <p:cNvPr id="14" name="Group 13"/>
            <p:cNvGrpSpPr/>
            <p:nvPr/>
          </p:nvGrpSpPr>
          <p:grpSpPr>
            <a:xfrm>
              <a:off x="4333157" y="1583291"/>
              <a:ext cx="1719618" cy="2470245"/>
              <a:chOff x="900752" y="1524318"/>
              <a:chExt cx="1719618" cy="247024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473046" y="1852845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Moderate to Extreme ©</a:t>
              </a:r>
              <a:endParaRPr lang="en-GB" dirty="0"/>
            </a:p>
            <a:p>
              <a:pPr algn="ctr"/>
              <a:r>
                <a:rPr lang="en-GB" dirty="0"/>
                <a:t>Confidence</a:t>
              </a:r>
              <a:r>
                <a:rPr lang="en-GB" dirty="0" smtClean="0"/>
                <a:t> Europe*</a:t>
              </a:r>
              <a:endParaRPr lang="en-GB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384" y="3068844"/>
              <a:ext cx="949509" cy="63185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6248399" y="1303823"/>
            <a:ext cx="1719618" cy="2470245"/>
            <a:chOff x="6207455" y="1549487"/>
            <a:chExt cx="1719618" cy="2470245"/>
          </a:xfrm>
        </p:grpSpPr>
        <p:grpSp>
          <p:nvGrpSpPr>
            <p:cNvPr id="20" name="Group 19"/>
            <p:cNvGrpSpPr/>
            <p:nvPr/>
          </p:nvGrpSpPr>
          <p:grpSpPr>
            <a:xfrm>
              <a:off x="6207455" y="1549487"/>
              <a:ext cx="1719618" cy="2470245"/>
              <a:chOff x="900752" y="1524318"/>
              <a:chExt cx="1719618" cy="2470245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382602" y="1711252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% think ©</a:t>
              </a:r>
              <a:endParaRPr lang="en-GB" dirty="0"/>
            </a:p>
            <a:p>
              <a:pPr algn="ctr"/>
              <a:r>
                <a:rPr lang="en-GB" dirty="0" smtClean="0"/>
                <a:t>Policy Important UK</a:t>
              </a:r>
              <a:endParaRPr lang="en-GB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833" y="2983999"/>
              <a:ext cx="1217210" cy="60860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753120" y="3917060"/>
            <a:ext cx="1719618" cy="2470245"/>
            <a:chOff x="900752" y="1524318"/>
            <a:chExt cx="1719618" cy="2470245"/>
          </a:xfrm>
        </p:grpSpPr>
        <p:sp>
          <p:nvSpPr>
            <p:cNvPr id="12" name="Rounded Rectangle 11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893009" y="4100077"/>
            <a:ext cx="1426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think ©</a:t>
            </a:r>
            <a:endParaRPr lang="en-GB" dirty="0"/>
          </a:p>
          <a:p>
            <a:pPr algn="ctr"/>
            <a:r>
              <a:rPr lang="en-GB" dirty="0" smtClean="0"/>
              <a:t>Policy Important Europe*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347" y="5425040"/>
            <a:ext cx="949509" cy="63185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132756" y="3971965"/>
            <a:ext cx="1719618" cy="2470245"/>
            <a:chOff x="1016754" y="4163037"/>
            <a:chExt cx="1719618" cy="2470245"/>
          </a:xfrm>
        </p:grpSpPr>
        <p:grpSp>
          <p:nvGrpSpPr>
            <p:cNvPr id="8" name="Group 7"/>
            <p:cNvGrpSpPr/>
            <p:nvPr/>
          </p:nvGrpSpPr>
          <p:grpSpPr>
            <a:xfrm>
              <a:off x="1016754" y="4163037"/>
              <a:ext cx="1719618" cy="2470245"/>
              <a:chOff x="900752" y="1524318"/>
              <a:chExt cx="1719618" cy="247024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156500" y="441578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% who have ©</a:t>
              </a:r>
              <a:endParaRPr lang="en-GB" dirty="0"/>
            </a:p>
            <a:p>
              <a:pPr algn="ctr"/>
              <a:r>
                <a:rPr lang="en-GB" dirty="0" smtClean="0"/>
                <a:t>Policy </a:t>
              </a:r>
            </a:p>
            <a:p>
              <a:pPr algn="ctr"/>
              <a:r>
                <a:rPr lang="en-GB" dirty="0" smtClean="0"/>
                <a:t>UK</a:t>
              </a:r>
              <a:endParaRPr lang="en-GB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31" y="5688530"/>
              <a:ext cx="1217210" cy="60860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266594" y="3958004"/>
            <a:ext cx="1719618" cy="2470245"/>
            <a:chOff x="900752" y="1524318"/>
            <a:chExt cx="1719618" cy="2470245"/>
          </a:xfrm>
        </p:grpSpPr>
        <p:sp>
          <p:nvSpPr>
            <p:cNvPr id="18" name="Rounded Rectangle 17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388288" y="4168679"/>
            <a:ext cx="1426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who have ©</a:t>
            </a:r>
            <a:endParaRPr lang="en-GB" dirty="0"/>
          </a:p>
          <a:p>
            <a:pPr algn="ctr"/>
            <a:r>
              <a:rPr lang="en-GB" dirty="0" smtClean="0"/>
              <a:t>Policy </a:t>
            </a:r>
          </a:p>
          <a:p>
            <a:pPr algn="ctr"/>
            <a:r>
              <a:rPr lang="en-GB" dirty="0" smtClean="0"/>
              <a:t>Europe*</a:t>
            </a:r>
            <a:endParaRPr lang="en-GB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26" y="5425039"/>
            <a:ext cx="949509" cy="63185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132755" y="6448616"/>
            <a:ext cx="741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*European countries surveyed: Bulgaria, Croatia, France, Turkey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9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53534" cy="1007342"/>
          </a:xfrm>
        </p:spPr>
        <p:txBody>
          <a:bodyPr/>
          <a:lstStyle/>
          <a:p>
            <a:r>
              <a:rPr lang="en-GB" dirty="0" smtClean="0"/>
              <a:t>Play your cards right</a:t>
            </a:r>
            <a:endParaRPr lang="en-GB" dirty="0"/>
          </a:p>
        </p:txBody>
      </p:sp>
      <p:grpSp>
        <p:nvGrpSpPr>
          <p:cNvPr id="35" name="Group 34"/>
          <p:cNvGrpSpPr/>
          <p:nvPr/>
        </p:nvGrpSpPr>
        <p:grpSpPr>
          <a:xfrm>
            <a:off x="3016139" y="1367035"/>
            <a:ext cx="1719618" cy="2470245"/>
            <a:chOff x="2442941" y="1583292"/>
            <a:chExt cx="1719618" cy="2470245"/>
          </a:xfrm>
        </p:grpSpPr>
        <p:grpSp>
          <p:nvGrpSpPr>
            <p:cNvPr id="7" name="Group 6"/>
            <p:cNvGrpSpPr/>
            <p:nvPr/>
          </p:nvGrpSpPr>
          <p:grpSpPr>
            <a:xfrm>
              <a:off x="2442941" y="1583292"/>
              <a:ext cx="1719618" cy="2470245"/>
              <a:chOff x="900752" y="1524318"/>
              <a:chExt cx="1719618" cy="2470245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627189" y="1856892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Moderate to Extreme ©</a:t>
              </a:r>
            </a:p>
            <a:p>
              <a:pPr algn="ctr"/>
              <a:r>
                <a:rPr lang="en-GB" dirty="0" smtClean="0"/>
                <a:t>Confidence UK</a:t>
              </a:r>
              <a:endParaRPr lang="en-GB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356" y="3080470"/>
              <a:ext cx="1217210" cy="60860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951205" y="1374176"/>
            <a:ext cx="1719618" cy="2470245"/>
            <a:chOff x="4333157" y="1583291"/>
            <a:chExt cx="1719618" cy="2470245"/>
          </a:xfrm>
        </p:grpSpPr>
        <p:grpSp>
          <p:nvGrpSpPr>
            <p:cNvPr id="14" name="Group 13"/>
            <p:cNvGrpSpPr/>
            <p:nvPr/>
          </p:nvGrpSpPr>
          <p:grpSpPr>
            <a:xfrm>
              <a:off x="4333157" y="1583291"/>
              <a:ext cx="1719618" cy="2470245"/>
              <a:chOff x="900752" y="1524318"/>
              <a:chExt cx="1719618" cy="247024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473046" y="1852845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Moderate to Extreme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>
                  <a:solidFill>
                    <a:schemeClr val="bg1">
                      <a:lumMod val="85000"/>
                    </a:schemeClr>
                  </a:solidFill>
                </a:rPr>
                <a:t>Confidence</a:t>
              </a:r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 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384" y="3068844"/>
              <a:ext cx="949509" cy="63185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6913722" y="1376289"/>
            <a:ext cx="1719618" cy="2470245"/>
            <a:chOff x="6207455" y="1549487"/>
            <a:chExt cx="1719618" cy="2470245"/>
          </a:xfrm>
        </p:grpSpPr>
        <p:grpSp>
          <p:nvGrpSpPr>
            <p:cNvPr id="20" name="Group 19"/>
            <p:cNvGrpSpPr/>
            <p:nvPr/>
          </p:nvGrpSpPr>
          <p:grpSpPr>
            <a:xfrm>
              <a:off x="6207455" y="1549487"/>
              <a:ext cx="1719618" cy="2470245"/>
              <a:chOff x="900752" y="1524318"/>
              <a:chExt cx="1719618" cy="2470245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382602" y="1711252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think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Important UK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833" y="2983999"/>
              <a:ext cx="1217210" cy="60860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753120" y="4108132"/>
            <a:ext cx="1719618" cy="2470245"/>
            <a:chOff x="3671247" y="4149076"/>
            <a:chExt cx="1719618" cy="2470245"/>
          </a:xfrm>
        </p:grpSpPr>
        <p:grpSp>
          <p:nvGrpSpPr>
            <p:cNvPr id="11" name="Group 10"/>
            <p:cNvGrpSpPr/>
            <p:nvPr/>
          </p:nvGrpSpPr>
          <p:grpSpPr>
            <a:xfrm>
              <a:off x="3671247" y="4149076"/>
              <a:ext cx="1719618" cy="2470245"/>
              <a:chOff x="900752" y="1524318"/>
              <a:chExt cx="1719618" cy="247024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11136" y="433209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think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Important 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474" y="5563897"/>
              <a:ext cx="949509" cy="63185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132756" y="4163037"/>
            <a:ext cx="1719618" cy="2470245"/>
            <a:chOff x="1016754" y="4163037"/>
            <a:chExt cx="1719618" cy="2470245"/>
          </a:xfrm>
        </p:grpSpPr>
        <p:grpSp>
          <p:nvGrpSpPr>
            <p:cNvPr id="8" name="Group 7"/>
            <p:cNvGrpSpPr/>
            <p:nvPr/>
          </p:nvGrpSpPr>
          <p:grpSpPr>
            <a:xfrm>
              <a:off x="1016754" y="4163037"/>
              <a:ext cx="1719618" cy="2470245"/>
              <a:chOff x="900752" y="1524318"/>
              <a:chExt cx="1719618" cy="247024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156500" y="441578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who have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UK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5000" contras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31" y="5688530"/>
              <a:ext cx="1217210" cy="60860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298291" y="4115349"/>
            <a:ext cx="1719618" cy="2470245"/>
            <a:chOff x="6225650" y="4149076"/>
            <a:chExt cx="1719618" cy="2470245"/>
          </a:xfrm>
        </p:grpSpPr>
        <p:grpSp>
          <p:nvGrpSpPr>
            <p:cNvPr id="17" name="Group 16"/>
            <p:cNvGrpSpPr/>
            <p:nvPr/>
          </p:nvGrpSpPr>
          <p:grpSpPr>
            <a:xfrm>
              <a:off x="6225650" y="4149076"/>
              <a:ext cx="1719618" cy="2470245"/>
              <a:chOff x="900752" y="1524318"/>
              <a:chExt cx="1719618" cy="247024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347344" y="4359751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who have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682" y="5586455"/>
              <a:ext cx="949509" cy="631855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1123375" y="1701578"/>
            <a:ext cx="1719608" cy="1778590"/>
            <a:chOff x="959599" y="1646986"/>
            <a:chExt cx="1719608" cy="1778590"/>
          </a:xfrm>
        </p:grpSpPr>
        <p:sp>
          <p:nvSpPr>
            <p:cNvPr id="4" name="TextBox 3"/>
            <p:cNvSpPr txBox="1"/>
            <p:nvPr/>
          </p:nvSpPr>
          <p:spPr>
            <a:xfrm>
              <a:off x="1318697" y="2256189"/>
              <a:ext cx="1064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50%</a:t>
              </a:r>
              <a:endParaRPr lang="en-GB" sz="3200" dirty="0"/>
            </a:p>
          </p:txBody>
        </p:sp>
        <p:sp>
          <p:nvSpPr>
            <p:cNvPr id="3" name="Donut 2"/>
            <p:cNvSpPr/>
            <p:nvPr/>
          </p:nvSpPr>
          <p:spPr>
            <a:xfrm>
              <a:off x="959599" y="1646986"/>
              <a:ext cx="1719608" cy="1778590"/>
            </a:xfrm>
            <a:prstGeom prst="donut">
              <a:avLst>
                <a:gd name="adj" fmla="val 67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6" t="7446" r="12680" b="11951"/>
          <a:stretch/>
        </p:blipFill>
        <p:spPr>
          <a:xfrm>
            <a:off x="201437" y="1160060"/>
            <a:ext cx="860521" cy="13533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6" t="7446" r="12680" b="11951"/>
          <a:stretch/>
        </p:blipFill>
        <p:spPr>
          <a:xfrm rot="10800000">
            <a:off x="174142" y="2885240"/>
            <a:ext cx="860521" cy="135336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26983" y="2435829"/>
            <a:ext cx="43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346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53534" cy="1007342"/>
          </a:xfrm>
        </p:spPr>
        <p:txBody>
          <a:bodyPr/>
          <a:lstStyle/>
          <a:p>
            <a:r>
              <a:rPr lang="en-GB" dirty="0" smtClean="0"/>
              <a:t>Play your cards right</a:t>
            </a:r>
            <a:endParaRPr lang="en-GB" dirty="0"/>
          </a:p>
        </p:txBody>
      </p:sp>
      <p:grpSp>
        <p:nvGrpSpPr>
          <p:cNvPr id="42" name="Group 41"/>
          <p:cNvGrpSpPr/>
          <p:nvPr/>
        </p:nvGrpSpPr>
        <p:grpSpPr>
          <a:xfrm>
            <a:off x="1644410" y="1376289"/>
            <a:ext cx="1719618" cy="2470245"/>
            <a:chOff x="1125786" y="1376289"/>
            <a:chExt cx="1719618" cy="2470245"/>
          </a:xfrm>
        </p:grpSpPr>
        <p:grpSp>
          <p:nvGrpSpPr>
            <p:cNvPr id="46" name="Group 45"/>
            <p:cNvGrpSpPr/>
            <p:nvPr/>
          </p:nvGrpSpPr>
          <p:grpSpPr>
            <a:xfrm>
              <a:off x="1125786" y="1376289"/>
              <a:ext cx="1719618" cy="2470245"/>
              <a:chOff x="900752" y="1524318"/>
              <a:chExt cx="1719618" cy="2470245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89708" y="1853887"/>
              <a:ext cx="142618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Moderate to Extreme ©</a:t>
              </a:r>
            </a:p>
            <a:p>
              <a:pPr algn="ctr"/>
              <a:r>
                <a:rPr lang="en-GB" dirty="0" smtClean="0"/>
                <a:t>Confidence UK</a:t>
              </a:r>
            </a:p>
            <a:p>
              <a:pPr algn="ctr"/>
              <a:r>
                <a:rPr lang="en-GB" sz="4000" b="1" dirty="0" smtClean="0"/>
                <a:t>57%</a:t>
              </a:r>
              <a:endParaRPr lang="en-GB" sz="4000" b="1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712" y="1538054"/>
              <a:ext cx="608605" cy="304303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753120" y="1378402"/>
            <a:ext cx="1719618" cy="2470245"/>
            <a:chOff x="4333157" y="1583291"/>
            <a:chExt cx="1719618" cy="2470245"/>
          </a:xfrm>
        </p:grpSpPr>
        <p:grpSp>
          <p:nvGrpSpPr>
            <p:cNvPr id="14" name="Group 13"/>
            <p:cNvGrpSpPr/>
            <p:nvPr/>
          </p:nvGrpSpPr>
          <p:grpSpPr>
            <a:xfrm>
              <a:off x="4333157" y="1583291"/>
              <a:ext cx="1719618" cy="2470245"/>
              <a:chOff x="900752" y="1524318"/>
              <a:chExt cx="1719618" cy="247024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473046" y="1852845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Moderate to Extreme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>
                  <a:solidFill>
                    <a:schemeClr val="bg1">
                      <a:lumMod val="85000"/>
                    </a:schemeClr>
                  </a:solidFill>
                </a:rPr>
                <a:t>Confidence</a:t>
              </a:r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 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384" y="3068844"/>
              <a:ext cx="949509" cy="63185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6244981" y="1351013"/>
            <a:ext cx="1719618" cy="2470245"/>
            <a:chOff x="6207455" y="1549487"/>
            <a:chExt cx="1719618" cy="2470245"/>
          </a:xfrm>
        </p:grpSpPr>
        <p:grpSp>
          <p:nvGrpSpPr>
            <p:cNvPr id="20" name="Group 19"/>
            <p:cNvGrpSpPr/>
            <p:nvPr/>
          </p:nvGrpSpPr>
          <p:grpSpPr>
            <a:xfrm>
              <a:off x="6207455" y="1549487"/>
              <a:ext cx="1719618" cy="2470245"/>
              <a:chOff x="900752" y="1524318"/>
              <a:chExt cx="1719618" cy="2470245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382602" y="1711252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think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Important UK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833" y="2983999"/>
              <a:ext cx="1217210" cy="60860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753120" y="4108132"/>
            <a:ext cx="1719618" cy="2470245"/>
            <a:chOff x="3671247" y="4149076"/>
            <a:chExt cx="1719618" cy="2470245"/>
          </a:xfrm>
        </p:grpSpPr>
        <p:grpSp>
          <p:nvGrpSpPr>
            <p:cNvPr id="11" name="Group 10"/>
            <p:cNvGrpSpPr/>
            <p:nvPr/>
          </p:nvGrpSpPr>
          <p:grpSpPr>
            <a:xfrm>
              <a:off x="3671247" y="4149076"/>
              <a:ext cx="1719618" cy="2470245"/>
              <a:chOff x="900752" y="1524318"/>
              <a:chExt cx="1719618" cy="247024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11136" y="433209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think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Important 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474" y="5563897"/>
              <a:ext cx="949509" cy="63185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132756" y="4163037"/>
            <a:ext cx="1719618" cy="2470245"/>
            <a:chOff x="1016754" y="4163037"/>
            <a:chExt cx="1719618" cy="2470245"/>
          </a:xfrm>
        </p:grpSpPr>
        <p:grpSp>
          <p:nvGrpSpPr>
            <p:cNvPr id="8" name="Group 7"/>
            <p:cNvGrpSpPr/>
            <p:nvPr/>
          </p:nvGrpSpPr>
          <p:grpSpPr>
            <a:xfrm>
              <a:off x="1016754" y="4163037"/>
              <a:ext cx="1719618" cy="2470245"/>
              <a:chOff x="900752" y="1524318"/>
              <a:chExt cx="1719618" cy="247024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156500" y="441578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who have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UK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5000" contras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31" y="5688530"/>
              <a:ext cx="1217210" cy="60860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293890" y="4149076"/>
            <a:ext cx="1719618" cy="2470245"/>
            <a:chOff x="6225650" y="4149076"/>
            <a:chExt cx="1719618" cy="2470245"/>
          </a:xfrm>
        </p:grpSpPr>
        <p:grpSp>
          <p:nvGrpSpPr>
            <p:cNvPr id="17" name="Group 16"/>
            <p:cNvGrpSpPr/>
            <p:nvPr/>
          </p:nvGrpSpPr>
          <p:grpSpPr>
            <a:xfrm>
              <a:off x="6225650" y="4149076"/>
              <a:ext cx="1719618" cy="2470245"/>
              <a:chOff x="900752" y="1524318"/>
              <a:chExt cx="1719618" cy="247024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347344" y="4359751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who have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682" y="5586455"/>
              <a:ext cx="949509" cy="631855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71896" y="2406214"/>
            <a:ext cx="1360510" cy="1367226"/>
            <a:chOff x="959599" y="1646986"/>
            <a:chExt cx="1719608" cy="1778590"/>
          </a:xfrm>
        </p:grpSpPr>
        <p:sp>
          <p:nvSpPr>
            <p:cNvPr id="50" name="TextBox 49"/>
            <p:cNvSpPr txBox="1"/>
            <p:nvPr/>
          </p:nvSpPr>
          <p:spPr>
            <a:xfrm>
              <a:off x="1318697" y="2256190"/>
              <a:ext cx="1064525" cy="600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50%</a:t>
              </a:r>
              <a:endParaRPr lang="en-GB" sz="2400" dirty="0"/>
            </a:p>
          </p:txBody>
        </p:sp>
        <p:sp>
          <p:nvSpPr>
            <p:cNvPr id="51" name="Donut 50"/>
            <p:cNvSpPr/>
            <p:nvPr/>
          </p:nvSpPr>
          <p:spPr>
            <a:xfrm>
              <a:off x="959599" y="1646986"/>
              <a:ext cx="1719608" cy="1778590"/>
            </a:xfrm>
            <a:prstGeom prst="donut">
              <a:avLst>
                <a:gd name="adj" fmla="val 67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6" t="7446" r="12680" b="11951"/>
          <a:stretch/>
        </p:blipFill>
        <p:spPr>
          <a:xfrm>
            <a:off x="493651" y="1255425"/>
            <a:ext cx="721691" cy="11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2197" r="1445" b="2147"/>
          <a:stretch/>
        </p:blipFill>
        <p:spPr bwMode="auto">
          <a:xfrm>
            <a:off x="520993" y="152717"/>
            <a:ext cx="8080744" cy="663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2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125786" y="1376289"/>
            <a:ext cx="1719618" cy="2470245"/>
            <a:chOff x="900752" y="1524318"/>
            <a:chExt cx="1719618" cy="2470245"/>
          </a:xfrm>
        </p:grpSpPr>
        <p:sp>
          <p:nvSpPr>
            <p:cNvPr id="47" name="Rounded Rectangle 46"/>
            <p:cNvSpPr/>
            <p:nvPr/>
          </p:nvSpPr>
          <p:spPr>
            <a:xfrm>
              <a:off x="900752" y="1524318"/>
              <a:ext cx="1719618" cy="2470245"/>
            </a:xfrm>
            <a:prstGeom prst="roundRect">
              <a:avLst>
                <a:gd name="adj" fmla="val 1111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023580" y="1624083"/>
              <a:ext cx="1460311" cy="2274943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53534" cy="1007342"/>
          </a:xfrm>
        </p:spPr>
        <p:txBody>
          <a:bodyPr/>
          <a:lstStyle/>
          <a:p>
            <a:r>
              <a:rPr lang="en-GB" dirty="0" smtClean="0"/>
              <a:t>Play your cards right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289708" y="1853887"/>
            <a:ext cx="1426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Moderate to Extreme ©</a:t>
            </a:r>
          </a:p>
          <a:p>
            <a:pPr algn="ctr"/>
            <a:r>
              <a:rPr lang="en-GB" dirty="0" smtClean="0"/>
              <a:t>Confidence UK</a:t>
            </a:r>
          </a:p>
          <a:p>
            <a:pPr algn="ctr"/>
            <a:r>
              <a:rPr lang="en-GB" sz="4000" b="1" dirty="0" smtClean="0"/>
              <a:t>57%</a:t>
            </a:r>
            <a:endParaRPr lang="en-GB" sz="4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2" y="1538054"/>
            <a:ext cx="608605" cy="30430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753120" y="1378402"/>
            <a:ext cx="1719618" cy="2470245"/>
            <a:chOff x="4333157" y="1583291"/>
            <a:chExt cx="1719618" cy="2470245"/>
          </a:xfrm>
        </p:grpSpPr>
        <p:grpSp>
          <p:nvGrpSpPr>
            <p:cNvPr id="14" name="Group 13"/>
            <p:cNvGrpSpPr/>
            <p:nvPr/>
          </p:nvGrpSpPr>
          <p:grpSpPr>
            <a:xfrm>
              <a:off x="4333157" y="1583291"/>
              <a:ext cx="1719618" cy="2470245"/>
              <a:chOff x="900752" y="1524318"/>
              <a:chExt cx="1719618" cy="247024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473046" y="1852845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Moderate to Extreme ©</a:t>
              </a:r>
              <a:endParaRPr lang="en-GB" dirty="0"/>
            </a:p>
            <a:p>
              <a:pPr algn="ctr"/>
              <a:r>
                <a:rPr lang="en-GB" dirty="0"/>
                <a:t>Confidence</a:t>
              </a:r>
              <a:r>
                <a:rPr lang="en-GB" dirty="0" smtClean="0"/>
                <a:t> Europe</a:t>
              </a:r>
              <a:endParaRPr lang="en-GB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384" y="3068844"/>
              <a:ext cx="949509" cy="63185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6272277" y="1351013"/>
            <a:ext cx="1719618" cy="2470245"/>
            <a:chOff x="6207455" y="1549487"/>
            <a:chExt cx="1719618" cy="2470245"/>
          </a:xfrm>
        </p:grpSpPr>
        <p:grpSp>
          <p:nvGrpSpPr>
            <p:cNvPr id="20" name="Group 19"/>
            <p:cNvGrpSpPr/>
            <p:nvPr/>
          </p:nvGrpSpPr>
          <p:grpSpPr>
            <a:xfrm>
              <a:off x="6207455" y="1549487"/>
              <a:ext cx="1719618" cy="2470245"/>
              <a:chOff x="900752" y="1524318"/>
              <a:chExt cx="1719618" cy="2470245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382602" y="1711252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think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Important UK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833" y="2983999"/>
              <a:ext cx="1217210" cy="60860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753120" y="4108132"/>
            <a:ext cx="1719618" cy="2470245"/>
            <a:chOff x="3671247" y="4149076"/>
            <a:chExt cx="1719618" cy="2470245"/>
          </a:xfrm>
        </p:grpSpPr>
        <p:grpSp>
          <p:nvGrpSpPr>
            <p:cNvPr id="11" name="Group 10"/>
            <p:cNvGrpSpPr/>
            <p:nvPr/>
          </p:nvGrpSpPr>
          <p:grpSpPr>
            <a:xfrm>
              <a:off x="3671247" y="4149076"/>
              <a:ext cx="1719618" cy="2470245"/>
              <a:chOff x="900752" y="1524318"/>
              <a:chExt cx="1719618" cy="247024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11136" y="433209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think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Important 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474" y="5563897"/>
              <a:ext cx="949509" cy="63185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132756" y="4163037"/>
            <a:ext cx="1719618" cy="2470245"/>
            <a:chOff x="1016754" y="4163037"/>
            <a:chExt cx="1719618" cy="2470245"/>
          </a:xfrm>
        </p:grpSpPr>
        <p:grpSp>
          <p:nvGrpSpPr>
            <p:cNvPr id="8" name="Group 7"/>
            <p:cNvGrpSpPr/>
            <p:nvPr/>
          </p:nvGrpSpPr>
          <p:grpSpPr>
            <a:xfrm>
              <a:off x="1016754" y="4163037"/>
              <a:ext cx="1719618" cy="2470245"/>
              <a:chOff x="900752" y="1524318"/>
              <a:chExt cx="1719618" cy="247024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156500" y="4415783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who have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UK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5000" contras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31" y="5688530"/>
              <a:ext cx="1217210" cy="60860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307538" y="4108132"/>
            <a:ext cx="1719618" cy="2470245"/>
            <a:chOff x="6225650" y="4149076"/>
            <a:chExt cx="1719618" cy="2470245"/>
          </a:xfrm>
        </p:grpSpPr>
        <p:grpSp>
          <p:nvGrpSpPr>
            <p:cNvPr id="17" name="Group 16"/>
            <p:cNvGrpSpPr/>
            <p:nvPr/>
          </p:nvGrpSpPr>
          <p:grpSpPr>
            <a:xfrm>
              <a:off x="6225650" y="4149076"/>
              <a:ext cx="1719618" cy="2470245"/>
              <a:chOff x="900752" y="1524318"/>
              <a:chExt cx="1719618" cy="247024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900752" y="1524318"/>
                <a:ext cx="1719618" cy="2470245"/>
              </a:xfrm>
              <a:prstGeom prst="roundRect">
                <a:avLst>
                  <a:gd name="adj" fmla="val 111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023580" y="1624083"/>
                <a:ext cx="1460311" cy="2274943"/>
              </a:xfrm>
              <a:prstGeom prst="roundRect">
                <a:avLst>
                  <a:gd name="adj" fmla="val 4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347344" y="4359751"/>
              <a:ext cx="1426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% who have ©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Policy </a:t>
              </a:r>
            </a:p>
            <a:p>
              <a:pPr algn="ctr"/>
              <a:r>
                <a:rPr lang="en-GB" dirty="0" smtClean="0">
                  <a:solidFill>
                    <a:schemeClr val="bg1">
                      <a:lumMod val="85000"/>
                    </a:schemeClr>
                  </a:solidFill>
                </a:rPr>
                <a:t>Europe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682" y="5586455"/>
              <a:ext cx="949509" cy="631855"/>
            </a:xfrm>
            <a:prstGeom prst="rect">
              <a:avLst/>
            </a:prstGeom>
          </p:spPr>
        </p:pic>
      </p:grpSp>
      <p:sp>
        <p:nvSpPr>
          <p:cNvPr id="41" name="Right Arrow 40"/>
          <p:cNvSpPr/>
          <p:nvPr/>
        </p:nvSpPr>
        <p:spPr>
          <a:xfrm>
            <a:off x="3002507" y="2357329"/>
            <a:ext cx="641445" cy="486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3305</TotalTime>
  <Words>2532</Words>
  <Application>Microsoft Office PowerPoint</Application>
  <PresentationFormat>On-screen Show (4:3)</PresentationFormat>
  <Paragraphs>444</Paragraphs>
  <Slides>42</Slides>
  <Notes>12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Essential</vt:lpstr>
      <vt:lpstr>Copyright Literacy in the UK: Results from a survey of library and information professionals</vt:lpstr>
      <vt:lpstr>Copyright </vt:lpstr>
      <vt:lpstr>Copyright? ZZZZZZZZZZZZ</vt:lpstr>
      <vt:lpstr>Play your cards right</vt:lpstr>
      <vt:lpstr>Play your cards right</vt:lpstr>
      <vt:lpstr>Play your cards right</vt:lpstr>
      <vt:lpstr>Play your cards right</vt:lpstr>
      <vt:lpstr>PowerPoint Presentation</vt:lpstr>
      <vt:lpstr>Play your cards right</vt:lpstr>
      <vt:lpstr>Play your cards right</vt:lpstr>
      <vt:lpstr>PowerPoint Presentation</vt:lpstr>
      <vt:lpstr>Play your cards right</vt:lpstr>
      <vt:lpstr>Play your cards right</vt:lpstr>
      <vt:lpstr>Play your cards right</vt:lpstr>
      <vt:lpstr>Play your cards right</vt:lpstr>
      <vt:lpstr>PowerPoint Presentation</vt:lpstr>
      <vt:lpstr>Play your cards right</vt:lpstr>
      <vt:lpstr>Play your cards right</vt:lpstr>
      <vt:lpstr>Play your cards right</vt:lpstr>
      <vt:lpstr>Play your cards right</vt:lpstr>
      <vt:lpstr>The united kingdom</vt:lpstr>
      <vt:lpstr>LIS Education and CPD</vt:lpstr>
      <vt:lpstr>PowerPoint Presentation</vt:lpstr>
      <vt:lpstr>Education &amp; cpd: what should it cover?</vt:lpstr>
      <vt:lpstr>Education &amp; cdp: what should it cover?</vt:lpstr>
      <vt:lpstr>Feel the fear</vt:lpstr>
      <vt:lpstr>Focus on positives </vt:lpstr>
      <vt:lpstr>Embedding in LIS education</vt:lpstr>
      <vt:lpstr>Keeping up to date</vt:lpstr>
      <vt:lpstr>Train the trainers</vt:lpstr>
      <vt:lpstr>So what  are we doing?</vt:lpstr>
      <vt:lpstr>Engagement*</vt:lpstr>
      <vt:lpstr>Copyright card game</vt:lpstr>
      <vt:lpstr>Conclusions and further research</vt:lpstr>
      <vt:lpstr>Conclusions and further research</vt:lpstr>
      <vt:lpstr>Conclusions and further research</vt:lpstr>
      <vt:lpstr>Conclusions and further research</vt:lpstr>
      <vt:lpstr>Conclusions and further research</vt:lpstr>
      <vt:lpstr>Conclusions and further research</vt:lpstr>
      <vt:lpstr>Conclusions and further research</vt:lpstr>
      <vt:lpstr>Image Credits </vt:lpstr>
      <vt:lpstr>References and futher reading</vt:lpstr>
    </vt:vector>
  </TitlesOfParts>
  <Company>London School of Economics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Secker</dc:creator>
  <cp:lastModifiedBy>Chris Morrison</cp:lastModifiedBy>
  <cp:revision>128</cp:revision>
  <dcterms:created xsi:type="dcterms:W3CDTF">2015-01-11T12:14:17Z</dcterms:created>
  <dcterms:modified xsi:type="dcterms:W3CDTF">2015-10-20T20:32:37Z</dcterms:modified>
</cp:coreProperties>
</file>