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4" r:id="rId3"/>
    <p:sldId id="265" r:id="rId4"/>
    <p:sldId id="266" r:id="rId5"/>
    <p:sldId id="275" r:id="rId6"/>
    <p:sldId id="267" r:id="rId7"/>
    <p:sldId id="261" r:id="rId8"/>
    <p:sldId id="277" r:id="rId9"/>
    <p:sldId id="271" r:id="rId10"/>
    <p:sldId id="260"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92" autoAdjust="0"/>
  </p:normalViewPr>
  <p:slideViewPr>
    <p:cSldViewPr snapToGrid="0">
      <p:cViewPr varScale="1">
        <p:scale>
          <a:sx n="84" d="100"/>
          <a:sy n="84" d="100"/>
        </p:scale>
        <p:origin x="16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i Makwana" userId="a6e0a699-880f-490a-9eb7-5b2262f043a7" providerId="ADAL" clId="{920D0E65-2AF0-458B-972A-9A040B026B65}"/>
    <pc:docChg chg="undo custSel modSld sldOrd">
      <pc:chgData name="Arti Makwana" userId="a6e0a699-880f-490a-9eb7-5b2262f043a7" providerId="ADAL" clId="{920D0E65-2AF0-458B-972A-9A040B026B65}" dt="2026-01-26T13:58:37.979" v="3" actId="20578"/>
      <pc:docMkLst>
        <pc:docMk/>
      </pc:docMkLst>
      <pc:sldChg chg="ord">
        <pc:chgData name="Arti Makwana" userId="a6e0a699-880f-490a-9eb7-5b2262f043a7" providerId="ADAL" clId="{920D0E65-2AF0-458B-972A-9A040B026B65}" dt="2026-01-26T13:58:30.196" v="2" actId="20578"/>
        <pc:sldMkLst>
          <pc:docMk/>
          <pc:sldMk cId="113202149" sldId="261"/>
        </pc:sldMkLst>
      </pc:sldChg>
      <pc:sldChg chg="ord">
        <pc:chgData name="Arti Makwana" userId="a6e0a699-880f-490a-9eb7-5b2262f043a7" providerId="ADAL" clId="{920D0E65-2AF0-458B-972A-9A040B026B65}" dt="2026-01-26T13:58:30.196" v="2" actId="20578"/>
        <pc:sldMkLst>
          <pc:docMk/>
          <pc:sldMk cId="2968908459" sldId="266"/>
        </pc:sldMkLst>
      </pc:sldChg>
      <pc:sldChg chg="ord">
        <pc:chgData name="Arti Makwana" userId="a6e0a699-880f-490a-9eb7-5b2262f043a7" providerId="ADAL" clId="{920D0E65-2AF0-458B-972A-9A040B026B65}" dt="2026-01-26T13:58:30.196" v="2" actId="20578"/>
        <pc:sldMkLst>
          <pc:docMk/>
          <pc:sldMk cId="1564453767" sldId="267"/>
        </pc:sldMkLst>
      </pc:sldChg>
      <pc:sldChg chg="ord">
        <pc:chgData name="Arti Makwana" userId="a6e0a699-880f-490a-9eb7-5b2262f043a7" providerId="ADAL" clId="{920D0E65-2AF0-458B-972A-9A040B026B65}" dt="2026-01-26T13:58:37.979" v="3" actId="20578"/>
        <pc:sldMkLst>
          <pc:docMk/>
          <pc:sldMk cId="1705304172" sldId="275"/>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A4C4F-8A33-4D1C-8927-AFAC5F05699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B648E27-918E-4CE5-A6E9-6CFE0CEBB2AB}">
      <dgm:prSet/>
      <dgm:spPr/>
      <dgm:t>
        <a:bodyPr/>
        <a:lstStyle/>
        <a:p>
          <a:r>
            <a:rPr lang="en-GB"/>
            <a:t>Young adult carers (YACs) are young people who provide unpaid care, usually to a parent, sibling, grandparent, partner, or other relative or friend. </a:t>
          </a:r>
          <a:endParaRPr lang="en-US"/>
        </a:p>
      </dgm:t>
    </dgm:pt>
    <dgm:pt modelId="{893BA5C3-1FEE-40D4-B94A-1347EDBE26B4}" type="parTrans" cxnId="{03340B56-91E4-49B6-9257-C91D40A5225F}">
      <dgm:prSet/>
      <dgm:spPr/>
      <dgm:t>
        <a:bodyPr/>
        <a:lstStyle/>
        <a:p>
          <a:endParaRPr lang="en-US"/>
        </a:p>
      </dgm:t>
    </dgm:pt>
    <dgm:pt modelId="{E7FA3053-D121-4E3E-B955-68139B83C26A}" type="sibTrans" cxnId="{03340B56-91E4-49B6-9257-C91D40A5225F}">
      <dgm:prSet/>
      <dgm:spPr/>
      <dgm:t>
        <a:bodyPr/>
        <a:lstStyle/>
        <a:p>
          <a:endParaRPr lang="en-US"/>
        </a:p>
      </dgm:t>
    </dgm:pt>
    <dgm:pt modelId="{5113F267-4EC0-415D-9BD2-5A31BB2388B5}">
      <dgm:prSet/>
      <dgm:spPr/>
      <dgm:t>
        <a:bodyPr/>
        <a:lstStyle/>
        <a:p>
          <a:r>
            <a:rPr lang="en-GB"/>
            <a:t>About 9% of young adults provided care in the UK</a:t>
          </a:r>
          <a:r>
            <a:rPr lang="en-GB" baseline="30000"/>
            <a:t>1</a:t>
          </a:r>
          <a:endParaRPr lang="en-US"/>
        </a:p>
      </dgm:t>
    </dgm:pt>
    <dgm:pt modelId="{F02FA08E-02FC-427D-9F58-93CE0C3607C2}" type="parTrans" cxnId="{DD3F868D-CEB5-46E3-BB0E-F322F715A828}">
      <dgm:prSet/>
      <dgm:spPr/>
      <dgm:t>
        <a:bodyPr/>
        <a:lstStyle/>
        <a:p>
          <a:endParaRPr lang="en-US"/>
        </a:p>
      </dgm:t>
    </dgm:pt>
    <dgm:pt modelId="{8D22CD76-D632-4307-8A8A-F2CB9EB2865B}" type="sibTrans" cxnId="{DD3F868D-CEB5-46E3-BB0E-F322F715A828}">
      <dgm:prSet/>
      <dgm:spPr/>
      <dgm:t>
        <a:bodyPr/>
        <a:lstStyle/>
        <a:p>
          <a:endParaRPr lang="en-US"/>
        </a:p>
      </dgm:t>
    </dgm:pt>
    <dgm:pt modelId="{9F9D2928-F2AD-48C9-A676-1D8C18F4415C}">
      <dgm:prSet/>
      <dgm:spPr/>
      <dgm:t>
        <a:bodyPr/>
        <a:lstStyle/>
        <a:p>
          <a:r>
            <a:rPr lang="en-GB"/>
            <a:t>They provide £3.5 billion of unpaid care per year</a:t>
          </a:r>
          <a:r>
            <a:rPr lang="en-GB" baseline="30000"/>
            <a:t>2</a:t>
          </a:r>
          <a:endParaRPr lang="en-US"/>
        </a:p>
      </dgm:t>
    </dgm:pt>
    <dgm:pt modelId="{2C3053C2-DC19-4803-8824-11E9851EE499}" type="parTrans" cxnId="{6369D774-2906-4749-93A1-9F06F95B8615}">
      <dgm:prSet/>
      <dgm:spPr/>
      <dgm:t>
        <a:bodyPr/>
        <a:lstStyle/>
        <a:p>
          <a:endParaRPr lang="en-US"/>
        </a:p>
      </dgm:t>
    </dgm:pt>
    <dgm:pt modelId="{5E4BB605-F16C-4337-AE05-FF8719936F66}" type="sibTrans" cxnId="{6369D774-2906-4749-93A1-9F06F95B8615}">
      <dgm:prSet/>
      <dgm:spPr/>
      <dgm:t>
        <a:bodyPr/>
        <a:lstStyle/>
        <a:p>
          <a:endParaRPr lang="en-US"/>
        </a:p>
      </dgm:t>
    </dgm:pt>
    <dgm:pt modelId="{D67B778F-4820-4FCB-AFD1-0135979BCA80}">
      <dgm:prSet/>
      <dgm:spPr/>
      <dgm:t>
        <a:bodyPr/>
        <a:lstStyle/>
        <a:p>
          <a:r>
            <a:rPr lang="en-GB" dirty="0"/>
            <a:t>However, being a YAC comes at a high personal cost</a:t>
          </a:r>
          <a:r>
            <a:rPr lang="en-GB" baseline="30000" dirty="0"/>
            <a:t>2-5</a:t>
          </a:r>
          <a:endParaRPr lang="en-US" dirty="0"/>
        </a:p>
      </dgm:t>
    </dgm:pt>
    <dgm:pt modelId="{A65C6C49-AE8F-4BBD-9D9A-AA692813341D}" type="parTrans" cxnId="{A11AFE69-A418-4784-B027-38BE32768159}">
      <dgm:prSet/>
      <dgm:spPr/>
      <dgm:t>
        <a:bodyPr/>
        <a:lstStyle/>
        <a:p>
          <a:endParaRPr lang="en-US"/>
        </a:p>
      </dgm:t>
    </dgm:pt>
    <dgm:pt modelId="{9DEDDC71-E105-402C-9196-536F785611E9}" type="sibTrans" cxnId="{A11AFE69-A418-4784-B027-38BE32768159}">
      <dgm:prSet/>
      <dgm:spPr/>
      <dgm:t>
        <a:bodyPr/>
        <a:lstStyle/>
        <a:p>
          <a:endParaRPr lang="en-US"/>
        </a:p>
      </dgm:t>
    </dgm:pt>
    <dgm:pt modelId="{5A16C83F-19BA-4D9B-9849-E9C3F9DAC1F7}" type="pres">
      <dgm:prSet presAssocID="{88BA4C4F-8A33-4D1C-8927-AFAC5F05699B}" presName="linear" presStyleCnt="0">
        <dgm:presLayoutVars>
          <dgm:animLvl val="lvl"/>
          <dgm:resizeHandles val="exact"/>
        </dgm:presLayoutVars>
      </dgm:prSet>
      <dgm:spPr/>
    </dgm:pt>
    <dgm:pt modelId="{0A6588AD-855D-4A44-87FE-50A86B4C268B}" type="pres">
      <dgm:prSet presAssocID="{DB648E27-918E-4CE5-A6E9-6CFE0CEBB2AB}" presName="parentText" presStyleLbl="node1" presStyleIdx="0" presStyleCnt="4">
        <dgm:presLayoutVars>
          <dgm:chMax val="0"/>
          <dgm:bulletEnabled val="1"/>
        </dgm:presLayoutVars>
      </dgm:prSet>
      <dgm:spPr/>
    </dgm:pt>
    <dgm:pt modelId="{17C8C2FF-854E-430B-9E77-83815B8D9A89}" type="pres">
      <dgm:prSet presAssocID="{E7FA3053-D121-4E3E-B955-68139B83C26A}" presName="spacer" presStyleCnt="0"/>
      <dgm:spPr/>
    </dgm:pt>
    <dgm:pt modelId="{1159E8E4-57A2-4004-BC80-3CDCA56DF067}" type="pres">
      <dgm:prSet presAssocID="{5113F267-4EC0-415D-9BD2-5A31BB2388B5}" presName="parentText" presStyleLbl="node1" presStyleIdx="1" presStyleCnt="4">
        <dgm:presLayoutVars>
          <dgm:chMax val="0"/>
          <dgm:bulletEnabled val="1"/>
        </dgm:presLayoutVars>
      </dgm:prSet>
      <dgm:spPr/>
    </dgm:pt>
    <dgm:pt modelId="{1A556B86-A340-4782-952F-AE61D5E824ED}" type="pres">
      <dgm:prSet presAssocID="{8D22CD76-D632-4307-8A8A-F2CB9EB2865B}" presName="spacer" presStyleCnt="0"/>
      <dgm:spPr/>
    </dgm:pt>
    <dgm:pt modelId="{A337E115-4056-447E-B5AE-6C6D49A229EC}" type="pres">
      <dgm:prSet presAssocID="{9F9D2928-F2AD-48C9-A676-1D8C18F4415C}" presName="parentText" presStyleLbl="node1" presStyleIdx="2" presStyleCnt="4">
        <dgm:presLayoutVars>
          <dgm:chMax val="0"/>
          <dgm:bulletEnabled val="1"/>
        </dgm:presLayoutVars>
      </dgm:prSet>
      <dgm:spPr/>
    </dgm:pt>
    <dgm:pt modelId="{5550CB5D-1229-42C8-9F64-668774BDF60D}" type="pres">
      <dgm:prSet presAssocID="{5E4BB605-F16C-4337-AE05-FF8719936F66}" presName="spacer" presStyleCnt="0"/>
      <dgm:spPr/>
    </dgm:pt>
    <dgm:pt modelId="{7CA1BA84-2170-451E-8DE9-CD9296BAB1CD}" type="pres">
      <dgm:prSet presAssocID="{D67B778F-4820-4FCB-AFD1-0135979BCA80}" presName="parentText" presStyleLbl="node1" presStyleIdx="3" presStyleCnt="4">
        <dgm:presLayoutVars>
          <dgm:chMax val="0"/>
          <dgm:bulletEnabled val="1"/>
        </dgm:presLayoutVars>
      </dgm:prSet>
      <dgm:spPr/>
    </dgm:pt>
  </dgm:ptLst>
  <dgm:cxnLst>
    <dgm:cxn modelId="{7777A308-E3C3-431E-B0AB-DEFA32626511}" type="presOf" srcId="{88BA4C4F-8A33-4D1C-8927-AFAC5F05699B}" destId="{5A16C83F-19BA-4D9B-9849-E9C3F9DAC1F7}" srcOrd="0" destOrd="0" presId="urn:microsoft.com/office/officeart/2005/8/layout/vList2"/>
    <dgm:cxn modelId="{11B1363B-251A-46DA-92C1-A36406C8E728}" type="presOf" srcId="{5113F267-4EC0-415D-9BD2-5A31BB2388B5}" destId="{1159E8E4-57A2-4004-BC80-3CDCA56DF067}" srcOrd="0" destOrd="0" presId="urn:microsoft.com/office/officeart/2005/8/layout/vList2"/>
    <dgm:cxn modelId="{A11AFE69-A418-4784-B027-38BE32768159}" srcId="{88BA4C4F-8A33-4D1C-8927-AFAC5F05699B}" destId="{D67B778F-4820-4FCB-AFD1-0135979BCA80}" srcOrd="3" destOrd="0" parTransId="{A65C6C49-AE8F-4BBD-9D9A-AA692813341D}" sibTransId="{9DEDDC71-E105-402C-9196-536F785611E9}"/>
    <dgm:cxn modelId="{05D1E473-31A5-4A41-BA64-B113647286D5}" type="presOf" srcId="{D67B778F-4820-4FCB-AFD1-0135979BCA80}" destId="{7CA1BA84-2170-451E-8DE9-CD9296BAB1CD}" srcOrd="0" destOrd="0" presId="urn:microsoft.com/office/officeart/2005/8/layout/vList2"/>
    <dgm:cxn modelId="{6369D774-2906-4749-93A1-9F06F95B8615}" srcId="{88BA4C4F-8A33-4D1C-8927-AFAC5F05699B}" destId="{9F9D2928-F2AD-48C9-A676-1D8C18F4415C}" srcOrd="2" destOrd="0" parTransId="{2C3053C2-DC19-4803-8824-11E9851EE499}" sibTransId="{5E4BB605-F16C-4337-AE05-FF8719936F66}"/>
    <dgm:cxn modelId="{03340B56-91E4-49B6-9257-C91D40A5225F}" srcId="{88BA4C4F-8A33-4D1C-8927-AFAC5F05699B}" destId="{DB648E27-918E-4CE5-A6E9-6CFE0CEBB2AB}" srcOrd="0" destOrd="0" parTransId="{893BA5C3-1FEE-40D4-B94A-1347EDBE26B4}" sibTransId="{E7FA3053-D121-4E3E-B955-68139B83C26A}"/>
    <dgm:cxn modelId="{DD3F868D-CEB5-46E3-BB0E-F322F715A828}" srcId="{88BA4C4F-8A33-4D1C-8927-AFAC5F05699B}" destId="{5113F267-4EC0-415D-9BD2-5A31BB2388B5}" srcOrd="1" destOrd="0" parTransId="{F02FA08E-02FC-427D-9F58-93CE0C3607C2}" sibTransId="{8D22CD76-D632-4307-8A8A-F2CB9EB2865B}"/>
    <dgm:cxn modelId="{3B6FF8E6-6352-456C-A7DB-3583B8332D6A}" type="presOf" srcId="{9F9D2928-F2AD-48C9-A676-1D8C18F4415C}" destId="{A337E115-4056-447E-B5AE-6C6D49A229EC}" srcOrd="0" destOrd="0" presId="urn:microsoft.com/office/officeart/2005/8/layout/vList2"/>
    <dgm:cxn modelId="{10CAF0FA-8033-4C35-A3BF-89759ABBAC0E}" type="presOf" srcId="{DB648E27-918E-4CE5-A6E9-6CFE0CEBB2AB}" destId="{0A6588AD-855D-4A44-87FE-50A86B4C268B}" srcOrd="0" destOrd="0" presId="urn:microsoft.com/office/officeart/2005/8/layout/vList2"/>
    <dgm:cxn modelId="{343567CF-94C7-4991-B9F2-AEDFFD158C32}" type="presParOf" srcId="{5A16C83F-19BA-4D9B-9849-E9C3F9DAC1F7}" destId="{0A6588AD-855D-4A44-87FE-50A86B4C268B}" srcOrd="0" destOrd="0" presId="urn:microsoft.com/office/officeart/2005/8/layout/vList2"/>
    <dgm:cxn modelId="{C2DAA3E5-5FDE-4DE4-B878-ECF312213954}" type="presParOf" srcId="{5A16C83F-19BA-4D9B-9849-E9C3F9DAC1F7}" destId="{17C8C2FF-854E-430B-9E77-83815B8D9A89}" srcOrd="1" destOrd="0" presId="urn:microsoft.com/office/officeart/2005/8/layout/vList2"/>
    <dgm:cxn modelId="{328DB0F5-2A06-4ABD-AF08-5FC698393499}" type="presParOf" srcId="{5A16C83F-19BA-4D9B-9849-E9C3F9DAC1F7}" destId="{1159E8E4-57A2-4004-BC80-3CDCA56DF067}" srcOrd="2" destOrd="0" presId="urn:microsoft.com/office/officeart/2005/8/layout/vList2"/>
    <dgm:cxn modelId="{2011712C-CBB7-4929-B909-E9F6AE389136}" type="presParOf" srcId="{5A16C83F-19BA-4D9B-9849-E9C3F9DAC1F7}" destId="{1A556B86-A340-4782-952F-AE61D5E824ED}" srcOrd="3" destOrd="0" presId="urn:microsoft.com/office/officeart/2005/8/layout/vList2"/>
    <dgm:cxn modelId="{14536D19-6C8B-4F16-B407-5DE3109BC18E}" type="presParOf" srcId="{5A16C83F-19BA-4D9B-9849-E9C3F9DAC1F7}" destId="{A337E115-4056-447E-B5AE-6C6D49A229EC}" srcOrd="4" destOrd="0" presId="urn:microsoft.com/office/officeart/2005/8/layout/vList2"/>
    <dgm:cxn modelId="{89D43896-3BF1-4C1E-9431-63F083452D38}" type="presParOf" srcId="{5A16C83F-19BA-4D9B-9849-E9C3F9DAC1F7}" destId="{5550CB5D-1229-42C8-9F64-668774BDF60D}" srcOrd="5" destOrd="0" presId="urn:microsoft.com/office/officeart/2005/8/layout/vList2"/>
    <dgm:cxn modelId="{108D1A0E-1704-4DB4-B1B5-A4E83023C0DF}" type="presParOf" srcId="{5A16C83F-19BA-4D9B-9849-E9C3F9DAC1F7}" destId="{7CA1BA84-2170-451E-8DE9-CD9296BAB1C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3A09C-C791-49BE-A2B5-1BBECD1C448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01DBAB-29CA-4E02-94AA-BA14EFF6F5B3}">
      <dgm:prSet/>
      <dgm:spPr/>
      <dgm:t>
        <a:bodyPr/>
        <a:lstStyle/>
        <a:p>
          <a:pPr>
            <a:lnSpc>
              <a:spcPct val="100000"/>
            </a:lnSpc>
          </a:pPr>
          <a:r>
            <a:rPr lang="en-GB" dirty="0"/>
            <a:t>YACs are underrepresented in carer research</a:t>
          </a:r>
          <a:r>
            <a:rPr lang="en-GB" baseline="30000" dirty="0"/>
            <a:t>6-8</a:t>
          </a:r>
          <a:endParaRPr lang="en-US" dirty="0"/>
        </a:p>
      </dgm:t>
    </dgm:pt>
    <dgm:pt modelId="{3B6B2800-5C70-4718-993D-483381F54A5D}" type="parTrans" cxnId="{DAEF31E0-CD24-43C8-9A6B-7AD0D4E60CEC}">
      <dgm:prSet/>
      <dgm:spPr/>
      <dgm:t>
        <a:bodyPr/>
        <a:lstStyle/>
        <a:p>
          <a:endParaRPr lang="en-US"/>
        </a:p>
      </dgm:t>
    </dgm:pt>
    <dgm:pt modelId="{FD32F8F5-77FE-4F03-89BD-E9D2A5F8231F}" type="sibTrans" cxnId="{DAEF31E0-CD24-43C8-9A6B-7AD0D4E60CEC}">
      <dgm:prSet/>
      <dgm:spPr/>
      <dgm:t>
        <a:bodyPr/>
        <a:lstStyle/>
        <a:p>
          <a:endParaRPr lang="en-US"/>
        </a:p>
      </dgm:t>
    </dgm:pt>
    <dgm:pt modelId="{1AD7129F-43D0-410D-813E-CD20D08D8EC2}">
      <dgm:prSet/>
      <dgm:spPr/>
      <dgm:t>
        <a:bodyPr/>
        <a:lstStyle/>
        <a:p>
          <a:pPr>
            <a:lnSpc>
              <a:spcPct val="100000"/>
            </a:lnSpc>
          </a:pPr>
          <a:r>
            <a:rPr lang="en-GB" dirty="0"/>
            <a:t>Unmet need and barriers for YACs to access support</a:t>
          </a:r>
          <a:r>
            <a:rPr lang="en-GB" baseline="30000" dirty="0"/>
            <a:t>8</a:t>
          </a:r>
          <a:endParaRPr lang="en-US" baseline="30000" dirty="0"/>
        </a:p>
      </dgm:t>
    </dgm:pt>
    <dgm:pt modelId="{0299E127-9368-42E8-88B0-F62DCCD9BA62}" type="parTrans" cxnId="{D2E4F5F6-808E-4D06-9700-F569F4473E54}">
      <dgm:prSet/>
      <dgm:spPr/>
      <dgm:t>
        <a:bodyPr/>
        <a:lstStyle/>
        <a:p>
          <a:endParaRPr lang="en-US"/>
        </a:p>
      </dgm:t>
    </dgm:pt>
    <dgm:pt modelId="{83E73311-AF28-4BF4-AE2A-7ECDF19792A0}" type="sibTrans" cxnId="{D2E4F5F6-808E-4D06-9700-F569F4473E54}">
      <dgm:prSet/>
      <dgm:spPr/>
      <dgm:t>
        <a:bodyPr/>
        <a:lstStyle/>
        <a:p>
          <a:endParaRPr lang="en-US"/>
        </a:p>
      </dgm:t>
    </dgm:pt>
    <dgm:pt modelId="{996AFAEA-7997-480C-A10B-4DFBE878D7DB}">
      <dgm:prSet custT="1"/>
      <dgm:spPr/>
      <dgm:t>
        <a:bodyPr/>
        <a:lstStyle/>
        <a:p>
          <a:pPr>
            <a:lnSpc>
              <a:spcPct val="100000"/>
            </a:lnSpc>
          </a:pPr>
          <a:r>
            <a:rPr lang="en-GB" sz="2500" kern="1200" dirty="0"/>
            <a:t>Better understanding = improved support for YACs</a:t>
          </a:r>
          <a:r>
            <a:rPr lang="en-GB" sz="2500" kern="1200" baseline="30000" dirty="0">
              <a:solidFill>
                <a:prstClr val="black">
                  <a:hueOff val="0"/>
                  <a:satOff val="0"/>
                  <a:lumOff val="0"/>
                  <a:alphaOff val="0"/>
                </a:prstClr>
              </a:solidFill>
              <a:latin typeface="Aptos" panose="02110004020202020204"/>
              <a:ea typeface="+mn-ea"/>
              <a:cs typeface="+mn-cs"/>
            </a:rPr>
            <a:t>9, 10</a:t>
          </a:r>
          <a:endParaRPr lang="en-US" sz="2500" kern="1200" baseline="30000" dirty="0">
            <a:solidFill>
              <a:prstClr val="black">
                <a:hueOff val="0"/>
                <a:satOff val="0"/>
                <a:lumOff val="0"/>
                <a:alphaOff val="0"/>
              </a:prstClr>
            </a:solidFill>
            <a:latin typeface="Aptos" panose="02110004020202020204"/>
            <a:ea typeface="+mn-ea"/>
            <a:cs typeface="+mn-cs"/>
          </a:endParaRPr>
        </a:p>
      </dgm:t>
    </dgm:pt>
    <dgm:pt modelId="{9E0F9C55-299E-486B-9910-ED6274D648D7}" type="parTrans" cxnId="{C1C394C3-7A4E-4BC0-BAA1-84E119E54DEA}">
      <dgm:prSet/>
      <dgm:spPr/>
      <dgm:t>
        <a:bodyPr/>
        <a:lstStyle/>
        <a:p>
          <a:endParaRPr lang="en-US"/>
        </a:p>
      </dgm:t>
    </dgm:pt>
    <dgm:pt modelId="{C31232E0-531F-4669-8170-FF215CA557C9}" type="sibTrans" cxnId="{C1C394C3-7A4E-4BC0-BAA1-84E119E54DEA}">
      <dgm:prSet/>
      <dgm:spPr/>
      <dgm:t>
        <a:bodyPr/>
        <a:lstStyle/>
        <a:p>
          <a:endParaRPr lang="en-US"/>
        </a:p>
      </dgm:t>
    </dgm:pt>
    <dgm:pt modelId="{07EE568F-346B-4D85-A799-71F4C0883342}" type="pres">
      <dgm:prSet presAssocID="{40C3A09C-C791-49BE-A2B5-1BBECD1C4484}" presName="root" presStyleCnt="0">
        <dgm:presLayoutVars>
          <dgm:dir/>
          <dgm:resizeHandles val="exact"/>
        </dgm:presLayoutVars>
      </dgm:prSet>
      <dgm:spPr/>
    </dgm:pt>
    <dgm:pt modelId="{B6C51059-820B-4F8D-9EDD-C691E0A666DB}" type="pres">
      <dgm:prSet presAssocID="{DA01DBAB-29CA-4E02-94AA-BA14EFF6F5B3}" presName="compNode" presStyleCnt="0"/>
      <dgm:spPr/>
    </dgm:pt>
    <dgm:pt modelId="{D72E5972-2E52-4578-B766-AC37D79F64DD}" type="pres">
      <dgm:prSet presAssocID="{DA01DBAB-29CA-4E02-94AA-BA14EFF6F5B3}" presName="bgRect" presStyleLbl="bgShp" presStyleIdx="0" presStyleCnt="3"/>
      <dgm:spPr/>
    </dgm:pt>
    <dgm:pt modelId="{95971D63-D63C-468D-8AE2-0B3DE5DDA08D}" type="pres">
      <dgm:prSet presAssocID="{DA01DBAB-29CA-4E02-94AA-BA14EFF6F5B3}" presName="iconRect" presStyleLbl="node1" presStyleIdx="0" presStyleCnt="3"/>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07C4980C-1583-48FE-917D-87D0DB5AE52D}" type="pres">
      <dgm:prSet presAssocID="{DA01DBAB-29CA-4E02-94AA-BA14EFF6F5B3}" presName="spaceRect" presStyleCnt="0"/>
      <dgm:spPr/>
    </dgm:pt>
    <dgm:pt modelId="{65E6CF04-E854-4538-BC77-16F64BD172F0}" type="pres">
      <dgm:prSet presAssocID="{DA01DBAB-29CA-4E02-94AA-BA14EFF6F5B3}" presName="parTx" presStyleLbl="revTx" presStyleIdx="0" presStyleCnt="3">
        <dgm:presLayoutVars>
          <dgm:chMax val="0"/>
          <dgm:chPref val="0"/>
        </dgm:presLayoutVars>
      </dgm:prSet>
      <dgm:spPr/>
    </dgm:pt>
    <dgm:pt modelId="{A0AB16EF-6171-4A08-88B3-294AFD81C8F7}" type="pres">
      <dgm:prSet presAssocID="{FD32F8F5-77FE-4F03-89BD-E9D2A5F8231F}" presName="sibTrans" presStyleCnt="0"/>
      <dgm:spPr/>
    </dgm:pt>
    <dgm:pt modelId="{66F97DED-4712-49B3-8413-898DB2090DC7}" type="pres">
      <dgm:prSet presAssocID="{1AD7129F-43D0-410D-813E-CD20D08D8EC2}" presName="compNode" presStyleCnt="0"/>
      <dgm:spPr/>
    </dgm:pt>
    <dgm:pt modelId="{3B1BFC82-B5CD-4E46-AE16-C24A751564B1}" type="pres">
      <dgm:prSet presAssocID="{1AD7129F-43D0-410D-813E-CD20D08D8EC2}" presName="bgRect" presStyleLbl="bgShp" presStyleIdx="1" presStyleCnt="3"/>
      <dgm:spPr/>
    </dgm:pt>
    <dgm:pt modelId="{9202EF27-0CA4-456D-BEBD-8F8B509F1CEB}" type="pres">
      <dgm:prSet presAssocID="{1AD7129F-43D0-410D-813E-CD20D08D8EC2}" presName="iconRect" presStyleLbl="node1" presStyleIdx="1" presStyleCnt="3"/>
      <dgm:spPr>
        <a:blipFill>
          <a:blip xmlns:r="http://schemas.openxmlformats.org/officeDocument/2006/relationships" r:embed="rId3">
            <a:duotone>
              <a:prstClr val="black"/>
              <a:schemeClr val="accent6">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B3EED195-B8EF-4C9E-904B-ED0EB57EF180}" type="pres">
      <dgm:prSet presAssocID="{1AD7129F-43D0-410D-813E-CD20D08D8EC2}" presName="spaceRect" presStyleCnt="0"/>
      <dgm:spPr/>
    </dgm:pt>
    <dgm:pt modelId="{8A8A0144-178D-4E8F-975A-0D28E1AB15EB}" type="pres">
      <dgm:prSet presAssocID="{1AD7129F-43D0-410D-813E-CD20D08D8EC2}" presName="parTx" presStyleLbl="revTx" presStyleIdx="1" presStyleCnt="3">
        <dgm:presLayoutVars>
          <dgm:chMax val="0"/>
          <dgm:chPref val="0"/>
        </dgm:presLayoutVars>
      </dgm:prSet>
      <dgm:spPr/>
    </dgm:pt>
    <dgm:pt modelId="{10FB24B3-ADB4-43C7-9B80-90143EDDC751}" type="pres">
      <dgm:prSet presAssocID="{83E73311-AF28-4BF4-AE2A-7ECDF19792A0}" presName="sibTrans" presStyleCnt="0"/>
      <dgm:spPr/>
    </dgm:pt>
    <dgm:pt modelId="{85D55887-1CCC-4838-B64C-E1C991FFC13E}" type="pres">
      <dgm:prSet presAssocID="{996AFAEA-7997-480C-A10B-4DFBE878D7DB}" presName="compNode" presStyleCnt="0"/>
      <dgm:spPr/>
    </dgm:pt>
    <dgm:pt modelId="{A5CC40B6-9232-4D80-9B4C-C5A69F890FC4}" type="pres">
      <dgm:prSet presAssocID="{996AFAEA-7997-480C-A10B-4DFBE878D7DB}" presName="bgRect" presStyleLbl="bgShp" presStyleIdx="2" presStyleCnt="3"/>
      <dgm:spPr/>
    </dgm:pt>
    <dgm:pt modelId="{92854065-28BE-4C90-AD4B-83D8AD3909FE}" type="pres">
      <dgm:prSet presAssocID="{996AFAEA-7997-480C-A10B-4DFBE878D7D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ers with solid fill"/>
        </a:ext>
      </dgm:extLst>
    </dgm:pt>
    <dgm:pt modelId="{CB817CA5-A450-4AE0-9599-B4705501482F}" type="pres">
      <dgm:prSet presAssocID="{996AFAEA-7997-480C-A10B-4DFBE878D7DB}" presName="spaceRect" presStyleCnt="0"/>
      <dgm:spPr/>
    </dgm:pt>
    <dgm:pt modelId="{AD3503CF-990F-46B1-83DC-A95010B0DC1F}" type="pres">
      <dgm:prSet presAssocID="{996AFAEA-7997-480C-A10B-4DFBE878D7DB}" presName="parTx" presStyleLbl="revTx" presStyleIdx="2" presStyleCnt="3">
        <dgm:presLayoutVars>
          <dgm:chMax val="0"/>
          <dgm:chPref val="0"/>
        </dgm:presLayoutVars>
      </dgm:prSet>
      <dgm:spPr/>
    </dgm:pt>
  </dgm:ptLst>
  <dgm:cxnLst>
    <dgm:cxn modelId="{61262F45-BEC7-45D5-9DDF-6CDBF74A46FB}" type="presOf" srcId="{DA01DBAB-29CA-4E02-94AA-BA14EFF6F5B3}" destId="{65E6CF04-E854-4538-BC77-16F64BD172F0}" srcOrd="0" destOrd="0" presId="urn:microsoft.com/office/officeart/2018/2/layout/IconVerticalSolidList"/>
    <dgm:cxn modelId="{CCEFE78A-19A3-4543-BB4B-02F11D60354C}" type="presOf" srcId="{40C3A09C-C791-49BE-A2B5-1BBECD1C4484}" destId="{07EE568F-346B-4D85-A799-71F4C0883342}" srcOrd="0" destOrd="0" presId="urn:microsoft.com/office/officeart/2018/2/layout/IconVerticalSolidList"/>
    <dgm:cxn modelId="{C1C394C3-7A4E-4BC0-BAA1-84E119E54DEA}" srcId="{40C3A09C-C791-49BE-A2B5-1BBECD1C4484}" destId="{996AFAEA-7997-480C-A10B-4DFBE878D7DB}" srcOrd="2" destOrd="0" parTransId="{9E0F9C55-299E-486B-9910-ED6274D648D7}" sibTransId="{C31232E0-531F-4669-8170-FF215CA557C9}"/>
    <dgm:cxn modelId="{8DE2A7CB-9428-46E6-99D8-E80D7188E8BC}" type="presOf" srcId="{996AFAEA-7997-480C-A10B-4DFBE878D7DB}" destId="{AD3503CF-990F-46B1-83DC-A95010B0DC1F}" srcOrd="0" destOrd="0" presId="urn:microsoft.com/office/officeart/2018/2/layout/IconVerticalSolidList"/>
    <dgm:cxn modelId="{DAEF31E0-CD24-43C8-9A6B-7AD0D4E60CEC}" srcId="{40C3A09C-C791-49BE-A2B5-1BBECD1C4484}" destId="{DA01DBAB-29CA-4E02-94AA-BA14EFF6F5B3}" srcOrd="0" destOrd="0" parTransId="{3B6B2800-5C70-4718-993D-483381F54A5D}" sibTransId="{FD32F8F5-77FE-4F03-89BD-E9D2A5F8231F}"/>
    <dgm:cxn modelId="{D2E4F5F6-808E-4D06-9700-F569F4473E54}" srcId="{40C3A09C-C791-49BE-A2B5-1BBECD1C4484}" destId="{1AD7129F-43D0-410D-813E-CD20D08D8EC2}" srcOrd="1" destOrd="0" parTransId="{0299E127-9368-42E8-88B0-F62DCCD9BA62}" sibTransId="{83E73311-AF28-4BF4-AE2A-7ECDF19792A0}"/>
    <dgm:cxn modelId="{1CACBEFC-5415-4C1B-AD6E-08B7D2CB5535}" type="presOf" srcId="{1AD7129F-43D0-410D-813E-CD20D08D8EC2}" destId="{8A8A0144-178D-4E8F-975A-0D28E1AB15EB}" srcOrd="0" destOrd="0" presId="urn:microsoft.com/office/officeart/2018/2/layout/IconVerticalSolidList"/>
    <dgm:cxn modelId="{AB4D34E6-6203-41BA-8421-7084B9470C72}" type="presParOf" srcId="{07EE568F-346B-4D85-A799-71F4C0883342}" destId="{B6C51059-820B-4F8D-9EDD-C691E0A666DB}" srcOrd="0" destOrd="0" presId="urn:microsoft.com/office/officeart/2018/2/layout/IconVerticalSolidList"/>
    <dgm:cxn modelId="{2824D0F7-71D8-4CCD-BC29-287DE538EB12}" type="presParOf" srcId="{B6C51059-820B-4F8D-9EDD-C691E0A666DB}" destId="{D72E5972-2E52-4578-B766-AC37D79F64DD}" srcOrd="0" destOrd="0" presId="urn:microsoft.com/office/officeart/2018/2/layout/IconVerticalSolidList"/>
    <dgm:cxn modelId="{1E457088-3E45-4C60-A710-68C86D49AE25}" type="presParOf" srcId="{B6C51059-820B-4F8D-9EDD-C691E0A666DB}" destId="{95971D63-D63C-468D-8AE2-0B3DE5DDA08D}" srcOrd="1" destOrd="0" presId="urn:microsoft.com/office/officeart/2018/2/layout/IconVerticalSolidList"/>
    <dgm:cxn modelId="{5379A700-2157-4D66-BFC9-A7A884FA1754}" type="presParOf" srcId="{B6C51059-820B-4F8D-9EDD-C691E0A666DB}" destId="{07C4980C-1583-48FE-917D-87D0DB5AE52D}" srcOrd="2" destOrd="0" presId="urn:microsoft.com/office/officeart/2018/2/layout/IconVerticalSolidList"/>
    <dgm:cxn modelId="{D7F31A94-650C-49CF-8870-747DA8785ED6}" type="presParOf" srcId="{B6C51059-820B-4F8D-9EDD-C691E0A666DB}" destId="{65E6CF04-E854-4538-BC77-16F64BD172F0}" srcOrd="3" destOrd="0" presId="urn:microsoft.com/office/officeart/2018/2/layout/IconVerticalSolidList"/>
    <dgm:cxn modelId="{9EAF9E8F-7AF4-4EFF-B7B7-731A60C3191A}" type="presParOf" srcId="{07EE568F-346B-4D85-A799-71F4C0883342}" destId="{A0AB16EF-6171-4A08-88B3-294AFD81C8F7}" srcOrd="1" destOrd="0" presId="urn:microsoft.com/office/officeart/2018/2/layout/IconVerticalSolidList"/>
    <dgm:cxn modelId="{1FCD4C12-645A-4453-B048-68BB166DCABE}" type="presParOf" srcId="{07EE568F-346B-4D85-A799-71F4C0883342}" destId="{66F97DED-4712-49B3-8413-898DB2090DC7}" srcOrd="2" destOrd="0" presId="urn:microsoft.com/office/officeart/2018/2/layout/IconVerticalSolidList"/>
    <dgm:cxn modelId="{0DB55230-0055-4A54-971A-F0D3FCB3AED9}" type="presParOf" srcId="{66F97DED-4712-49B3-8413-898DB2090DC7}" destId="{3B1BFC82-B5CD-4E46-AE16-C24A751564B1}" srcOrd="0" destOrd="0" presId="urn:microsoft.com/office/officeart/2018/2/layout/IconVerticalSolidList"/>
    <dgm:cxn modelId="{1FB70C9E-3B63-49C3-A622-ECDF4A16D5DC}" type="presParOf" srcId="{66F97DED-4712-49B3-8413-898DB2090DC7}" destId="{9202EF27-0CA4-456D-BEBD-8F8B509F1CEB}" srcOrd="1" destOrd="0" presId="urn:microsoft.com/office/officeart/2018/2/layout/IconVerticalSolidList"/>
    <dgm:cxn modelId="{2F228789-A1AD-4E95-8B1D-2A900415D3F6}" type="presParOf" srcId="{66F97DED-4712-49B3-8413-898DB2090DC7}" destId="{B3EED195-B8EF-4C9E-904B-ED0EB57EF180}" srcOrd="2" destOrd="0" presId="urn:microsoft.com/office/officeart/2018/2/layout/IconVerticalSolidList"/>
    <dgm:cxn modelId="{DEC972BC-B4B1-413D-88AE-D9B0F6B4E6F8}" type="presParOf" srcId="{66F97DED-4712-49B3-8413-898DB2090DC7}" destId="{8A8A0144-178D-4E8F-975A-0D28E1AB15EB}" srcOrd="3" destOrd="0" presId="urn:microsoft.com/office/officeart/2018/2/layout/IconVerticalSolidList"/>
    <dgm:cxn modelId="{9F216544-2788-4A24-95E3-B00D67DFDE80}" type="presParOf" srcId="{07EE568F-346B-4D85-A799-71F4C0883342}" destId="{10FB24B3-ADB4-43C7-9B80-90143EDDC751}" srcOrd="3" destOrd="0" presId="urn:microsoft.com/office/officeart/2018/2/layout/IconVerticalSolidList"/>
    <dgm:cxn modelId="{421499F0-BAF3-4A37-96C8-4852ECD98E65}" type="presParOf" srcId="{07EE568F-346B-4D85-A799-71F4C0883342}" destId="{85D55887-1CCC-4838-B64C-E1C991FFC13E}" srcOrd="4" destOrd="0" presId="urn:microsoft.com/office/officeart/2018/2/layout/IconVerticalSolidList"/>
    <dgm:cxn modelId="{D80B66CE-DD40-400F-AF31-359B0F643B4F}" type="presParOf" srcId="{85D55887-1CCC-4838-B64C-E1C991FFC13E}" destId="{A5CC40B6-9232-4D80-9B4C-C5A69F890FC4}" srcOrd="0" destOrd="0" presId="urn:microsoft.com/office/officeart/2018/2/layout/IconVerticalSolidList"/>
    <dgm:cxn modelId="{60FAF5BB-7644-4244-B8AA-79644F7851FF}" type="presParOf" srcId="{85D55887-1CCC-4838-B64C-E1C991FFC13E}" destId="{92854065-28BE-4C90-AD4B-83D8AD3909FE}" srcOrd="1" destOrd="0" presId="urn:microsoft.com/office/officeart/2018/2/layout/IconVerticalSolidList"/>
    <dgm:cxn modelId="{AD8ECCFC-43B9-4309-8C92-6DFCBD3C0925}" type="presParOf" srcId="{85D55887-1CCC-4838-B64C-E1C991FFC13E}" destId="{CB817CA5-A450-4AE0-9599-B4705501482F}" srcOrd="2" destOrd="0" presId="urn:microsoft.com/office/officeart/2018/2/layout/IconVerticalSolidList"/>
    <dgm:cxn modelId="{0D1D036E-FF79-46A3-A5C8-F13A52D9575C}" type="presParOf" srcId="{85D55887-1CCC-4838-B64C-E1C991FFC13E}" destId="{AD3503CF-990F-46B1-83DC-A95010B0DC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734C16-E5B1-4F4B-8C81-4F7C56CA6D90}"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7D605008-DD65-4F2E-A233-8786486A85FC}">
      <dgm:prSet custT="1"/>
      <dgm:spPr/>
      <dgm:t>
        <a:bodyPr/>
        <a:lstStyle/>
        <a:p>
          <a:pPr>
            <a:lnSpc>
              <a:spcPct val="100000"/>
            </a:lnSpc>
          </a:pPr>
          <a:r>
            <a:rPr lang="en-US" sz="1400" b="1" dirty="0"/>
            <a:t>School experience </a:t>
          </a:r>
        </a:p>
        <a:p>
          <a:pPr>
            <a:lnSpc>
              <a:spcPct val="100000"/>
            </a:lnSpc>
          </a:pPr>
          <a:r>
            <a:rPr lang="en-US" sz="1200" dirty="0"/>
            <a:t>- I</a:t>
          </a:r>
          <a:r>
            <a:rPr lang="en-GB" sz="1200" dirty="0"/>
            <a:t>dentification and recognition in school </a:t>
          </a:r>
        </a:p>
        <a:p>
          <a:pPr>
            <a:lnSpc>
              <a:spcPct val="100000"/>
            </a:lnSpc>
          </a:pPr>
          <a:r>
            <a:rPr lang="en-US" sz="1200" dirty="0"/>
            <a:t>- </a:t>
          </a:r>
          <a:r>
            <a:rPr lang="en-GB" sz="1200" dirty="0"/>
            <a:t>Peer support and opportunities to socialise </a:t>
          </a:r>
        </a:p>
        <a:p>
          <a:pPr>
            <a:lnSpc>
              <a:spcPct val="100000"/>
            </a:lnSpc>
          </a:pPr>
          <a:r>
            <a:rPr lang="en-US" sz="1200" dirty="0"/>
            <a:t>- Better t</a:t>
          </a:r>
          <a:r>
            <a:rPr lang="en-GB" sz="1200" dirty="0" err="1"/>
            <a:t>eacher</a:t>
          </a:r>
          <a:r>
            <a:rPr lang="en-GB" sz="1200" dirty="0"/>
            <a:t> and pastoral support </a:t>
          </a:r>
        </a:p>
        <a:p>
          <a:pPr>
            <a:lnSpc>
              <a:spcPct val="100000"/>
            </a:lnSpc>
          </a:pPr>
          <a:r>
            <a:rPr lang="en-US" sz="1200" dirty="0"/>
            <a:t>- </a:t>
          </a:r>
          <a:r>
            <a:rPr lang="en-GB" sz="1200" dirty="0"/>
            <a:t>Flexibility with deadlines and or attendance </a:t>
          </a:r>
          <a:endParaRPr lang="en-US" sz="1200" dirty="0"/>
        </a:p>
      </dgm:t>
    </dgm:pt>
    <dgm:pt modelId="{F5F1DABC-8A2A-4B12-B9E7-78DAC84711BC}" type="parTrans" cxnId="{7284B3FD-8B99-44C3-8F15-1AB0CA737F50}">
      <dgm:prSet/>
      <dgm:spPr/>
      <dgm:t>
        <a:bodyPr/>
        <a:lstStyle/>
        <a:p>
          <a:endParaRPr lang="en-US"/>
        </a:p>
      </dgm:t>
    </dgm:pt>
    <dgm:pt modelId="{967B4F04-F87C-4C7F-A160-CF07AA70A5A4}" type="sibTrans" cxnId="{7284B3FD-8B99-44C3-8F15-1AB0CA737F50}">
      <dgm:prSet/>
      <dgm:spPr/>
      <dgm:t>
        <a:bodyPr/>
        <a:lstStyle/>
        <a:p>
          <a:endParaRPr lang="en-US"/>
        </a:p>
      </dgm:t>
    </dgm:pt>
    <dgm:pt modelId="{823FC195-17D9-46E8-A321-2EC69AFCC491}">
      <dgm:prSet custT="1"/>
      <dgm:spPr/>
      <dgm:t>
        <a:bodyPr/>
        <a:lstStyle/>
        <a:p>
          <a:pPr>
            <a:lnSpc>
              <a:spcPct val="100000"/>
            </a:lnSpc>
          </a:pPr>
          <a:r>
            <a:rPr lang="en-US" sz="1400" b="1" dirty="0"/>
            <a:t>Financial support </a:t>
          </a:r>
        </a:p>
        <a:p>
          <a:pPr>
            <a:lnSpc>
              <a:spcPct val="100000"/>
            </a:lnSpc>
          </a:pPr>
          <a:r>
            <a:rPr lang="en-US" sz="1200" dirty="0"/>
            <a:t>- </a:t>
          </a:r>
          <a:r>
            <a:rPr lang="en-GB" sz="1200" dirty="0"/>
            <a:t>Travel: transport for school and YAC related appointments, </a:t>
          </a:r>
        </a:p>
        <a:p>
          <a:pPr>
            <a:lnSpc>
              <a:spcPct val="100000"/>
            </a:lnSpc>
          </a:pPr>
          <a:r>
            <a:rPr lang="en-US" sz="1200" dirty="0"/>
            <a:t>- </a:t>
          </a:r>
          <a:r>
            <a:rPr lang="en-GB" sz="1200" dirty="0"/>
            <a:t>Personal: to pursue hobbies and interest outside of YAC role</a:t>
          </a:r>
        </a:p>
        <a:p>
          <a:pPr>
            <a:lnSpc>
              <a:spcPct val="100000"/>
            </a:lnSpc>
          </a:pPr>
          <a:r>
            <a:rPr lang="en-US" sz="1200" dirty="0"/>
            <a:t>- </a:t>
          </a:r>
          <a:r>
            <a:rPr lang="en-GB" sz="1200" dirty="0"/>
            <a:t>Bills/household: financial support for household bills</a:t>
          </a:r>
          <a:endParaRPr lang="en-US" sz="1200" dirty="0"/>
        </a:p>
      </dgm:t>
    </dgm:pt>
    <dgm:pt modelId="{DF03BE8A-E5D7-406E-816F-E81687D2358D}" type="parTrans" cxnId="{C99DE6D4-FC63-4F45-B82F-AC1547D2DB5F}">
      <dgm:prSet/>
      <dgm:spPr/>
      <dgm:t>
        <a:bodyPr/>
        <a:lstStyle/>
        <a:p>
          <a:endParaRPr lang="en-US"/>
        </a:p>
      </dgm:t>
    </dgm:pt>
    <dgm:pt modelId="{3221B77C-62BC-469E-A6BB-76CF848BE3EB}" type="sibTrans" cxnId="{C99DE6D4-FC63-4F45-B82F-AC1547D2DB5F}">
      <dgm:prSet/>
      <dgm:spPr/>
      <dgm:t>
        <a:bodyPr/>
        <a:lstStyle/>
        <a:p>
          <a:endParaRPr lang="en-US"/>
        </a:p>
      </dgm:t>
    </dgm:pt>
    <dgm:pt modelId="{331CB58C-5EE0-4F16-A1D1-DBC5A63EBB1D}">
      <dgm:prSet custT="1"/>
      <dgm:spPr/>
      <dgm:t>
        <a:bodyPr/>
        <a:lstStyle/>
        <a:p>
          <a:pPr>
            <a:lnSpc>
              <a:spcPct val="100000"/>
            </a:lnSpc>
          </a:pPr>
          <a:r>
            <a:rPr lang="en-US" sz="1400" b="1" dirty="0"/>
            <a:t>Identity beyond YAC role </a:t>
          </a:r>
        </a:p>
        <a:p>
          <a:pPr>
            <a:lnSpc>
              <a:spcPct val="100000"/>
            </a:lnSpc>
          </a:pPr>
          <a:r>
            <a:rPr lang="en-US" sz="1200" dirty="0"/>
            <a:t>- </a:t>
          </a:r>
          <a:r>
            <a:rPr lang="en-GB" sz="1200" dirty="0"/>
            <a:t>The need for space/support to explore own interests and ambitions</a:t>
          </a:r>
        </a:p>
        <a:p>
          <a:pPr>
            <a:lnSpc>
              <a:spcPct val="100000"/>
            </a:lnSpc>
          </a:pPr>
          <a:r>
            <a:rPr lang="en-US" sz="1200" dirty="0"/>
            <a:t>- </a:t>
          </a:r>
          <a:r>
            <a:rPr lang="en-GB" sz="1200" dirty="0"/>
            <a:t>Recognition of individual needs and support</a:t>
          </a:r>
        </a:p>
        <a:p>
          <a:pPr>
            <a:lnSpc>
              <a:spcPct val="100000"/>
            </a:lnSpc>
          </a:pPr>
          <a:r>
            <a:rPr lang="en-US" sz="1200" dirty="0"/>
            <a:t>- </a:t>
          </a:r>
          <a:r>
            <a:rPr lang="en-GB" sz="1200" dirty="0"/>
            <a:t>The role of services in supporting the development of identity</a:t>
          </a:r>
          <a:endParaRPr lang="en-US" sz="1200" dirty="0"/>
        </a:p>
      </dgm:t>
    </dgm:pt>
    <dgm:pt modelId="{972B75ED-3C1A-4861-A108-1A7843A4E22B}" type="parTrans" cxnId="{4FE52548-72BC-4CD3-A670-F5301A2DC362}">
      <dgm:prSet/>
      <dgm:spPr/>
      <dgm:t>
        <a:bodyPr/>
        <a:lstStyle/>
        <a:p>
          <a:endParaRPr lang="en-US"/>
        </a:p>
      </dgm:t>
    </dgm:pt>
    <dgm:pt modelId="{9B4F4E6B-EF66-478C-8361-A01C7C9BF009}" type="sibTrans" cxnId="{4FE52548-72BC-4CD3-A670-F5301A2DC362}">
      <dgm:prSet/>
      <dgm:spPr/>
      <dgm:t>
        <a:bodyPr/>
        <a:lstStyle/>
        <a:p>
          <a:endParaRPr lang="en-US"/>
        </a:p>
      </dgm:t>
    </dgm:pt>
    <dgm:pt modelId="{3EDE962E-3D59-44FF-AFB5-841ACF877C86}">
      <dgm:prSet custT="1"/>
      <dgm:spPr/>
      <dgm:t>
        <a:bodyPr/>
        <a:lstStyle/>
        <a:p>
          <a:pPr>
            <a:lnSpc>
              <a:spcPct val="100000"/>
            </a:lnSpc>
          </a:pPr>
          <a:r>
            <a:rPr lang="en-US" sz="1400" b="1" dirty="0"/>
            <a:t>Transition/moving on </a:t>
          </a:r>
        </a:p>
        <a:p>
          <a:pPr>
            <a:lnSpc>
              <a:spcPct val="100000"/>
            </a:lnSpc>
          </a:pPr>
          <a:r>
            <a:rPr lang="en-US" sz="1200" dirty="0"/>
            <a:t>- </a:t>
          </a:r>
          <a:r>
            <a:rPr lang="en-GB" sz="1200" dirty="0"/>
            <a:t>Support to access and stay in further education or apprenticeships</a:t>
          </a:r>
        </a:p>
        <a:p>
          <a:pPr>
            <a:lnSpc>
              <a:spcPct val="100000"/>
            </a:lnSpc>
          </a:pPr>
          <a:r>
            <a:rPr lang="en-US" sz="1200" dirty="0"/>
            <a:t>- </a:t>
          </a:r>
          <a:r>
            <a:rPr lang="en-GB" sz="1200" dirty="0"/>
            <a:t>Support to find employment </a:t>
          </a:r>
        </a:p>
        <a:p>
          <a:pPr>
            <a:lnSpc>
              <a:spcPct val="100000"/>
            </a:lnSpc>
          </a:pPr>
          <a:r>
            <a:rPr lang="en-US" sz="1200" dirty="0"/>
            <a:t>- </a:t>
          </a:r>
          <a:r>
            <a:rPr lang="en-GB" sz="1200" dirty="0"/>
            <a:t>Making workplaces more accessible for those with caring responsibilities </a:t>
          </a:r>
        </a:p>
        <a:p>
          <a:pPr>
            <a:lnSpc>
              <a:spcPct val="100000"/>
            </a:lnSpc>
          </a:pPr>
          <a:r>
            <a:rPr lang="en-US" sz="1200" dirty="0"/>
            <a:t>- </a:t>
          </a:r>
          <a:r>
            <a:rPr lang="en-GB" sz="1200" dirty="0"/>
            <a:t>Support to continue providing care after leaving school </a:t>
          </a:r>
          <a:endParaRPr lang="en-US" sz="1200" dirty="0"/>
        </a:p>
      </dgm:t>
    </dgm:pt>
    <dgm:pt modelId="{6DF6F228-2092-4262-8518-583B5D925D42}" type="parTrans" cxnId="{F4D2CF0C-41DA-4F7C-8C29-541E99A93860}">
      <dgm:prSet/>
      <dgm:spPr/>
      <dgm:t>
        <a:bodyPr/>
        <a:lstStyle/>
        <a:p>
          <a:endParaRPr lang="en-US"/>
        </a:p>
      </dgm:t>
    </dgm:pt>
    <dgm:pt modelId="{6B0134B5-A98F-48FA-874F-5F4195CE3B52}" type="sibTrans" cxnId="{F4D2CF0C-41DA-4F7C-8C29-541E99A93860}">
      <dgm:prSet/>
      <dgm:spPr/>
      <dgm:t>
        <a:bodyPr/>
        <a:lstStyle/>
        <a:p>
          <a:endParaRPr lang="en-US"/>
        </a:p>
      </dgm:t>
    </dgm:pt>
    <dgm:pt modelId="{788BEBDB-D7C2-4BB6-8147-03CF2D6BDC9B}">
      <dgm:prSet custT="1"/>
      <dgm:spPr/>
      <dgm:t>
        <a:bodyPr/>
        <a:lstStyle/>
        <a:p>
          <a:pPr>
            <a:lnSpc>
              <a:spcPct val="100000"/>
            </a:lnSpc>
          </a:pPr>
          <a:r>
            <a:rPr lang="en-US" sz="1400" b="1" dirty="0"/>
            <a:t>Health and wellbeing </a:t>
          </a:r>
        </a:p>
        <a:p>
          <a:pPr>
            <a:lnSpc>
              <a:spcPct val="100000"/>
            </a:lnSpc>
          </a:pPr>
          <a:r>
            <a:rPr lang="en-US" sz="1200" dirty="0"/>
            <a:t>- </a:t>
          </a:r>
          <a:r>
            <a:rPr lang="en-GB" sz="1200" dirty="0"/>
            <a:t>Better provisions to support and improve physical health </a:t>
          </a:r>
        </a:p>
        <a:p>
          <a:pPr>
            <a:lnSpc>
              <a:spcPct val="100000"/>
            </a:lnSpc>
          </a:pPr>
          <a:r>
            <a:rPr lang="en-US" sz="1200" dirty="0"/>
            <a:t>- </a:t>
          </a:r>
          <a:r>
            <a:rPr lang="en-GB" sz="1200" dirty="0"/>
            <a:t>Better access to support for emotional/ psychological support</a:t>
          </a:r>
        </a:p>
        <a:p>
          <a:pPr>
            <a:lnSpc>
              <a:spcPct val="100000"/>
            </a:lnSpc>
          </a:pPr>
          <a:r>
            <a:rPr lang="en-US" sz="1200" dirty="0"/>
            <a:t>- </a:t>
          </a:r>
          <a:r>
            <a:rPr lang="en-GB" sz="1200" dirty="0"/>
            <a:t>Better ways to improve social support and reduce loneliness. </a:t>
          </a:r>
          <a:endParaRPr lang="en-US" sz="1200" dirty="0"/>
        </a:p>
      </dgm:t>
    </dgm:pt>
    <dgm:pt modelId="{5E5D5756-41C0-43EE-AFA1-5E29458C5171}" type="parTrans" cxnId="{89A97B46-A302-4592-B310-422BC18E0A38}">
      <dgm:prSet/>
      <dgm:spPr/>
      <dgm:t>
        <a:bodyPr/>
        <a:lstStyle/>
        <a:p>
          <a:endParaRPr lang="en-US"/>
        </a:p>
      </dgm:t>
    </dgm:pt>
    <dgm:pt modelId="{D1DD07B1-BD1C-49EB-A39A-6E3CF468B201}" type="sibTrans" cxnId="{89A97B46-A302-4592-B310-422BC18E0A38}">
      <dgm:prSet/>
      <dgm:spPr/>
      <dgm:t>
        <a:bodyPr/>
        <a:lstStyle/>
        <a:p>
          <a:endParaRPr lang="en-US"/>
        </a:p>
      </dgm:t>
    </dgm:pt>
    <dgm:pt modelId="{FD4E5AE1-809A-44A1-85DE-DADBF48CB6E4}" type="pres">
      <dgm:prSet presAssocID="{6C734C16-E5B1-4F4B-8C81-4F7C56CA6D90}" presName="root" presStyleCnt="0">
        <dgm:presLayoutVars>
          <dgm:dir/>
          <dgm:resizeHandles val="exact"/>
        </dgm:presLayoutVars>
      </dgm:prSet>
      <dgm:spPr/>
    </dgm:pt>
    <dgm:pt modelId="{C7EB210A-FFFC-41DD-B56E-6A2E47AC3D7A}" type="pres">
      <dgm:prSet presAssocID="{7D605008-DD65-4F2E-A233-8786486A85FC}" presName="compNode" presStyleCnt="0"/>
      <dgm:spPr/>
    </dgm:pt>
    <dgm:pt modelId="{401762F1-CDBC-470D-8B2B-80D8A1CD4048}" type="pres">
      <dgm:prSet presAssocID="{7D605008-DD65-4F2E-A233-8786486A85F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CC242955-C215-4BF6-9053-CA44E98F7996}" type="pres">
      <dgm:prSet presAssocID="{7D605008-DD65-4F2E-A233-8786486A85FC}" presName="spaceRect" presStyleCnt="0"/>
      <dgm:spPr/>
    </dgm:pt>
    <dgm:pt modelId="{5D103668-D938-4DE8-BC24-DC88815A6667}" type="pres">
      <dgm:prSet presAssocID="{7D605008-DD65-4F2E-A233-8786486A85FC}" presName="textRect" presStyleLbl="revTx" presStyleIdx="0" presStyleCnt="5">
        <dgm:presLayoutVars>
          <dgm:chMax val="1"/>
          <dgm:chPref val="1"/>
        </dgm:presLayoutVars>
      </dgm:prSet>
      <dgm:spPr/>
    </dgm:pt>
    <dgm:pt modelId="{17D0957D-A244-4E79-AEB3-C176DC1D34F1}" type="pres">
      <dgm:prSet presAssocID="{967B4F04-F87C-4C7F-A160-CF07AA70A5A4}" presName="sibTrans" presStyleCnt="0"/>
      <dgm:spPr/>
    </dgm:pt>
    <dgm:pt modelId="{A3057A71-0439-499B-ABEB-02CA91E9998B}" type="pres">
      <dgm:prSet presAssocID="{823FC195-17D9-46E8-A321-2EC69AFCC491}" presName="compNode" presStyleCnt="0"/>
      <dgm:spPr/>
    </dgm:pt>
    <dgm:pt modelId="{0AF5D3A3-DA8C-4A08-823D-8DFC9C63AEAB}" type="pres">
      <dgm:prSet presAssocID="{823FC195-17D9-46E8-A321-2EC69AFCC49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5B6F7C11-ABAF-44EA-A17E-266A299E109C}" type="pres">
      <dgm:prSet presAssocID="{823FC195-17D9-46E8-A321-2EC69AFCC491}" presName="spaceRect" presStyleCnt="0"/>
      <dgm:spPr/>
    </dgm:pt>
    <dgm:pt modelId="{666CC78A-829B-4223-AD00-207BBE11DA90}" type="pres">
      <dgm:prSet presAssocID="{823FC195-17D9-46E8-A321-2EC69AFCC491}" presName="textRect" presStyleLbl="revTx" presStyleIdx="1" presStyleCnt="5">
        <dgm:presLayoutVars>
          <dgm:chMax val="1"/>
          <dgm:chPref val="1"/>
        </dgm:presLayoutVars>
      </dgm:prSet>
      <dgm:spPr/>
    </dgm:pt>
    <dgm:pt modelId="{1B0B36F9-1F3F-49CA-81AC-BF4F9D4C1881}" type="pres">
      <dgm:prSet presAssocID="{3221B77C-62BC-469E-A6BB-76CF848BE3EB}" presName="sibTrans" presStyleCnt="0"/>
      <dgm:spPr/>
    </dgm:pt>
    <dgm:pt modelId="{95C997BE-43F2-43DA-A19B-2403C2C09638}" type="pres">
      <dgm:prSet presAssocID="{331CB58C-5EE0-4F16-A1D1-DBC5A63EBB1D}" presName="compNode" presStyleCnt="0"/>
      <dgm:spPr/>
    </dgm:pt>
    <dgm:pt modelId="{D15DB099-191B-4E9A-AEEE-378D99790ABB}" type="pres">
      <dgm:prSet presAssocID="{331CB58C-5EE0-4F16-A1D1-DBC5A63EBB1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ycle with People"/>
        </a:ext>
      </dgm:extLst>
    </dgm:pt>
    <dgm:pt modelId="{A250BA63-C1B5-4BD1-BC45-5064D326F3DD}" type="pres">
      <dgm:prSet presAssocID="{331CB58C-5EE0-4F16-A1D1-DBC5A63EBB1D}" presName="spaceRect" presStyleCnt="0"/>
      <dgm:spPr/>
    </dgm:pt>
    <dgm:pt modelId="{510E198C-7886-4D8E-BBE7-177B56EAAD80}" type="pres">
      <dgm:prSet presAssocID="{331CB58C-5EE0-4F16-A1D1-DBC5A63EBB1D}" presName="textRect" presStyleLbl="revTx" presStyleIdx="2" presStyleCnt="5">
        <dgm:presLayoutVars>
          <dgm:chMax val="1"/>
          <dgm:chPref val="1"/>
        </dgm:presLayoutVars>
      </dgm:prSet>
      <dgm:spPr/>
    </dgm:pt>
    <dgm:pt modelId="{53552DD3-AC65-4E08-8F3A-EBB06742B7E0}" type="pres">
      <dgm:prSet presAssocID="{9B4F4E6B-EF66-478C-8361-A01C7C9BF009}" presName="sibTrans" presStyleCnt="0"/>
      <dgm:spPr/>
    </dgm:pt>
    <dgm:pt modelId="{3FDFA7DA-6B8A-4EBF-BE75-F63FC3E7BA7E}" type="pres">
      <dgm:prSet presAssocID="{3EDE962E-3D59-44FF-AFB5-841ACF877C86}" presName="compNode" presStyleCnt="0"/>
      <dgm:spPr/>
    </dgm:pt>
    <dgm:pt modelId="{30CD5E05-2FF1-43D8-89B2-A7CE62597CA6}" type="pres">
      <dgm:prSet presAssocID="{3EDE962E-3D59-44FF-AFB5-841ACF877C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76ECDABD-4741-4FCF-B907-99B35EB0A5DB}" type="pres">
      <dgm:prSet presAssocID="{3EDE962E-3D59-44FF-AFB5-841ACF877C86}" presName="spaceRect" presStyleCnt="0"/>
      <dgm:spPr/>
    </dgm:pt>
    <dgm:pt modelId="{C0D4BB7F-83F3-4E9C-BD4B-36E3D9A4EEB3}" type="pres">
      <dgm:prSet presAssocID="{3EDE962E-3D59-44FF-AFB5-841ACF877C86}" presName="textRect" presStyleLbl="revTx" presStyleIdx="3" presStyleCnt="5">
        <dgm:presLayoutVars>
          <dgm:chMax val="1"/>
          <dgm:chPref val="1"/>
        </dgm:presLayoutVars>
      </dgm:prSet>
      <dgm:spPr/>
    </dgm:pt>
    <dgm:pt modelId="{34C7ACDC-D243-4307-ACD8-359CA7E86C78}" type="pres">
      <dgm:prSet presAssocID="{6B0134B5-A98F-48FA-874F-5F4195CE3B52}" presName="sibTrans" presStyleCnt="0"/>
      <dgm:spPr/>
    </dgm:pt>
    <dgm:pt modelId="{55A6B3B6-0E50-46F9-8B24-0D2BBA36D7B5}" type="pres">
      <dgm:prSet presAssocID="{788BEBDB-D7C2-4BB6-8147-03CF2D6BDC9B}" presName="compNode" presStyleCnt="0"/>
      <dgm:spPr/>
    </dgm:pt>
    <dgm:pt modelId="{FFB01CE7-B26E-4D6C-BDB7-2418567DD2E9}" type="pres">
      <dgm:prSet presAssocID="{788BEBDB-D7C2-4BB6-8147-03CF2D6BDC9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ruit Bowl"/>
        </a:ext>
      </dgm:extLst>
    </dgm:pt>
    <dgm:pt modelId="{A93E74D4-63BA-468B-9B59-7EA104DC6A4F}" type="pres">
      <dgm:prSet presAssocID="{788BEBDB-D7C2-4BB6-8147-03CF2D6BDC9B}" presName="spaceRect" presStyleCnt="0"/>
      <dgm:spPr/>
    </dgm:pt>
    <dgm:pt modelId="{8CBB1513-1FD9-44CA-827D-78D424040318}" type="pres">
      <dgm:prSet presAssocID="{788BEBDB-D7C2-4BB6-8147-03CF2D6BDC9B}" presName="textRect" presStyleLbl="revTx" presStyleIdx="4" presStyleCnt="5">
        <dgm:presLayoutVars>
          <dgm:chMax val="1"/>
          <dgm:chPref val="1"/>
        </dgm:presLayoutVars>
      </dgm:prSet>
      <dgm:spPr/>
    </dgm:pt>
  </dgm:ptLst>
  <dgm:cxnLst>
    <dgm:cxn modelId="{D8FB2B04-1FDC-4AA2-B04E-52F9B9D98A21}" type="presOf" srcId="{331CB58C-5EE0-4F16-A1D1-DBC5A63EBB1D}" destId="{510E198C-7886-4D8E-BBE7-177B56EAAD80}" srcOrd="0" destOrd="0" presId="urn:microsoft.com/office/officeart/2018/2/layout/IconLabelList"/>
    <dgm:cxn modelId="{F4D2CF0C-41DA-4F7C-8C29-541E99A93860}" srcId="{6C734C16-E5B1-4F4B-8C81-4F7C56CA6D90}" destId="{3EDE962E-3D59-44FF-AFB5-841ACF877C86}" srcOrd="3" destOrd="0" parTransId="{6DF6F228-2092-4262-8518-583B5D925D42}" sibTransId="{6B0134B5-A98F-48FA-874F-5F4195CE3B52}"/>
    <dgm:cxn modelId="{89A97B46-A302-4592-B310-422BC18E0A38}" srcId="{6C734C16-E5B1-4F4B-8C81-4F7C56CA6D90}" destId="{788BEBDB-D7C2-4BB6-8147-03CF2D6BDC9B}" srcOrd="4" destOrd="0" parTransId="{5E5D5756-41C0-43EE-AFA1-5E29458C5171}" sibTransId="{D1DD07B1-BD1C-49EB-A39A-6E3CF468B201}"/>
    <dgm:cxn modelId="{4FE52548-72BC-4CD3-A670-F5301A2DC362}" srcId="{6C734C16-E5B1-4F4B-8C81-4F7C56CA6D90}" destId="{331CB58C-5EE0-4F16-A1D1-DBC5A63EBB1D}" srcOrd="2" destOrd="0" parTransId="{972B75ED-3C1A-4861-A108-1A7843A4E22B}" sibTransId="{9B4F4E6B-EF66-478C-8361-A01C7C9BF009}"/>
    <dgm:cxn modelId="{9A1F6E77-7AD2-4143-897F-EC57CFC07C0B}" type="presOf" srcId="{6C734C16-E5B1-4F4B-8C81-4F7C56CA6D90}" destId="{FD4E5AE1-809A-44A1-85DE-DADBF48CB6E4}" srcOrd="0" destOrd="0" presId="urn:microsoft.com/office/officeart/2018/2/layout/IconLabelList"/>
    <dgm:cxn modelId="{C923E57A-EB3F-416E-9476-0BA6BE53CDF6}" type="presOf" srcId="{823FC195-17D9-46E8-A321-2EC69AFCC491}" destId="{666CC78A-829B-4223-AD00-207BBE11DA90}" srcOrd="0" destOrd="0" presId="urn:microsoft.com/office/officeart/2018/2/layout/IconLabelList"/>
    <dgm:cxn modelId="{C88C2C87-D577-4FA8-A838-FC6A4FF2EF97}" type="presOf" srcId="{3EDE962E-3D59-44FF-AFB5-841ACF877C86}" destId="{C0D4BB7F-83F3-4E9C-BD4B-36E3D9A4EEB3}" srcOrd="0" destOrd="0" presId="urn:microsoft.com/office/officeart/2018/2/layout/IconLabelList"/>
    <dgm:cxn modelId="{C99DE6D4-FC63-4F45-B82F-AC1547D2DB5F}" srcId="{6C734C16-E5B1-4F4B-8C81-4F7C56CA6D90}" destId="{823FC195-17D9-46E8-A321-2EC69AFCC491}" srcOrd="1" destOrd="0" parTransId="{DF03BE8A-E5D7-406E-816F-E81687D2358D}" sibTransId="{3221B77C-62BC-469E-A6BB-76CF848BE3EB}"/>
    <dgm:cxn modelId="{5F904CD7-AC73-42F9-91DF-5AAD82AD0D2C}" type="presOf" srcId="{7D605008-DD65-4F2E-A233-8786486A85FC}" destId="{5D103668-D938-4DE8-BC24-DC88815A6667}" srcOrd="0" destOrd="0" presId="urn:microsoft.com/office/officeart/2018/2/layout/IconLabelList"/>
    <dgm:cxn modelId="{DC32FCE0-0864-4BD9-ABD7-0BE6E3FF77AC}" type="presOf" srcId="{788BEBDB-D7C2-4BB6-8147-03CF2D6BDC9B}" destId="{8CBB1513-1FD9-44CA-827D-78D424040318}" srcOrd="0" destOrd="0" presId="urn:microsoft.com/office/officeart/2018/2/layout/IconLabelList"/>
    <dgm:cxn modelId="{7284B3FD-8B99-44C3-8F15-1AB0CA737F50}" srcId="{6C734C16-E5B1-4F4B-8C81-4F7C56CA6D90}" destId="{7D605008-DD65-4F2E-A233-8786486A85FC}" srcOrd="0" destOrd="0" parTransId="{F5F1DABC-8A2A-4B12-B9E7-78DAC84711BC}" sibTransId="{967B4F04-F87C-4C7F-A160-CF07AA70A5A4}"/>
    <dgm:cxn modelId="{86665D46-A581-4857-91C2-79E1E1B6BB1A}" type="presParOf" srcId="{FD4E5AE1-809A-44A1-85DE-DADBF48CB6E4}" destId="{C7EB210A-FFFC-41DD-B56E-6A2E47AC3D7A}" srcOrd="0" destOrd="0" presId="urn:microsoft.com/office/officeart/2018/2/layout/IconLabelList"/>
    <dgm:cxn modelId="{23C171A4-ACB6-4D37-A94C-66BE2E70BC98}" type="presParOf" srcId="{C7EB210A-FFFC-41DD-B56E-6A2E47AC3D7A}" destId="{401762F1-CDBC-470D-8B2B-80D8A1CD4048}" srcOrd="0" destOrd="0" presId="urn:microsoft.com/office/officeart/2018/2/layout/IconLabelList"/>
    <dgm:cxn modelId="{08FD8D45-9F94-4875-A612-FDAE386BBB39}" type="presParOf" srcId="{C7EB210A-FFFC-41DD-B56E-6A2E47AC3D7A}" destId="{CC242955-C215-4BF6-9053-CA44E98F7996}" srcOrd="1" destOrd="0" presId="urn:microsoft.com/office/officeart/2018/2/layout/IconLabelList"/>
    <dgm:cxn modelId="{06728F6A-9C07-40D4-AC23-F5B2B29F1489}" type="presParOf" srcId="{C7EB210A-FFFC-41DD-B56E-6A2E47AC3D7A}" destId="{5D103668-D938-4DE8-BC24-DC88815A6667}" srcOrd="2" destOrd="0" presId="urn:microsoft.com/office/officeart/2018/2/layout/IconLabelList"/>
    <dgm:cxn modelId="{225F153D-AC8A-4A00-B2F3-7A17B9B4511E}" type="presParOf" srcId="{FD4E5AE1-809A-44A1-85DE-DADBF48CB6E4}" destId="{17D0957D-A244-4E79-AEB3-C176DC1D34F1}" srcOrd="1" destOrd="0" presId="urn:microsoft.com/office/officeart/2018/2/layout/IconLabelList"/>
    <dgm:cxn modelId="{8F5A3EEC-3D54-4B93-9750-0999BE239F28}" type="presParOf" srcId="{FD4E5AE1-809A-44A1-85DE-DADBF48CB6E4}" destId="{A3057A71-0439-499B-ABEB-02CA91E9998B}" srcOrd="2" destOrd="0" presId="urn:microsoft.com/office/officeart/2018/2/layout/IconLabelList"/>
    <dgm:cxn modelId="{F89D59A7-950F-49B7-84F2-F0734E59A576}" type="presParOf" srcId="{A3057A71-0439-499B-ABEB-02CA91E9998B}" destId="{0AF5D3A3-DA8C-4A08-823D-8DFC9C63AEAB}" srcOrd="0" destOrd="0" presId="urn:microsoft.com/office/officeart/2018/2/layout/IconLabelList"/>
    <dgm:cxn modelId="{CC9ADFCF-D643-45C7-AF2E-88CFEBA69D1B}" type="presParOf" srcId="{A3057A71-0439-499B-ABEB-02CA91E9998B}" destId="{5B6F7C11-ABAF-44EA-A17E-266A299E109C}" srcOrd="1" destOrd="0" presId="urn:microsoft.com/office/officeart/2018/2/layout/IconLabelList"/>
    <dgm:cxn modelId="{9A458EB1-A053-4B75-9B0E-6B6ACEFD19EF}" type="presParOf" srcId="{A3057A71-0439-499B-ABEB-02CA91E9998B}" destId="{666CC78A-829B-4223-AD00-207BBE11DA90}" srcOrd="2" destOrd="0" presId="urn:microsoft.com/office/officeart/2018/2/layout/IconLabelList"/>
    <dgm:cxn modelId="{265651C8-8770-45B7-BCFF-EB774DA79E57}" type="presParOf" srcId="{FD4E5AE1-809A-44A1-85DE-DADBF48CB6E4}" destId="{1B0B36F9-1F3F-49CA-81AC-BF4F9D4C1881}" srcOrd="3" destOrd="0" presId="urn:microsoft.com/office/officeart/2018/2/layout/IconLabelList"/>
    <dgm:cxn modelId="{F0E2305E-C6DD-4134-B088-889B11866EAD}" type="presParOf" srcId="{FD4E5AE1-809A-44A1-85DE-DADBF48CB6E4}" destId="{95C997BE-43F2-43DA-A19B-2403C2C09638}" srcOrd="4" destOrd="0" presId="urn:microsoft.com/office/officeart/2018/2/layout/IconLabelList"/>
    <dgm:cxn modelId="{ABCBA262-3E2A-4B82-B6CF-0232DC8126C6}" type="presParOf" srcId="{95C997BE-43F2-43DA-A19B-2403C2C09638}" destId="{D15DB099-191B-4E9A-AEEE-378D99790ABB}" srcOrd="0" destOrd="0" presId="urn:microsoft.com/office/officeart/2018/2/layout/IconLabelList"/>
    <dgm:cxn modelId="{FE9D8E81-5707-442A-AD85-1FA2D3CF029A}" type="presParOf" srcId="{95C997BE-43F2-43DA-A19B-2403C2C09638}" destId="{A250BA63-C1B5-4BD1-BC45-5064D326F3DD}" srcOrd="1" destOrd="0" presId="urn:microsoft.com/office/officeart/2018/2/layout/IconLabelList"/>
    <dgm:cxn modelId="{3F847FED-0183-4454-9C99-1B77A085F282}" type="presParOf" srcId="{95C997BE-43F2-43DA-A19B-2403C2C09638}" destId="{510E198C-7886-4D8E-BBE7-177B56EAAD80}" srcOrd="2" destOrd="0" presId="urn:microsoft.com/office/officeart/2018/2/layout/IconLabelList"/>
    <dgm:cxn modelId="{21CCF201-A97E-43AA-A7A9-46005801F712}" type="presParOf" srcId="{FD4E5AE1-809A-44A1-85DE-DADBF48CB6E4}" destId="{53552DD3-AC65-4E08-8F3A-EBB06742B7E0}" srcOrd="5" destOrd="0" presId="urn:microsoft.com/office/officeart/2018/2/layout/IconLabelList"/>
    <dgm:cxn modelId="{E6C639F0-D4C5-4444-B7B4-CE245F0FF2FA}" type="presParOf" srcId="{FD4E5AE1-809A-44A1-85DE-DADBF48CB6E4}" destId="{3FDFA7DA-6B8A-4EBF-BE75-F63FC3E7BA7E}" srcOrd="6" destOrd="0" presId="urn:microsoft.com/office/officeart/2018/2/layout/IconLabelList"/>
    <dgm:cxn modelId="{81D62579-F9DE-487D-962A-E702A684E399}" type="presParOf" srcId="{3FDFA7DA-6B8A-4EBF-BE75-F63FC3E7BA7E}" destId="{30CD5E05-2FF1-43D8-89B2-A7CE62597CA6}" srcOrd="0" destOrd="0" presId="urn:microsoft.com/office/officeart/2018/2/layout/IconLabelList"/>
    <dgm:cxn modelId="{97F2C61E-D624-42D8-B4A1-2E88E16B3F57}" type="presParOf" srcId="{3FDFA7DA-6B8A-4EBF-BE75-F63FC3E7BA7E}" destId="{76ECDABD-4741-4FCF-B907-99B35EB0A5DB}" srcOrd="1" destOrd="0" presId="urn:microsoft.com/office/officeart/2018/2/layout/IconLabelList"/>
    <dgm:cxn modelId="{2708DC6F-CF39-4CE3-9CA0-530036C184A6}" type="presParOf" srcId="{3FDFA7DA-6B8A-4EBF-BE75-F63FC3E7BA7E}" destId="{C0D4BB7F-83F3-4E9C-BD4B-36E3D9A4EEB3}" srcOrd="2" destOrd="0" presId="urn:microsoft.com/office/officeart/2018/2/layout/IconLabelList"/>
    <dgm:cxn modelId="{B5000B84-0D39-40A7-8434-DCE93572F5F6}" type="presParOf" srcId="{FD4E5AE1-809A-44A1-85DE-DADBF48CB6E4}" destId="{34C7ACDC-D243-4307-ACD8-359CA7E86C78}" srcOrd="7" destOrd="0" presId="urn:microsoft.com/office/officeart/2018/2/layout/IconLabelList"/>
    <dgm:cxn modelId="{1B9987C9-AE95-4212-87A5-3AF7957F637D}" type="presParOf" srcId="{FD4E5AE1-809A-44A1-85DE-DADBF48CB6E4}" destId="{55A6B3B6-0E50-46F9-8B24-0D2BBA36D7B5}" srcOrd="8" destOrd="0" presId="urn:microsoft.com/office/officeart/2018/2/layout/IconLabelList"/>
    <dgm:cxn modelId="{BA82B27D-C21D-47B9-98B5-11EE11154C2B}" type="presParOf" srcId="{55A6B3B6-0E50-46F9-8B24-0D2BBA36D7B5}" destId="{FFB01CE7-B26E-4D6C-BDB7-2418567DD2E9}" srcOrd="0" destOrd="0" presId="urn:microsoft.com/office/officeart/2018/2/layout/IconLabelList"/>
    <dgm:cxn modelId="{8B5F658B-EBA4-405C-8DC7-15340B60023A}" type="presParOf" srcId="{55A6B3B6-0E50-46F9-8B24-0D2BBA36D7B5}" destId="{A93E74D4-63BA-468B-9B59-7EA104DC6A4F}" srcOrd="1" destOrd="0" presId="urn:microsoft.com/office/officeart/2018/2/layout/IconLabelList"/>
    <dgm:cxn modelId="{9DBDC79B-B8DE-4029-AADE-492D4D2F7143}" type="presParOf" srcId="{55A6B3B6-0E50-46F9-8B24-0D2BBA36D7B5}" destId="{8CBB1513-1FD9-44CA-827D-78D42404031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4FAFA8-CCAB-477F-837B-C4B367C22AB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22BB89FB-0D53-43B6-91BA-6902529164EF}">
      <dgm:prSet/>
      <dgm:spPr/>
      <dgm:t>
        <a:bodyPr/>
        <a:lstStyle/>
        <a:p>
          <a:r>
            <a:rPr lang="en-GB" dirty="0"/>
            <a:t>Analysis and write up of photo elicitation workshops </a:t>
          </a:r>
          <a:endParaRPr lang="en-US" dirty="0"/>
        </a:p>
      </dgm:t>
    </dgm:pt>
    <dgm:pt modelId="{6B62B587-6DA0-4E8F-9E14-362C1B6F367D}" type="parTrans" cxnId="{80539014-7AAD-4592-B188-18843A6CA0E0}">
      <dgm:prSet/>
      <dgm:spPr/>
      <dgm:t>
        <a:bodyPr/>
        <a:lstStyle/>
        <a:p>
          <a:endParaRPr lang="en-US"/>
        </a:p>
      </dgm:t>
    </dgm:pt>
    <dgm:pt modelId="{3B598DD1-856C-4124-9693-89A1AA110AB5}" type="sibTrans" cxnId="{80539014-7AAD-4592-B188-18843A6CA0E0}">
      <dgm:prSet/>
      <dgm:spPr/>
      <dgm:t>
        <a:bodyPr/>
        <a:lstStyle/>
        <a:p>
          <a:endParaRPr lang="en-US"/>
        </a:p>
      </dgm:t>
    </dgm:pt>
    <dgm:pt modelId="{8E2C760E-ACBF-433B-BC55-E25E74403977}">
      <dgm:prSet/>
      <dgm:spPr/>
      <dgm:t>
        <a:bodyPr/>
        <a:lstStyle/>
        <a:p>
          <a:r>
            <a:rPr lang="en-GB" dirty="0"/>
            <a:t>Bid development </a:t>
          </a:r>
          <a:endParaRPr lang="en-US" dirty="0"/>
        </a:p>
      </dgm:t>
    </dgm:pt>
    <dgm:pt modelId="{B2429E97-D533-42CC-B105-B89515616FA1}" type="parTrans" cxnId="{9DE053E5-A8A0-4168-A215-89BC243BB896}">
      <dgm:prSet/>
      <dgm:spPr/>
      <dgm:t>
        <a:bodyPr/>
        <a:lstStyle/>
        <a:p>
          <a:endParaRPr lang="en-US"/>
        </a:p>
      </dgm:t>
    </dgm:pt>
    <dgm:pt modelId="{C9A6D856-2A5E-4573-A4FB-7D8DEE84A389}" type="sibTrans" cxnId="{9DE053E5-A8A0-4168-A215-89BC243BB896}">
      <dgm:prSet/>
      <dgm:spPr/>
      <dgm:t>
        <a:bodyPr/>
        <a:lstStyle/>
        <a:p>
          <a:endParaRPr lang="en-US"/>
        </a:p>
      </dgm:t>
    </dgm:pt>
    <dgm:pt modelId="{8865176E-5A6F-4091-B231-D4E06A76B2AC}" type="pres">
      <dgm:prSet presAssocID="{134FAFA8-CCAB-477F-837B-C4B367C22ABC}" presName="hierChild1" presStyleCnt="0">
        <dgm:presLayoutVars>
          <dgm:chPref val="1"/>
          <dgm:dir/>
          <dgm:animOne val="branch"/>
          <dgm:animLvl val="lvl"/>
          <dgm:resizeHandles/>
        </dgm:presLayoutVars>
      </dgm:prSet>
      <dgm:spPr/>
    </dgm:pt>
    <dgm:pt modelId="{42F112A3-D2E7-4A13-8C6E-752FAD88ED84}" type="pres">
      <dgm:prSet presAssocID="{22BB89FB-0D53-43B6-91BA-6902529164EF}" presName="hierRoot1" presStyleCnt="0"/>
      <dgm:spPr/>
    </dgm:pt>
    <dgm:pt modelId="{ADC2A996-DCC1-40E6-AF84-53B765A98FAA}" type="pres">
      <dgm:prSet presAssocID="{22BB89FB-0D53-43B6-91BA-6902529164EF}" presName="composite" presStyleCnt="0"/>
      <dgm:spPr/>
    </dgm:pt>
    <dgm:pt modelId="{929ADD4B-5320-404F-95DE-67992791B689}" type="pres">
      <dgm:prSet presAssocID="{22BB89FB-0D53-43B6-91BA-6902529164EF}" presName="background" presStyleLbl="node0" presStyleIdx="0" presStyleCnt="2"/>
      <dgm:spPr/>
    </dgm:pt>
    <dgm:pt modelId="{7A13B155-3596-428D-9A29-7498E52EE0B2}" type="pres">
      <dgm:prSet presAssocID="{22BB89FB-0D53-43B6-91BA-6902529164EF}" presName="text" presStyleLbl="fgAcc0" presStyleIdx="0" presStyleCnt="2">
        <dgm:presLayoutVars>
          <dgm:chPref val="3"/>
        </dgm:presLayoutVars>
      </dgm:prSet>
      <dgm:spPr/>
    </dgm:pt>
    <dgm:pt modelId="{B255409F-69AA-4694-B93F-92D3B6A06E78}" type="pres">
      <dgm:prSet presAssocID="{22BB89FB-0D53-43B6-91BA-6902529164EF}" presName="hierChild2" presStyleCnt="0"/>
      <dgm:spPr/>
    </dgm:pt>
    <dgm:pt modelId="{232BDA6D-384E-4031-A124-7998BA25CB47}" type="pres">
      <dgm:prSet presAssocID="{8E2C760E-ACBF-433B-BC55-E25E74403977}" presName="hierRoot1" presStyleCnt="0"/>
      <dgm:spPr/>
    </dgm:pt>
    <dgm:pt modelId="{90210F55-D691-4B30-BB2B-961E64FFCBB8}" type="pres">
      <dgm:prSet presAssocID="{8E2C760E-ACBF-433B-BC55-E25E74403977}" presName="composite" presStyleCnt="0"/>
      <dgm:spPr/>
    </dgm:pt>
    <dgm:pt modelId="{D881CF75-448D-4F5B-ABE2-FCB1F7A73A4C}" type="pres">
      <dgm:prSet presAssocID="{8E2C760E-ACBF-433B-BC55-E25E74403977}" presName="background" presStyleLbl="node0" presStyleIdx="1" presStyleCnt="2"/>
      <dgm:spPr/>
    </dgm:pt>
    <dgm:pt modelId="{8F547A6F-D222-4E31-8C85-F53AE8C0B0E2}" type="pres">
      <dgm:prSet presAssocID="{8E2C760E-ACBF-433B-BC55-E25E74403977}" presName="text" presStyleLbl="fgAcc0" presStyleIdx="1" presStyleCnt="2">
        <dgm:presLayoutVars>
          <dgm:chPref val="3"/>
        </dgm:presLayoutVars>
      </dgm:prSet>
      <dgm:spPr/>
    </dgm:pt>
    <dgm:pt modelId="{FCEE1DFA-B970-4936-BD6C-A20087E5E3A7}" type="pres">
      <dgm:prSet presAssocID="{8E2C760E-ACBF-433B-BC55-E25E74403977}" presName="hierChild2" presStyleCnt="0"/>
      <dgm:spPr/>
    </dgm:pt>
  </dgm:ptLst>
  <dgm:cxnLst>
    <dgm:cxn modelId="{80539014-7AAD-4592-B188-18843A6CA0E0}" srcId="{134FAFA8-CCAB-477F-837B-C4B367C22ABC}" destId="{22BB89FB-0D53-43B6-91BA-6902529164EF}" srcOrd="0" destOrd="0" parTransId="{6B62B587-6DA0-4E8F-9E14-362C1B6F367D}" sibTransId="{3B598DD1-856C-4124-9693-89A1AA110AB5}"/>
    <dgm:cxn modelId="{8D4B8F4C-C79D-4127-8DAF-A2A3D0706A21}" type="presOf" srcId="{134FAFA8-CCAB-477F-837B-C4B367C22ABC}" destId="{8865176E-5A6F-4091-B231-D4E06A76B2AC}" srcOrd="0" destOrd="0" presId="urn:microsoft.com/office/officeart/2005/8/layout/hierarchy1"/>
    <dgm:cxn modelId="{5AE02C51-9261-4836-AC27-248F0B661DDD}" type="presOf" srcId="{22BB89FB-0D53-43B6-91BA-6902529164EF}" destId="{7A13B155-3596-428D-9A29-7498E52EE0B2}" srcOrd="0" destOrd="0" presId="urn:microsoft.com/office/officeart/2005/8/layout/hierarchy1"/>
    <dgm:cxn modelId="{A4D83D7A-4175-4C8F-A909-188DBF3728B3}" type="presOf" srcId="{8E2C760E-ACBF-433B-BC55-E25E74403977}" destId="{8F547A6F-D222-4E31-8C85-F53AE8C0B0E2}" srcOrd="0" destOrd="0" presId="urn:microsoft.com/office/officeart/2005/8/layout/hierarchy1"/>
    <dgm:cxn modelId="{9DE053E5-A8A0-4168-A215-89BC243BB896}" srcId="{134FAFA8-CCAB-477F-837B-C4B367C22ABC}" destId="{8E2C760E-ACBF-433B-BC55-E25E74403977}" srcOrd="1" destOrd="0" parTransId="{B2429E97-D533-42CC-B105-B89515616FA1}" sibTransId="{C9A6D856-2A5E-4573-A4FB-7D8DEE84A389}"/>
    <dgm:cxn modelId="{E9611A17-DD0F-4CB9-BA56-85749B5ADBF9}" type="presParOf" srcId="{8865176E-5A6F-4091-B231-D4E06A76B2AC}" destId="{42F112A3-D2E7-4A13-8C6E-752FAD88ED84}" srcOrd="0" destOrd="0" presId="urn:microsoft.com/office/officeart/2005/8/layout/hierarchy1"/>
    <dgm:cxn modelId="{649EB32B-ECA1-4FE8-B05C-0BD6C18FA361}" type="presParOf" srcId="{42F112A3-D2E7-4A13-8C6E-752FAD88ED84}" destId="{ADC2A996-DCC1-40E6-AF84-53B765A98FAA}" srcOrd="0" destOrd="0" presId="urn:microsoft.com/office/officeart/2005/8/layout/hierarchy1"/>
    <dgm:cxn modelId="{4272E258-D9A7-420E-98E9-EC228AC7FD74}" type="presParOf" srcId="{ADC2A996-DCC1-40E6-AF84-53B765A98FAA}" destId="{929ADD4B-5320-404F-95DE-67992791B689}" srcOrd="0" destOrd="0" presId="urn:microsoft.com/office/officeart/2005/8/layout/hierarchy1"/>
    <dgm:cxn modelId="{B5AF55A6-11A6-4400-95E2-D4EC711B2B06}" type="presParOf" srcId="{ADC2A996-DCC1-40E6-AF84-53B765A98FAA}" destId="{7A13B155-3596-428D-9A29-7498E52EE0B2}" srcOrd="1" destOrd="0" presId="urn:microsoft.com/office/officeart/2005/8/layout/hierarchy1"/>
    <dgm:cxn modelId="{B82FE549-F24D-4A2A-82FE-7C73DF5E14AE}" type="presParOf" srcId="{42F112A3-D2E7-4A13-8C6E-752FAD88ED84}" destId="{B255409F-69AA-4694-B93F-92D3B6A06E78}" srcOrd="1" destOrd="0" presId="urn:microsoft.com/office/officeart/2005/8/layout/hierarchy1"/>
    <dgm:cxn modelId="{7EE3940F-9B0F-496B-9CF0-DED192656969}" type="presParOf" srcId="{8865176E-5A6F-4091-B231-D4E06A76B2AC}" destId="{232BDA6D-384E-4031-A124-7998BA25CB47}" srcOrd="1" destOrd="0" presId="urn:microsoft.com/office/officeart/2005/8/layout/hierarchy1"/>
    <dgm:cxn modelId="{30209AD6-E89D-4ACE-9E0F-7AF2460C4DE6}" type="presParOf" srcId="{232BDA6D-384E-4031-A124-7998BA25CB47}" destId="{90210F55-D691-4B30-BB2B-961E64FFCBB8}" srcOrd="0" destOrd="0" presId="urn:microsoft.com/office/officeart/2005/8/layout/hierarchy1"/>
    <dgm:cxn modelId="{12019D8D-D5C5-4873-B148-ED1ABF1B593A}" type="presParOf" srcId="{90210F55-D691-4B30-BB2B-961E64FFCBB8}" destId="{D881CF75-448D-4F5B-ABE2-FCB1F7A73A4C}" srcOrd="0" destOrd="0" presId="urn:microsoft.com/office/officeart/2005/8/layout/hierarchy1"/>
    <dgm:cxn modelId="{F56E0C5C-C922-4B15-8D89-FB05F922D29D}" type="presParOf" srcId="{90210F55-D691-4B30-BB2B-961E64FFCBB8}" destId="{8F547A6F-D222-4E31-8C85-F53AE8C0B0E2}" srcOrd="1" destOrd="0" presId="urn:microsoft.com/office/officeart/2005/8/layout/hierarchy1"/>
    <dgm:cxn modelId="{24D2B558-C433-41FC-A491-6C820B4D796C}" type="presParOf" srcId="{232BDA6D-384E-4031-A124-7998BA25CB47}" destId="{FCEE1DFA-B970-4936-BD6C-A20087E5E3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588AD-855D-4A44-87FE-50A86B4C268B}">
      <dsp:nvSpPr>
        <dsp:cNvPr id="0" name=""/>
        <dsp:cNvSpPr/>
      </dsp:nvSpPr>
      <dsp:spPr>
        <a:xfrm>
          <a:off x="0" y="78669"/>
          <a:ext cx="10515600" cy="9945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Young adult carers (YACs) are young people who provide unpaid care, usually to a parent, sibling, grandparent, partner, or other relative or friend. </a:t>
          </a:r>
          <a:endParaRPr lang="en-US" sz="2500" kern="1200"/>
        </a:p>
      </dsp:txBody>
      <dsp:txXfrm>
        <a:off x="48547" y="127216"/>
        <a:ext cx="10418506" cy="897406"/>
      </dsp:txXfrm>
    </dsp:sp>
    <dsp:sp modelId="{1159E8E4-57A2-4004-BC80-3CDCA56DF067}">
      <dsp:nvSpPr>
        <dsp:cNvPr id="0" name=""/>
        <dsp:cNvSpPr/>
      </dsp:nvSpPr>
      <dsp:spPr>
        <a:xfrm>
          <a:off x="0" y="1145169"/>
          <a:ext cx="10515600" cy="994500"/>
        </a:xfrm>
        <a:prstGeom prst="roundRect">
          <a:avLst/>
        </a:prstGeom>
        <a:solidFill>
          <a:schemeClr val="accent4">
            <a:hueOff val="-1525761"/>
            <a:satOff val="-2617"/>
            <a:lumOff val="-189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About 9% of young adults provided care in the UK</a:t>
          </a:r>
          <a:r>
            <a:rPr lang="en-GB" sz="2500" kern="1200" baseline="30000"/>
            <a:t>1</a:t>
          </a:r>
          <a:endParaRPr lang="en-US" sz="2500" kern="1200"/>
        </a:p>
      </dsp:txBody>
      <dsp:txXfrm>
        <a:off x="48547" y="1193716"/>
        <a:ext cx="10418506" cy="897406"/>
      </dsp:txXfrm>
    </dsp:sp>
    <dsp:sp modelId="{A337E115-4056-447E-B5AE-6C6D49A229EC}">
      <dsp:nvSpPr>
        <dsp:cNvPr id="0" name=""/>
        <dsp:cNvSpPr/>
      </dsp:nvSpPr>
      <dsp:spPr>
        <a:xfrm>
          <a:off x="0" y="2211669"/>
          <a:ext cx="10515600" cy="994500"/>
        </a:xfrm>
        <a:prstGeom prst="roundRect">
          <a:avLst/>
        </a:prstGeom>
        <a:solidFill>
          <a:schemeClr val="accent4">
            <a:hueOff val="-3051521"/>
            <a:satOff val="-5234"/>
            <a:lumOff val="-379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They provide £3.5 billion of unpaid care per year</a:t>
          </a:r>
          <a:r>
            <a:rPr lang="en-GB" sz="2500" kern="1200" baseline="30000"/>
            <a:t>2</a:t>
          </a:r>
          <a:endParaRPr lang="en-US" sz="2500" kern="1200"/>
        </a:p>
      </dsp:txBody>
      <dsp:txXfrm>
        <a:off x="48547" y="2260216"/>
        <a:ext cx="10418506" cy="897406"/>
      </dsp:txXfrm>
    </dsp:sp>
    <dsp:sp modelId="{7CA1BA84-2170-451E-8DE9-CD9296BAB1CD}">
      <dsp:nvSpPr>
        <dsp:cNvPr id="0" name=""/>
        <dsp:cNvSpPr/>
      </dsp:nvSpPr>
      <dsp:spPr>
        <a:xfrm>
          <a:off x="0" y="3278169"/>
          <a:ext cx="10515600" cy="994500"/>
        </a:xfrm>
        <a:prstGeom prst="roundRect">
          <a:avLst/>
        </a:prstGeom>
        <a:solidFill>
          <a:schemeClr val="accent4">
            <a:hueOff val="-4577281"/>
            <a:satOff val="-7851"/>
            <a:lumOff val="-56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However, being a YAC comes at a high personal cost</a:t>
          </a:r>
          <a:r>
            <a:rPr lang="en-GB" sz="2500" kern="1200" baseline="30000" dirty="0"/>
            <a:t>2-5</a:t>
          </a:r>
          <a:endParaRPr lang="en-US" sz="2500" kern="1200" dirty="0"/>
        </a:p>
      </dsp:txBody>
      <dsp:txXfrm>
        <a:off x="48547" y="3326716"/>
        <a:ext cx="10418506"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E5972-2E52-4578-B766-AC37D79F64DD}">
      <dsp:nvSpPr>
        <dsp:cNvPr id="0" name=""/>
        <dsp:cNvSpPr/>
      </dsp:nvSpPr>
      <dsp:spPr>
        <a:xfrm>
          <a:off x="0" y="706"/>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71D63-D63C-468D-8AE2-0B3DE5DDA08D}">
      <dsp:nvSpPr>
        <dsp:cNvPr id="0" name=""/>
        <dsp:cNvSpPr/>
      </dsp:nvSpPr>
      <dsp:spPr>
        <a:xfrm>
          <a:off x="500008" y="372613"/>
          <a:ext cx="909106" cy="909106"/>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6CF04-E854-4538-BC77-16F64BD172F0}">
      <dsp:nvSpPr>
        <dsp:cNvPr id="0" name=""/>
        <dsp:cNvSpPr/>
      </dsp:nvSpPr>
      <dsp:spPr>
        <a:xfrm>
          <a:off x="1909124" y="706"/>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1111250">
            <a:lnSpc>
              <a:spcPct val="100000"/>
            </a:lnSpc>
            <a:spcBef>
              <a:spcPct val="0"/>
            </a:spcBef>
            <a:spcAft>
              <a:spcPct val="35000"/>
            </a:spcAft>
            <a:buNone/>
          </a:pPr>
          <a:r>
            <a:rPr lang="en-GB" sz="2500" kern="1200" dirty="0"/>
            <a:t>YACs are underrepresented in carer research</a:t>
          </a:r>
          <a:r>
            <a:rPr lang="en-GB" sz="2500" kern="1200" baseline="30000" dirty="0"/>
            <a:t>6-8</a:t>
          </a:r>
          <a:endParaRPr lang="en-US" sz="2500" kern="1200" dirty="0"/>
        </a:p>
      </dsp:txBody>
      <dsp:txXfrm>
        <a:off x="1909124" y="706"/>
        <a:ext cx="5040315" cy="1652921"/>
      </dsp:txXfrm>
    </dsp:sp>
    <dsp:sp modelId="{3B1BFC82-B5CD-4E46-AE16-C24A751564B1}">
      <dsp:nvSpPr>
        <dsp:cNvPr id="0" name=""/>
        <dsp:cNvSpPr/>
      </dsp:nvSpPr>
      <dsp:spPr>
        <a:xfrm>
          <a:off x="0" y="2066857"/>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2EF27-0CA4-456D-BEBD-8F8B509F1CEB}">
      <dsp:nvSpPr>
        <dsp:cNvPr id="0" name=""/>
        <dsp:cNvSpPr/>
      </dsp:nvSpPr>
      <dsp:spPr>
        <a:xfrm>
          <a:off x="500008" y="2438765"/>
          <a:ext cx="909106" cy="909106"/>
        </a:xfrm>
        <a:prstGeom prst="rect">
          <a:avLst/>
        </a:prstGeom>
        <a:blipFill>
          <a:blip xmlns:r="http://schemas.openxmlformats.org/officeDocument/2006/relationships" r:embed="rId3">
            <a:duotone>
              <a:prstClr val="black"/>
              <a:schemeClr val="accent6">
                <a:tint val="45000"/>
                <a:satMod val="400000"/>
              </a:schemeClr>
            </a:duotone>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8A0144-178D-4E8F-975A-0D28E1AB15EB}">
      <dsp:nvSpPr>
        <dsp:cNvPr id="0" name=""/>
        <dsp:cNvSpPr/>
      </dsp:nvSpPr>
      <dsp:spPr>
        <a:xfrm>
          <a:off x="1909124" y="2066857"/>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1111250">
            <a:lnSpc>
              <a:spcPct val="100000"/>
            </a:lnSpc>
            <a:spcBef>
              <a:spcPct val="0"/>
            </a:spcBef>
            <a:spcAft>
              <a:spcPct val="35000"/>
            </a:spcAft>
            <a:buNone/>
          </a:pPr>
          <a:r>
            <a:rPr lang="en-GB" sz="2500" kern="1200" dirty="0"/>
            <a:t>Unmet need and barriers for YACs to access support</a:t>
          </a:r>
          <a:r>
            <a:rPr lang="en-GB" sz="2500" kern="1200" baseline="30000" dirty="0"/>
            <a:t>8</a:t>
          </a:r>
          <a:endParaRPr lang="en-US" sz="2500" kern="1200" baseline="30000" dirty="0"/>
        </a:p>
      </dsp:txBody>
      <dsp:txXfrm>
        <a:off x="1909124" y="2066857"/>
        <a:ext cx="5040315" cy="1652921"/>
      </dsp:txXfrm>
    </dsp:sp>
    <dsp:sp modelId="{A5CC40B6-9232-4D80-9B4C-C5A69F890FC4}">
      <dsp:nvSpPr>
        <dsp:cNvPr id="0" name=""/>
        <dsp:cNvSpPr/>
      </dsp:nvSpPr>
      <dsp:spPr>
        <a:xfrm>
          <a:off x="0" y="4133009"/>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54065-28BE-4C90-AD4B-83D8AD3909FE}">
      <dsp:nvSpPr>
        <dsp:cNvPr id="0" name=""/>
        <dsp:cNvSpPr/>
      </dsp:nvSpPr>
      <dsp:spPr>
        <a:xfrm>
          <a:off x="500008" y="4504916"/>
          <a:ext cx="909106" cy="90910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3503CF-990F-46B1-83DC-A95010B0DC1F}">
      <dsp:nvSpPr>
        <dsp:cNvPr id="0" name=""/>
        <dsp:cNvSpPr/>
      </dsp:nvSpPr>
      <dsp:spPr>
        <a:xfrm>
          <a:off x="1909124" y="4133009"/>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1111250">
            <a:lnSpc>
              <a:spcPct val="100000"/>
            </a:lnSpc>
            <a:spcBef>
              <a:spcPct val="0"/>
            </a:spcBef>
            <a:spcAft>
              <a:spcPct val="35000"/>
            </a:spcAft>
            <a:buNone/>
          </a:pPr>
          <a:r>
            <a:rPr lang="en-GB" sz="2500" kern="1200" dirty="0"/>
            <a:t>Better understanding = improved support for YACs</a:t>
          </a:r>
          <a:r>
            <a:rPr lang="en-GB" sz="2500" kern="1200" baseline="30000" dirty="0">
              <a:solidFill>
                <a:prstClr val="black">
                  <a:hueOff val="0"/>
                  <a:satOff val="0"/>
                  <a:lumOff val="0"/>
                  <a:alphaOff val="0"/>
                </a:prstClr>
              </a:solidFill>
              <a:latin typeface="Aptos" panose="02110004020202020204"/>
              <a:ea typeface="+mn-ea"/>
              <a:cs typeface="+mn-cs"/>
            </a:rPr>
            <a:t>9, 10</a:t>
          </a:r>
          <a:endParaRPr lang="en-US" sz="2500" kern="1200" baseline="30000" dirty="0">
            <a:solidFill>
              <a:prstClr val="black">
                <a:hueOff val="0"/>
                <a:satOff val="0"/>
                <a:lumOff val="0"/>
                <a:alphaOff val="0"/>
              </a:prstClr>
            </a:solidFill>
            <a:latin typeface="Aptos" panose="02110004020202020204"/>
            <a:ea typeface="+mn-ea"/>
            <a:cs typeface="+mn-cs"/>
          </a:endParaRPr>
        </a:p>
      </dsp:txBody>
      <dsp:txXfrm>
        <a:off x="1909124" y="4133009"/>
        <a:ext cx="5040315" cy="1652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762F1-CDBC-470D-8B2B-80D8A1CD4048}">
      <dsp:nvSpPr>
        <dsp:cNvPr id="0" name=""/>
        <dsp:cNvSpPr/>
      </dsp:nvSpPr>
      <dsp:spPr>
        <a:xfrm>
          <a:off x="1092928" y="34232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03668-D938-4DE8-BC24-DC88815A6667}">
      <dsp:nvSpPr>
        <dsp:cNvPr id="0" name=""/>
        <dsp:cNvSpPr/>
      </dsp:nvSpPr>
      <dsp:spPr>
        <a:xfrm>
          <a:off x="597928" y="1743294"/>
          <a:ext cx="1800000" cy="253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School experience </a:t>
          </a:r>
        </a:p>
        <a:p>
          <a:pPr marL="0" lvl="0" indent="0" algn="ctr" defTabSz="622300">
            <a:lnSpc>
              <a:spcPct val="100000"/>
            </a:lnSpc>
            <a:spcBef>
              <a:spcPct val="0"/>
            </a:spcBef>
            <a:spcAft>
              <a:spcPct val="35000"/>
            </a:spcAft>
            <a:buNone/>
          </a:pPr>
          <a:r>
            <a:rPr lang="en-US" sz="1200" kern="1200" dirty="0"/>
            <a:t>- I</a:t>
          </a:r>
          <a:r>
            <a:rPr lang="en-GB" sz="1200" kern="1200" dirty="0"/>
            <a:t>dentification and recognition in school </a:t>
          </a:r>
        </a:p>
        <a:p>
          <a:pPr marL="0" lvl="0" indent="0" algn="ctr" defTabSz="622300">
            <a:lnSpc>
              <a:spcPct val="100000"/>
            </a:lnSpc>
            <a:spcBef>
              <a:spcPct val="0"/>
            </a:spcBef>
            <a:spcAft>
              <a:spcPct val="35000"/>
            </a:spcAft>
            <a:buNone/>
          </a:pPr>
          <a:r>
            <a:rPr lang="en-US" sz="1200" kern="1200" dirty="0"/>
            <a:t>- </a:t>
          </a:r>
          <a:r>
            <a:rPr lang="en-GB" sz="1200" kern="1200" dirty="0"/>
            <a:t>Peer support and opportunities to socialise </a:t>
          </a:r>
        </a:p>
        <a:p>
          <a:pPr marL="0" lvl="0" indent="0" algn="ctr" defTabSz="622300">
            <a:lnSpc>
              <a:spcPct val="100000"/>
            </a:lnSpc>
            <a:spcBef>
              <a:spcPct val="0"/>
            </a:spcBef>
            <a:spcAft>
              <a:spcPct val="35000"/>
            </a:spcAft>
            <a:buNone/>
          </a:pPr>
          <a:r>
            <a:rPr lang="en-US" sz="1200" kern="1200" dirty="0"/>
            <a:t>- Better t</a:t>
          </a:r>
          <a:r>
            <a:rPr lang="en-GB" sz="1200" kern="1200" dirty="0" err="1"/>
            <a:t>eacher</a:t>
          </a:r>
          <a:r>
            <a:rPr lang="en-GB" sz="1200" kern="1200" dirty="0"/>
            <a:t> and pastoral support </a:t>
          </a:r>
        </a:p>
        <a:p>
          <a:pPr marL="0" lvl="0" indent="0" algn="ctr" defTabSz="622300">
            <a:lnSpc>
              <a:spcPct val="100000"/>
            </a:lnSpc>
            <a:spcBef>
              <a:spcPct val="0"/>
            </a:spcBef>
            <a:spcAft>
              <a:spcPct val="35000"/>
            </a:spcAft>
            <a:buNone/>
          </a:pPr>
          <a:r>
            <a:rPr lang="en-US" sz="1200" kern="1200" dirty="0"/>
            <a:t>- </a:t>
          </a:r>
          <a:r>
            <a:rPr lang="en-GB" sz="1200" kern="1200" dirty="0"/>
            <a:t>Flexibility with deadlines and or attendance </a:t>
          </a:r>
          <a:endParaRPr lang="en-US" sz="1200" kern="1200" dirty="0"/>
        </a:p>
      </dsp:txBody>
      <dsp:txXfrm>
        <a:off x="597928" y="1743294"/>
        <a:ext cx="1800000" cy="2536529"/>
      </dsp:txXfrm>
    </dsp:sp>
    <dsp:sp modelId="{0AF5D3A3-DA8C-4A08-823D-8DFC9C63AEAB}">
      <dsp:nvSpPr>
        <dsp:cNvPr id="0" name=""/>
        <dsp:cNvSpPr/>
      </dsp:nvSpPr>
      <dsp:spPr>
        <a:xfrm>
          <a:off x="3207928" y="34232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CC78A-829B-4223-AD00-207BBE11DA90}">
      <dsp:nvSpPr>
        <dsp:cNvPr id="0" name=""/>
        <dsp:cNvSpPr/>
      </dsp:nvSpPr>
      <dsp:spPr>
        <a:xfrm>
          <a:off x="2712928" y="1743294"/>
          <a:ext cx="1800000" cy="253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Financial support </a:t>
          </a:r>
        </a:p>
        <a:p>
          <a:pPr marL="0" lvl="0" indent="0" algn="ctr" defTabSz="622300">
            <a:lnSpc>
              <a:spcPct val="100000"/>
            </a:lnSpc>
            <a:spcBef>
              <a:spcPct val="0"/>
            </a:spcBef>
            <a:spcAft>
              <a:spcPct val="35000"/>
            </a:spcAft>
            <a:buNone/>
          </a:pPr>
          <a:r>
            <a:rPr lang="en-US" sz="1200" kern="1200" dirty="0"/>
            <a:t>- </a:t>
          </a:r>
          <a:r>
            <a:rPr lang="en-GB" sz="1200" kern="1200" dirty="0"/>
            <a:t>Travel: transport for school and YAC related appointments, </a:t>
          </a:r>
        </a:p>
        <a:p>
          <a:pPr marL="0" lvl="0" indent="0" algn="ctr" defTabSz="622300">
            <a:lnSpc>
              <a:spcPct val="100000"/>
            </a:lnSpc>
            <a:spcBef>
              <a:spcPct val="0"/>
            </a:spcBef>
            <a:spcAft>
              <a:spcPct val="35000"/>
            </a:spcAft>
            <a:buNone/>
          </a:pPr>
          <a:r>
            <a:rPr lang="en-US" sz="1200" kern="1200" dirty="0"/>
            <a:t>- </a:t>
          </a:r>
          <a:r>
            <a:rPr lang="en-GB" sz="1200" kern="1200" dirty="0"/>
            <a:t>Personal: to pursue hobbies and interest outside of YAC role</a:t>
          </a:r>
        </a:p>
        <a:p>
          <a:pPr marL="0" lvl="0" indent="0" algn="ctr" defTabSz="622300">
            <a:lnSpc>
              <a:spcPct val="100000"/>
            </a:lnSpc>
            <a:spcBef>
              <a:spcPct val="0"/>
            </a:spcBef>
            <a:spcAft>
              <a:spcPct val="35000"/>
            </a:spcAft>
            <a:buNone/>
          </a:pPr>
          <a:r>
            <a:rPr lang="en-US" sz="1200" kern="1200" dirty="0"/>
            <a:t>- </a:t>
          </a:r>
          <a:r>
            <a:rPr lang="en-GB" sz="1200" kern="1200" dirty="0"/>
            <a:t>Bills/household: financial support for household bills</a:t>
          </a:r>
          <a:endParaRPr lang="en-US" sz="1200" kern="1200" dirty="0"/>
        </a:p>
      </dsp:txBody>
      <dsp:txXfrm>
        <a:off x="2712928" y="1743294"/>
        <a:ext cx="1800000" cy="2536529"/>
      </dsp:txXfrm>
    </dsp:sp>
    <dsp:sp modelId="{D15DB099-191B-4E9A-AEEE-378D99790ABB}">
      <dsp:nvSpPr>
        <dsp:cNvPr id="0" name=""/>
        <dsp:cNvSpPr/>
      </dsp:nvSpPr>
      <dsp:spPr>
        <a:xfrm>
          <a:off x="5322928" y="34232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E198C-7886-4D8E-BBE7-177B56EAAD80}">
      <dsp:nvSpPr>
        <dsp:cNvPr id="0" name=""/>
        <dsp:cNvSpPr/>
      </dsp:nvSpPr>
      <dsp:spPr>
        <a:xfrm>
          <a:off x="4827928" y="1743294"/>
          <a:ext cx="1800000" cy="253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Identity beyond YAC role </a:t>
          </a:r>
        </a:p>
        <a:p>
          <a:pPr marL="0" lvl="0" indent="0" algn="ctr" defTabSz="622300">
            <a:lnSpc>
              <a:spcPct val="100000"/>
            </a:lnSpc>
            <a:spcBef>
              <a:spcPct val="0"/>
            </a:spcBef>
            <a:spcAft>
              <a:spcPct val="35000"/>
            </a:spcAft>
            <a:buNone/>
          </a:pPr>
          <a:r>
            <a:rPr lang="en-US" sz="1200" kern="1200" dirty="0"/>
            <a:t>- </a:t>
          </a:r>
          <a:r>
            <a:rPr lang="en-GB" sz="1200" kern="1200" dirty="0"/>
            <a:t>The need for space/support to explore own interests and ambitions</a:t>
          </a:r>
        </a:p>
        <a:p>
          <a:pPr marL="0" lvl="0" indent="0" algn="ctr" defTabSz="622300">
            <a:lnSpc>
              <a:spcPct val="100000"/>
            </a:lnSpc>
            <a:spcBef>
              <a:spcPct val="0"/>
            </a:spcBef>
            <a:spcAft>
              <a:spcPct val="35000"/>
            </a:spcAft>
            <a:buNone/>
          </a:pPr>
          <a:r>
            <a:rPr lang="en-US" sz="1200" kern="1200" dirty="0"/>
            <a:t>- </a:t>
          </a:r>
          <a:r>
            <a:rPr lang="en-GB" sz="1200" kern="1200" dirty="0"/>
            <a:t>Recognition of individual needs and support</a:t>
          </a:r>
        </a:p>
        <a:p>
          <a:pPr marL="0" lvl="0" indent="0" algn="ctr" defTabSz="622300">
            <a:lnSpc>
              <a:spcPct val="100000"/>
            </a:lnSpc>
            <a:spcBef>
              <a:spcPct val="0"/>
            </a:spcBef>
            <a:spcAft>
              <a:spcPct val="35000"/>
            </a:spcAft>
            <a:buNone/>
          </a:pPr>
          <a:r>
            <a:rPr lang="en-US" sz="1200" kern="1200" dirty="0"/>
            <a:t>- </a:t>
          </a:r>
          <a:r>
            <a:rPr lang="en-GB" sz="1200" kern="1200" dirty="0"/>
            <a:t>The role of services in supporting the development of identity</a:t>
          </a:r>
          <a:endParaRPr lang="en-US" sz="1200" kern="1200" dirty="0"/>
        </a:p>
      </dsp:txBody>
      <dsp:txXfrm>
        <a:off x="4827928" y="1743294"/>
        <a:ext cx="1800000" cy="2536529"/>
      </dsp:txXfrm>
    </dsp:sp>
    <dsp:sp modelId="{30CD5E05-2FF1-43D8-89B2-A7CE62597CA6}">
      <dsp:nvSpPr>
        <dsp:cNvPr id="0" name=""/>
        <dsp:cNvSpPr/>
      </dsp:nvSpPr>
      <dsp:spPr>
        <a:xfrm>
          <a:off x="7437928" y="34232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4BB7F-83F3-4E9C-BD4B-36E3D9A4EEB3}">
      <dsp:nvSpPr>
        <dsp:cNvPr id="0" name=""/>
        <dsp:cNvSpPr/>
      </dsp:nvSpPr>
      <dsp:spPr>
        <a:xfrm>
          <a:off x="6942928" y="1743294"/>
          <a:ext cx="1800000" cy="253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Transition/moving on </a:t>
          </a:r>
        </a:p>
        <a:p>
          <a:pPr marL="0" lvl="0" indent="0" algn="ctr" defTabSz="622300">
            <a:lnSpc>
              <a:spcPct val="100000"/>
            </a:lnSpc>
            <a:spcBef>
              <a:spcPct val="0"/>
            </a:spcBef>
            <a:spcAft>
              <a:spcPct val="35000"/>
            </a:spcAft>
            <a:buNone/>
          </a:pPr>
          <a:r>
            <a:rPr lang="en-US" sz="1200" kern="1200" dirty="0"/>
            <a:t>- </a:t>
          </a:r>
          <a:r>
            <a:rPr lang="en-GB" sz="1200" kern="1200" dirty="0"/>
            <a:t>Support to access and stay in further education or apprenticeships</a:t>
          </a:r>
        </a:p>
        <a:p>
          <a:pPr marL="0" lvl="0" indent="0" algn="ctr" defTabSz="622300">
            <a:lnSpc>
              <a:spcPct val="100000"/>
            </a:lnSpc>
            <a:spcBef>
              <a:spcPct val="0"/>
            </a:spcBef>
            <a:spcAft>
              <a:spcPct val="35000"/>
            </a:spcAft>
            <a:buNone/>
          </a:pPr>
          <a:r>
            <a:rPr lang="en-US" sz="1200" kern="1200" dirty="0"/>
            <a:t>- </a:t>
          </a:r>
          <a:r>
            <a:rPr lang="en-GB" sz="1200" kern="1200" dirty="0"/>
            <a:t>Support to find employment </a:t>
          </a:r>
        </a:p>
        <a:p>
          <a:pPr marL="0" lvl="0" indent="0" algn="ctr" defTabSz="622300">
            <a:lnSpc>
              <a:spcPct val="100000"/>
            </a:lnSpc>
            <a:spcBef>
              <a:spcPct val="0"/>
            </a:spcBef>
            <a:spcAft>
              <a:spcPct val="35000"/>
            </a:spcAft>
            <a:buNone/>
          </a:pPr>
          <a:r>
            <a:rPr lang="en-US" sz="1200" kern="1200" dirty="0"/>
            <a:t>- </a:t>
          </a:r>
          <a:r>
            <a:rPr lang="en-GB" sz="1200" kern="1200" dirty="0"/>
            <a:t>Making workplaces more accessible for those with caring responsibilities </a:t>
          </a:r>
        </a:p>
        <a:p>
          <a:pPr marL="0" lvl="0" indent="0" algn="ctr" defTabSz="622300">
            <a:lnSpc>
              <a:spcPct val="100000"/>
            </a:lnSpc>
            <a:spcBef>
              <a:spcPct val="0"/>
            </a:spcBef>
            <a:spcAft>
              <a:spcPct val="35000"/>
            </a:spcAft>
            <a:buNone/>
          </a:pPr>
          <a:r>
            <a:rPr lang="en-US" sz="1200" kern="1200" dirty="0"/>
            <a:t>- </a:t>
          </a:r>
          <a:r>
            <a:rPr lang="en-GB" sz="1200" kern="1200" dirty="0"/>
            <a:t>Support to continue providing care after leaving school </a:t>
          </a:r>
          <a:endParaRPr lang="en-US" sz="1200" kern="1200" dirty="0"/>
        </a:p>
      </dsp:txBody>
      <dsp:txXfrm>
        <a:off x="6942928" y="1743294"/>
        <a:ext cx="1800000" cy="2536529"/>
      </dsp:txXfrm>
    </dsp:sp>
    <dsp:sp modelId="{FFB01CE7-B26E-4D6C-BDB7-2418567DD2E9}">
      <dsp:nvSpPr>
        <dsp:cNvPr id="0" name=""/>
        <dsp:cNvSpPr/>
      </dsp:nvSpPr>
      <dsp:spPr>
        <a:xfrm>
          <a:off x="9552928" y="34232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B1513-1FD9-44CA-827D-78D424040318}">
      <dsp:nvSpPr>
        <dsp:cNvPr id="0" name=""/>
        <dsp:cNvSpPr/>
      </dsp:nvSpPr>
      <dsp:spPr>
        <a:xfrm>
          <a:off x="9057928" y="1743294"/>
          <a:ext cx="1800000" cy="253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Health and wellbeing </a:t>
          </a:r>
        </a:p>
        <a:p>
          <a:pPr marL="0" lvl="0" indent="0" algn="ctr" defTabSz="622300">
            <a:lnSpc>
              <a:spcPct val="100000"/>
            </a:lnSpc>
            <a:spcBef>
              <a:spcPct val="0"/>
            </a:spcBef>
            <a:spcAft>
              <a:spcPct val="35000"/>
            </a:spcAft>
            <a:buNone/>
          </a:pPr>
          <a:r>
            <a:rPr lang="en-US" sz="1200" kern="1200" dirty="0"/>
            <a:t>- </a:t>
          </a:r>
          <a:r>
            <a:rPr lang="en-GB" sz="1200" kern="1200" dirty="0"/>
            <a:t>Better provisions to support and improve physical health </a:t>
          </a:r>
        </a:p>
        <a:p>
          <a:pPr marL="0" lvl="0" indent="0" algn="ctr" defTabSz="622300">
            <a:lnSpc>
              <a:spcPct val="100000"/>
            </a:lnSpc>
            <a:spcBef>
              <a:spcPct val="0"/>
            </a:spcBef>
            <a:spcAft>
              <a:spcPct val="35000"/>
            </a:spcAft>
            <a:buNone/>
          </a:pPr>
          <a:r>
            <a:rPr lang="en-US" sz="1200" kern="1200" dirty="0"/>
            <a:t>- </a:t>
          </a:r>
          <a:r>
            <a:rPr lang="en-GB" sz="1200" kern="1200" dirty="0"/>
            <a:t>Better access to support for emotional/ psychological support</a:t>
          </a:r>
        </a:p>
        <a:p>
          <a:pPr marL="0" lvl="0" indent="0" algn="ctr" defTabSz="622300">
            <a:lnSpc>
              <a:spcPct val="100000"/>
            </a:lnSpc>
            <a:spcBef>
              <a:spcPct val="0"/>
            </a:spcBef>
            <a:spcAft>
              <a:spcPct val="35000"/>
            </a:spcAft>
            <a:buNone/>
          </a:pPr>
          <a:r>
            <a:rPr lang="en-US" sz="1200" kern="1200" dirty="0"/>
            <a:t>- </a:t>
          </a:r>
          <a:r>
            <a:rPr lang="en-GB" sz="1200" kern="1200" dirty="0"/>
            <a:t>Better ways to improve social support and reduce loneliness. </a:t>
          </a:r>
          <a:endParaRPr lang="en-US" sz="1200" kern="1200" dirty="0"/>
        </a:p>
      </dsp:txBody>
      <dsp:txXfrm>
        <a:off x="9057928" y="1743294"/>
        <a:ext cx="1800000" cy="2536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DD4B-5320-404F-95DE-67992791B689}">
      <dsp:nvSpPr>
        <dsp:cNvPr id="0" name=""/>
        <dsp:cNvSpPr/>
      </dsp:nvSpPr>
      <dsp:spPr>
        <a:xfrm>
          <a:off x="1261" y="393494"/>
          <a:ext cx="4428354" cy="28120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3B155-3596-428D-9A29-7498E52EE0B2}">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Analysis and write up of photo elicitation workshops </a:t>
          </a:r>
          <a:endParaRPr lang="en-US" sz="4100" kern="1200" dirty="0"/>
        </a:p>
      </dsp:txBody>
      <dsp:txXfrm>
        <a:off x="575662" y="943292"/>
        <a:ext cx="4263632" cy="2647282"/>
      </dsp:txXfrm>
    </dsp:sp>
    <dsp:sp modelId="{D881CF75-448D-4F5B-ABE2-FCB1F7A73A4C}">
      <dsp:nvSpPr>
        <dsp:cNvPr id="0" name=""/>
        <dsp:cNvSpPr/>
      </dsp:nvSpPr>
      <dsp:spPr>
        <a:xfrm>
          <a:off x="5413694" y="393494"/>
          <a:ext cx="4428354" cy="28120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47A6F-D222-4E31-8C85-F53AE8C0B0E2}">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Bid development </a:t>
          </a:r>
          <a:endParaRPr lang="en-US" sz="4100" kern="1200" dirty="0"/>
        </a:p>
      </dsp:txBody>
      <dsp:txXfrm>
        <a:off x="5988095" y="943292"/>
        <a:ext cx="4263632" cy="26472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5812-1040-44DE-926B-0543EEBF19C3}" type="datetimeFigureOut">
              <a:rPr lang="en-GB" smtClean="0"/>
              <a:t>26/01/2026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28A39-D845-409A-B0FD-C122A308260B}" type="slidenum">
              <a:rPr lang="en-GB" smtClean="0"/>
              <a:t>‹#›</a:t>
            </a:fld>
            <a:endParaRPr lang="en-GB"/>
          </a:p>
        </p:txBody>
      </p:sp>
    </p:spTree>
    <p:extLst>
      <p:ext uri="{BB962C8B-B14F-4D97-AF65-F5344CB8AC3E}">
        <p14:creationId xmlns:p14="http://schemas.microsoft.com/office/powerpoint/2010/main" val="98161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628A39-D845-409A-B0FD-C122A308260B}" type="slidenum">
              <a:rPr lang="en-GB" smtClean="0"/>
              <a:t>1</a:t>
            </a:fld>
            <a:endParaRPr lang="en-GB"/>
          </a:p>
        </p:txBody>
      </p:sp>
    </p:spTree>
    <p:extLst>
      <p:ext uri="{BB962C8B-B14F-4D97-AF65-F5344CB8AC3E}">
        <p14:creationId xmlns:p14="http://schemas.microsoft.com/office/powerpoint/2010/main" val="118075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Young adult carers are young people aged 16-24 (sometimes up to the age of 29) who provide unpaid or informal care to someone, usually a member of their family, on a regular basis. The type of care offered can vary, including Practical tasks, such as cooking, housework and shopping. Emotional support, such as talking or listening to someone who is distressed. Personal care, such as helping someone dress or go to the toilet.</a:t>
            </a:r>
            <a:r>
              <a:rPr lang="en-GB" sz="1200" b="0" i="0" kern="1200" baseline="30000" dirty="0">
                <a:solidFill>
                  <a:schemeClr val="tx1"/>
                </a:solidFill>
                <a:effectLst/>
                <a:latin typeface="+mn-lt"/>
                <a:ea typeface="+mn-ea"/>
                <a:cs typeface="+mn-cs"/>
              </a:rPr>
              <a:t>2</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YACs often provide a considerable amount of support; a 2023 survey by Carers Trust found that 51% of young (under 18) and young adult carers provide care for 20-49 hours each week, and furthermore 56% said that the time they spent caring had increased in the past year indicating that for some young people, it can be extremely demanding to balance school (and/or employment), spending time on social or leisure activities, and their caring responsibilities.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 such, it is not surprising that being a young adult carer can come at a high personal cost. </a:t>
            </a:r>
            <a:r>
              <a:rPr lang="en-GB" sz="1200" kern="1200" dirty="0">
                <a:solidFill>
                  <a:schemeClr val="tx1"/>
                </a:solidFill>
                <a:effectLst/>
                <a:latin typeface="+mn-lt"/>
                <a:ea typeface="+mn-ea"/>
                <a:cs typeface="+mn-cs"/>
              </a:rPr>
              <a:t>For example, using longitudinal data, Brimblecombe and colleagues (2020)</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found that YACs had poorer mental and physical health, and worse employment outcomes compared to peers without caring responsibilities. Indeed, YACs</a:t>
            </a:r>
            <a:r>
              <a:rPr lang="en-GB" sz="1200" b="0" i="0" kern="1200" dirty="0">
                <a:solidFill>
                  <a:schemeClr val="tx1"/>
                </a:solidFill>
                <a:effectLst/>
                <a:latin typeface="+mn-lt"/>
                <a:ea typeface="+mn-ea"/>
                <a:cs typeface="+mn-cs"/>
              </a:rPr>
              <a:t> are three times as likely to be NEET (not in education, employment or training) compared to other young people, they achieve fewer GSCSs </a:t>
            </a:r>
            <a:r>
              <a:rPr lang="en-GB" sz="1200" kern="1200" dirty="0">
                <a:solidFill>
                  <a:schemeClr val="tx1"/>
                </a:solidFill>
                <a:effectLst/>
                <a:latin typeface="+mn-lt"/>
                <a:ea typeface="+mn-ea"/>
                <a:cs typeface="+mn-cs"/>
              </a:rPr>
              <a:t>compared to peers without caring responsibilities</a:t>
            </a:r>
            <a:r>
              <a:rPr lang="en-GB" sz="1200" b="0" i="0" kern="1200" dirty="0">
                <a:solidFill>
                  <a:schemeClr val="tx1"/>
                </a:solidFill>
                <a:effectLst/>
                <a:latin typeface="+mn-lt"/>
                <a:ea typeface="+mn-ea"/>
                <a:cs typeface="+mn-cs"/>
              </a:rPr>
              <a:t>, and 45% of YACs report a mental health problem.</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E628A39-D845-409A-B0FD-C122A308260B}" type="slidenum">
              <a:rPr lang="en-GB" smtClean="0"/>
              <a:t>3</a:t>
            </a:fld>
            <a:endParaRPr lang="en-GB"/>
          </a:p>
        </p:txBody>
      </p:sp>
    </p:spTree>
    <p:extLst>
      <p:ext uri="{BB962C8B-B14F-4D97-AF65-F5344CB8AC3E}">
        <p14:creationId xmlns:p14="http://schemas.microsoft.com/office/powerpoint/2010/main" val="237822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YACs are underrepresented in carer research</a:t>
            </a:r>
            <a:r>
              <a:rPr lang="en-GB" sz="1200" kern="1200" baseline="30000" dirty="0">
                <a:solidFill>
                  <a:schemeClr val="tx1"/>
                </a:solidFill>
                <a:effectLst/>
                <a:latin typeface="+mn-lt"/>
                <a:ea typeface="+mn-ea"/>
                <a:cs typeface="+mn-cs"/>
              </a:rPr>
              <a:t>4–6</a:t>
            </a:r>
            <a:r>
              <a:rPr lang="en-GB" sz="1200" kern="1200" dirty="0">
                <a:solidFill>
                  <a:schemeClr val="tx1"/>
                </a:solidFill>
                <a:effectLst/>
                <a:latin typeface="+mn-lt"/>
                <a:ea typeface="+mn-ea"/>
                <a:cs typeface="+mn-cs"/>
              </a:rPr>
              <a:t> as it is often difficult to identify who they are, and the extent of their caring responsibilities.  As such, their unique experiences and challenges can be overlooked in carer research, leading to a lack of evidence-based targeted support services and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a range of support services available, however little is known about </a:t>
            </a:r>
            <a:r>
              <a:rPr lang="en-GB" sz="1200" i="1" kern="1200" dirty="0">
                <a:solidFill>
                  <a:schemeClr val="tx1"/>
                </a:solidFill>
                <a:effectLst/>
                <a:latin typeface="+mn-lt"/>
                <a:ea typeface="+mn-ea"/>
                <a:cs typeface="+mn-cs"/>
              </a:rPr>
              <a:t>how</a:t>
            </a:r>
            <a:r>
              <a:rPr lang="en-GB" sz="1200" kern="1200" dirty="0">
                <a:solidFill>
                  <a:schemeClr val="tx1"/>
                </a:solidFill>
                <a:effectLst/>
                <a:latin typeface="+mn-lt"/>
                <a:ea typeface="+mn-ea"/>
                <a:cs typeface="+mn-cs"/>
              </a:rPr>
              <a:t> YACs access support, the </a:t>
            </a:r>
            <a:r>
              <a:rPr lang="en-GB" sz="1200" i="1" kern="1200" dirty="0">
                <a:solidFill>
                  <a:schemeClr val="tx1"/>
                </a:solidFill>
                <a:effectLst/>
                <a:latin typeface="+mn-lt"/>
                <a:ea typeface="+mn-ea"/>
                <a:cs typeface="+mn-cs"/>
              </a:rPr>
              <a:t>quality</a:t>
            </a:r>
            <a:r>
              <a:rPr lang="en-GB" sz="1200" kern="1200" dirty="0">
                <a:solidFill>
                  <a:schemeClr val="tx1"/>
                </a:solidFill>
                <a:effectLst/>
                <a:latin typeface="+mn-lt"/>
                <a:ea typeface="+mn-ea"/>
                <a:cs typeface="+mn-cs"/>
              </a:rPr>
              <a:t> of support available, and how culturally or personally </a:t>
            </a:r>
            <a:r>
              <a:rPr lang="en-GB" sz="1200" i="1" kern="1200" dirty="0">
                <a:solidFill>
                  <a:schemeClr val="tx1"/>
                </a:solidFill>
                <a:effectLst/>
                <a:latin typeface="+mn-lt"/>
                <a:ea typeface="+mn-ea"/>
                <a:cs typeface="+mn-cs"/>
              </a:rPr>
              <a:t>relevant</a:t>
            </a:r>
            <a:r>
              <a:rPr lang="en-GB" sz="1200" kern="1200" dirty="0">
                <a:solidFill>
                  <a:schemeClr val="tx1"/>
                </a:solidFill>
                <a:effectLst/>
                <a:latin typeface="+mn-lt"/>
                <a:ea typeface="+mn-ea"/>
                <a:cs typeface="+mn-cs"/>
              </a:rPr>
              <a:t> these services are. In order to access support, a young person must first identify that they are a carer, which is challenging as many </a:t>
            </a:r>
            <a:r>
              <a:rPr lang="en-US" sz="1200" b="0" i="0" u="none" strike="noStrike" kern="1200" baseline="0" dirty="0">
                <a:solidFill>
                  <a:schemeClr val="tx1"/>
                </a:solidFill>
                <a:latin typeface="+mn-lt"/>
                <a:ea typeface="+mn-ea"/>
                <a:cs typeface="+mn-cs"/>
              </a:rPr>
              <a:t>YAC don’t consider themselves to be a carer until someone, most often a healthcare or social professional highlights this. Once they do identify as a carer, and are signposted to support services, not all YACs engage with these support services as they might be considered unhelpful, or not relevant to their specific needs or preferences. They can also experience a gap in provision as some youth services cease to offer support post-18 years of age, and adult services don’t really match YAC needs,</a:t>
            </a:r>
          </a:p>
          <a:p>
            <a:endParaRPr lang="en-US" sz="1200" b="0" i="0" u="none" strike="noStrike"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critical to understand what type of support young carers find useful (or not useful), in order to improve the uptake of YACs accessing appropriate support</a:t>
            </a:r>
            <a:r>
              <a:rPr lang="en-GB" sz="1200" kern="1200" baseline="30000" dirty="0">
                <a:solidFill>
                  <a:schemeClr val="tx1"/>
                </a:solidFill>
                <a:effectLst/>
                <a:latin typeface="+mn-lt"/>
                <a:ea typeface="+mn-ea"/>
                <a:cs typeface="+mn-cs"/>
              </a:rPr>
              <a:t>9 </a:t>
            </a:r>
            <a:r>
              <a:rPr lang="en-GB" sz="1200" kern="1200" dirty="0">
                <a:solidFill>
                  <a:schemeClr val="tx1"/>
                </a:solidFill>
                <a:effectLst/>
                <a:latin typeface="+mn-lt"/>
                <a:ea typeface="+mn-ea"/>
                <a:cs typeface="+mn-cs"/>
              </a:rPr>
              <a:t>to help address inequalities in outcomes.</a:t>
            </a:r>
            <a:r>
              <a:rPr lang="en-GB" sz="1200" kern="1200" baseline="30000" dirty="0">
                <a:solidFill>
                  <a:schemeClr val="tx1"/>
                </a:solidFill>
                <a:effectLst/>
                <a:latin typeface="+mn-lt"/>
                <a:ea typeface="+mn-ea"/>
                <a:cs typeface="+mn-cs"/>
              </a:rPr>
              <a:t>10  </a:t>
            </a:r>
            <a:r>
              <a:rPr lang="en-US" dirty="0"/>
              <a:t> And so the aim of our project was to understand YACs experiences of accessing support, what could be improved, and what researchers could do to further investigate these issues and implement interventions for change. The project is an ‘enhanced’ PPI activity in that we undertook this work to establish YACs priorities for future research, and to establish research questions for future research bids. </a:t>
            </a:r>
            <a:endParaRPr lang="en-GB" dirty="0"/>
          </a:p>
        </p:txBody>
      </p:sp>
      <p:sp>
        <p:nvSpPr>
          <p:cNvPr id="4" name="Slide Number Placeholder 3"/>
          <p:cNvSpPr>
            <a:spLocks noGrp="1"/>
          </p:cNvSpPr>
          <p:nvPr>
            <p:ph type="sldNum" sz="quarter" idx="5"/>
          </p:nvPr>
        </p:nvSpPr>
        <p:spPr/>
        <p:txBody>
          <a:bodyPr/>
          <a:lstStyle/>
          <a:p>
            <a:fld id="{1E628A39-D845-409A-B0FD-C122A308260B}" type="slidenum">
              <a:rPr lang="en-GB" smtClean="0"/>
              <a:t>4</a:t>
            </a:fld>
            <a:endParaRPr lang="en-GB"/>
          </a:p>
        </p:txBody>
      </p:sp>
    </p:spTree>
    <p:extLst>
      <p:ext uri="{BB962C8B-B14F-4D97-AF65-F5344CB8AC3E}">
        <p14:creationId xmlns:p14="http://schemas.microsoft.com/office/powerpoint/2010/main" val="380610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wanted this piece of work to be participant-led so that YACs could tell us about any experiences they consider to be relevant without being constrained by what we (as researchers) deemed relevant. As such, we opted to use a ‘creative’ methodology </a:t>
            </a:r>
            <a:r>
              <a:rPr lang="en-GB" sz="1200" kern="1200" dirty="0">
                <a:solidFill>
                  <a:schemeClr val="tx1"/>
                </a:solidFill>
                <a:effectLst/>
                <a:latin typeface="+mn-lt"/>
                <a:ea typeface="+mn-ea"/>
                <a:cs typeface="+mn-cs"/>
              </a:rPr>
              <a:t>for a more autonomous person-centred approach to data collection </a:t>
            </a:r>
            <a:r>
              <a:rPr lang="en-US" dirty="0"/>
              <a:t>that would </a:t>
            </a:r>
            <a:r>
              <a:rPr lang="en-US" sz="1200" b="0" i="0" kern="1200" dirty="0">
                <a:solidFill>
                  <a:schemeClr val="tx1"/>
                </a:solidFill>
                <a:effectLst/>
                <a:latin typeface="+mn-lt"/>
                <a:ea typeface="+mn-ea"/>
                <a:cs typeface="+mn-cs"/>
              </a:rPr>
              <a:t>empower participants by giving them agency in the research discussion, allowing them to express themselves in ways that might be difficult through traditional methods </a:t>
            </a:r>
            <a:r>
              <a:rPr lang="en-GB" sz="1200" kern="1200" dirty="0">
                <a:solidFill>
                  <a:schemeClr val="tx1"/>
                </a:solidFill>
                <a:effectLst/>
                <a:latin typeface="+mn-lt"/>
                <a:ea typeface="+mn-ea"/>
                <a:cs typeface="+mn-cs"/>
              </a:rPr>
              <a:t>(e.g. surveys, interviews, focus groups) which tend to be largely researcher led. </a:t>
            </a:r>
            <a:r>
              <a:rPr lang="en-GB" dirty="0"/>
              <a:t>We also opted to have a mix of in-person and online activities to allow people with different preferences to engage in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phase of our project collected research data using photo elicitation, which </a:t>
            </a:r>
            <a:r>
              <a:rPr lang="en-GB" sz="1200" kern="1200" dirty="0">
                <a:solidFill>
                  <a:schemeClr val="tx1"/>
                </a:solidFill>
                <a:effectLst/>
                <a:latin typeface="+mn-lt"/>
                <a:ea typeface="+mn-ea"/>
                <a:cs typeface="+mn-cs"/>
              </a:rPr>
              <a:t>involves using photographs as a prompt for discussion. We opted for ‘participant generated photo elicitation’, which allows participants to capture and share photos which depict elements of their lives that might have gone unnoticed by traditional research methods. This methodology does not require the analysis of the photos (in comparison to other visual methodologies, e.g. photovoice) as the photographs are a means to elicit verbal responses. This method was facilitated in-person, supported by our research interns, and constitutes primary research as we were generating new knowledge of experiences in accessing support as a YAC. </a:t>
            </a:r>
          </a:p>
          <a:p>
            <a:endParaRPr lang="en-GB" dirty="0"/>
          </a:p>
          <a:p>
            <a:r>
              <a:rPr lang="en-GB" dirty="0"/>
              <a:t>The second phase was an online consultation with YACs to review the support needs and priorities we had established in the first phase, and to rank them in order of importance to establish a participant generated list of future research priorities. This was co-facilitated by our lived experience expert. </a:t>
            </a:r>
          </a:p>
          <a:p>
            <a:endParaRPr lang="en-GB" dirty="0"/>
          </a:p>
          <a:p>
            <a:r>
              <a:rPr lang="en-GB" dirty="0"/>
              <a:t>Both sessions were audio recorded and transcribed. Ethical approval was granted by the University of Kent, School of Social Policy, Sociology and Social research (now School of Social Sciences) – although phase 2 was not research, we still included it in the approval application for fullness of review. </a:t>
            </a:r>
          </a:p>
          <a:p>
            <a:endParaRPr lang="en-GB" dirty="0"/>
          </a:p>
          <a:p>
            <a:r>
              <a:rPr lang="en-US" dirty="0"/>
              <a:t>We also consulted with 2 local YAC support services in the development of this project to ensure that the project was relevant, appropriate and accessible for YACs. </a:t>
            </a:r>
            <a:r>
              <a:rPr lang="en-GB" dirty="0"/>
              <a:t>Participants for both phases were identified by these 2 services; i.e. they were YACs who are already accessing support. We also advertised the project via the </a:t>
            </a:r>
            <a:r>
              <a:rPr lang="en-GB" dirty="0" err="1"/>
              <a:t>UoK’s</a:t>
            </a:r>
            <a:r>
              <a:rPr lang="en-GB" dirty="0"/>
              <a:t> student union and through other external channels. </a:t>
            </a:r>
          </a:p>
        </p:txBody>
      </p:sp>
      <p:sp>
        <p:nvSpPr>
          <p:cNvPr id="4" name="Slide Number Placeholder 3"/>
          <p:cNvSpPr>
            <a:spLocks noGrp="1"/>
          </p:cNvSpPr>
          <p:nvPr>
            <p:ph type="sldNum" sz="quarter" idx="5"/>
          </p:nvPr>
        </p:nvSpPr>
        <p:spPr/>
        <p:txBody>
          <a:bodyPr/>
          <a:lstStyle/>
          <a:p>
            <a:fld id="{1E628A39-D845-409A-B0FD-C122A308260B}" type="slidenum">
              <a:rPr lang="en-GB" smtClean="0"/>
              <a:t>5</a:t>
            </a:fld>
            <a:endParaRPr lang="en-GB"/>
          </a:p>
        </p:txBody>
      </p:sp>
    </p:spTree>
    <p:extLst>
      <p:ext uri="{BB962C8B-B14F-4D97-AF65-F5344CB8AC3E}">
        <p14:creationId xmlns:p14="http://schemas.microsoft.com/office/powerpoint/2010/main" val="216366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Phase 1 was held in July last year. I've included the participant demographics, but we didn’t collect exact age as that would risk making the data more identifiable.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the workshop, YACs were sent information about the study, including photo elicitation technique, and were invited to bring a mobile device that can capture digital photographs. We planned for 15 mins at the start of the session for YACs to reflect on their experiences of accessing support and to take some photographs of their surroundings that capture aspects that embody their experiences, however all participants opted to use photos that they had already available on their smartphone, so the 15 mins was instead spent reviewing their photos and picking ones they would like to share for the discussion. Participants were instructed not to use any photographs that capture other people’s identities or contain identifiable information before sharing in the group forum.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the group had chosen their photos, participants were prompted to discuss their experiences using their photos. They took turns in displaying the photos to the group (using a projector) and talked about how the photo(s) captured what YAC support means to them. We did not have an explicit schedule of questions/discussion points as we wanted the discussion to be participant–led, however we did use prompts such as </a:t>
            </a:r>
            <a:r>
              <a:rPr lang="en-GB" sz="1200" i="1" kern="1200" dirty="0">
                <a:solidFill>
                  <a:schemeClr val="tx1"/>
                </a:solidFill>
                <a:effectLst/>
                <a:latin typeface="+mn-lt"/>
                <a:ea typeface="+mn-ea"/>
                <a:cs typeface="+mn-cs"/>
              </a:rPr>
              <a:t>“what’s happening in the photo?”, “how does this relate to your experience?”</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“what can we (as researchers) do about it?”.</a:t>
            </a:r>
            <a:r>
              <a:rPr lang="en-GB" sz="1200" kern="1200" dirty="0">
                <a:solidFill>
                  <a:schemeClr val="tx1"/>
                </a:solidFill>
                <a:effectLst/>
                <a:latin typeface="+mn-lt"/>
                <a:ea typeface="+mn-ea"/>
                <a:cs typeface="+mn-cs"/>
              </a:rPr>
              <a:t> We also provided a small photo printer for participants to print out a copy of their photo for themselves, if they desired. At the end of the session, we asked participants if they have any photos that they would like to voluntarily submit to be included in reporting and dissemination.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a collection of photos that were submitted. Interestingly, most participants opted to share photos of pets, and discussed how these animals have supported them in their caring role.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E628A39-D845-409A-B0FD-C122A308260B}" type="slidenum">
              <a:rPr lang="en-GB" smtClean="0"/>
              <a:t>6</a:t>
            </a:fld>
            <a:endParaRPr lang="en-GB"/>
          </a:p>
        </p:txBody>
      </p:sp>
    </p:spTree>
    <p:extLst>
      <p:ext uri="{BB962C8B-B14F-4D97-AF65-F5344CB8AC3E}">
        <p14:creationId xmlns:p14="http://schemas.microsoft.com/office/powerpoint/2010/main" val="363628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workshops, we reviewed the topics of discussion and extracted 5 priorities and the various sub-topics of investigation within these priority areas for ranking during phase 2. They are displayed here in no particular order. </a:t>
            </a:r>
          </a:p>
          <a:p>
            <a:endParaRPr lang="en-US" dirty="0"/>
          </a:p>
          <a:p>
            <a:r>
              <a:rPr lang="en-US" dirty="0"/>
              <a:t>Many of these issues have previously been identified by other researchers (such as identification of YACs, opportunities for peer support, financial support (especially after the pandemic and cost of living crisis), and improving health and wellbeing outcomes, but the fact that they’re coming up again indicates that there is still work required to implement interventions which address these issues.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asked participants to provide us anonymous feedback about the session so we could learn what they liked or didn’t like about the session.  Feedback </a:t>
            </a:r>
            <a:r>
              <a:rPr lang="en-GB" dirty="0"/>
              <a:t>showed that they enjoyed the activity, and liked being able to use their own photos to talk about their experiences. Through our own reflections, we noted that </a:t>
            </a:r>
            <a:r>
              <a:rPr lang="en-GB" sz="1200" kern="1200" dirty="0">
                <a:solidFill>
                  <a:schemeClr val="tx1"/>
                </a:solidFill>
                <a:effectLst/>
                <a:latin typeface="+mn-lt"/>
                <a:ea typeface="+mn-ea"/>
                <a:cs typeface="+mn-cs"/>
              </a:rPr>
              <a:t>providing a space for YACs to freely speak in a participant-led manner did seem to support them to feel more empowered to share their experiences, some even shared verbal feedback to say that it felt good to have that opportunity and were asking for more sessions like this. </a:t>
            </a:r>
            <a:r>
              <a:rPr lang="en-GB" sz="1200" kern="1200">
                <a:solidFill>
                  <a:schemeClr val="tx1"/>
                </a:solidFill>
                <a:effectLst/>
                <a:latin typeface="+mn-lt"/>
                <a:ea typeface="+mn-ea"/>
                <a:cs typeface="+mn-cs"/>
              </a:rPr>
              <a:t>T</a:t>
            </a:r>
            <a:r>
              <a:rPr lang="en-GB"/>
              <a:t>here </a:t>
            </a:r>
            <a:r>
              <a:rPr lang="en-GB" dirty="0"/>
              <a:t>were a few things we could improve on to make the activity more accessible and streamlined (e.g. have documents printed on coloured paper, manage the timings better to start and finish on time).</a:t>
            </a:r>
          </a:p>
        </p:txBody>
      </p:sp>
      <p:sp>
        <p:nvSpPr>
          <p:cNvPr id="4" name="Slide Number Placeholder 3"/>
          <p:cNvSpPr>
            <a:spLocks noGrp="1"/>
          </p:cNvSpPr>
          <p:nvPr>
            <p:ph type="sldNum" sz="quarter" idx="5"/>
          </p:nvPr>
        </p:nvSpPr>
        <p:spPr/>
        <p:txBody>
          <a:bodyPr/>
          <a:lstStyle/>
          <a:p>
            <a:fld id="{1E628A39-D845-409A-B0FD-C122A308260B}" type="slidenum">
              <a:rPr lang="en-GB" smtClean="0"/>
              <a:t>7</a:t>
            </a:fld>
            <a:endParaRPr lang="en-GB"/>
          </a:p>
        </p:txBody>
      </p:sp>
    </p:spTree>
    <p:extLst>
      <p:ext uri="{BB962C8B-B14F-4D97-AF65-F5344CB8AC3E}">
        <p14:creationId xmlns:p14="http://schemas.microsoft.com/office/powerpoint/2010/main" val="163544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 we identified the priorities that were raised in the photo workshops, we hosted an online event (on Microsoft Teams) with five other YACs. In this meeting, we talked through the priorities, discussed what the YACs thought about these, and then asked them to rank the priorities in order of importance. We did this so we could understand which of these topics are most in need of attention and should be the focus of future research. The second bullet point indicates the ranking of the 5 priorities.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then asked the YACs to think about the specific topics within the top three priorities, and asked them to rank these in order of importance. The table shows the results of the ratings, the topics in the red box are the highest rated research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Interestingly, school experience was ranked as least important even though it was discussed by many of the participants within the photo elicitation workshops. It might be that those who took part in the online discussion had a more positive experience of support within school settings, which is why it was ranked lower.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628A39-D845-409A-B0FD-C122A308260B}" type="slidenum">
              <a:rPr lang="en-GB" smtClean="0"/>
              <a:t>8</a:t>
            </a:fld>
            <a:endParaRPr lang="en-GB"/>
          </a:p>
        </p:txBody>
      </p:sp>
    </p:spTree>
    <p:extLst>
      <p:ext uri="{BB962C8B-B14F-4D97-AF65-F5344CB8AC3E}">
        <p14:creationId xmlns:p14="http://schemas.microsoft.com/office/powerpoint/2010/main" val="313272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will analyse the discussions in the photo workshops to give us a more in-depth understanding of the current experiences of YACs and will then look to publish these findings in a scientific journal 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Critically, the main aim of this work was to generate research questions for future research, so we are also planning on applying for some more funding to better understand how to improve these priority issues, and work together with YACs to develop something that works for them. More specifically, Erica has successfully been awarded some funding to undertake a literature review around better financial support for YACs, and we’re currently developing a bid for a realist review around young adult carer services, and another on improving identification of YACs through better integration of health and carer support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E628A39-D845-409A-B0FD-C122A308260B}" type="slidenum">
              <a:rPr lang="en-GB" smtClean="0"/>
              <a:t>9</a:t>
            </a:fld>
            <a:endParaRPr lang="en-GB"/>
          </a:p>
        </p:txBody>
      </p:sp>
    </p:spTree>
    <p:extLst>
      <p:ext uri="{BB962C8B-B14F-4D97-AF65-F5344CB8AC3E}">
        <p14:creationId xmlns:p14="http://schemas.microsoft.com/office/powerpoint/2010/main" val="256525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628A39-D845-409A-B0FD-C122A308260B}" type="slidenum">
              <a:rPr lang="en-GB" smtClean="0"/>
              <a:t>10</a:t>
            </a:fld>
            <a:endParaRPr lang="en-GB"/>
          </a:p>
        </p:txBody>
      </p:sp>
    </p:spTree>
    <p:extLst>
      <p:ext uri="{BB962C8B-B14F-4D97-AF65-F5344CB8AC3E}">
        <p14:creationId xmlns:p14="http://schemas.microsoft.com/office/powerpoint/2010/main" val="312062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CEE8B-8434-4ED4-B0B5-39D748F92240}"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115513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CEE8B-8434-4ED4-B0B5-39D748F92240}"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350294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CEE8B-8434-4ED4-B0B5-39D748F92240}"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377447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CEE8B-8434-4ED4-B0B5-39D748F92240}"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106765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CEE8B-8434-4ED4-B0B5-39D748F92240}"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20823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CEE8B-8434-4ED4-B0B5-39D748F92240}" type="datetimeFigureOut">
              <a:rPr lang="en-GB" smtClean="0"/>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102396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CEE8B-8434-4ED4-B0B5-39D748F92240}" type="datetimeFigureOut">
              <a:rPr lang="en-GB" smtClean="0"/>
              <a:t>26/01/2026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406939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CEE8B-8434-4ED4-B0B5-39D748F92240}" type="datetimeFigureOut">
              <a:rPr lang="en-GB" smtClean="0"/>
              <a:t>26/01/2026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405292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EE8B-8434-4ED4-B0B5-39D748F92240}" type="datetimeFigureOut">
              <a:rPr lang="en-GB" smtClean="0"/>
              <a:t>26/01/2026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44212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CEE8B-8434-4ED4-B0B5-39D748F92240}" type="datetimeFigureOut">
              <a:rPr lang="en-GB" smtClean="0"/>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169614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CEE8B-8434-4ED4-B0B5-39D748F92240}" type="datetimeFigureOut">
              <a:rPr lang="en-GB" smtClean="0"/>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46AF60-D7D9-4BA0-BC7A-D677D2D7D46F}" type="slidenum">
              <a:rPr lang="en-GB" smtClean="0"/>
              <a:t>‹#›</a:t>
            </a:fld>
            <a:endParaRPr lang="en-GB"/>
          </a:p>
        </p:txBody>
      </p:sp>
    </p:spTree>
    <p:extLst>
      <p:ext uri="{BB962C8B-B14F-4D97-AF65-F5344CB8AC3E}">
        <p14:creationId xmlns:p14="http://schemas.microsoft.com/office/powerpoint/2010/main" val="130394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6CEE8B-8434-4ED4-B0B5-39D748F92240}" type="datetimeFigureOut">
              <a:rPr lang="en-GB" smtClean="0"/>
              <a:t>26/01/2026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46AF60-D7D9-4BA0-BC7A-D677D2D7D46F}" type="slidenum">
              <a:rPr lang="en-GB" smtClean="0"/>
              <a:t>‹#›</a:t>
            </a:fld>
            <a:endParaRPr lang="en-GB"/>
          </a:p>
        </p:txBody>
      </p:sp>
    </p:spTree>
    <p:extLst>
      <p:ext uri="{BB962C8B-B14F-4D97-AF65-F5344CB8AC3E}">
        <p14:creationId xmlns:p14="http://schemas.microsoft.com/office/powerpoint/2010/main" val="2475001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rers.org/downloads/being-a-young-carer-is-not-a-choice--its-just-what-we-do---final-uk-report-(english).pdf" TargetMode="External"/><Relationship Id="rId2" Type="http://schemas.openxmlformats.org/officeDocument/2006/relationships/hyperlink" Target="https://learningandwork.org.uk/what-we-do/social-justice-inclusion/young-adult-carers/" TargetMode="External"/><Relationship Id="rId1" Type="http://schemas.openxmlformats.org/officeDocument/2006/relationships/slideLayout" Target="../slideLayouts/slideLayout2.xml"/><Relationship Id="rId4" Type="http://schemas.openxmlformats.org/officeDocument/2006/relationships/hyperlink" Target="https://www.frontiersin.org/journals/psychology/articles/10.3389/fpsyg.2022.990257/ful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lorful liquid art">
            <a:extLst>
              <a:ext uri="{FF2B5EF4-FFF2-40B4-BE49-F238E27FC236}">
                <a16:creationId xmlns:a16="http://schemas.microsoft.com/office/drawing/2014/main" id="{338D3FBB-20D8-421F-1830-148353F6CC09}"/>
              </a:ext>
            </a:extLst>
          </p:cNvPr>
          <p:cNvPicPr>
            <a:picLocks noChangeAspect="1"/>
          </p:cNvPicPr>
          <p:nvPr/>
        </p:nvPicPr>
        <p:blipFill>
          <a:blip r:embed="rId3">
            <a:extLst>
              <a:ext uri="{28A0092B-C50C-407E-A947-70E740481C1C}">
                <a14:useLocalDpi xmlns:a14="http://schemas.microsoft.com/office/drawing/2010/main" val="0"/>
              </a:ext>
            </a:extLst>
          </a:blip>
          <a:srcRect t="14880" r="9091" b="12069"/>
          <a:stretch>
            <a:fillRect/>
          </a:stretch>
        </p:blipFill>
        <p:spPr>
          <a:xfrm>
            <a:off x="20" y="-1"/>
            <a:ext cx="12191980" cy="6858001"/>
          </a:xfrm>
          <a:prstGeom prst="rect">
            <a:avLst/>
          </a:prstGeom>
        </p:spPr>
      </p:pic>
      <p:sp>
        <p:nvSpPr>
          <p:cNvPr id="28" name="Rectangle 27">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D775E-773E-192B-BFA0-4CF8FA324FFA}"/>
              </a:ext>
            </a:extLst>
          </p:cNvPr>
          <p:cNvSpPr>
            <a:spLocks noGrp="1"/>
          </p:cNvSpPr>
          <p:nvPr>
            <p:ph type="ctrTitle"/>
          </p:nvPr>
        </p:nvSpPr>
        <p:spPr>
          <a:xfrm>
            <a:off x="626918" y="3429000"/>
            <a:ext cx="4506064" cy="1888742"/>
          </a:xfrm>
        </p:spPr>
        <p:txBody>
          <a:bodyPr>
            <a:normAutofit/>
          </a:bodyPr>
          <a:lstStyle/>
          <a:p>
            <a:pPr algn="l"/>
            <a:r>
              <a:rPr lang="en-GB" sz="2900">
                <a:solidFill>
                  <a:srgbClr val="FFFFFF"/>
                </a:solidFill>
              </a:rPr>
              <a:t>Using creative methods to understand the needs and priorities for Young Adult Carers</a:t>
            </a:r>
          </a:p>
        </p:txBody>
      </p:sp>
      <p:sp>
        <p:nvSpPr>
          <p:cNvPr id="3" name="Subtitle 2">
            <a:extLst>
              <a:ext uri="{FF2B5EF4-FFF2-40B4-BE49-F238E27FC236}">
                <a16:creationId xmlns:a16="http://schemas.microsoft.com/office/drawing/2014/main" id="{8A4E2A46-B1C9-5C32-204C-DD7BC5D65C90}"/>
              </a:ext>
            </a:extLst>
          </p:cNvPr>
          <p:cNvSpPr>
            <a:spLocks noGrp="1"/>
          </p:cNvSpPr>
          <p:nvPr>
            <p:ph type="subTitle" idx="1"/>
          </p:nvPr>
        </p:nvSpPr>
        <p:spPr>
          <a:xfrm>
            <a:off x="626916" y="5428229"/>
            <a:ext cx="4506066" cy="899643"/>
          </a:xfrm>
        </p:spPr>
        <p:txBody>
          <a:bodyPr>
            <a:normAutofit/>
          </a:bodyPr>
          <a:lstStyle/>
          <a:p>
            <a:pPr algn="l"/>
            <a:r>
              <a:rPr lang="en-GB">
                <a:solidFill>
                  <a:srgbClr val="FFFFFF"/>
                </a:solidFill>
              </a:rPr>
              <a:t>Dr Arti Makwana </a:t>
            </a:r>
          </a:p>
          <a:p>
            <a:pPr algn="l"/>
            <a:r>
              <a:rPr lang="en-GB">
                <a:solidFill>
                  <a:srgbClr val="FFFFFF"/>
                </a:solidFill>
              </a:rPr>
              <a:t>University of Kent</a:t>
            </a:r>
          </a:p>
        </p:txBody>
      </p:sp>
    </p:spTree>
    <p:extLst>
      <p:ext uri="{BB962C8B-B14F-4D97-AF65-F5344CB8AC3E}">
        <p14:creationId xmlns:p14="http://schemas.microsoft.com/office/powerpoint/2010/main" val="26818406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3963B-B064-8CF0-D812-C342E78D62D2}"/>
              </a:ext>
            </a:extLst>
          </p:cNvPr>
          <p:cNvSpPr>
            <a:spLocks noGrp="1"/>
          </p:cNvSpPr>
          <p:nvPr>
            <p:ph type="title"/>
          </p:nvPr>
        </p:nvSpPr>
        <p:spPr>
          <a:xfrm>
            <a:off x="612648" y="600074"/>
            <a:ext cx="6035040" cy="1529932"/>
          </a:xfrm>
        </p:spPr>
        <p:txBody>
          <a:bodyPr anchor="b">
            <a:normAutofit/>
          </a:bodyPr>
          <a:lstStyle/>
          <a:p>
            <a:r>
              <a:rPr lang="en-GB" sz="3400" dirty="0"/>
              <a:t>Thank you! </a:t>
            </a:r>
            <a:br>
              <a:rPr lang="en-GB" sz="3400" dirty="0"/>
            </a:br>
            <a:br>
              <a:rPr lang="en-GB" sz="3400" dirty="0"/>
            </a:br>
            <a:r>
              <a:rPr lang="en-GB" sz="3400" dirty="0"/>
              <a:t>Any questions or comments? </a:t>
            </a:r>
          </a:p>
        </p:txBody>
      </p:sp>
      <p:sp>
        <p:nvSpPr>
          <p:cNvPr id="3" name="Content Placeholder 2">
            <a:extLst>
              <a:ext uri="{FF2B5EF4-FFF2-40B4-BE49-F238E27FC236}">
                <a16:creationId xmlns:a16="http://schemas.microsoft.com/office/drawing/2014/main" id="{58501B6D-1DC2-B4D4-949E-5F3B338B2A60}"/>
              </a:ext>
            </a:extLst>
          </p:cNvPr>
          <p:cNvSpPr>
            <a:spLocks noGrp="1"/>
          </p:cNvSpPr>
          <p:nvPr>
            <p:ph idx="1"/>
          </p:nvPr>
        </p:nvSpPr>
        <p:spPr>
          <a:xfrm>
            <a:off x="612647" y="4779426"/>
            <a:ext cx="6035041" cy="1529933"/>
          </a:xfrm>
        </p:spPr>
        <p:txBody>
          <a:bodyPr>
            <a:normAutofit/>
          </a:bodyPr>
          <a:lstStyle/>
          <a:p>
            <a:pPr marL="0" indent="0">
              <a:buNone/>
            </a:pPr>
            <a:endParaRPr lang="en-GB" sz="1800" b="1" dirty="0"/>
          </a:p>
          <a:p>
            <a:pPr marL="0" indent="0">
              <a:buNone/>
            </a:pPr>
            <a:endParaRPr lang="en-GB" sz="1800" b="1" dirty="0"/>
          </a:p>
          <a:p>
            <a:pPr marL="0" indent="0">
              <a:buNone/>
            </a:pPr>
            <a:r>
              <a:rPr lang="en-GB" sz="1800" b="1" dirty="0"/>
              <a:t>Contact details</a:t>
            </a:r>
          </a:p>
          <a:p>
            <a:pPr marL="0" indent="0">
              <a:buNone/>
            </a:pPr>
            <a:r>
              <a:rPr lang="en-GB" sz="1800" dirty="0"/>
              <a:t>Arti Makwana: a.p.makwana-37@kent.ac.uk </a:t>
            </a:r>
          </a:p>
        </p:txBody>
      </p:sp>
      <p:pic>
        <p:nvPicPr>
          <p:cNvPr id="12" name="Picture 11" descr="Multi-colored paper-craft art">
            <a:extLst>
              <a:ext uri="{FF2B5EF4-FFF2-40B4-BE49-F238E27FC236}">
                <a16:creationId xmlns:a16="http://schemas.microsoft.com/office/drawing/2014/main" id="{FB9E5E38-A9B9-DE82-3BDE-2D2008811087}"/>
              </a:ext>
            </a:extLst>
          </p:cNvPr>
          <p:cNvPicPr>
            <a:picLocks noChangeAspect="1"/>
          </p:cNvPicPr>
          <p:nvPr/>
        </p:nvPicPr>
        <p:blipFill>
          <a:blip r:embed="rId3"/>
          <a:srcRect l="27533" r="25296"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418918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E91B-6C52-AEA0-167E-8C3ADB5B73FD}"/>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79A3D3CA-FB2D-CF80-D729-1DA989248389}"/>
              </a:ext>
            </a:extLst>
          </p:cNvPr>
          <p:cNvSpPr>
            <a:spLocks noGrp="1"/>
          </p:cNvSpPr>
          <p:nvPr>
            <p:ph idx="1"/>
          </p:nvPr>
        </p:nvSpPr>
        <p:spPr/>
        <p:txBody>
          <a:bodyPr>
            <a:normAutofit fontScale="55000" lnSpcReduction="20000"/>
          </a:bodyPr>
          <a:lstStyle/>
          <a:p>
            <a:pPr marL="514350" indent="-514350">
              <a:buFont typeface="+mj-lt"/>
              <a:buAutoNum type="arabicPeriod"/>
            </a:pPr>
            <a:r>
              <a:rPr lang="en-GB" dirty="0"/>
              <a:t>Di </a:t>
            </a:r>
            <a:r>
              <a:rPr lang="en-GB" dirty="0" err="1"/>
              <a:t>Gessa</a:t>
            </a:r>
            <a:r>
              <a:rPr lang="en-GB" dirty="0"/>
              <a:t> G, Xue B, Lacey R, McMunn A. Young Adult Carers in the UK—New Evidence from the UK Household Longitudinal Study. Int J Environ Res Public Health. 2022 Jan;19(21):14076. </a:t>
            </a:r>
          </a:p>
          <a:p>
            <a:pPr marL="514350" indent="-514350">
              <a:buFont typeface="+mj-lt"/>
              <a:buAutoNum type="arabicPeriod"/>
            </a:pPr>
            <a:r>
              <a:rPr lang="en-GB" dirty="0">
                <a:hlinkClick r:id="rId2"/>
              </a:rPr>
              <a:t>https://learningandwork.org.uk/what-we-do/social-justice-inclusion/young-adult-carers/</a:t>
            </a:r>
            <a:endParaRPr lang="en-GB" dirty="0"/>
          </a:p>
          <a:p>
            <a:pPr marL="514350" indent="-514350">
              <a:buFont typeface="+mj-lt"/>
              <a:buAutoNum type="arabicPeriod"/>
            </a:pPr>
            <a:r>
              <a:rPr lang="en-GB" dirty="0"/>
              <a:t>Brimblecombe N, Knapp M, King D, Stevens M, Cartagena Farias J. The high cost of unpaid care by young </a:t>
            </a:r>
            <a:r>
              <a:rPr lang="en-GB" dirty="0" err="1"/>
              <a:t>people:health</a:t>
            </a:r>
            <a:r>
              <a:rPr lang="en-GB" dirty="0"/>
              <a:t> and economic impacts of providing unpaid care. BMC Public Health. 2020 Aug 5;20(1):1115.</a:t>
            </a:r>
          </a:p>
          <a:p>
            <a:pPr marL="514350" indent="-514350">
              <a:buFont typeface="+mj-lt"/>
              <a:buAutoNum type="arabicPeriod"/>
            </a:pPr>
            <a:r>
              <a:rPr lang="en-GB" dirty="0">
                <a:hlinkClick r:id="rId3"/>
              </a:rPr>
              <a:t>https://carers.org/downloads/being-a-young-carer-is-not-a-choice--its-just-what-we-do---final-uk-report-(english).pdf</a:t>
            </a:r>
            <a:endParaRPr lang="en-GB" dirty="0"/>
          </a:p>
          <a:p>
            <a:pPr marL="514350" indent="-514350">
              <a:buFont typeface="+mj-lt"/>
              <a:buAutoNum type="arabicPeriod"/>
            </a:pPr>
            <a:r>
              <a:rPr lang="en-GB" dirty="0">
                <a:hlinkClick r:id="rId2"/>
              </a:rPr>
              <a:t>https://learningandwork.org.uk/what-we-do/social-justice-inclusion/young-adult-carers/</a:t>
            </a:r>
            <a:endParaRPr lang="en-GB" dirty="0"/>
          </a:p>
          <a:p>
            <a:pPr marL="514350" indent="-514350">
              <a:buFont typeface="+mj-lt"/>
              <a:buAutoNum type="arabicPeriod"/>
            </a:pPr>
            <a:r>
              <a:rPr lang="en-GB" dirty="0"/>
              <a:t>Levine C, Hunt GG, Halper D, Hart AY, Lautz J, Gould DA. Young Adult Caregivers: A First Look at an Unstudied Population. Am J Public Health. 2005 Nov;95(11):2071–5. </a:t>
            </a:r>
          </a:p>
          <a:p>
            <a:pPr marL="514350" indent="-514350">
              <a:buFont typeface="+mj-lt"/>
              <a:buAutoNum type="arabicPeriod"/>
            </a:pPr>
            <a:r>
              <a:rPr lang="en-GB" dirty="0"/>
              <a:t>Kent EE. Time to Recognize and Support Emerging Adult Caregivers in Public Health. Am J Public Health. 2020 Dec;110(12):1720–1. </a:t>
            </a:r>
          </a:p>
          <a:p>
            <a:pPr marL="514350" indent="-514350">
              <a:buFont typeface="+mj-lt"/>
              <a:buAutoNum type="arabicPeriod"/>
            </a:pPr>
            <a:r>
              <a:rPr lang="en-GB" dirty="0"/>
              <a:t>Chevrier B, Lamore K, </a:t>
            </a:r>
            <a:r>
              <a:rPr lang="en-GB" dirty="0" err="1"/>
              <a:t>Untas</a:t>
            </a:r>
            <a:r>
              <a:rPr lang="en-GB" dirty="0"/>
              <a:t> A, </a:t>
            </a:r>
            <a:r>
              <a:rPr lang="en-GB" dirty="0" err="1"/>
              <a:t>Dorard</a:t>
            </a:r>
            <a:r>
              <a:rPr lang="en-GB" dirty="0"/>
              <a:t> G. Young adult carers’ identification, characteristics, and support: A systematic review. Front </a:t>
            </a:r>
            <a:r>
              <a:rPr lang="en-GB" dirty="0" err="1"/>
              <a:t>Psychol</a:t>
            </a:r>
            <a:r>
              <a:rPr lang="en-GB" dirty="0"/>
              <a:t> [Internet]. 2022 Oct 24 [cited 2024 Jun 4];13. Available from: </a:t>
            </a:r>
            <a:r>
              <a:rPr lang="en-GB" dirty="0">
                <a:hlinkClick r:id="rId4"/>
              </a:rPr>
              <a:t>https://www.frontiersin.org/journals/psychology/articles/10.3389/fpsyg.2022.990257/full</a:t>
            </a:r>
            <a:endParaRPr lang="en-GB" dirty="0"/>
          </a:p>
          <a:p>
            <a:pPr marL="514350" indent="-514350">
              <a:buFont typeface="+mj-lt"/>
              <a:buAutoNum type="arabicPeriod"/>
            </a:pPr>
            <a:r>
              <a:rPr lang="en-GB" dirty="0"/>
              <a:t>Joseph, S., </a:t>
            </a:r>
            <a:r>
              <a:rPr lang="en-GB" dirty="0" err="1"/>
              <a:t>Sempik</a:t>
            </a:r>
            <a:r>
              <a:rPr lang="en-GB" dirty="0"/>
              <a:t>, J., Leu, A., &amp; Becker, S. (2020). Young carers research, practice and policy: An overview and critical perspective on possible future directions. </a:t>
            </a:r>
            <a:r>
              <a:rPr lang="en-GB" i="1" dirty="0"/>
              <a:t>Adolescent Research Review</a:t>
            </a:r>
            <a:r>
              <a:rPr lang="en-GB" dirty="0"/>
              <a:t>, </a:t>
            </a:r>
            <a:r>
              <a:rPr lang="en-GB" i="1" dirty="0"/>
              <a:t>5</a:t>
            </a:r>
            <a:r>
              <a:rPr lang="en-GB" dirty="0"/>
              <a:t>(1), 77-89.</a:t>
            </a:r>
          </a:p>
          <a:p>
            <a:pPr marL="514350" indent="-514350">
              <a:buFont typeface="+mj-lt"/>
              <a:buAutoNum type="arabicPeriod"/>
            </a:pPr>
            <a:r>
              <a:rPr lang="en-GB" dirty="0"/>
              <a:t> van der Werf HM, </a:t>
            </a:r>
            <a:r>
              <a:rPr lang="en-GB" dirty="0" err="1"/>
              <a:t>Luttik</a:t>
            </a:r>
            <a:r>
              <a:rPr lang="en-GB" dirty="0"/>
              <a:t> MLA, de Boer A, </a:t>
            </a:r>
            <a:r>
              <a:rPr lang="en-GB" dirty="0" err="1"/>
              <a:t>Roodbol</a:t>
            </a:r>
            <a:r>
              <a:rPr lang="en-GB" dirty="0"/>
              <a:t> PF, Paans W. Growing up with a Chronically Ill Family Member—The Impact on and Support Needs of Young Adult Carers: A Scoping Review. Int J Environ Res Public Health. 2022 Jan;19(2):855.</a:t>
            </a:r>
          </a:p>
          <a:p>
            <a:pPr marL="514350" indent="-514350">
              <a:buFont typeface="+mj-lt"/>
              <a:buAutoNum type="arabicPeriod"/>
            </a:pPr>
            <a:endParaRPr lang="en-GB" dirty="0"/>
          </a:p>
        </p:txBody>
      </p:sp>
    </p:spTree>
    <p:extLst>
      <p:ext uri="{BB962C8B-B14F-4D97-AF65-F5344CB8AC3E}">
        <p14:creationId xmlns:p14="http://schemas.microsoft.com/office/powerpoint/2010/main" val="199556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71EC1228-8B00-4D31-8616-AAB846D68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4CF59-D6E8-9C73-FB0A-E1B291DFA86B}"/>
              </a:ext>
            </a:extLst>
          </p:cNvPr>
          <p:cNvSpPr>
            <a:spLocks noGrp="1"/>
          </p:cNvSpPr>
          <p:nvPr>
            <p:ph type="title"/>
          </p:nvPr>
        </p:nvSpPr>
        <p:spPr>
          <a:xfrm>
            <a:off x="9137274" y="1809750"/>
            <a:ext cx="2752641" cy="3059430"/>
          </a:xfrm>
        </p:spPr>
        <p:txBody>
          <a:bodyPr vert="horz" lIns="91440" tIns="45720" rIns="91440" bIns="45720" rtlCol="0" anchor="ctr">
            <a:normAutofit fontScale="90000"/>
          </a:bodyPr>
          <a:lstStyle/>
          <a:p>
            <a:r>
              <a:rPr lang="en-US" sz="2700" b="1" kern="1200" dirty="0">
                <a:solidFill>
                  <a:schemeClr val="tx1"/>
                </a:solidFill>
                <a:latin typeface="+mj-lt"/>
                <a:ea typeface="+mj-ea"/>
                <a:cs typeface="+mj-cs"/>
              </a:rPr>
              <a:t>Key contributors:</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t>
            </a:r>
            <a:br>
              <a:rPr lang="en-US" sz="2400" kern="1200" dirty="0">
                <a:solidFill>
                  <a:schemeClr val="tx1"/>
                </a:solidFill>
                <a:latin typeface="+mj-lt"/>
                <a:ea typeface="+mj-ea"/>
                <a:cs typeface="+mj-cs"/>
              </a:rPr>
            </a:br>
            <a:r>
              <a:rPr lang="en-US" sz="2400" dirty="0"/>
              <a:t>Arti Makwana &amp; Erica Ferris; </a:t>
            </a:r>
            <a:r>
              <a:rPr lang="en-US" sz="2400" i="1" dirty="0"/>
              <a:t>Project Leads</a:t>
            </a:r>
            <a:br>
              <a:rPr lang="en-US" sz="2400" kern="1200" dirty="0">
                <a:solidFill>
                  <a:schemeClr val="tx1"/>
                </a:solidFill>
                <a:latin typeface="+mj-lt"/>
                <a:ea typeface="+mj-ea"/>
                <a:cs typeface="+mj-cs"/>
              </a:rPr>
            </a:br>
            <a:br>
              <a:rPr lang="en-US" sz="2400" dirty="0"/>
            </a:br>
            <a:r>
              <a:rPr lang="en-US" sz="2400" kern="1200" dirty="0">
                <a:solidFill>
                  <a:schemeClr val="tx1"/>
                </a:solidFill>
                <a:latin typeface="+mj-lt"/>
                <a:ea typeface="+mj-ea"/>
                <a:cs typeface="+mj-cs"/>
              </a:rPr>
              <a:t>Hareni Niruban; </a:t>
            </a:r>
            <a:r>
              <a:rPr lang="en-US" sz="2400" i="1" kern="1200" dirty="0">
                <a:solidFill>
                  <a:schemeClr val="tx1"/>
                </a:solidFill>
                <a:latin typeface="+mj-lt"/>
                <a:ea typeface="+mj-ea"/>
                <a:cs typeface="+mj-cs"/>
              </a:rPr>
              <a:t>Lived Experience Advisor</a:t>
            </a:r>
            <a:br>
              <a:rPr lang="en-US" sz="2400" kern="1200" dirty="0">
                <a:solidFill>
                  <a:schemeClr val="tx1"/>
                </a:solidFill>
                <a:latin typeface="+mj-lt"/>
                <a:ea typeface="+mj-ea"/>
                <a:cs typeface="+mj-cs"/>
              </a:rPr>
            </a:br>
            <a:br>
              <a:rPr lang="en-US" sz="2400" dirty="0"/>
            </a:br>
            <a:r>
              <a:rPr lang="en-US" sz="2400" kern="1200" dirty="0">
                <a:solidFill>
                  <a:schemeClr val="tx1"/>
                </a:solidFill>
                <a:latin typeface="+mj-lt"/>
                <a:ea typeface="+mj-ea"/>
                <a:cs typeface="+mj-cs"/>
              </a:rPr>
              <a:t>Abby Giles </a:t>
            </a:r>
            <a:r>
              <a:rPr lang="en-US" sz="2400" dirty="0"/>
              <a:t>&amp;</a:t>
            </a:r>
            <a:r>
              <a:rPr lang="en-US" sz="2400" kern="1200" dirty="0">
                <a:solidFill>
                  <a:schemeClr val="tx1"/>
                </a:solidFill>
                <a:latin typeface="+mj-lt"/>
                <a:ea typeface="+mj-ea"/>
                <a:cs typeface="+mj-cs"/>
              </a:rPr>
              <a:t> Maddison Keeble; </a:t>
            </a:r>
            <a:r>
              <a:rPr lang="en-US" sz="2400" i="1" kern="1200" dirty="0">
                <a:solidFill>
                  <a:schemeClr val="tx1"/>
                </a:solidFill>
                <a:latin typeface="+mj-lt"/>
                <a:ea typeface="+mj-ea"/>
                <a:cs typeface="+mj-cs"/>
              </a:rPr>
              <a:t>Research Interns</a:t>
            </a:r>
          </a:p>
        </p:txBody>
      </p:sp>
      <p:sp>
        <p:nvSpPr>
          <p:cNvPr id="95" name="Rectangle 9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t with a person's face&#10;&#10;Description automatically generated">
            <a:extLst>
              <a:ext uri="{FF2B5EF4-FFF2-40B4-BE49-F238E27FC236}">
                <a16:creationId xmlns:a16="http://schemas.microsoft.com/office/drawing/2014/main" id="{B7796477-16F1-12A5-2D70-24B3EAE66C8B}"/>
              </a:ext>
            </a:extLst>
          </p:cNvPr>
          <p:cNvPicPr>
            <a:picLocks noChangeAspect="1"/>
          </p:cNvPicPr>
          <p:nvPr/>
        </p:nvPicPr>
        <p:blipFill>
          <a:blip r:embed="rId2">
            <a:extLst>
              <a:ext uri="{28A0092B-C50C-407E-A947-70E740481C1C}">
                <a14:useLocalDpi xmlns:a14="http://schemas.microsoft.com/office/drawing/2010/main" val="0"/>
              </a:ext>
            </a:extLst>
          </a:blip>
          <a:srcRect l="16014" r="13283" b="2"/>
          <a:stretch>
            <a:fillRect/>
          </a:stretch>
        </p:blipFill>
        <p:spPr>
          <a:xfrm>
            <a:off x="545237" y="858525"/>
            <a:ext cx="3685032" cy="5211906"/>
          </a:xfrm>
          <a:prstGeom prst="rect">
            <a:avLst/>
          </a:prstGeom>
        </p:spPr>
      </p:pic>
      <p:pic>
        <p:nvPicPr>
          <p:cNvPr id="23" name="Picture 22" descr="A person holding a cat&#10;&#10;Description automatically generated">
            <a:extLst>
              <a:ext uri="{FF2B5EF4-FFF2-40B4-BE49-F238E27FC236}">
                <a16:creationId xmlns:a16="http://schemas.microsoft.com/office/drawing/2014/main" id="{53C5D047-E8C3-39AF-6672-A6BA99AE3518}"/>
              </a:ext>
            </a:extLst>
          </p:cNvPr>
          <p:cNvPicPr>
            <a:picLocks noChangeAspect="1"/>
          </p:cNvPicPr>
          <p:nvPr/>
        </p:nvPicPr>
        <p:blipFill>
          <a:blip r:embed="rId3">
            <a:extLst>
              <a:ext uri="{28A0092B-C50C-407E-A947-70E740481C1C}">
                <a14:useLocalDpi xmlns:a14="http://schemas.microsoft.com/office/drawing/2010/main" val="0"/>
              </a:ext>
            </a:extLst>
          </a:blip>
          <a:srcRect l="5728" r="2" b="2"/>
          <a:stretch>
            <a:fillRect/>
          </a:stretch>
        </p:blipFill>
        <p:spPr>
          <a:xfrm>
            <a:off x="4457706" y="858524"/>
            <a:ext cx="3685032" cy="5211906"/>
          </a:xfrm>
          <a:prstGeom prst="rect">
            <a:avLst/>
          </a:prstGeom>
        </p:spPr>
      </p:pic>
      <p:sp>
        <p:nvSpPr>
          <p:cNvPr id="97" name="Rectangle 9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0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0D3096-E106-FD85-BFC6-72357402F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3AB66-D9D2-54AB-510B-D537A5A925CC}"/>
              </a:ext>
            </a:extLst>
          </p:cNvPr>
          <p:cNvSpPr>
            <a:spLocks noGrp="1"/>
          </p:cNvSpPr>
          <p:nvPr>
            <p:ph type="title"/>
          </p:nvPr>
        </p:nvSpPr>
        <p:spPr/>
        <p:txBody>
          <a:bodyPr/>
          <a:lstStyle/>
          <a:p>
            <a:r>
              <a:rPr lang="en-GB"/>
              <a:t>Background</a:t>
            </a:r>
            <a:endParaRPr lang="en-GB" dirty="0"/>
          </a:p>
        </p:txBody>
      </p:sp>
      <p:graphicFrame>
        <p:nvGraphicFramePr>
          <p:cNvPr id="19" name="Content Placeholder 2">
            <a:extLst>
              <a:ext uri="{FF2B5EF4-FFF2-40B4-BE49-F238E27FC236}">
                <a16:creationId xmlns:a16="http://schemas.microsoft.com/office/drawing/2014/main" id="{39843160-1918-1509-9FAB-477EAF96280D}"/>
              </a:ext>
            </a:extLst>
          </p:cNvPr>
          <p:cNvGraphicFramePr>
            <a:graphicFrameLocks noGrp="1"/>
          </p:cNvGraphicFramePr>
          <p:nvPr>
            <p:ph idx="1"/>
            <p:extLst>
              <p:ext uri="{D42A27DB-BD31-4B8C-83A1-F6EECF244321}">
                <p14:modId xmlns:p14="http://schemas.microsoft.com/office/powerpoint/2010/main" val="11554114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943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62988-1FBC-E340-32E0-ADA69D77FE1F}"/>
              </a:ext>
            </a:extLst>
          </p:cNvPr>
          <p:cNvSpPr>
            <a:spLocks noGrp="1"/>
          </p:cNvSpPr>
          <p:nvPr>
            <p:ph type="title"/>
          </p:nvPr>
        </p:nvSpPr>
        <p:spPr>
          <a:xfrm>
            <a:off x="612649" y="548638"/>
            <a:ext cx="3493008" cy="5788152"/>
          </a:xfrm>
        </p:spPr>
        <p:txBody>
          <a:bodyPr anchor="ctr">
            <a:normAutofit/>
          </a:bodyPr>
          <a:lstStyle/>
          <a:p>
            <a:r>
              <a:rPr lang="en-GB" sz="4000"/>
              <a:t>Why did we do this work? </a:t>
            </a:r>
          </a:p>
        </p:txBody>
      </p:sp>
      <p:graphicFrame>
        <p:nvGraphicFramePr>
          <p:cNvPr id="12" name="Content Placeholder 2">
            <a:extLst>
              <a:ext uri="{FF2B5EF4-FFF2-40B4-BE49-F238E27FC236}">
                <a16:creationId xmlns:a16="http://schemas.microsoft.com/office/drawing/2014/main" id="{964F5C60-4933-383C-C3C1-1FA273E948B8}"/>
              </a:ext>
            </a:extLst>
          </p:cNvPr>
          <p:cNvGraphicFramePr>
            <a:graphicFrameLocks noGrp="1"/>
          </p:cNvGraphicFramePr>
          <p:nvPr>
            <p:ph idx="1"/>
            <p:extLst>
              <p:ext uri="{D42A27DB-BD31-4B8C-83A1-F6EECF244321}">
                <p14:modId xmlns:p14="http://schemas.microsoft.com/office/powerpoint/2010/main" val="1337894127"/>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90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428383-2902-DA6E-007B-1CA62EC8351C}"/>
            </a:ext>
          </a:extLst>
        </p:cNvPr>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FF169-D2E3-0576-5CB7-469E56C65E50}"/>
              </a:ext>
            </a:extLst>
          </p:cNvPr>
          <p:cNvSpPr>
            <a:spLocks noGrp="1"/>
          </p:cNvSpPr>
          <p:nvPr>
            <p:ph type="title"/>
          </p:nvPr>
        </p:nvSpPr>
        <p:spPr>
          <a:xfrm>
            <a:off x="7658841" y="679730"/>
            <a:ext cx="3951414" cy="5378170"/>
          </a:xfrm>
        </p:spPr>
        <p:txBody>
          <a:bodyPr vert="horz" lIns="91440" tIns="45720" rIns="91440" bIns="45720" rtlCol="0" anchor="b">
            <a:normAutofit/>
          </a:bodyPr>
          <a:lstStyle/>
          <a:p>
            <a:r>
              <a:rPr lang="en-US" sz="2400" b="1" kern="1200" dirty="0">
                <a:solidFill>
                  <a:schemeClr val="tx1"/>
                </a:solidFill>
                <a:latin typeface="+mj-lt"/>
                <a:ea typeface="+mj-ea"/>
                <a:cs typeface="+mj-cs"/>
              </a:rPr>
              <a:t>What support do YACs require, and how can future research address these support needs?</a:t>
            </a:r>
            <a:br>
              <a:rPr lang="en-US" sz="2400" b="1"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Phase 1: Use photo elicitation to explore and identify YAC needs for support and priorities for future research  </a:t>
            </a:r>
            <a:r>
              <a:rPr lang="en-US" sz="2400" i="1" kern="1200" dirty="0">
                <a:solidFill>
                  <a:schemeClr val="tx1"/>
                </a:solidFill>
                <a:latin typeface="+mj-lt"/>
                <a:ea typeface="+mj-ea"/>
                <a:cs typeface="+mj-cs"/>
              </a:rPr>
              <a:t>(primary research)</a:t>
            </a:r>
            <a:br>
              <a:rPr lang="en-US" sz="2400" i="1" kern="1200" dirty="0">
                <a:solidFill>
                  <a:schemeClr val="tx1"/>
                </a:solidFill>
                <a:latin typeface="+mj-lt"/>
                <a:ea typeface="+mj-ea"/>
                <a:cs typeface="+mj-cs"/>
              </a:rPr>
            </a:br>
            <a:br>
              <a:rPr lang="en-US" sz="2400" i="1" kern="1200" dirty="0">
                <a:solidFill>
                  <a:schemeClr val="tx1"/>
                </a:solidFill>
                <a:latin typeface="+mj-lt"/>
                <a:ea typeface="+mj-ea"/>
                <a:cs typeface="+mj-cs"/>
              </a:rPr>
            </a:br>
            <a:r>
              <a:rPr lang="en-US" sz="2400" kern="1200" dirty="0">
                <a:solidFill>
                  <a:schemeClr val="tx1"/>
                </a:solidFill>
                <a:latin typeface="+mj-lt"/>
                <a:ea typeface="+mj-ea"/>
                <a:cs typeface="+mj-cs"/>
              </a:rPr>
              <a:t>Phase 2: Co-produce a ranking of YAC priorities to guide future research. </a:t>
            </a:r>
            <a:r>
              <a:rPr lang="en-US" sz="2400" i="1" kern="1200" dirty="0">
                <a:solidFill>
                  <a:schemeClr val="tx1"/>
                </a:solidFill>
                <a:latin typeface="+mj-lt"/>
                <a:ea typeface="+mj-ea"/>
                <a:cs typeface="+mj-cs"/>
              </a:rPr>
              <a:t>(consultation)</a:t>
            </a:r>
          </a:p>
        </p:txBody>
      </p:sp>
      <p:sp>
        <p:nvSpPr>
          <p:cNvPr id="158" name="Rectangle 15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ntage camera">
            <a:extLst>
              <a:ext uri="{FF2B5EF4-FFF2-40B4-BE49-F238E27FC236}">
                <a16:creationId xmlns:a16="http://schemas.microsoft.com/office/drawing/2014/main" id="{4D88B1B4-F788-64DF-E864-B8A584EB1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97" y="1483346"/>
            <a:ext cx="5608830" cy="3743894"/>
          </a:xfrm>
          <a:prstGeom prst="rect">
            <a:avLst/>
          </a:prstGeom>
        </p:spPr>
      </p:pic>
      <p:sp>
        <p:nvSpPr>
          <p:cNvPr id="159" name="Rectangle 158">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30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C3FCA0-6855-447A-BD0C-80410E313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01F58-FA38-5012-BD3E-B75CC569F9A6}"/>
              </a:ext>
            </a:extLst>
          </p:cNvPr>
          <p:cNvSpPr>
            <a:spLocks noGrp="1"/>
          </p:cNvSpPr>
          <p:nvPr>
            <p:ph type="title"/>
          </p:nvPr>
        </p:nvSpPr>
        <p:spPr>
          <a:xfrm>
            <a:off x="581646" y="349664"/>
            <a:ext cx="3639746" cy="1638377"/>
          </a:xfrm>
        </p:spPr>
        <p:txBody>
          <a:bodyPr anchor="b">
            <a:normAutofit/>
          </a:bodyPr>
          <a:lstStyle/>
          <a:p>
            <a:r>
              <a:rPr lang="en-GB" sz="3600"/>
              <a:t>Phase 1: photo elicitation sessions</a:t>
            </a:r>
          </a:p>
        </p:txBody>
      </p:sp>
      <p:sp>
        <p:nvSpPr>
          <p:cNvPr id="3" name="Content Placeholder 2">
            <a:extLst>
              <a:ext uri="{FF2B5EF4-FFF2-40B4-BE49-F238E27FC236}">
                <a16:creationId xmlns:a16="http://schemas.microsoft.com/office/drawing/2014/main" id="{C2653B6C-47AD-7771-6F66-58FAB6A4E0DB}"/>
              </a:ext>
            </a:extLst>
          </p:cNvPr>
          <p:cNvSpPr>
            <a:spLocks noGrp="1"/>
          </p:cNvSpPr>
          <p:nvPr>
            <p:ph idx="1"/>
          </p:nvPr>
        </p:nvSpPr>
        <p:spPr>
          <a:xfrm>
            <a:off x="587987" y="2620641"/>
            <a:ext cx="3634877" cy="3023702"/>
          </a:xfrm>
        </p:spPr>
        <p:txBody>
          <a:bodyPr anchor="ctr">
            <a:normAutofit/>
          </a:bodyPr>
          <a:lstStyle/>
          <a:p>
            <a:r>
              <a:rPr lang="en-GB" sz="1700" dirty="0"/>
              <a:t>10 participants took part in 2 group sessions: </a:t>
            </a:r>
          </a:p>
          <a:p>
            <a:pPr lvl="1"/>
            <a:r>
              <a:rPr lang="en-GB" sz="1700" dirty="0"/>
              <a:t>8 female; 1 trans male, and 1 did not say </a:t>
            </a:r>
          </a:p>
          <a:p>
            <a:pPr lvl="1"/>
            <a:r>
              <a:rPr lang="en-GB" sz="1700" dirty="0"/>
              <a:t>5 aged 16-17, 2 were aged 18-19, 1 aged 24-25, and 1 did not say </a:t>
            </a:r>
          </a:p>
          <a:p>
            <a:r>
              <a:rPr lang="en-GB" sz="1700" dirty="0"/>
              <a:t>All chose to use photos they had already available on their smartphone. </a:t>
            </a:r>
          </a:p>
          <a:p>
            <a:endParaRPr lang="en-GB" sz="1700" dirty="0"/>
          </a:p>
          <a:p>
            <a:pPr marL="457200" lvl="1" indent="0">
              <a:buNone/>
            </a:pPr>
            <a:endParaRPr lang="en-GB" sz="1700" dirty="0"/>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8196" y="399675"/>
            <a:ext cx="239461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og sitting on a person's lap looking out a window&#10;&#10;AI-generated content may be incorrect.">
            <a:extLst>
              <a:ext uri="{FF2B5EF4-FFF2-40B4-BE49-F238E27FC236}">
                <a16:creationId xmlns:a16="http://schemas.microsoft.com/office/drawing/2014/main" id="{BF99FE0E-A9F7-74B0-B5AE-7DC7337D2DB4}"/>
              </a:ext>
            </a:extLst>
          </p:cNvPr>
          <p:cNvPicPr>
            <a:picLocks noChangeAspect="1"/>
          </p:cNvPicPr>
          <p:nvPr/>
        </p:nvPicPr>
        <p:blipFill>
          <a:blip r:embed="rId3">
            <a:extLst>
              <a:ext uri="{28A0092B-C50C-407E-A947-70E740481C1C}">
                <a14:useLocalDpi xmlns:a14="http://schemas.microsoft.com/office/drawing/2010/main" val="0"/>
              </a:ext>
            </a:extLst>
          </a:blip>
          <a:srcRect t="9785" r="6" b="6"/>
          <a:stretch>
            <a:fillRect/>
          </a:stretch>
        </p:blipFill>
        <p:spPr>
          <a:xfrm>
            <a:off x="9692645" y="596271"/>
            <a:ext cx="1964247" cy="2386584"/>
          </a:xfrm>
          <a:prstGeom prst="rect">
            <a:avLst/>
          </a:prstGeom>
        </p:spPr>
      </p:pic>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35D5A6-AB7A-4677-8D44-034515D66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444" y="399675"/>
            <a:ext cx="4417383" cy="580910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and holding a snake&#10;&#10;AI-generated content may be incorrect.">
            <a:extLst>
              <a:ext uri="{FF2B5EF4-FFF2-40B4-BE49-F238E27FC236}">
                <a16:creationId xmlns:a16="http://schemas.microsoft.com/office/drawing/2014/main" id="{3EDDA543-639D-33BB-6FEA-8F188B6DDF81}"/>
              </a:ext>
            </a:extLst>
          </p:cNvPr>
          <p:cNvPicPr>
            <a:picLocks noChangeAspect="1"/>
          </p:cNvPicPr>
          <p:nvPr/>
        </p:nvPicPr>
        <p:blipFill>
          <a:blip r:embed="rId4">
            <a:extLst>
              <a:ext uri="{28A0092B-C50C-407E-A947-70E740481C1C}">
                <a14:useLocalDpi xmlns:a14="http://schemas.microsoft.com/office/drawing/2010/main" val="0"/>
              </a:ext>
            </a:extLst>
          </a:blip>
          <a:srcRect r="3116" b="2"/>
          <a:stretch>
            <a:fillRect/>
          </a:stretch>
        </p:blipFill>
        <p:spPr>
          <a:xfrm>
            <a:off x="5054132" y="596271"/>
            <a:ext cx="3948548" cy="5415909"/>
          </a:xfrm>
          <a:prstGeom prst="rect">
            <a:avLst/>
          </a:prstGeom>
        </p:spPr>
      </p:pic>
      <p:sp>
        <p:nvSpPr>
          <p:cNvPr id="21" name="Rectangle 20">
            <a:extLst>
              <a:ext uri="{FF2B5EF4-FFF2-40B4-BE49-F238E27FC236}">
                <a16:creationId xmlns:a16="http://schemas.microsoft.com/office/drawing/2014/main" id="{0BB19363-8354-4E75-A15C-A08F75517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8196" y="3429000"/>
            <a:ext cx="239461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playing instruments&#10;&#10;AI-generated content may be incorrect.">
            <a:extLst>
              <a:ext uri="{FF2B5EF4-FFF2-40B4-BE49-F238E27FC236}">
                <a16:creationId xmlns:a16="http://schemas.microsoft.com/office/drawing/2014/main" id="{683913F9-CA92-9765-84C8-E64472EAD28F}"/>
              </a:ext>
            </a:extLst>
          </p:cNvPr>
          <p:cNvPicPr>
            <a:picLocks noChangeAspect="1"/>
          </p:cNvPicPr>
          <p:nvPr/>
        </p:nvPicPr>
        <p:blipFill>
          <a:blip r:embed="rId5">
            <a:extLst>
              <a:ext uri="{28A0092B-C50C-407E-A947-70E740481C1C}">
                <a14:useLocalDpi xmlns:a14="http://schemas.microsoft.com/office/drawing/2010/main" val="0"/>
              </a:ext>
            </a:extLst>
          </a:blip>
          <a:srcRect l="2" t="34777" r="2"/>
          <a:stretch>
            <a:fillRect/>
          </a:stretch>
        </p:blipFill>
        <p:spPr>
          <a:xfrm rot="5400000">
            <a:off x="9481471" y="3836764"/>
            <a:ext cx="2386584" cy="1964247"/>
          </a:xfrm>
          <a:prstGeom prst="rect">
            <a:avLst/>
          </a:prstGeom>
        </p:spPr>
      </p:pic>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67412"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45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3F211-059F-BB75-BA03-8BE180EBD5A3}"/>
              </a:ext>
            </a:extLst>
          </p:cNvPr>
          <p:cNvSpPr>
            <a:spLocks noGrp="1"/>
          </p:cNvSpPr>
          <p:nvPr>
            <p:ph type="title"/>
          </p:nvPr>
        </p:nvSpPr>
        <p:spPr>
          <a:xfrm>
            <a:off x="1524000" y="548640"/>
            <a:ext cx="9160475" cy="1132258"/>
          </a:xfrm>
        </p:spPr>
        <p:txBody>
          <a:bodyPr anchor="ctr">
            <a:normAutofit/>
          </a:bodyPr>
          <a:lstStyle/>
          <a:p>
            <a:pPr algn="ctr"/>
            <a:r>
              <a:rPr lang="en-US" dirty="0"/>
              <a:t>Research priorities identified </a:t>
            </a:r>
            <a:endParaRPr lang="en-GB" dirty="0"/>
          </a:p>
        </p:txBody>
      </p:sp>
      <p:graphicFrame>
        <p:nvGraphicFramePr>
          <p:cNvPr id="27" name="Content Placeholder 2">
            <a:extLst>
              <a:ext uri="{FF2B5EF4-FFF2-40B4-BE49-F238E27FC236}">
                <a16:creationId xmlns:a16="http://schemas.microsoft.com/office/drawing/2014/main" id="{82FC46BA-EE05-8F89-C25A-5578D5B7BE06}"/>
              </a:ext>
            </a:extLst>
          </p:cNvPr>
          <p:cNvGraphicFramePr>
            <a:graphicFrameLocks noGrp="1"/>
          </p:cNvGraphicFramePr>
          <p:nvPr>
            <p:ph idx="1"/>
            <p:extLst>
              <p:ext uri="{D42A27DB-BD31-4B8C-83A1-F6EECF244321}">
                <p14:modId xmlns:p14="http://schemas.microsoft.com/office/powerpoint/2010/main" val="3637100202"/>
              </p:ext>
            </p:extLst>
          </p:nvPr>
        </p:nvGraphicFramePr>
        <p:xfrm>
          <a:off x="368071" y="1687215"/>
          <a:ext cx="11455857" cy="462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0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68FC6-9F3F-671C-915E-63283A863719}"/>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Phase 2: online discussion</a:t>
            </a:r>
          </a:p>
        </p:txBody>
      </p:sp>
      <p:sp>
        <p:nvSpPr>
          <p:cNvPr id="44" name="Rectangle 4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293C5-5287-E4F5-FD1B-00A81E69BE0C}"/>
              </a:ext>
            </a:extLst>
          </p:cNvPr>
          <p:cNvSpPr>
            <a:spLocks noGrp="1"/>
          </p:cNvSpPr>
          <p:nvPr>
            <p:ph sz="half" idx="1"/>
          </p:nvPr>
        </p:nvSpPr>
        <p:spPr>
          <a:xfrm>
            <a:off x="707727" y="2506015"/>
            <a:ext cx="3810368" cy="3662117"/>
          </a:xfrm>
        </p:spPr>
        <p:txBody>
          <a:bodyPr vert="horz" lIns="91440" tIns="45720" rIns="91440" bIns="45720" rtlCol="0" anchor="ctr">
            <a:normAutofit fontScale="92500" lnSpcReduction="10000"/>
          </a:bodyPr>
          <a:lstStyle/>
          <a:p>
            <a:r>
              <a:rPr lang="en-US" sz="2000" dirty="0"/>
              <a:t>5 participants: </a:t>
            </a:r>
          </a:p>
          <a:p>
            <a:pPr lvl="1"/>
            <a:r>
              <a:rPr lang="en-US" sz="2000" dirty="0"/>
              <a:t>3 female; 2 male</a:t>
            </a:r>
          </a:p>
          <a:p>
            <a:pPr lvl="1"/>
            <a:r>
              <a:rPr lang="en-US" sz="2000" dirty="0"/>
              <a:t>2 aged 16-17, 1 aged 18-19, 1 aged 20-21, and 1 aged 23-24</a:t>
            </a:r>
          </a:p>
          <a:p>
            <a:r>
              <a:rPr lang="en-US" sz="2000" dirty="0"/>
              <a:t>Priorities ranked: </a:t>
            </a:r>
          </a:p>
          <a:p>
            <a:pPr marL="1143000" lvl="1" indent="-457200">
              <a:buFont typeface="+mj-lt"/>
              <a:buAutoNum type="arabicPeriod"/>
            </a:pPr>
            <a:r>
              <a:rPr lang="en-US" sz="2000" dirty="0"/>
              <a:t>Health and Wellbeing</a:t>
            </a:r>
          </a:p>
          <a:p>
            <a:pPr marL="1143000" lvl="1" indent="-457200">
              <a:buFont typeface="+mj-lt"/>
              <a:buAutoNum type="arabicPeriod"/>
            </a:pPr>
            <a:r>
              <a:rPr lang="en-US" sz="2000" dirty="0"/>
              <a:t>Financial Support</a:t>
            </a:r>
          </a:p>
          <a:p>
            <a:pPr marL="1143000" lvl="1" indent="-457200">
              <a:buFont typeface="+mj-lt"/>
              <a:buAutoNum type="arabicPeriod"/>
            </a:pPr>
            <a:r>
              <a:rPr lang="en-US" sz="2000" dirty="0"/>
              <a:t>Identity beyond YAC role</a:t>
            </a:r>
          </a:p>
          <a:p>
            <a:pPr marL="1143000" lvl="1" indent="-457200">
              <a:buFont typeface="+mj-lt"/>
              <a:buAutoNum type="arabicPeriod"/>
            </a:pPr>
            <a:r>
              <a:rPr lang="en-US" sz="2000" dirty="0"/>
              <a:t>Transition/moving on</a:t>
            </a:r>
          </a:p>
          <a:p>
            <a:pPr marL="1143000" lvl="1" indent="-457200">
              <a:buFont typeface="+mj-lt"/>
              <a:buAutoNum type="arabicPeriod"/>
            </a:pPr>
            <a:r>
              <a:rPr lang="en-US" sz="2000" dirty="0"/>
              <a:t>School Experience</a:t>
            </a:r>
          </a:p>
          <a:p>
            <a:endParaRPr lang="en-US" sz="2000" dirty="0"/>
          </a:p>
        </p:txBody>
      </p:sp>
      <p:sp>
        <p:nvSpPr>
          <p:cNvPr id="46" name="Rectangle 4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F52084DB-D2FC-7BA1-5C1B-A6D7D5393A30}"/>
              </a:ext>
            </a:extLst>
          </p:cNvPr>
          <p:cNvGraphicFramePr>
            <a:graphicFrameLocks noGrp="1"/>
          </p:cNvGraphicFramePr>
          <p:nvPr>
            <p:ph sz="half" idx="2"/>
            <p:extLst>
              <p:ext uri="{D42A27DB-BD31-4B8C-83A1-F6EECF244321}">
                <p14:modId xmlns:p14="http://schemas.microsoft.com/office/powerpoint/2010/main" val="2033682760"/>
              </p:ext>
            </p:extLst>
          </p:nvPr>
        </p:nvGraphicFramePr>
        <p:xfrm>
          <a:off x="4868334" y="2463800"/>
          <a:ext cx="6193480" cy="3611503"/>
        </p:xfrm>
        <a:graphic>
          <a:graphicData uri="http://schemas.openxmlformats.org/drawingml/2006/table">
            <a:tbl>
              <a:tblPr firstRow="1" firstCol="1" bandRow="1">
                <a:tableStyleId>{7DF18680-E054-41AD-8BC1-D1AEF772440D}</a:tableStyleId>
              </a:tblPr>
              <a:tblGrid>
                <a:gridCol w="1144460">
                  <a:extLst>
                    <a:ext uri="{9D8B030D-6E8A-4147-A177-3AD203B41FA5}">
                      <a16:colId xmlns:a16="http://schemas.microsoft.com/office/drawing/2014/main" val="1908761567"/>
                    </a:ext>
                  </a:extLst>
                </a:gridCol>
                <a:gridCol w="1665443">
                  <a:extLst>
                    <a:ext uri="{9D8B030D-6E8A-4147-A177-3AD203B41FA5}">
                      <a16:colId xmlns:a16="http://schemas.microsoft.com/office/drawing/2014/main" val="1299696968"/>
                    </a:ext>
                  </a:extLst>
                </a:gridCol>
                <a:gridCol w="1688485">
                  <a:extLst>
                    <a:ext uri="{9D8B030D-6E8A-4147-A177-3AD203B41FA5}">
                      <a16:colId xmlns:a16="http://schemas.microsoft.com/office/drawing/2014/main" val="3908720003"/>
                    </a:ext>
                  </a:extLst>
                </a:gridCol>
                <a:gridCol w="1695092">
                  <a:extLst>
                    <a:ext uri="{9D8B030D-6E8A-4147-A177-3AD203B41FA5}">
                      <a16:colId xmlns:a16="http://schemas.microsoft.com/office/drawing/2014/main" val="808346054"/>
                    </a:ext>
                  </a:extLst>
                </a:gridCol>
              </a:tblGrid>
              <a:tr h="258006">
                <a:tc>
                  <a:txBody>
                    <a:bodyPr/>
                    <a:lstStyle/>
                    <a:p>
                      <a:pPr>
                        <a:lnSpc>
                          <a:spcPct val="115000"/>
                        </a:lnSpc>
                        <a:spcAft>
                          <a:spcPts val="800"/>
                        </a:spcAft>
                        <a:buNone/>
                      </a:pPr>
                      <a:r>
                        <a:rPr lang="en-GB" sz="1400" kern="100" dirty="0">
                          <a:effectLst/>
                        </a:rPr>
                        <a:t> </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1</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3</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extLst>
                  <a:ext uri="{0D108BD9-81ED-4DB2-BD59-A6C34878D82A}">
                    <a16:rowId xmlns:a16="http://schemas.microsoft.com/office/drawing/2014/main" val="321695786"/>
                  </a:ext>
                </a:extLst>
              </a:tr>
              <a:tr h="941515">
                <a:tc>
                  <a:txBody>
                    <a:bodyPr/>
                    <a:lstStyle/>
                    <a:p>
                      <a:pPr>
                        <a:lnSpc>
                          <a:spcPct val="115000"/>
                        </a:lnSpc>
                        <a:spcAft>
                          <a:spcPts val="800"/>
                        </a:spcAft>
                        <a:buNone/>
                      </a:pPr>
                      <a:r>
                        <a:rPr lang="en-GB" sz="1400" kern="100">
                          <a:effectLst/>
                        </a:rPr>
                        <a:t>Priority 1: Health and Wellbeing</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Better access to emotional/ psychological support</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dirty="0">
                          <a:effectLst/>
                        </a:rPr>
                        <a:t>Better ways to improve social support and reduce loneliness</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dirty="0">
                          <a:effectLst/>
                        </a:rPr>
                        <a:t>Better provisions to support and improve physical health</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extLst>
                  <a:ext uri="{0D108BD9-81ED-4DB2-BD59-A6C34878D82A}">
                    <a16:rowId xmlns:a16="http://schemas.microsoft.com/office/drawing/2014/main" val="1680907118"/>
                  </a:ext>
                </a:extLst>
              </a:tr>
              <a:tr h="1169351">
                <a:tc>
                  <a:txBody>
                    <a:bodyPr/>
                    <a:lstStyle/>
                    <a:p>
                      <a:pPr>
                        <a:lnSpc>
                          <a:spcPct val="115000"/>
                        </a:lnSpc>
                        <a:spcAft>
                          <a:spcPts val="800"/>
                        </a:spcAft>
                        <a:buNone/>
                      </a:pPr>
                      <a:r>
                        <a:rPr lang="en-GB" sz="1400" kern="100" dirty="0">
                          <a:effectLst/>
                        </a:rPr>
                        <a:t>Priority 2: Financial Support</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Bills/household: financial support for household bills</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Personal: to pursue hobbies and interests outside of YAC role</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a:effectLst/>
                        </a:rPr>
                        <a:t>Travel: transport for school and YAC related appointments</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extLst>
                  <a:ext uri="{0D108BD9-81ED-4DB2-BD59-A6C34878D82A}">
                    <a16:rowId xmlns:a16="http://schemas.microsoft.com/office/drawing/2014/main" val="507912342"/>
                  </a:ext>
                </a:extLst>
              </a:tr>
              <a:tr h="1169351">
                <a:tc>
                  <a:txBody>
                    <a:bodyPr/>
                    <a:lstStyle/>
                    <a:p>
                      <a:pPr>
                        <a:lnSpc>
                          <a:spcPct val="115000"/>
                        </a:lnSpc>
                        <a:spcAft>
                          <a:spcPts val="800"/>
                        </a:spcAft>
                        <a:buNone/>
                      </a:pPr>
                      <a:r>
                        <a:rPr lang="en-GB" sz="1400" kern="100">
                          <a:effectLst/>
                        </a:rPr>
                        <a:t>Priority 3:  Identity beyond YAC role </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dirty="0">
                          <a:effectLst/>
                        </a:rPr>
                        <a:t>Support/space to explore own interests and ambitions</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dirty="0">
                          <a:effectLst/>
                        </a:rPr>
                        <a:t>Recognition of individual needs and support</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tc>
                  <a:txBody>
                    <a:bodyPr/>
                    <a:lstStyle/>
                    <a:p>
                      <a:pPr>
                        <a:lnSpc>
                          <a:spcPct val="115000"/>
                        </a:lnSpc>
                        <a:spcAft>
                          <a:spcPts val="800"/>
                        </a:spcAft>
                        <a:buNone/>
                      </a:pPr>
                      <a:r>
                        <a:rPr lang="en-GB" sz="1400" kern="100" dirty="0">
                          <a:effectLst/>
                        </a:rPr>
                        <a:t>The role of support services in supporting the development of identity</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856" marR="68856" marT="0" marB="0"/>
                </a:tc>
                <a:extLst>
                  <a:ext uri="{0D108BD9-81ED-4DB2-BD59-A6C34878D82A}">
                    <a16:rowId xmlns:a16="http://schemas.microsoft.com/office/drawing/2014/main" val="3091812798"/>
                  </a:ext>
                </a:extLst>
              </a:tr>
            </a:tbl>
          </a:graphicData>
        </a:graphic>
      </p:graphicFrame>
      <p:sp>
        <p:nvSpPr>
          <p:cNvPr id="7" name="Rectangle 6">
            <a:extLst>
              <a:ext uri="{FF2B5EF4-FFF2-40B4-BE49-F238E27FC236}">
                <a16:creationId xmlns:a16="http://schemas.microsoft.com/office/drawing/2014/main" id="{CF0056B9-D664-7E5E-ED57-563445B68122}"/>
              </a:ext>
            </a:extLst>
          </p:cNvPr>
          <p:cNvSpPr/>
          <p:nvPr/>
        </p:nvSpPr>
        <p:spPr>
          <a:xfrm>
            <a:off x="5970059" y="2413185"/>
            <a:ext cx="1734607" cy="36621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1146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09365-E195-3207-A2A3-DBDD3C1B3922}"/>
              </a:ext>
            </a:extLst>
          </p:cNvPr>
          <p:cNvSpPr>
            <a:spLocks noGrp="1"/>
          </p:cNvSpPr>
          <p:nvPr>
            <p:ph type="title"/>
          </p:nvPr>
        </p:nvSpPr>
        <p:spPr>
          <a:xfrm>
            <a:off x="1524000" y="548640"/>
            <a:ext cx="9160475" cy="1132258"/>
          </a:xfrm>
        </p:spPr>
        <p:txBody>
          <a:bodyPr anchor="ctr">
            <a:normAutofit/>
          </a:bodyPr>
          <a:lstStyle/>
          <a:p>
            <a:pPr algn="ctr"/>
            <a:r>
              <a:rPr lang="en-GB" dirty="0"/>
              <a:t>Next steps </a:t>
            </a:r>
          </a:p>
        </p:txBody>
      </p:sp>
      <p:graphicFrame>
        <p:nvGraphicFramePr>
          <p:cNvPr id="7" name="Content Placeholder 2">
            <a:extLst>
              <a:ext uri="{FF2B5EF4-FFF2-40B4-BE49-F238E27FC236}">
                <a16:creationId xmlns:a16="http://schemas.microsoft.com/office/drawing/2014/main" id="{6BCD341F-0BCC-284F-9BB5-8EA13F545A5A}"/>
              </a:ext>
            </a:extLst>
          </p:cNvPr>
          <p:cNvGraphicFramePr>
            <a:graphicFrameLocks noGrp="1"/>
          </p:cNvGraphicFramePr>
          <p:nvPr>
            <p:ph idx="1"/>
            <p:extLst>
              <p:ext uri="{D42A27DB-BD31-4B8C-83A1-F6EECF244321}">
                <p14:modId xmlns:p14="http://schemas.microsoft.com/office/powerpoint/2010/main" val="2779493428"/>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6032037"/>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2977</Words>
  <Application>Microsoft Office PowerPoint</Application>
  <PresentationFormat>Widescreen</PresentationFormat>
  <Paragraphs>144</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Using creative methods to understand the needs and priorities for Young Adult Carers</vt:lpstr>
      <vt:lpstr>Key contributors:   Arti Makwana &amp; Erica Ferris; Project Leads  Hareni Niruban; Lived Experience Advisor  Abby Giles &amp; Maddison Keeble; Research Interns</vt:lpstr>
      <vt:lpstr>Background</vt:lpstr>
      <vt:lpstr>Why did we do this work? </vt:lpstr>
      <vt:lpstr>What support do YACs require, and how can future research address these support needs?  Phase 1: Use photo elicitation to explore and identify YAC needs for support and priorities for future research  (primary research)  Phase 2: Co-produce a ranking of YAC priorities to guide future research. (consultation)</vt:lpstr>
      <vt:lpstr>Phase 1: photo elicitation sessions</vt:lpstr>
      <vt:lpstr>Research priorities identified </vt:lpstr>
      <vt:lpstr>Phase 2: online discussion</vt:lpstr>
      <vt:lpstr>Next steps </vt:lpstr>
      <vt:lpstr>Thank you!   Any questions or comments?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Erica Ferris</dc:creator>
  <cp:lastModifiedBy>Arti Makwana</cp:lastModifiedBy>
  <cp:revision>2</cp:revision>
  <dcterms:created xsi:type="dcterms:W3CDTF">2024-11-14T04:50:29Z</dcterms:created>
  <dcterms:modified xsi:type="dcterms:W3CDTF">2026-01-26T13:58:38Z</dcterms:modified>
</cp:coreProperties>
</file>