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 userDrawn="1">
          <p15:clr>
            <a:srgbClr val="A4A3A4"/>
          </p15:clr>
        </p15:guide>
        <p15:guide id="2" pos="953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brena Jaswal" initials="SJ" lastIdx="1" clrIdx="0">
    <p:extLst>
      <p:ext uri="{19B8F6BF-5375-455C-9EA6-DF929625EA0E}">
        <p15:presenceInfo xmlns:p15="http://schemas.microsoft.com/office/powerpoint/2012/main" userId="S-1-5-21-116143283-1862434482-632688529-3468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650" autoAdjust="0"/>
    <p:restoredTop sz="94660"/>
  </p:normalViewPr>
  <p:slideViewPr>
    <p:cSldViewPr snapToGrid="0">
      <p:cViewPr varScale="1">
        <p:scale>
          <a:sx n="19" d="100"/>
          <a:sy n="19" d="100"/>
        </p:scale>
        <p:origin x="3786" y="42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B3642C-9333-40AA-A8BA-2F42EB3B9E47}" type="doc">
      <dgm:prSet loTypeId="urn:microsoft.com/office/officeart/2008/layout/VerticalCurved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CE2322B-CEE0-47E6-B8A9-6C4243CE36B7}">
      <dgm:prSet phldrT="[Text]" custT="1"/>
      <dgm:spPr/>
      <dgm:t>
        <a:bodyPr/>
        <a:lstStyle/>
        <a:p>
          <a:pPr algn="ctr"/>
          <a:r>
            <a: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To increase future doctors’ confidence in discussing </a:t>
          </a:r>
          <a:r>
            <a:rPr lang="en-GB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health and work with patients, having acquired the skills, knowledge, tools and techniques to undertake this activity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14C1EA2-B217-43C2-A80D-C5D1CE805229}" type="parTrans" cxnId="{B2050A10-DFA2-4DD3-AAAE-648BD4F0DA23}">
      <dgm:prSet/>
      <dgm:spPr/>
      <dgm:t>
        <a:bodyPr/>
        <a:lstStyle/>
        <a:p>
          <a:pPr algn="ctr"/>
          <a:endParaRPr lang="en-US" sz="2400"/>
        </a:p>
      </dgm:t>
    </dgm:pt>
    <dgm:pt modelId="{EA131C10-86ED-4E60-88FF-8D78130F8BFE}" type="sibTrans" cxnId="{B2050A10-DFA2-4DD3-AAAE-648BD4F0DA23}">
      <dgm:prSet/>
      <dgm:spPr/>
      <dgm:t>
        <a:bodyPr/>
        <a:lstStyle/>
        <a:p>
          <a:pPr algn="ctr"/>
          <a:endParaRPr lang="en-US" sz="2400"/>
        </a:p>
      </dgm:t>
    </dgm:pt>
    <dgm:pt modelId="{D53045F2-8EB7-4168-A33F-23967404AB9F}">
      <dgm:prSet phldrT="[Text]" custT="1"/>
      <dgm:spPr/>
      <dgm:t>
        <a:bodyPr/>
        <a:lstStyle/>
        <a:p>
          <a:pPr algn="ctr"/>
          <a:r>
            <a:rPr lang="en-GB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To increase the uptake of future doctors broaching the issue of Health &amp; Work in their patient consultations, including giving professionals the capability and confidence to use the fit note as a system for practical advice as well as a process for sickness certification</a:t>
          </a:r>
          <a:endParaRPr lang="en-US" sz="2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ACAE2DEF-DFBF-4C16-88DF-A6A70BB121DB}" type="parTrans" cxnId="{21BF5970-AC43-4B34-BF77-949F589ED271}">
      <dgm:prSet/>
      <dgm:spPr/>
      <dgm:t>
        <a:bodyPr/>
        <a:lstStyle/>
        <a:p>
          <a:pPr algn="ctr"/>
          <a:endParaRPr lang="en-US" sz="2400"/>
        </a:p>
      </dgm:t>
    </dgm:pt>
    <dgm:pt modelId="{60698C13-F7D2-4010-B8D1-C980D257D871}" type="sibTrans" cxnId="{21BF5970-AC43-4B34-BF77-949F589ED271}">
      <dgm:prSet/>
      <dgm:spPr/>
      <dgm:t>
        <a:bodyPr/>
        <a:lstStyle/>
        <a:p>
          <a:pPr algn="ctr"/>
          <a:endParaRPr lang="en-US" sz="2400"/>
        </a:p>
      </dgm:t>
    </dgm:pt>
    <dgm:pt modelId="{F9E735C6-3ACA-4F20-B123-5EC441179AF5}">
      <dgm:prSet phldrT="[Text]" custT="1"/>
      <dgm:spPr/>
      <dgm:t>
        <a:bodyPr/>
        <a:lstStyle/>
        <a:p>
          <a:pPr algn="ctr"/>
          <a:r>
            <a:rPr lang="en-GB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To increase patients’ experience of feeling more supported by future doctors in the long term</a:t>
          </a:r>
          <a:endParaRPr lang="en-US" sz="2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226AFB1A-4227-42AE-8C0D-D4C716872765}" type="parTrans" cxnId="{8DB86E77-8AA9-4239-8460-FDCEF7621BB2}">
      <dgm:prSet/>
      <dgm:spPr/>
      <dgm:t>
        <a:bodyPr/>
        <a:lstStyle/>
        <a:p>
          <a:pPr algn="ctr"/>
          <a:endParaRPr lang="en-US" sz="2400"/>
        </a:p>
      </dgm:t>
    </dgm:pt>
    <dgm:pt modelId="{21AF89D8-05A1-41EA-9993-310880E5705B}" type="sibTrans" cxnId="{8DB86E77-8AA9-4239-8460-FDCEF7621BB2}">
      <dgm:prSet/>
      <dgm:spPr/>
      <dgm:t>
        <a:bodyPr/>
        <a:lstStyle/>
        <a:p>
          <a:pPr algn="ctr"/>
          <a:endParaRPr lang="en-US" sz="2400"/>
        </a:p>
      </dgm:t>
    </dgm:pt>
    <dgm:pt modelId="{95508DBC-68AC-42CC-A47A-D705AF28D938}">
      <dgm:prSet custT="1"/>
      <dgm:spPr>
        <a:solidFill>
          <a:srgbClr val="70AD47"/>
        </a:solidFill>
      </dgm:spPr>
      <dgm:t>
        <a:bodyPr/>
        <a:lstStyle/>
        <a:p>
          <a:pPr algn="ctr"/>
          <a:r>
            <a:rPr lang="en-GB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To increase the number of patients understanding the value of work to their own health and well-being, including their expectations of the fit note, by receiving advice from doctors</a:t>
          </a:r>
          <a:endParaRPr lang="en-GB" sz="2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A202A0C-FF2F-4A2C-8A0A-E6F6EB31D90A}" type="parTrans" cxnId="{67601222-C670-4F47-AD8C-38A3374833BB}">
      <dgm:prSet/>
      <dgm:spPr/>
      <dgm:t>
        <a:bodyPr/>
        <a:lstStyle/>
        <a:p>
          <a:pPr algn="ctr"/>
          <a:endParaRPr lang="en-US" sz="2400"/>
        </a:p>
      </dgm:t>
    </dgm:pt>
    <dgm:pt modelId="{5C83CE2D-E7D8-40D4-84D6-1C85FA6FCC50}" type="sibTrans" cxnId="{67601222-C670-4F47-AD8C-38A3374833BB}">
      <dgm:prSet/>
      <dgm:spPr/>
      <dgm:t>
        <a:bodyPr/>
        <a:lstStyle/>
        <a:p>
          <a:pPr algn="ctr"/>
          <a:endParaRPr lang="en-US" sz="2400"/>
        </a:p>
      </dgm:t>
    </dgm:pt>
    <dgm:pt modelId="{B68C2070-438C-481A-8ADF-01C92A0DB8C3}" type="pres">
      <dgm:prSet presAssocID="{E7B3642C-9333-40AA-A8BA-2F42EB3B9E4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CCC4A6B-E873-4074-A3CE-74FA396D57CD}" type="pres">
      <dgm:prSet presAssocID="{E7B3642C-9333-40AA-A8BA-2F42EB3B9E47}" presName="Name1" presStyleCnt="0"/>
      <dgm:spPr/>
      <dgm:t>
        <a:bodyPr/>
        <a:lstStyle/>
        <a:p>
          <a:endParaRPr lang="en-US"/>
        </a:p>
      </dgm:t>
    </dgm:pt>
    <dgm:pt modelId="{C3969BFD-59C5-4841-9044-447E04DF1FF4}" type="pres">
      <dgm:prSet presAssocID="{E7B3642C-9333-40AA-A8BA-2F42EB3B9E47}" presName="cycle" presStyleCnt="0"/>
      <dgm:spPr/>
      <dgm:t>
        <a:bodyPr/>
        <a:lstStyle/>
        <a:p>
          <a:endParaRPr lang="en-US"/>
        </a:p>
      </dgm:t>
    </dgm:pt>
    <dgm:pt modelId="{F82949F6-A69A-40EF-AE4D-CD78F3A185B1}" type="pres">
      <dgm:prSet presAssocID="{E7B3642C-9333-40AA-A8BA-2F42EB3B9E47}" presName="srcNode" presStyleLbl="node1" presStyleIdx="0" presStyleCnt="4"/>
      <dgm:spPr/>
      <dgm:t>
        <a:bodyPr/>
        <a:lstStyle/>
        <a:p>
          <a:endParaRPr lang="en-US"/>
        </a:p>
      </dgm:t>
    </dgm:pt>
    <dgm:pt modelId="{2DA97CB0-FBD9-449D-8C32-577499C5F962}" type="pres">
      <dgm:prSet presAssocID="{E7B3642C-9333-40AA-A8BA-2F42EB3B9E47}" presName="conn" presStyleLbl="parChTrans1D2" presStyleIdx="0" presStyleCnt="1"/>
      <dgm:spPr/>
      <dgm:t>
        <a:bodyPr/>
        <a:lstStyle/>
        <a:p>
          <a:endParaRPr lang="en-US"/>
        </a:p>
      </dgm:t>
    </dgm:pt>
    <dgm:pt modelId="{CFAAFA65-7A7B-4E35-83F4-1507CE370246}" type="pres">
      <dgm:prSet presAssocID="{E7B3642C-9333-40AA-A8BA-2F42EB3B9E47}" presName="extraNode" presStyleLbl="node1" presStyleIdx="0" presStyleCnt="4"/>
      <dgm:spPr/>
      <dgm:t>
        <a:bodyPr/>
        <a:lstStyle/>
        <a:p>
          <a:endParaRPr lang="en-US"/>
        </a:p>
      </dgm:t>
    </dgm:pt>
    <dgm:pt modelId="{A1B2D8F9-33BD-42CB-AF6D-3DE6F914EC45}" type="pres">
      <dgm:prSet presAssocID="{E7B3642C-9333-40AA-A8BA-2F42EB3B9E47}" presName="dstNode" presStyleLbl="node1" presStyleIdx="0" presStyleCnt="4"/>
      <dgm:spPr/>
      <dgm:t>
        <a:bodyPr/>
        <a:lstStyle/>
        <a:p>
          <a:endParaRPr lang="en-US"/>
        </a:p>
      </dgm:t>
    </dgm:pt>
    <dgm:pt modelId="{E41D5785-29C1-459C-838F-F20975E008FC}" type="pres">
      <dgm:prSet presAssocID="{BCE2322B-CEE0-47E6-B8A9-6C4243CE36B7}" presName="text_1" presStyleLbl="node1" presStyleIdx="0" presStyleCnt="4" custScaleY="133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71D59-B9CA-4EF2-9C06-8B32FE64B401}" type="pres">
      <dgm:prSet presAssocID="{BCE2322B-CEE0-47E6-B8A9-6C4243CE36B7}" presName="accent_1" presStyleCnt="0"/>
      <dgm:spPr/>
      <dgm:t>
        <a:bodyPr/>
        <a:lstStyle/>
        <a:p>
          <a:endParaRPr lang="en-US"/>
        </a:p>
      </dgm:t>
    </dgm:pt>
    <dgm:pt modelId="{39D58039-3532-46CD-9D7E-28EDFD7B1DDE}" type="pres">
      <dgm:prSet presAssocID="{BCE2322B-CEE0-47E6-B8A9-6C4243CE36B7}" presName="accentRepeatNode" presStyleLbl="solidFgAcc1" presStyleIdx="0" presStyleCnt="4"/>
      <dgm:spPr/>
      <dgm:t>
        <a:bodyPr/>
        <a:lstStyle/>
        <a:p>
          <a:endParaRPr lang="en-US"/>
        </a:p>
      </dgm:t>
    </dgm:pt>
    <dgm:pt modelId="{74585672-3A7E-4D12-B9B1-AE35782DC708}" type="pres">
      <dgm:prSet presAssocID="{D53045F2-8EB7-4168-A33F-23967404AB9F}" presName="text_2" presStyleLbl="node1" presStyleIdx="1" presStyleCnt="4" custScaleY="133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4909A-8414-4E7A-9C28-00EB253633F5}" type="pres">
      <dgm:prSet presAssocID="{D53045F2-8EB7-4168-A33F-23967404AB9F}" presName="accent_2" presStyleCnt="0"/>
      <dgm:spPr/>
      <dgm:t>
        <a:bodyPr/>
        <a:lstStyle/>
        <a:p>
          <a:endParaRPr lang="en-US"/>
        </a:p>
      </dgm:t>
    </dgm:pt>
    <dgm:pt modelId="{6684BAC1-BED8-43BA-AB83-2BC1B1AABE34}" type="pres">
      <dgm:prSet presAssocID="{D53045F2-8EB7-4168-A33F-23967404AB9F}" presName="accentRepeatNode" presStyleLbl="solidFgAcc1" presStyleIdx="1" presStyleCnt="4"/>
      <dgm:spPr/>
      <dgm:t>
        <a:bodyPr/>
        <a:lstStyle/>
        <a:p>
          <a:endParaRPr lang="en-US"/>
        </a:p>
      </dgm:t>
    </dgm:pt>
    <dgm:pt modelId="{CD161DFD-E114-4D93-8C53-704BE569C63A}" type="pres">
      <dgm:prSet presAssocID="{F9E735C6-3ACA-4F20-B123-5EC441179AF5}" presName="text_3" presStyleLbl="node1" presStyleIdx="2" presStyleCnt="4" custScaleY="133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2B116-45CB-4EB1-BBDF-2035948D96C5}" type="pres">
      <dgm:prSet presAssocID="{F9E735C6-3ACA-4F20-B123-5EC441179AF5}" presName="accent_3" presStyleCnt="0"/>
      <dgm:spPr/>
      <dgm:t>
        <a:bodyPr/>
        <a:lstStyle/>
        <a:p>
          <a:endParaRPr lang="en-US"/>
        </a:p>
      </dgm:t>
    </dgm:pt>
    <dgm:pt modelId="{68D2AAA8-8B6A-4A61-BF53-A8C5DD9BC393}" type="pres">
      <dgm:prSet presAssocID="{F9E735C6-3ACA-4F20-B123-5EC441179AF5}" presName="accentRepeatNode" presStyleLbl="solidFgAcc1" presStyleIdx="2" presStyleCnt="4"/>
      <dgm:spPr/>
      <dgm:t>
        <a:bodyPr/>
        <a:lstStyle/>
        <a:p>
          <a:endParaRPr lang="en-US"/>
        </a:p>
      </dgm:t>
    </dgm:pt>
    <dgm:pt modelId="{838AF85E-8D8F-4851-B703-553D222F51DF}" type="pres">
      <dgm:prSet presAssocID="{95508DBC-68AC-42CC-A47A-D705AF28D938}" presName="text_4" presStyleLbl="node1" presStyleIdx="3" presStyleCnt="4" custScaleY="133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784963-58F4-41C9-B62F-1C0F05203EAB}" type="pres">
      <dgm:prSet presAssocID="{95508DBC-68AC-42CC-A47A-D705AF28D938}" presName="accent_4" presStyleCnt="0"/>
      <dgm:spPr/>
      <dgm:t>
        <a:bodyPr/>
        <a:lstStyle/>
        <a:p>
          <a:endParaRPr lang="en-US"/>
        </a:p>
      </dgm:t>
    </dgm:pt>
    <dgm:pt modelId="{FDC6AC5D-7BEC-42C6-91F7-B014EE861882}" type="pres">
      <dgm:prSet presAssocID="{95508DBC-68AC-42CC-A47A-D705AF28D938}" presName="accentRepeatNode" presStyleLbl="solidFgAcc1" presStyleIdx="3" presStyleCnt="4"/>
      <dgm:spPr/>
      <dgm:t>
        <a:bodyPr/>
        <a:lstStyle/>
        <a:p>
          <a:endParaRPr lang="en-US"/>
        </a:p>
      </dgm:t>
    </dgm:pt>
  </dgm:ptLst>
  <dgm:cxnLst>
    <dgm:cxn modelId="{21BF5970-AC43-4B34-BF77-949F589ED271}" srcId="{E7B3642C-9333-40AA-A8BA-2F42EB3B9E47}" destId="{D53045F2-8EB7-4168-A33F-23967404AB9F}" srcOrd="1" destOrd="0" parTransId="{ACAE2DEF-DFBF-4C16-88DF-A6A70BB121DB}" sibTransId="{60698C13-F7D2-4010-B8D1-C980D257D871}"/>
    <dgm:cxn modelId="{4F818356-7A69-45E4-BBE3-490159E886C3}" type="presOf" srcId="{95508DBC-68AC-42CC-A47A-D705AF28D938}" destId="{838AF85E-8D8F-4851-B703-553D222F51DF}" srcOrd="0" destOrd="0" presId="urn:microsoft.com/office/officeart/2008/layout/VerticalCurvedList"/>
    <dgm:cxn modelId="{B2050A10-DFA2-4DD3-AAAE-648BD4F0DA23}" srcId="{E7B3642C-9333-40AA-A8BA-2F42EB3B9E47}" destId="{BCE2322B-CEE0-47E6-B8A9-6C4243CE36B7}" srcOrd="0" destOrd="0" parTransId="{014C1EA2-B217-43C2-A80D-C5D1CE805229}" sibTransId="{EA131C10-86ED-4E60-88FF-8D78130F8BFE}"/>
    <dgm:cxn modelId="{15EFFDD3-3B9C-4AAD-8CF6-D8051C14FB64}" type="presOf" srcId="{F9E735C6-3ACA-4F20-B123-5EC441179AF5}" destId="{CD161DFD-E114-4D93-8C53-704BE569C63A}" srcOrd="0" destOrd="0" presId="urn:microsoft.com/office/officeart/2008/layout/VerticalCurvedList"/>
    <dgm:cxn modelId="{8DB86E77-8AA9-4239-8460-FDCEF7621BB2}" srcId="{E7B3642C-9333-40AA-A8BA-2F42EB3B9E47}" destId="{F9E735C6-3ACA-4F20-B123-5EC441179AF5}" srcOrd="2" destOrd="0" parTransId="{226AFB1A-4227-42AE-8C0D-D4C716872765}" sibTransId="{21AF89D8-05A1-41EA-9993-310880E5705B}"/>
    <dgm:cxn modelId="{DD8D52BD-E968-4F32-BCE6-336AA7AEA0EA}" type="presOf" srcId="{BCE2322B-CEE0-47E6-B8A9-6C4243CE36B7}" destId="{E41D5785-29C1-459C-838F-F20975E008FC}" srcOrd="0" destOrd="0" presId="urn:microsoft.com/office/officeart/2008/layout/VerticalCurvedList"/>
    <dgm:cxn modelId="{82301CCA-C488-48BB-B22A-FFDA8603FFDB}" type="presOf" srcId="{D53045F2-8EB7-4168-A33F-23967404AB9F}" destId="{74585672-3A7E-4D12-B9B1-AE35782DC708}" srcOrd="0" destOrd="0" presId="urn:microsoft.com/office/officeart/2008/layout/VerticalCurvedList"/>
    <dgm:cxn modelId="{03B2D748-16DD-4FE6-A53E-89AB9551484F}" type="presOf" srcId="{EA131C10-86ED-4E60-88FF-8D78130F8BFE}" destId="{2DA97CB0-FBD9-449D-8C32-577499C5F962}" srcOrd="0" destOrd="0" presId="urn:microsoft.com/office/officeart/2008/layout/VerticalCurvedList"/>
    <dgm:cxn modelId="{67601222-C670-4F47-AD8C-38A3374833BB}" srcId="{E7B3642C-9333-40AA-A8BA-2F42EB3B9E47}" destId="{95508DBC-68AC-42CC-A47A-D705AF28D938}" srcOrd="3" destOrd="0" parTransId="{8A202A0C-FF2F-4A2C-8A0A-E6F6EB31D90A}" sibTransId="{5C83CE2D-E7D8-40D4-84D6-1C85FA6FCC50}"/>
    <dgm:cxn modelId="{37DB45D6-5C20-4D12-ACD4-A1328A7792EC}" type="presOf" srcId="{E7B3642C-9333-40AA-A8BA-2F42EB3B9E47}" destId="{B68C2070-438C-481A-8ADF-01C92A0DB8C3}" srcOrd="0" destOrd="0" presId="urn:microsoft.com/office/officeart/2008/layout/VerticalCurvedList"/>
    <dgm:cxn modelId="{9E228FE1-7D77-4CD1-B4F8-EC0C537C2D20}" type="presParOf" srcId="{B68C2070-438C-481A-8ADF-01C92A0DB8C3}" destId="{BCCC4A6B-E873-4074-A3CE-74FA396D57CD}" srcOrd="0" destOrd="0" presId="urn:microsoft.com/office/officeart/2008/layout/VerticalCurvedList"/>
    <dgm:cxn modelId="{DF6D3D45-BCB0-4614-93CB-16D6553C5695}" type="presParOf" srcId="{BCCC4A6B-E873-4074-A3CE-74FA396D57CD}" destId="{C3969BFD-59C5-4841-9044-447E04DF1FF4}" srcOrd="0" destOrd="0" presId="urn:microsoft.com/office/officeart/2008/layout/VerticalCurvedList"/>
    <dgm:cxn modelId="{D6D87C68-7E4A-4CE4-BE26-570DA55142DB}" type="presParOf" srcId="{C3969BFD-59C5-4841-9044-447E04DF1FF4}" destId="{F82949F6-A69A-40EF-AE4D-CD78F3A185B1}" srcOrd="0" destOrd="0" presId="urn:microsoft.com/office/officeart/2008/layout/VerticalCurvedList"/>
    <dgm:cxn modelId="{29BBC38B-0E60-4FE9-B980-24FAC55247D5}" type="presParOf" srcId="{C3969BFD-59C5-4841-9044-447E04DF1FF4}" destId="{2DA97CB0-FBD9-449D-8C32-577499C5F962}" srcOrd="1" destOrd="0" presId="urn:microsoft.com/office/officeart/2008/layout/VerticalCurvedList"/>
    <dgm:cxn modelId="{A8E6FB40-B656-4FDE-816C-7E31BC0FF75D}" type="presParOf" srcId="{C3969BFD-59C5-4841-9044-447E04DF1FF4}" destId="{CFAAFA65-7A7B-4E35-83F4-1507CE370246}" srcOrd="2" destOrd="0" presId="urn:microsoft.com/office/officeart/2008/layout/VerticalCurvedList"/>
    <dgm:cxn modelId="{7887E21F-2474-43C4-BB18-712DFE13BADB}" type="presParOf" srcId="{C3969BFD-59C5-4841-9044-447E04DF1FF4}" destId="{A1B2D8F9-33BD-42CB-AF6D-3DE6F914EC45}" srcOrd="3" destOrd="0" presId="urn:microsoft.com/office/officeart/2008/layout/VerticalCurvedList"/>
    <dgm:cxn modelId="{E9F4299B-A9B7-4DEE-8012-D30ABE0A202F}" type="presParOf" srcId="{BCCC4A6B-E873-4074-A3CE-74FA396D57CD}" destId="{E41D5785-29C1-459C-838F-F20975E008FC}" srcOrd="1" destOrd="0" presId="urn:microsoft.com/office/officeart/2008/layout/VerticalCurvedList"/>
    <dgm:cxn modelId="{1F6631F0-0502-4EAB-A86B-D957A178240D}" type="presParOf" srcId="{BCCC4A6B-E873-4074-A3CE-74FA396D57CD}" destId="{43B71D59-B9CA-4EF2-9C06-8B32FE64B401}" srcOrd="2" destOrd="0" presId="urn:microsoft.com/office/officeart/2008/layout/VerticalCurvedList"/>
    <dgm:cxn modelId="{D89A3D86-59A1-4144-9DC5-F574017AB109}" type="presParOf" srcId="{43B71D59-B9CA-4EF2-9C06-8B32FE64B401}" destId="{39D58039-3532-46CD-9D7E-28EDFD7B1DDE}" srcOrd="0" destOrd="0" presId="urn:microsoft.com/office/officeart/2008/layout/VerticalCurvedList"/>
    <dgm:cxn modelId="{D3D0CFF7-94AA-47E9-81FD-F998E7D5F318}" type="presParOf" srcId="{BCCC4A6B-E873-4074-A3CE-74FA396D57CD}" destId="{74585672-3A7E-4D12-B9B1-AE35782DC708}" srcOrd="3" destOrd="0" presId="urn:microsoft.com/office/officeart/2008/layout/VerticalCurvedList"/>
    <dgm:cxn modelId="{E15BE965-07BE-4DE5-9A5E-B813BEC1EC1D}" type="presParOf" srcId="{BCCC4A6B-E873-4074-A3CE-74FA396D57CD}" destId="{73E4909A-8414-4E7A-9C28-00EB253633F5}" srcOrd="4" destOrd="0" presId="urn:microsoft.com/office/officeart/2008/layout/VerticalCurvedList"/>
    <dgm:cxn modelId="{39F0640F-C66A-4FEF-AC4E-1901D7264873}" type="presParOf" srcId="{73E4909A-8414-4E7A-9C28-00EB253633F5}" destId="{6684BAC1-BED8-43BA-AB83-2BC1B1AABE34}" srcOrd="0" destOrd="0" presId="urn:microsoft.com/office/officeart/2008/layout/VerticalCurvedList"/>
    <dgm:cxn modelId="{4101B861-5FA7-4C10-B9C6-63FECD6B26AC}" type="presParOf" srcId="{BCCC4A6B-E873-4074-A3CE-74FA396D57CD}" destId="{CD161DFD-E114-4D93-8C53-704BE569C63A}" srcOrd="5" destOrd="0" presId="urn:microsoft.com/office/officeart/2008/layout/VerticalCurvedList"/>
    <dgm:cxn modelId="{C0E7C1C4-0C45-41CB-ABEA-BF45B4D5257B}" type="presParOf" srcId="{BCCC4A6B-E873-4074-A3CE-74FA396D57CD}" destId="{FAD2B116-45CB-4EB1-BBDF-2035948D96C5}" srcOrd="6" destOrd="0" presId="urn:microsoft.com/office/officeart/2008/layout/VerticalCurvedList"/>
    <dgm:cxn modelId="{7C85BFD8-27F0-4979-B408-7DE6B3CBAA37}" type="presParOf" srcId="{FAD2B116-45CB-4EB1-BBDF-2035948D96C5}" destId="{68D2AAA8-8B6A-4A61-BF53-A8C5DD9BC393}" srcOrd="0" destOrd="0" presId="urn:microsoft.com/office/officeart/2008/layout/VerticalCurvedList"/>
    <dgm:cxn modelId="{D6D5C866-9652-4F8B-A96E-ADF43940C951}" type="presParOf" srcId="{BCCC4A6B-E873-4074-A3CE-74FA396D57CD}" destId="{838AF85E-8D8F-4851-B703-553D222F51DF}" srcOrd="7" destOrd="0" presId="urn:microsoft.com/office/officeart/2008/layout/VerticalCurvedList"/>
    <dgm:cxn modelId="{24E89F64-46FE-4AAE-BF17-492CEE263C2A}" type="presParOf" srcId="{BCCC4A6B-E873-4074-A3CE-74FA396D57CD}" destId="{CA784963-58F4-41C9-B62F-1C0F05203EAB}" srcOrd="8" destOrd="0" presId="urn:microsoft.com/office/officeart/2008/layout/VerticalCurvedList"/>
    <dgm:cxn modelId="{F4571F2E-7329-470E-A86A-459E7272F2C4}" type="presParOf" srcId="{CA784963-58F4-41C9-B62F-1C0F05203EAB}" destId="{FDC6AC5D-7BEC-42C6-91F7-B014EE86188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1835B7-F1BC-4A2E-938A-F01449F7490A}" type="doc">
      <dgm:prSet loTypeId="urn:microsoft.com/office/officeart/2005/8/layout/cycle8" loCatId="cycle" qsTypeId="urn:microsoft.com/office/officeart/2005/8/quickstyle/3d1" qsCatId="3D" csTypeId="urn:microsoft.com/office/officeart/2005/8/colors/colorful5" csCatId="colorful" phldr="1"/>
      <dgm:spPr/>
    </dgm:pt>
    <dgm:pt modelId="{ABF52395-ACA5-4FF2-8161-17DB4B87104F}" type="pres">
      <dgm:prSet presAssocID="{521835B7-F1BC-4A2E-938A-F01449F7490A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B544CFEB-81C5-4394-9A07-B4EB57B0F162}" type="presOf" srcId="{521835B7-F1BC-4A2E-938A-F01449F7490A}" destId="{ABF52395-ACA5-4FF2-8161-17DB4B87104F}" srcOrd="0" destOrd="0" presId="urn:microsoft.com/office/officeart/2005/8/layout/cycle8"/>
  </dgm:cxnLst>
  <dgm:bg>
    <a:noFill/>
  </dgm:bg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142D7A-2EBE-4BA6-9115-A0591E7F811D}" type="doc">
      <dgm:prSet loTypeId="urn:microsoft.com/office/officeart/2005/8/layout/l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11AACF3-0755-44A7-B2BF-0C505A7A8658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000" dirty="0" smtClean="0"/>
            <a:t>UofK have built  links with selected medical school UG course leads to pilot slide sets in Term 1 of the 2019/2020 academic year</a:t>
          </a:r>
          <a:endParaRPr lang="en-US" sz="2000" dirty="0"/>
        </a:p>
      </dgm:t>
    </dgm:pt>
    <dgm:pt modelId="{493FB107-CAA8-4EE7-8B73-9A53C24D0F9F}" type="parTrans" cxnId="{0525D122-7FC0-470E-A888-154229962364}">
      <dgm:prSet/>
      <dgm:spPr/>
      <dgm:t>
        <a:bodyPr/>
        <a:lstStyle/>
        <a:p>
          <a:endParaRPr lang="en-US"/>
        </a:p>
      </dgm:t>
    </dgm:pt>
    <dgm:pt modelId="{570BCC7F-779E-4919-9F8B-F64BA90C3A6C}" type="sibTrans" cxnId="{0525D122-7FC0-470E-A888-154229962364}">
      <dgm:prSet/>
      <dgm:spPr/>
      <dgm:t>
        <a:bodyPr/>
        <a:lstStyle/>
        <a:p>
          <a:endParaRPr lang="en-US"/>
        </a:p>
      </dgm:t>
    </dgm:pt>
    <dgm:pt modelId="{2C61728D-1D6C-4630-AC69-1B5264AA51A3}">
      <dgm:prSet phldrT="[Text]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smtClean="0"/>
            <a:t>Prepared the piloting tools to gather evaluation &amp; feedback from the learners and the course tutors</a:t>
          </a:r>
          <a:endParaRPr lang="en-US" dirty="0"/>
        </a:p>
      </dgm:t>
    </dgm:pt>
    <dgm:pt modelId="{C7631586-7185-4C65-A05C-1AFC50ABCEA1}" type="parTrans" cxnId="{86EAFFBB-794A-4E54-B158-EF7D0901297E}">
      <dgm:prSet/>
      <dgm:spPr/>
      <dgm:t>
        <a:bodyPr/>
        <a:lstStyle/>
        <a:p>
          <a:endParaRPr lang="en-US"/>
        </a:p>
      </dgm:t>
    </dgm:pt>
    <dgm:pt modelId="{A1AC656F-2E3A-447D-82C5-0030A60F0AD9}" type="sibTrans" cxnId="{86EAFFBB-794A-4E54-B158-EF7D0901297E}">
      <dgm:prSet/>
      <dgm:spPr/>
      <dgm:t>
        <a:bodyPr/>
        <a:lstStyle/>
        <a:p>
          <a:endParaRPr lang="en-US"/>
        </a:p>
      </dgm:t>
    </dgm:pt>
    <dgm:pt modelId="{F4F9CC72-D6CA-482F-B725-8E20FF58C3A6}">
      <dgm:prSet phldrT="[Text]"/>
      <dgm:spPr>
        <a:solidFill>
          <a:srgbClr val="00B0F0">
            <a:alpha val="55000"/>
          </a:srgbClr>
        </a:solidFill>
      </dgm:spPr>
      <dgm:t>
        <a:bodyPr/>
        <a:lstStyle/>
        <a:p>
          <a:r>
            <a:rPr lang="en-US" dirty="0" smtClean="0"/>
            <a:t>Submitted UofK ethics application of the piloting tools</a:t>
          </a:r>
          <a:endParaRPr lang="en-US" dirty="0"/>
        </a:p>
      </dgm:t>
    </dgm:pt>
    <dgm:pt modelId="{21EE4A48-FC2E-4AA3-8F06-C665AA31FBDC}" type="parTrans" cxnId="{4ABABAB7-D677-4AB7-A136-682E628BC432}">
      <dgm:prSet/>
      <dgm:spPr/>
      <dgm:t>
        <a:bodyPr/>
        <a:lstStyle/>
        <a:p>
          <a:endParaRPr lang="en-US"/>
        </a:p>
      </dgm:t>
    </dgm:pt>
    <dgm:pt modelId="{2BB400D1-155E-42DD-A0E8-C3971E87C44F}" type="sibTrans" cxnId="{4ABABAB7-D677-4AB7-A136-682E628BC432}">
      <dgm:prSet/>
      <dgm:spPr/>
      <dgm:t>
        <a:bodyPr/>
        <a:lstStyle/>
        <a:p>
          <a:endParaRPr lang="en-US"/>
        </a:p>
      </dgm:t>
    </dgm:pt>
    <dgm:pt modelId="{1E8EABF0-FD76-4C46-8B3E-D9C30A22F525}">
      <dgm:prSet phldrT="[Text]" custT="1"/>
      <dgm:spPr>
        <a:solidFill>
          <a:schemeClr val="accent5">
            <a:hueOff val="-7353344"/>
            <a:satOff val="-10228"/>
            <a:lumOff val="-3922"/>
            <a:alpha val="78000"/>
          </a:schemeClr>
        </a:solidFill>
      </dgm:spPr>
      <dgm:t>
        <a:bodyPr/>
        <a:lstStyle/>
        <a:p>
          <a:r>
            <a:rPr lang="en-US" sz="2000" dirty="0" smtClean="0"/>
            <a:t>Prepared resources for the pilot &amp; maintained communication  with medical schools</a:t>
          </a:r>
          <a:endParaRPr lang="en-US" sz="2000" dirty="0"/>
        </a:p>
      </dgm:t>
    </dgm:pt>
    <dgm:pt modelId="{46F28D5B-4A68-4ABB-BA50-B7D8B04716C7}" type="parTrans" cxnId="{DC5C8930-615D-497C-BC05-822F1BE9BEED}">
      <dgm:prSet/>
      <dgm:spPr/>
      <dgm:t>
        <a:bodyPr/>
        <a:lstStyle/>
        <a:p>
          <a:endParaRPr lang="en-US"/>
        </a:p>
      </dgm:t>
    </dgm:pt>
    <dgm:pt modelId="{05A8C068-DB26-4F01-8D16-9921E7C13C36}" type="sibTrans" cxnId="{DC5C8930-615D-497C-BC05-822F1BE9BEED}">
      <dgm:prSet/>
      <dgm:spPr/>
      <dgm:t>
        <a:bodyPr/>
        <a:lstStyle/>
        <a:p>
          <a:endParaRPr lang="en-US"/>
        </a:p>
      </dgm:t>
    </dgm:pt>
    <dgm:pt modelId="{E335F734-7533-4DCF-A594-564FB0AF9243}">
      <dgm:prSet phldrT="[Text]"/>
      <dgm:spPr>
        <a:solidFill>
          <a:srgbClr val="FFFF00">
            <a:alpha val="51000"/>
          </a:srgbClr>
        </a:solidFill>
      </dgm:spPr>
      <dgm:t>
        <a:bodyPr/>
        <a:lstStyle/>
        <a:p>
          <a:r>
            <a:rPr lang="en-US" dirty="0" smtClean="0"/>
            <a:t>Pilot Kick Off</a:t>
          </a:r>
          <a:endParaRPr lang="en-US" dirty="0"/>
        </a:p>
      </dgm:t>
    </dgm:pt>
    <dgm:pt modelId="{728B08BD-8EA9-4C3C-919B-E0191DDFDE47}" type="parTrans" cxnId="{6F1DA572-211E-4149-ACC4-AAEBA235E4EC}">
      <dgm:prSet/>
      <dgm:spPr/>
      <dgm:t>
        <a:bodyPr/>
        <a:lstStyle/>
        <a:p>
          <a:endParaRPr lang="en-US"/>
        </a:p>
      </dgm:t>
    </dgm:pt>
    <dgm:pt modelId="{A9EB2254-09EC-4D68-93B2-4D399BF72DFD}" type="sibTrans" cxnId="{6F1DA572-211E-4149-ACC4-AAEBA235E4EC}">
      <dgm:prSet/>
      <dgm:spPr/>
      <dgm:t>
        <a:bodyPr/>
        <a:lstStyle/>
        <a:p>
          <a:endParaRPr lang="en-US"/>
        </a:p>
      </dgm:t>
    </dgm:pt>
    <dgm:pt modelId="{D26153C6-BDA7-48CE-B582-941BBBE1D32F}">
      <dgm:prSet phldrT="[Text]"/>
      <dgm:spPr>
        <a:solidFill>
          <a:srgbClr val="FFC000">
            <a:alpha val="73000"/>
          </a:srgbClr>
        </a:solidFill>
      </dgm:spPr>
      <dgm:t>
        <a:bodyPr/>
        <a:lstStyle/>
        <a:p>
          <a:r>
            <a:rPr lang="en-US" dirty="0" smtClean="0"/>
            <a:t>Pilot End Date</a:t>
          </a:r>
          <a:endParaRPr lang="en-US" dirty="0"/>
        </a:p>
      </dgm:t>
    </dgm:pt>
    <dgm:pt modelId="{F1B160D0-1FE5-4441-B40A-6CD61EA7078E}" type="parTrans" cxnId="{647E7F41-8A92-4331-B504-8A65FE997DAF}">
      <dgm:prSet/>
      <dgm:spPr/>
      <dgm:t>
        <a:bodyPr/>
        <a:lstStyle/>
        <a:p>
          <a:endParaRPr lang="en-US"/>
        </a:p>
      </dgm:t>
    </dgm:pt>
    <dgm:pt modelId="{794DD59C-1869-446C-8B06-D02BE9A742BE}" type="sibTrans" cxnId="{647E7F41-8A92-4331-B504-8A65FE997DAF}">
      <dgm:prSet/>
      <dgm:spPr/>
      <dgm:t>
        <a:bodyPr/>
        <a:lstStyle/>
        <a:p>
          <a:endParaRPr lang="en-US"/>
        </a:p>
      </dgm:t>
    </dgm:pt>
    <dgm:pt modelId="{EFBD4301-9F0A-4373-B9ED-F4FC2B39942E}">
      <dgm:prSet/>
      <dgm:spPr>
        <a:solidFill>
          <a:srgbClr val="00B050">
            <a:alpha val="62000"/>
          </a:srgbClr>
        </a:solidFill>
      </dgm:spPr>
      <dgm:t>
        <a:bodyPr/>
        <a:lstStyle/>
        <a:p>
          <a:r>
            <a:rPr lang="en-US" dirty="0" smtClean="0"/>
            <a:t>Shared the teaching materials &amp; slide sets with the UG medical course tutors and have documented their feedback</a:t>
          </a:r>
          <a:endParaRPr lang="en-US" dirty="0"/>
        </a:p>
      </dgm:t>
    </dgm:pt>
    <dgm:pt modelId="{1BCB5926-E427-4A4D-A7AE-66BA7A44F5F4}" type="parTrans" cxnId="{881D319E-A18A-4E7D-9AF4-4404FFA9BFA6}">
      <dgm:prSet/>
      <dgm:spPr/>
      <dgm:t>
        <a:bodyPr/>
        <a:lstStyle/>
        <a:p>
          <a:endParaRPr lang="en-US"/>
        </a:p>
      </dgm:t>
    </dgm:pt>
    <dgm:pt modelId="{F2CC3B88-4E29-43D7-8D5B-AC7B7A98D9B2}" type="sibTrans" cxnId="{881D319E-A18A-4E7D-9AF4-4404FFA9BFA6}">
      <dgm:prSet/>
      <dgm:spPr/>
      <dgm:t>
        <a:bodyPr/>
        <a:lstStyle/>
        <a:p>
          <a:endParaRPr lang="en-US"/>
        </a:p>
      </dgm:t>
    </dgm:pt>
    <dgm:pt modelId="{7F58E45C-1A16-420B-875D-0858AC4CE614}">
      <dgm:prSet/>
      <dgm:spPr>
        <a:solidFill>
          <a:srgbClr val="FF0000">
            <a:alpha val="73000"/>
          </a:srgbClr>
        </a:solidFill>
      </dgm:spPr>
      <dgm:t>
        <a:bodyPr/>
        <a:lstStyle/>
        <a:p>
          <a:r>
            <a:rPr lang="en-US" dirty="0" smtClean="0"/>
            <a:t>Write up final report</a:t>
          </a:r>
          <a:endParaRPr lang="en-US" dirty="0"/>
        </a:p>
      </dgm:t>
    </dgm:pt>
    <dgm:pt modelId="{499284F0-3469-43A1-B096-064655A56CB7}" type="parTrans" cxnId="{44B1FA57-05C9-4248-862A-2089CE6C126F}">
      <dgm:prSet/>
      <dgm:spPr/>
      <dgm:t>
        <a:bodyPr/>
        <a:lstStyle/>
        <a:p>
          <a:endParaRPr lang="en-US"/>
        </a:p>
      </dgm:t>
    </dgm:pt>
    <dgm:pt modelId="{1876C41D-2DE1-4116-A307-749A379ED334}" type="sibTrans" cxnId="{44B1FA57-05C9-4248-862A-2089CE6C126F}">
      <dgm:prSet/>
      <dgm:spPr/>
      <dgm:t>
        <a:bodyPr/>
        <a:lstStyle/>
        <a:p>
          <a:endParaRPr lang="en-US"/>
        </a:p>
      </dgm:t>
    </dgm:pt>
    <dgm:pt modelId="{121ACCBB-86AC-4DCB-8E0F-B59FB16E70BA}" type="pres">
      <dgm:prSet presAssocID="{59142D7A-2EBE-4BA6-9115-A0591E7F81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F73729-8781-4530-A1CC-84A1B82C6636}" type="pres">
      <dgm:prSet presAssocID="{A11AACF3-0755-44A7-B2BF-0C505A7A8658}" presName="vertFlow" presStyleCnt="0"/>
      <dgm:spPr/>
    </dgm:pt>
    <dgm:pt modelId="{07D7B993-A26D-462D-A457-0BBDF1A103B1}" type="pres">
      <dgm:prSet presAssocID="{A11AACF3-0755-44A7-B2BF-0C505A7A8658}" presName="header" presStyleLbl="node1" presStyleIdx="0" presStyleCnt="2" custScaleX="105961" custScaleY="120401"/>
      <dgm:spPr/>
      <dgm:t>
        <a:bodyPr/>
        <a:lstStyle/>
        <a:p>
          <a:endParaRPr lang="en-US"/>
        </a:p>
      </dgm:t>
    </dgm:pt>
    <dgm:pt modelId="{62D24E66-3FF9-4AA1-AFA9-E8262923CCD6}" type="pres">
      <dgm:prSet presAssocID="{C7631586-7185-4C65-A05C-1AFC50ABCEA1}" presName="parTrans" presStyleLbl="sibTrans2D1" presStyleIdx="0" presStyleCnt="6"/>
      <dgm:spPr/>
      <dgm:t>
        <a:bodyPr/>
        <a:lstStyle/>
        <a:p>
          <a:endParaRPr lang="en-US"/>
        </a:p>
      </dgm:t>
    </dgm:pt>
    <dgm:pt modelId="{9363D044-4F1D-40BA-BC41-7F44D6E74409}" type="pres">
      <dgm:prSet presAssocID="{2C61728D-1D6C-4630-AC69-1B5264AA51A3}" presName="child" presStyleLbl="alignAccFollow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6A27F-1A8E-4453-812B-A0965CD82CBD}" type="pres">
      <dgm:prSet presAssocID="{A1AC656F-2E3A-447D-82C5-0030A60F0AD9}" presName="sibTrans" presStyleLbl="sibTrans2D1" presStyleIdx="1" presStyleCnt="6"/>
      <dgm:spPr/>
      <dgm:t>
        <a:bodyPr/>
        <a:lstStyle/>
        <a:p>
          <a:endParaRPr lang="en-US"/>
        </a:p>
      </dgm:t>
    </dgm:pt>
    <dgm:pt modelId="{351D5C05-5EA9-4255-A708-9481153181C8}" type="pres">
      <dgm:prSet presAssocID="{F4F9CC72-D6CA-482F-B725-8E20FF58C3A6}" presName="child" presStyleLbl="alignAccFollow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61BAED-EF17-4FB4-8E7C-B95F1FBF580C}" type="pres">
      <dgm:prSet presAssocID="{2BB400D1-155E-42DD-A0E8-C3971E87C44F}" presName="sibTrans" presStyleLbl="sibTrans2D1" presStyleIdx="2" presStyleCnt="6"/>
      <dgm:spPr/>
      <dgm:t>
        <a:bodyPr/>
        <a:lstStyle/>
        <a:p>
          <a:endParaRPr lang="en-US"/>
        </a:p>
      </dgm:t>
    </dgm:pt>
    <dgm:pt modelId="{E5C24CF0-6A8E-462E-8774-FE2F123FFC94}" type="pres">
      <dgm:prSet presAssocID="{EFBD4301-9F0A-4373-B9ED-F4FC2B39942E}" presName="child" presStyleLbl="alignAccFollow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C953B-9AD0-45E0-925E-A4118849CFE5}" type="pres">
      <dgm:prSet presAssocID="{A11AACF3-0755-44A7-B2BF-0C505A7A8658}" presName="hSp" presStyleCnt="0"/>
      <dgm:spPr/>
    </dgm:pt>
    <dgm:pt modelId="{7FD0AB25-14B5-4B10-8D5C-37361C34D848}" type="pres">
      <dgm:prSet presAssocID="{1E8EABF0-FD76-4C46-8B3E-D9C30A22F525}" presName="vertFlow" presStyleCnt="0"/>
      <dgm:spPr/>
    </dgm:pt>
    <dgm:pt modelId="{87CD3730-ED76-4FAB-8210-CBFCCB5FF049}" type="pres">
      <dgm:prSet presAssocID="{1E8EABF0-FD76-4C46-8B3E-D9C30A22F525}" presName="header" presStyleLbl="node1" presStyleIdx="1" presStyleCnt="2"/>
      <dgm:spPr/>
      <dgm:t>
        <a:bodyPr/>
        <a:lstStyle/>
        <a:p>
          <a:endParaRPr lang="en-US"/>
        </a:p>
      </dgm:t>
    </dgm:pt>
    <dgm:pt modelId="{C60ACFA6-7192-4F2C-854A-2BE7DF2899BE}" type="pres">
      <dgm:prSet presAssocID="{728B08BD-8EA9-4C3C-919B-E0191DDFDE47}" presName="parTrans" presStyleLbl="sibTrans2D1" presStyleIdx="3" presStyleCnt="6"/>
      <dgm:spPr/>
      <dgm:t>
        <a:bodyPr/>
        <a:lstStyle/>
        <a:p>
          <a:endParaRPr lang="en-US"/>
        </a:p>
      </dgm:t>
    </dgm:pt>
    <dgm:pt modelId="{343AE569-E197-455D-BC1B-F32B6D1F8548}" type="pres">
      <dgm:prSet presAssocID="{E335F734-7533-4DCF-A594-564FB0AF9243}" presName="child" presStyleLbl="alignAccFollow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7A7A9-B51C-4928-AD17-85221954A9BC}" type="pres">
      <dgm:prSet presAssocID="{A9EB2254-09EC-4D68-93B2-4D399BF72DFD}" presName="sibTrans" presStyleLbl="sibTrans2D1" presStyleIdx="4" presStyleCnt="6"/>
      <dgm:spPr/>
      <dgm:t>
        <a:bodyPr/>
        <a:lstStyle/>
        <a:p>
          <a:endParaRPr lang="en-US"/>
        </a:p>
      </dgm:t>
    </dgm:pt>
    <dgm:pt modelId="{A60D436F-4FC0-4D87-98CE-6EB943363534}" type="pres">
      <dgm:prSet presAssocID="{D26153C6-BDA7-48CE-B582-941BBBE1D32F}" presName="child" presStyleLbl="alignAccFollow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2B558-C126-4BF6-B4A8-7E02D8614F5A}" type="pres">
      <dgm:prSet presAssocID="{794DD59C-1869-446C-8B06-D02BE9A742BE}" presName="sibTrans" presStyleLbl="sibTrans2D1" presStyleIdx="5" presStyleCnt="6"/>
      <dgm:spPr/>
      <dgm:t>
        <a:bodyPr/>
        <a:lstStyle/>
        <a:p>
          <a:endParaRPr lang="en-US"/>
        </a:p>
      </dgm:t>
    </dgm:pt>
    <dgm:pt modelId="{C741FCE6-6B66-45EA-92DA-2A65AE085CF0}" type="pres">
      <dgm:prSet presAssocID="{7F58E45C-1A16-420B-875D-0858AC4CE614}" presName="child" presStyleLbl="alignAccFollow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1DA572-211E-4149-ACC4-AAEBA235E4EC}" srcId="{1E8EABF0-FD76-4C46-8B3E-D9C30A22F525}" destId="{E335F734-7533-4DCF-A594-564FB0AF9243}" srcOrd="0" destOrd="0" parTransId="{728B08BD-8EA9-4C3C-919B-E0191DDFDE47}" sibTransId="{A9EB2254-09EC-4D68-93B2-4D399BF72DFD}"/>
    <dgm:cxn modelId="{70056D15-DB3A-4C2D-9F6F-67820C5CCCC6}" type="presOf" srcId="{728B08BD-8EA9-4C3C-919B-E0191DDFDE47}" destId="{C60ACFA6-7192-4F2C-854A-2BE7DF2899BE}" srcOrd="0" destOrd="0" presId="urn:microsoft.com/office/officeart/2005/8/layout/lProcess1"/>
    <dgm:cxn modelId="{4ABABAB7-D677-4AB7-A136-682E628BC432}" srcId="{A11AACF3-0755-44A7-B2BF-0C505A7A8658}" destId="{F4F9CC72-D6CA-482F-B725-8E20FF58C3A6}" srcOrd="1" destOrd="0" parTransId="{21EE4A48-FC2E-4AA3-8F06-C665AA31FBDC}" sibTransId="{2BB400D1-155E-42DD-A0E8-C3971E87C44F}"/>
    <dgm:cxn modelId="{3FB55807-5AC0-42B6-BBC1-10AF4DD58B33}" type="presOf" srcId="{EFBD4301-9F0A-4373-B9ED-F4FC2B39942E}" destId="{E5C24CF0-6A8E-462E-8774-FE2F123FFC94}" srcOrd="0" destOrd="0" presId="urn:microsoft.com/office/officeart/2005/8/layout/lProcess1"/>
    <dgm:cxn modelId="{2322054D-141C-4DB3-AAB9-64EA4B5AC1DC}" type="presOf" srcId="{7F58E45C-1A16-420B-875D-0858AC4CE614}" destId="{C741FCE6-6B66-45EA-92DA-2A65AE085CF0}" srcOrd="0" destOrd="0" presId="urn:microsoft.com/office/officeart/2005/8/layout/lProcess1"/>
    <dgm:cxn modelId="{44B1FA57-05C9-4248-862A-2089CE6C126F}" srcId="{1E8EABF0-FD76-4C46-8B3E-D9C30A22F525}" destId="{7F58E45C-1A16-420B-875D-0858AC4CE614}" srcOrd="2" destOrd="0" parTransId="{499284F0-3469-43A1-B096-064655A56CB7}" sibTransId="{1876C41D-2DE1-4116-A307-749A379ED334}"/>
    <dgm:cxn modelId="{86EAFFBB-794A-4E54-B158-EF7D0901297E}" srcId="{A11AACF3-0755-44A7-B2BF-0C505A7A8658}" destId="{2C61728D-1D6C-4630-AC69-1B5264AA51A3}" srcOrd="0" destOrd="0" parTransId="{C7631586-7185-4C65-A05C-1AFC50ABCEA1}" sibTransId="{A1AC656F-2E3A-447D-82C5-0030A60F0AD9}"/>
    <dgm:cxn modelId="{DC5C8930-615D-497C-BC05-822F1BE9BEED}" srcId="{59142D7A-2EBE-4BA6-9115-A0591E7F811D}" destId="{1E8EABF0-FD76-4C46-8B3E-D9C30A22F525}" srcOrd="1" destOrd="0" parTransId="{46F28D5B-4A68-4ABB-BA50-B7D8B04716C7}" sibTransId="{05A8C068-DB26-4F01-8D16-9921E7C13C36}"/>
    <dgm:cxn modelId="{8FBDD50D-D1E2-466E-BADC-7CAF26CA255C}" type="presOf" srcId="{59142D7A-2EBE-4BA6-9115-A0591E7F811D}" destId="{121ACCBB-86AC-4DCB-8E0F-B59FB16E70BA}" srcOrd="0" destOrd="0" presId="urn:microsoft.com/office/officeart/2005/8/layout/lProcess1"/>
    <dgm:cxn modelId="{B29C3B4D-8975-4C91-9F7B-1EC64FAA70DA}" type="presOf" srcId="{D26153C6-BDA7-48CE-B582-941BBBE1D32F}" destId="{A60D436F-4FC0-4D87-98CE-6EB943363534}" srcOrd="0" destOrd="0" presId="urn:microsoft.com/office/officeart/2005/8/layout/lProcess1"/>
    <dgm:cxn modelId="{B1D01BBC-7865-4D37-9CA5-00ADA5462A17}" type="presOf" srcId="{794DD59C-1869-446C-8B06-D02BE9A742BE}" destId="{B612B558-C126-4BF6-B4A8-7E02D8614F5A}" srcOrd="0" destOrd="0" presId="urn:microsoft.com/office/officeart/2005/8/layout/lProcess1"/>
    <dgm:cxn modelId="{A820BFF5-7701-4570-8318-0D2AA2D311A8}" type="presOf" srcId="{A9EB2254-09EC-4D68-93B2-4D399BF72DFD}" destId="{6A27A7A9-B51C-4928-AD17-85221954A9BC}" srcOrd="0" destOrd="0" presId="urn:microsoft.com/office/officeart/2005/8/layout/lProcess1"/>
    <dgm:cxn modelId="{E16DAE3C-B3EB-405A-A008-88EE854E8A2D}" type="presOf" srcId="{2BB400D1-155E-42DD-A0E8-C3971E87C44F}" destId="{4C61BAED-EF17-4FB4-8E7C-B95F1FBF580C}" srcOrd="0" destOrd="0" presId="urn:microsoft.com/office/officeart/2005/8/layout/lProcess1"/>
    <dgm:cxn modelId="{0525D122-7FC0-470E-A888-154229962364}" srcId="{59142D7A-2EBE-4BA6-9115-A0591E7F811D}" destId="{A11AACF3-0755-44A7-B2BF-0C505A7A8658}" srcOrd="0" destOrd="0" parTransId="{493FB107-CAA8-4EE7-8B73-9A53C24D0F9F}" sibTransId="{570BCC7F-779E-4919-9F8B-F64BA90C3A6C}"/>
    <dgm:cxn modelId="{64D628E0-35B4-4ADD-83BB-9F427EF1226E}" type="presOf" srcId="{A11AACF3-0755-44A7-B2BF-0C505A7A8658}" destId="{07D7B993-A26D-462D-A457-0BBDF1A103B1}" srcOrd="0" destOrd="0" presId="urn:microsoft.com/office/officeart/2005/8/layout/lProcess1"/>
    <dgm:cxn modelId="{2B2764C9-C908-4FEB-BDF5-88B9D4CAFF32}" type="presOf" srcId="{C7631586-7185-4C65-A05C-1AFC50ABCEA1}" destId="{62D24E66-3FF9-4AA1-AFA9-E8262923CCD6}" srcOrd="0" destOrd="0" presId="urn:microsoft.com/office/officeart/2005/8/layout/lProcess1"/>
    <dgm:cxn modelId="{9C51438D-DC82-4932-8F92-BE8B680E8197}" type="presOf" srcId="{2C61728D-1D6C-4630-AC69-1B5264AA51A3}" destId="{9363D044-4F1D-40BA-BC41-7F44D6E74409}" srcOrd="0" destOrd="0" presId="urn:microsoft.com/office/officeart/2005/8/layout/lProcess1"/>
    <dgm:cxn modelId="{647E7F41-8A92-4331-B504-8A65FE997DAF}" srcId="{1E8EABF0-FD76-4C46-8B3E-D9C30A22F525}" destId="{D26153C6-BDA7-48CE-B582-941BBBE1D32F}" srcOrd="1" destOrd="0" parTransId="{F1B160D0-1FE5-4441-B40A-6CD61EA7078E}" sibTransId="{794DD59C-1869-446C-8B06-D02BE9A742BE}"/>
    <dgm:cxn modelId="{0AEE0B80-E13F-4E2D-88B2-46F9B93A9C96}" type="presOf" srcId="{E335F734-7533-4DCF-A594-564FB0AF9243}" destId="{343AE569-E197-455D-BC1B-F32B6D1F8548}" srcOrd="0" destOrd="0" presId="urn:microsoft.com/office/officeart/2005/8/layout/lProcess1"/>
    <dgm:cxn modelId="{881D319E-A18A-4E7D-9AF4-4404FFA9BFA6}" srcId="{A11AACF3-0755-44A7-B2BF-0C505A7A8658}" destId="{EFBD4301-9F0A-4373-B9ED-F4FC2B39942E}" srcOrd="2" destOrd="0" parTransId="{1BCB5926-E427-4A4D-A7AE-66BA7A44F5F4}" sibTransId="{F2CC3B88-4E29-43D7-8D5B-AC7B7A98D9B2}"/>
    <dgm:cxn modelId="{5106D22F-ACC6-4FEC-9022-1E8727FE0F3F}" type="presOf" srcId="{1E8EABF0-FD76-4C46-8B3E-D9C30A22F525}" destId="{87CD3730-ED76-4FAB-8210-CBFCCB5FF049}" srcOrd="0" destOrd="0" presId="urn:microsoft.com/office/officeart/2005/8/layout/lProcess1"/>
    <dgm:cxn modelId="{19B4A614-D45D-40C4-9753-BB18A072B9E6}" type="presOf" srcId="{F4F9CC72-D6CA-482F-B725-8E20FF58C3A6}" destId="{351D5C05-5EA9-4255-A708-9481153181C8}" srcOrd="0" destOrd="0" presId="urn:microsoft.com/office/officeart/2005/8/layout/lProcess1"/>
    <dgm:cxn modelId="{0512F59A-D46C-4A26-A098-14BAEECFD1E5}" type="presOf" srcId="{A1AC656F-2E3A-447D-82C5-0030A60F0AD9}" destId="{C596A27F-1A8E-4453-812B-A0965CD82CBD}" srcOrd="0" destOrd="0" presId="urn:microsoft.com/office/officeart/2005/8/layout/lProcess1"/>
    <dgm:cxn modelId="{FC65FA97-8CEC-45AD-8157-BF0D53B03CEF}" type="presParOf" srcId="{121ACCBB-86AC-4DCB-8E0F-B59FB16E70BA}" destId="{99F73729-8781-4530-A1CC-84A1B82C6636}" srcOrd="0" destOrd="0" presId="urn:microsoft.com/office/officeart/2005/8/layout/lProcess1"/>
    <dgm:cxn modelId="{F210FA70-9762-4B25-8901-E3F8B49B0422}" type="presParOf" srcId="{99F73729-8781-4530-A1CC-84A1B82C6636}" destId="{07D7B993-A26D-462D-A457-0BBDF1A103B1}" srcOrd="0" destOrd="0" presId="urn:microsoft.com/office/officeart/2005/8/layout/lProcess1"/>
    <dgm:cxn modelId="{6209D738-4E89-4361-B70A-AC3728CFD11E}" type="presParOf" srcId="{99F73729-8781-4530-A1CC-84A1B82C6636}" destId="{62D24E66-3FF9-4AA1-AFA9-E8262923CCD6}" srcOrd="1" destOrd="0" presId="urn:microsoft.com/office/officeart/2005/8/layout/lProcess1"/>
    <dgm:cxn modelId="{2FF4E96B-9B1D-4B6A-9CEF-4587A96CA534}" type="presParOf" srcId="{99F73729-8781-4530-A1CC-84A1B82C6636}" destId="{9363D044-4F1D-40BA-BC41-7F44D6E74409}" srcOrd="2" destOrd="0" presId="urn:microsoft.com/office/officeart/2005/8/layout/lProcess1"/>
    <dgm:cxn modelId="{EFBCAE05-1A40-4BE9-8B90-80B4C2BAB79D}" type="presParOf" srcId="{99F73729-8781-4530-A1CC-84A1B82C6636}" destId="{C596A27F-1A8E-4453-812B-A0965CD82CBD}" srcOrd="3" destOrd="0" presId="urn:microsoft.com/office/officeart/2005/8/layout/lProcess1"/>
    <dgm:cxn modelId="{5075E9A4-4C11-4D8A-914D-DE6788BF3C17}" type="presParOf" srcId="{99F73729-8781-4530-A1CC-84A1B82C6636}" destId="{351D5C05-5EA9-4255-A708-9481153181C8}" srcOrd="4" destOrd="0" presId="urn:microsoft.com/office/officeart/2005/8/layout/lProcess1"/>
    <dgm:cxn modelId="{813179E2-7C0E-499C-978F-300A2C143879}" type="presParOf" srcId="{99F73729-8781-4530-A1CC-84A1B82C6636}" destId="{4C61BAED-EF17-4FB4-8E7C-B95F1FBF580C}" srcOrd="5" destOrd="0" presId="urn:microsoft.com/office/officeart/2005/8/layout/lProcess1"/>
    <dgm:cxn modelId="{9F0B7CFD-29BF-481F-83E4-FFEEFE362F64}" type="presParOf" srcId="{99F73729-8781-4530-A1CC-84A1B82C6636}" destId="{E5C24CF0-6A8E-462E-8774-FE2F123FFC94}" srcOrd="6" destOrd="0" presId="urn:microsoft.com/office/officeart/2005/8/layout/lProcess1"/>
    <dgm:cxn modelId="{F4EFD592-657C-4B64-B331-CB2512953BB7}" type="presParOf" srcId="{121ACCBB-86AC-4DCB-8E0F-B59FB16E70BA}" destId="{C7AC953B-9AD0-45E0-925E-A4118849CFE5}" srcOrd="1" destOrd="0" presId="urn:microsoft.com/office/officeart/2005/8/layout/lProcess1"/>
    <dgm:cxn modelId="{14121E3C-82C9-43B2-842B-99A1041CE479}" type="presParOf" srcId="{121ACCBB-86AC-4DCB-8E0F-B59FB16E70BA}" destId="{7FD0AB25-14B5-4B10-8D5C-37361C34D848}" srcOrd="2" destOrd="0" presId="urn:microsoft.com/office/officeart/2005/8/layout/lProcess1"/>
    <dgm:cxn modelId="{D88FE83A-0E38-4C36-B41D-64CCE59F8AAC}" type="presParOf" srcId="{7FD0AB25-14B5-4B10-8D5C-37361C34D848}" destId="{87CD3730-ED76-4FAB-8210-CBFCCB5FF049}" srcOrd="0" destOrd="0" presId="urn:microsoft.com/office/officeart/2005/8/layout/lProcess1"/>
    <dgm:cxn modelId="{5BDCE0B3-89D5-43D6-831B-A1641720F5E6}" type="presParOf" srcId="{7FD0AB25-14B5-4B10-8D5C-37361C34D848}" destId="{C60ACFA6-7192-4F2C-854A-2BE7DF2899BE}" srcOrd="1" destOrd="0" presId="urn:microsoft.com/office/officeart/2005/8/layout/lProcess1"/>
    <dgm:cxn modelId="{6F262B33-139E-4B1E-A528-9B6AE46B2FBD}" type="presParOf" srcId="{7FD0AB25-14B5-4B10-8D5C-37361C34D848}" destId="{343AE569-E197-455D-BC1B-F32B6D1F8548}" srcOrd="2" destOrd="0" presId="urn:microsoft.com/office/officeart/2005/8/layout/lProcess1"/>
    <dgm:cxn modelId="{418D54FA-2E73-42EC-B1B6-17B560EA84F1}" type="presParOf" srcId="{7FD0AB25-14B5-4B10-8D5C-37361C34D848}" destId="{6A27A7A9-B51C-4928-AD17-85221954A9BC}" srcOrd="3" destOrd="0" presId="urn:microsoft.com/office/officeart/2005/8/layout/lProcess1"/>
    <dgm:cxn modelId="{F295A3E5-BFC7-43CC-916E-762CF4150FC2}" type="presParOf" srcId="{7FD0AB25-14B5-4B10-8D5C-37361C34D848}" destId="{A60D436F-4FC0-4D87-98CE-6EB943363534}" srcOrd="4" destOrd="0" presId="urn:microsoft.com/office/officeart/2005/8/layout/lProcess1"/>
    <dgm:cxn modelId="{0F7CC723-B993-4B5C-9AF2-F72C3E672217}" type="presParOf" srcId="{7FD0AB25-14B5-4B10-8D5C-37361C34D848}" destId="{B612B558-C126-4BF6-B4A8-7E02D8614F5A}" srcOrd="5" destOrd="0" presId="urn:microsoft.com/office/officeart/2005/8/layout/lProcess1"/>
    <dgm:cxn modelId="{CFB09A3D-E330-4D4E-9AC8-3AFAD28CD3D0}" type="presParOf" srcId="{7FD0AB25-14B5-4B10-8D5C-37361C34D848}" destId="{C741FCE6-6B66-45EA-92DA-2A65AE085CF0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E6EEC7-8091-4C8B-AAF5-DEFFCB851D0F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</dgm:pt>
    <dgm:pt modelId="{C9D57D9B-496A-4A6A-94F3-D7A1C6DB1D06}">
      <dgm:prSet phldrT="[Text]"/>
      <dgm:spPr/>
      <dgm:t>
        <a:bodyPr/>
        <a:lstStyle/>
        <a:p>
          <a:r>
            <a:rPr lang="en-US" b="1" u="none" dirty="0" smtClean="0"/>
            <a:t>Ex</a:t>
          </a:r>
          <a:r>
            <a:rPr lang="en-US" b="1" dirty="0" smtClean="0"/>
            <a:t>ternal </a:t>
          </a:r>
          <a:r>
            <a:rPr lang="en-US" b="1" u="sng" dirty="0" smtClean="0"/>
            <a:t>A</a:t>
          </a:r>
          <a:r>
            <a:rPr lang="en-US" b="1" dirty="0" smtClean="0"/>
            <a:t>cademic </a:t>
          </a:r>
          <a:r>
            <a:rPr lang="en-US" b="1" u="sng" dirty="0" smtClean="0"/>
            <a:t>P</a:t>
          </a:r>
          <a:r>
            <a:rPr lang="en-US" b="1" dirty="0" smtClean="0"/>
            <a:t>anel </a:t>
          </a:r>
          <a:r>
            <a:rPr lang="en-US" b="1" u="sng" dirty="0" smtClean="0"/>
            <a:t>S</a:t>
          </a:r>
          <a:r>
            <a:rPr lang="en-US" b="1" dirty="0" smtClean="0"/>
            <a:t>teering (EX-APS) Group: Engage in partnerships with professionals</a:t>
          </a:r>
          <a:endParaRPr lang="en-US" b="1" dirty="0"/>
        </a:p>
      </dgm:t>
    </dgm:pt>
    <dgm:pt modelId="{748A0EFF-873E-4309-BD9A-E9C0E151A139}" type="parTrans" cxnId="{FADC6F63-A6E4-48E0-92D3-14E51715669D}">
      <dgm:prSet/>
      <dgm:spPr/>
      <dgm:t>
        <a:bodyPr/>
        <a:lstStyle/>
        <a:p>
          <a:endParaRPr lang="en-US"/>
        </a:p>
      </dgm:t>
    </dgm:pt>
    <dgm:pt modelId="{9E7199CD-5A8A-4C6F-977C-6094006D360E}" type="sibTrans" cxnId="{FADC6F63-A6E4-48E0-92D3-14E51715669D}">
      <dgm:prSet/>
      <dgm:spPr/>
      <dgm:t>
        <a:bodyPr/>
        <a:lstStyle/>
        <a:p>
          <a:endParaRPr lang="en-US"/>
        </a:p>
      </dgm:t>
    </dgm:pt>
    <dgm:pt modelId="{553CC985-32FC-41DC-9EA1-C46D68B6D94D}">
      <dgm:prSet phldrT="[Text]"/>
      <dgm:spPr/>
      <dgm:t>
        <a:bodyPr/>
        <a:lstStyle/>
        <a:p>
          <a:r>
            <a:rPr lang="en-US" b="1" u="sng" dirty="0" smtClean="0"/>
            <a:t>H</a:t>
          </a:r>
          <a:r>
            <a:rPr lang="en-US" b="1" dirty="0" smtClean="0"/>
            <a:t>ealth </a:t>
          </a:r>
          <a:r>
            <a:rPr lang="en-US" b="1" u="sng" dirty="0" smtClean="0"/>
            <a:t>a</a:t>
          </a:r>
          <a:r>
            <a:rPr lang="en-US" b="1" dirty="0" smtClean="0"/>
            <a:t>nd </a:t>
          </a:r>
          <a:r>
            <a:rPr lang="en-US" b="1" u="sng" dirty="0" smtClean="0"/>
            <a:t>W</a:t>
          </a:r>
          <a:r>
            <a:rPr lang="en-US" b="1" dirty="0" smtClean="0"/>
            <a:t>ork </a:t>
          </a:r>
          <a:r>
            <a:rPr lang="en-US" b="1" u="sng" dirty="0" smtClean="0"/>
            <a:t>C</a:t>
          </a:r>
          <a:r>
            <a:rPr lang="en-US" b="1" dirty="0" smtClean="0"/>
            <a:t>urriculum (HaWC) Group: Co-design &amp; Co-create</a:t>
          </a:r>
          <a:endParaRPr lang="en-US" b="1" dirty="0"/>
        </a:p>
      </dgm:t>
    </dgm:pt>
    <dgm:pt modelId="{685DA17A-16EF-460A-8651-0F3A6CAD4788}" type="parTrans" cxnId="{C7F8C5AA-CD37-415A-8711-6FAB2AC501B5}">
      <dgm:prSet/>
      <dgm:spPr/>
      <dgm:t>
        <a:bodyPr/>
        <a:lstStyle/>
        <a:p>
          <a:endParaRPr lang="en-US"/>
        </a:p>
      </dgm:t>
    </dgm:pt>
    <dgm:pt modelId="{4BEA4270-E78B-454B-BA01-1853409FB265}" type="sibTrans" cxnId="{C7F8C5AA-CD37-415A-8711-6FAB2AC501B5}">
      <dgm:prSet/>
      <dgm:spPr/>
      <dgm:t>
        <a:bodyPr/>
        <a:lstStyle/>
        <a:p>
          <a:endParaRPr lang="en-US"/>
        </a:p>
      </dgm:t>
    </dgm:pt>
    <dgm:pt modelId="{8A4E77DA-56E0-42B3-AC4D-62B381EE0DE8}">
      <dgm:prSet phldrT="[Text]"/>
      <dgm:spPr/>
      <dgm:t>
        <a:bodyPr/>
        <a:lstStyle/>
        <a:p>
          <a:r>
            <a:rPr lang="en-US" b="1" dirty="0" smtClean="0"/>
            <a:t>Central Research Team Hub: University of Kent</a:t>
          </a:r>
          <a:endParaRPr lang="en-US" b="1" dirty="0"/>
        </a:p>
      </dgm:t>
    </dgm:pt>
    <dgm:pt modelId="{4053FEE1-4700-4B52-B1E4-9EB3CE47634A}" type="parTrans" cxnId="{F14AF1EA-35C0-49C2-99C4-56AF5816C5CA}">
      <dgm:prSet/>
      <dgm:spPr/>
      <dgm:t>
        <a:bodyPr/>
        <a:lstStyle/>
        <a:p>
          <a:endParaRPr lang="en-US"/>
        </a:p>
      </dgm:t>
    </dgm:pt>
    <dgm:pt modelId="{C1FFB502-AA30-4C83-9C35-0D0E1884CAA6}" type="sibTrans" cxnId="{F14AF1EA-35C0-49C2-99C4-56AF5816C5CA}">
      <dgm:prSet/>
      <dgm:spPr/>
      <dgm:t>
        <a:bodyPr/>
        <a:lstStyle/>
        <a:p>
          <a:endParaRPr lang="en-US"/>
        </a:p>
      </dgm:t>
    </dgm:pt>
    <dgm:pt modelId="{A336B969-133C-420D-ABC7-2B67AEB06F28}" type="pres">
      <dgm:prSet presAssocID="{AEE6EEC7-8091-4C8B-AAF5-DEFFCB851D0F}" presName="compositeShape" presStyleCnt="0">
        <dgm:presLayoutVars>
          <dgm:chMax val="7"/>
          <dgm:dir/>
          <dgm:resizeHandles val="exact"/>
        </dgm:presLayoutVars>
      </dgm:prSet>
      <dgm:spPr/>
    </dgm:pt>
    <dgm:pt modelId="{D30EC0A3-9012-479F-9D59-C5E3B2E0273A}" type="pres">
      <dgm:prSet presAssocID="{AEE6EEC7-8091-4C8B-AAF5-DEFFCB851D0F}" presName="wedge1" presStyleLbl="node1" presStyleIdx="0" presStyleCnt="3"/>
      <dgm:spPr/>
      <dgm:t>
        <a:bodyPr/>
        <a:lstStyle/>
        <a:p>
          <a:endParaRPr lang="en-US"/>
        </a:p>
      </dgm:t>
    </dgm:pt>
    <dgm:pt modelId="{69D33455-7354-4122-80FC-48445E42DBF5}" type="pres">
      <dgm:prSet presAssocID="{AEE6EEC7-8091-4C8B-AAF5-DEFFCB851D0F}" presName="dummy1a" presStyleCnt="0"/>
      <dgm:spPr/>
    </dgm:pt>
    <dgm:pt modelId="{A9FE3233-FD4C-405F-9FDF-E3A6DF499F7B}" type="pres">
      <dgm:prSet presAssocID="{AEE6EEC7-8091-4C8B-AAF5-DEFFCB851D0F}" presName="dummy1b" presStyleCnt="0"/>
      <dgm:spPr/>
    </dgm:pt>
    <dgm:pt modelId="{E7050690-D66A-424E-8446-49448F1AC342}" type="pres">
      <dgm:prSet presAssocID="{AEE6EEC7-8091-4C8B-AAF5-DEFFCB851D0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D2715-E206-491F-91D7-51B691E51E4B}" type="pres">
      <dgm:prSet presAssocID="{AEE6EEC7-8091-4C8B-AAF5-DEFFCB851D0F}" presName="wedge2" presStyleLbl="node1" presStyleIdx="1" presStyleCnt="3"/>
      <dgm:spPr/>
      <dgm:t>
        <a:bodyPr/>
        <a:lstStyle/>
        <a:p>
          <a:endParaRPr lang="en-US"/>
        </a:p>
      </dgm:t>
    </dgm:pt>
    <dgm:pt modelId="{A0AEDD90-CEEB-4A3B-98E5-D6278CBA1AB9}" type="pres">
      <dgm:prSet presAssocID="{AEE6EEC7-8091-4C8B-AAF5-DEFFCB851D0F}" presName="dummy2a" presStyleCnt="0"/>
      <dgm:spPr/>
    </dgm:pt>
    <dgm:pt modelId="{DDAD6BFB-6036-45F7-93CD-1587E1396751}" type="pres">
      <dgm:prSet presAssocID="{AEE6EEC7-8091-4C8B-AAF5-DEFFCB851D0F}" presName="dummy2b" presStyleCnt="0"/>
      <dgm:spPr/>
    </dgm:pt>
    <dgm:pt modelId="{94C534BB-ECAA-424B-BE64-E66101C8A0B1}" type="pres">
      <dgm:prSet presAssocID="{AEE6EEC7-8091-4C8B-AAF5-DEFFCB851D0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B4BEB-4F13-41FD-8CEF-9D74AB893123}" type="pres">
      <dgm:prSet presAssocID="{AEE6EEC7-8091-4C8B-AAF5-DEFFCB851D0F}" presName="wedge3" presStyleLbl="node1" presStyleIdx="2" presStyleCnt="3"/>
      <dgm:spPr/>
      <dgm:t>
        <a:bodyPr/>
        <a:lstStyle/>
        <a:p>
          <a:endParaRPr lang="en-US"/>
        </a:p>
      </dgm:t>
    </dgm:pt>
    <dgm:pt modelId="{9CD28E60-E7ED-4145-9FB3-4454347061B1}" type="pres">
      <dgm:prSet presAssocID="{AEE6EEC7-8091-4C8B-AAF5-DEFFCB851D0F}" presName="dummy3a" presStyleCnt="0"/>
      <dgm:spPr/>
    </dgm:pt>
    <dgm:pt modelId="{613E9447-27F7-4233-B388-67C677BE9B0A}" type="pres">
      <dgm:prSet presAssocID="{AEE6EEC7-8091-4C8B-AAF5-DEFFCB851D0F}" presName="dummy3b" presStyleCnt="0"/>
      <dgm:spPr/>
    </dgm:pt>
    <dgm:pt modelId="{C4844C29-4448-496A-931D-3CC87977DBFB}" type="pres">
      <dgm:prSet presAssocID="{AEE6EEC7-8091-4C8B-AAF5-DEFFCB851D0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C2DB4E-AE1F-40E5-AADC-87310B7C7D02}" type="pres">
      <dgm:prSet presAssocID="{9E7199CD-5A8A-4C6F-977C-6094006D360E}" presName="arrowWedge1" presStyleLbl="fgSibTrans2D1" presStyleIdx="0" presStyleCnt="3"/>
      <dgm:spPr/>
    </dgm:pt>
    <dgm:pt modelId="{2AF61E69-91BB-46E6-8704-E5656ADD475F}" type="pres">
      <dgm:prSet presAssocID="{4BEA4270-E78B-454B-BA01-1853409FB265}" presName="arrowWedge2" presStyleLbl="fgSibTrans2D1" presStyleIdx="1" presStyleCnt="3"/>
      <dgm:spPr/>
    </dgm:pt>
    <dgm:pt modelId="{2DFA0C86-D72D-40EB-882D-B21710CA6DE3}" type="pres">
      <dgm:prSet presAssocID="{C1FFB502-AA30-4C83-9C35-0D0E1884CAA6}" presName="arrowWedge3" presStyleLbl="fgSibTrans2D1" presStyleIdx="2" presStyleCnt="3"/>
      <dgm:spPr/>
    </dgm:pt>
  </dgm:ptLst>
  <dgm:cxnLst>
    <dgm:cxn modelId="{AF3C5F94-236B-47E4-B3A7-78172D1832F5}" type="presOf" srcId="{8A4E77DA-56E0-42B3-AC4D-62B381EE0DE8}" destId="{9FCB4BEB-4F13-41FD-8CEF-9D74AB893123}" srcOrd="0" destOrd="0" presId="urn:microsoft.com/office/officeart/2005/8/layout/cycle8"/>
    <dgm:cxn modelId="{30A68550-4DE5-40D8-A8CA-F22AE8A4DFED}" type="presOf" srcId="{553CC985-32FC-41DC-9EA1-C46D68B6D94D}" destId="{D42D2715-E206-491F-91D7-51B691E51E4B}" srcOrd="0" destOrd="0" presId="urn:microsoft.com/office/officeart/2005/8/layout/cycle8"/>
    <dgm:cxn modelId="{9D87768C-C4FF-4FCE-9C65-F091C85168F6}" type="presOf" srcId="{C9D57D9B-496A-4A6A-94F3-D7A1C6DB1D06}" destId="{D30EC0A3-9012-479F-9D59-C5E3B2E0273A}" srcOrd="0" destOrd="0" presId="urn:microsoft.com/office/officeart/2005/8/layout/cycle8"/>
    <dgm:cxn modelId="{5F63E80D-1593-4161-83A5-C4F2413681C9}" type="presOf" srcId="{AEE6EEC7-8091-4C8B-AAF5-DEFFCB851D0F}" destId="{A336B969-133C-420D-ABC7-2B67AEB06F28}" srcOrd="0" destOrd="0" presId="urn:microsoft.com/office/officeart/2005/8/layout/cycle8"/>
    <dgm:cxn modelId="{6980F4BE-877F-4A93-A4FD-D459E55CF92C}" type="presOf" srcId="{C9D57D9B-496A-4A6A-94F3-D7A1C6DB1D06}" destId="{E7050690-D66A-424E-8446-49448F1AC342}" srcOrd="1" destOrd="0" presId="urn:microsoft.com/office/officeart/2005/8/layout/cycle8"/>
    <dgm:cxn modelId="{FADC6F63-A6E4-48E0-92D3-14E51715669D}" srcId="{AEE6EEC7-8091-4C8B-AAF5-DEFFCB851D0F}" destId="{C9D57D9B-496A-4A6A-94F3-D7A1C6DB1D06}" srcOrd="0" destOrd="0" parTransId="{748A0EFF-873E-4309-BD9A-E9C0E151A139}" sibTransId="{9E7199CD-5A8A-4C6F-977C-6094006D360E}"/>
    <dgm:cxn modelId="{C7F8C5AA-CD37-415A-8711-6FAB2AC501B5}" srcId="{AEE6EEC7-8091-4C8B-AAF5-DEFFCB851D0F}" destId="{553CC985-32FC-41DC-9EA1-C46D68B6D94D}" srcOrd="1" destOrd="0" parTransId="{685DA17A-16EF-460A-8651-0F3A6CAD4788}" sibTransId="{4BEA4270-E78B-454B-BA01-1853409FB265}"/>
    <dgm:cxn modelId="{E80535A6-C4CB-40CE-ABD9-DBE1400C560A}" type="presOf" srcId="{553CC985-32FC-41DC-9EA1-C46D68B6D94D}" destId="{94C534BB-ECAA-424B-BE64-E66101C8A0B1}" srcOrd="1" destOrd="0" presId="urn:microsoft.com/office/officeart/2005/8/layout/cycle8"/>
    <dgm:cxn modelId="{F14AF1EA-35C0-49C2-99C4-56AF5816C5CA}" srcId="{AEE6EEC7-8091-4C8B-AAF5-DEFFCB851D0F}" destId="{8A4E77DA-56E0-42B3-AC4D-62B381EE0DE8}" srcOrd="2" destOrd="0" parTransId="{4053FEE1-4700-4B52-B1E4-9EB3CE47634A}" sibTransId="{C1FFB502-AA30-4C83-9C35-0D0E1884CAA6}"/>
    <dgm:cxn modelId="{751E91FF-B453-447D-B1D9-37572F010F38}" type="presOf" srcId="{8A4E77DA-56E0-42B3-AC4D-62B381EE0DE8}" destId="{C4844C29-4448-496A-931D-3CC87977DBFB}" srcOrd="1" destOrd="0" presId="urn:microsoft.com/office/officeart/2005/8/layout/cycle8"/>
    <dgm:cxn modelId="{6BAD0579-AAE5-41F8-8098-951723D75EC4}" type="presParOf" srcId="{A336B969-133C-420D-ABC7-2B67AEB06F28}" destId="{D30EC0A3-9012-479F-9D59-C5E3B2E0273A}" srcOrd="0" destOrd="0" presId="urn:microsoft.com/office/officeart/2005/8/layout/cycle8"/>
    <dgm:cxn modelId="{1989B933-E1D1-4DFC-8E22-2C6C3B5E0720}" type="presParOf" srcId="{A336B969-133C-420D-ABC7-2B67AEB06F28}" destId="{69D33455-7354-4122-80FC-48445E42DBF5}" srcOrd="1" destOrd="0" presId="urn:microsoft.com/office/officeart/2005/8/layout/cycle8"/>
    <dgm:cxn modelId="{F8F06E93-355F-41C1-9A15-A6BE91C55E48}" type="presParOf" srcId="{A336B969-133C-420D-ABC7-2B67AEB06F28}" destId="{A9FE3233-FD4C-405F-9FDF-E3A6DF499F7B}" srcOrd="2" destOrd="0" presId="urn:microsoft.com/office/officeart/2005/8/layout/cycle8"/>
    <dgm:cxn modelId="{BD226571-2F95-438C-9934-F078A36BEDD0}" type="presParOf" srcId="{A336B969-133C-420D-ABC7-2B67AEB06F28}" destId="{E7050690-D66A-424E-8446-49448F1AC342}" srcOrd="3" destOrd="0" presId="urn:microsoft.com/office/officeart/2005/8/layout/cycle8"/>
    <dgm:cxn modelId="{8BDDE043-B085-46AB-BF86-80670CBEE602}" type="presParOf" srcId="{A336B969-133C-420D-ABC7-2B67AEB06F28}" destId="{D42D2715-E206-491F-91D7-51B691E51E4B}" srcOrd="4" destOrd="0" presId="urn:microsoft.com/office/officeart/2005/8/layout/cycle8"/>
    <dgm:cxn modelId="{50BDCB3E-05A1-4AD8-A85E-E8889963BF16}" type="presParOf" srcId="{A336B969-133C-420D-ABC7-2B67AEB06F28}" destId="{A0AEDD90-CEEB-4A3B-98E5-D6278CBA1AB9}" srcOrd="5" destOrd="0" presId="urn:microsoft.com/office/officeart/2005/8/layout/cycle8"/>
    <dgm:cxn modelId="{E6ACFBD3-999B-4EAB-AB13-5887C8A10B99}" type="presParOf" srcId="{A336B969-133C-420D-ABC7-2B67AEB06F28}" destId="{DDAD6BFB-6036-45F7-93CD-1587E1396751}" srcOrd="6" destOrd="0" presId="urn:microsoft.com/office/officeart/2005/8/layout/cycle8"/>
    <dgm:cxn modelId="{65218F56-5E6C-4A5B-A912-EAA6B39F52BE}" type="presParOf" srcId="{A336B969-133C-420D-ABC7-2B67AEB06F28}" destId="{94C534BB-ECAA-424B-BE64-E66101C8A0B1}" srcOrd="7" destOrd="0" presId="urn:microsoft.com/office/officeart/2005/8/layout/cycle8"/>
    <dgm:cxn modelId="{BAC397F5-89E6-43D3-BF54-9B52766D7774}" type="presParOf" srcId="{A336B969-133C-420D-ABC7-2B67AEB06F28}" destId="{9FCB4BEB-4F13-41FD-8CEF-9D74AB893123}" srcOrd="8" destOrd="0" presId="urn:microsoft.com/office/officeart/2005/8/layout/cycle8"/>
    <dgm:cxn modelId="{CF81DC28-FEB0-4104-ABF8-04343EFEDC32}" type="presParOf" srcId="{A336B969-133C-420D-ABC7-2B67AEB06F28}" destId="{9CD28E60-E7ED-4145-9FB3-4454347061B1}" srcOrd="9" destOrd="0" presId="urn:microsoft.com/office/officeart/2005/8/layout/cycle8"/>
    <dgm:cxn modelId="{55992E5A-10A8-4706-BDEB-585EDE2DD3B1}" type="presParOf" srcId="{A336B969-133C-420D-ABC7-2B67AEB06F28}" destId="{613E9447-27F7-4233-B388-67C677BE9B0A}" srcOrd="10" destOrd="0" presId="urn:microsoft.com/office/officeart/2005/8/layout/cycle8"/>
    <dgm:cxn modelId="{C07F270F-69BE-4678-B01F-91FA8BDC6255}" type="presParOf" srcId="{A336B969-133C-420D-ABC7-2B67AEB06F28}" destId="{C4844C29-4448-496A-931D-3CC87977DBFB}" srcOrd="11" destOrd="0" presId="urn:microsoft.com/office/officeart/2005/8/layout/cycle8"/>
    <dgm:cxn modelId="{9600EA7E-FFF2-44B7-ABA0-3ACBED9339EF}" type="presParOf" srcId="{A336B969-133C-420D-ABC7-2B67AEB06F28}" destId="{28C2DB4E-AE1F-40E5-AADC-87310B7C7D02}" srcOrd="12" destOrd="0" presId="urn:microsoft.com/office/officeart/2005/8/layout/cycle8"/>
    <dgm:cxn modelId="{0D3CEDDF-FE4B-4E21-A862-D9300FA487CF}" type="presParOf" srcId="{A336B969-133C-420D-ABC7-2B67AEB06F28}" destId="{2AF61E69-91BB-46E6-8704-E5656ADD475F}" srcOrd="13" destOrd="0" presId="urn:microsoft.com/office/officeart/2005/8/layout/cycle8"/>
    <dgm:cxn modelId="{BB2CD3EC-0841-4351-B2D7-CE2F4380B020}" type="presParOf" srcId="{A336B969-133C-420D-ABC7-2B67AEB06F28}" destId="{2DFA0C86-D72D-40EB-882D-B21710CA6DE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97CB0-FBD9-449D-8C32-577499C5F962}">
      <dsp:nvSpPr>
        <dsp:cNvPr id="0" name=""/>
        <dsp:cNvSpPr/>
      </dsp:nvSpPr>
      <dsp:spPr>
        <a:xfrm>
          <a:off x="-7846685" y="-1198851"/>
          <a:ext cx="9336372" cy="9336372"/>
        </a:xfrm>
        <a:prstGeom prst="blockArc">
          <a:avLst>
            <a:gd name="adj1" fmla="val 18900000"/>
            <a:gd name="adj2" fmla="val 2700000"/>
            <a:gd name="adj3" fmla="val 231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1D5785-29C1-459C-838F-F20975E008FC}">
      <dsp:nvSpPr>
        <dsp:cNvPr id="0" name=""/>
        <dsp:cNvSpPr/>
      </dsp:nvSpPr>
      <dsp:spPr>
        <a:xfrm>
          <a:off x="779234" y="356782"/>
          <a:ext cx="11273179" cy="14207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7284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To increase future doctors’ confidence in discussing </a:t>
          </a:r>
          <a:r>
            <a:rPr lang="en-GB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health and work with patients, having acquired the skills, knowledge, tools and techniques to undertake this activity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779234" y="356782"/>
        <a:ext cx="11273179" cy="1420769"/>
      </dsp:txXfrm>
    </dsp:sp>
    <dsp:sp modelId="{39D58039-3532-46CD-9D7E-28EDFD7B1DDE}">
      <dsp:nvSpPr>
        <dsp:cNvPr id="0" name=""/>
        <dsp:cNvSpPr/>
      </dsp:nvSpPr>
      <dsp:spPr>
        <a:xfrm>
          <a:off x="112081" y="400014"/>
          <a:ext cx="1334306" cy="1334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85672-3A7E-4D12-B9B1-AE35782DC708}">
      <dsp:nvSpPr>
        <dsp:cNvPr id="0" name=""/>
        <dsp:cNvSpPr/>
      </dsp:nvSpPr>
      <dsp:spPr>
        <a:xfrm>
          <a:off x="1391225" y="1958227"/>
          <a:ext cx="10661188" cy="1420769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7284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To increase the uptake of future doctors broaching the issue of Health &amp; Work in their patient consultations, including giving professionals the capability and confidence to use the fit note as a system for practical advice as well as a process for sickness certification</a:t>
          </a:r>
          <a:endParaRPr lang="en-US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391225" y="1958227"/>
        <a:ext cx="10661188" cy="1420769"/>
      </dsp:txXfrm>
    </dsp:sp>
    <dsp:sp modelId="{6684BAC1-BED8-43BA-AB83-2BC1B1AABE34}">
      <dsp:nvSpPr>
        <dsp:cNvPr id="0" name=""/>
        <dsp:cNvSpPr/>
      </dsp:nvSpPr>
      <dsp:spPr>
        <a:xfrm>
          <a:off x="724071" y="2001459"/>
          <a:ext cx="1334306" cy="1334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161DFD-E114-4D93-8C53-704BE569C63A}">
      <dsp:nvSpPr>
        <dsp:cNvPr id="0" name=""/>
        <dsp:cNvSpPr/>
      </dsp:nvSpPr>
      <dsp:spPr>
        <a:xfrm>
          <a:off x="1391225" y="3559672"/>
          <a:ext cx="10661188" cy="1420769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7284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To increase patients’ experience of feeling more supported by future doctors in the long term</a:t>
          </a:r>
          <a:endParaRPr lang="en-US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391225" y="3559672"/>
        <a:ext cx="10661188" cy="1420769"/>
      </dsp:txXfrm>
    </dsp:sp>
    <dsp:sp modelId="{68D2AAA8-8B6A-4A61-BF53-A8C5DD9BC393}">
      <dsp:nvSpPr>
        <dsp:cNvPr id="0" name=""/>
        <dsp:cNvSpPr/>
      </dsp:nvSpPr>
      <dsp:spPr>
        <a:xfrm>
          <a:off x="724071" y="3602904"/>
          <a:ext cx="1334306" cy="1334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AF85E-8D8F-4851-B703-553D222F51DF}">
      <dsp:nvSpPr>
        <dsp:cNvPr id="0" name=""/>
        <dsp:cNvSpPr/>
      </dsp:nvSpPr>
      <dsp:spPr>
        <a:xfrm>
          <a:off x="779234" y="5161117"/>
          <a:ext cx="11273179" cy="1420769"/>
        </a:xfrm>
        <a:prstGeom prst="rect">
          <a:avLst/>
        </a:prstGeom>
        <a:solidFill>
          <a:srgbClr val="70AD47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7284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To increase the number of patients understanding the value of work to their own health and well-being, including their expectations of the fit note, by receiving advice from doctors</a:t>
          </a:r>
          <a:endParaRPr lang="en-GB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779234" y="5161117"/>
        <a:ext cx="11273179" cy="1420769"/>
      </dsp:txXfrm>
    </dsp:sp>
    <dsp:sp modelId="{FDC6AC5D-7BEC-42C6-91F7-B014EE861882}">
      <dsp:nvSpPr>
        <dsp:cNvPr id="0" name=""/>
        <dsp:cNvSpPr/>
      </dsp:nvSpPr>
      <dsp:spPr>
        <a:xfrm>
          <a:off x="112081" y="5204349"/>
          <a:ext cx="1334306" cy="1334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7B993-A26D-462D-A457-0BBDF1A103B1}">
      <dsp:nvSpPr>
        <dsp:cNvPr id="0" name=""/>
        <dsp:cNvSpPr/>
      </dsp:nvSpPr>
      <dsp:spPr>
        <a:xfrm>
          <a:off x="555700" y="2098"/>
          <a:ext cx="4432553" cy="125915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UofK have built  links with selected medical school UG course leads to pilot slide sets in Term 1 of the 2019/2020 academic year</a:t>
          </a:r>
          <a:endParaRPr lang="en-US" sz="2000" kern="1200" dirty="0"/>
        </a:p>
      </dsp:txBody>
      <dsp:txXfrm>
        <a:off x="592579" y="38977"/>
        <a:ext cx="4358795" cy="1185393"/>
      </dsp:txXfrm>
    </dsp:sp>
    <dsp:sp modelId="{62D24E66-3FF9-4AA1-AFA9-E8262923CCD6}">
      <dsp:nvSpPr>
        <dsp:cNvPr id="0" name=""/>
        <dsp:cNvSpPr/>
      </dsp:nvSpPr>
      <dsp:spPr>
        <a:xfrm rot="5400000">
          <a:off x="2680469" y="1352757"/>
          <a:ext cx="183014" cy="183014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3D044-4F1D-40BA-BC41-7F44D6E74409}">
      <dsp:nvSpPr>
        <dsp:cNvPr id="0" name=""/>
        <dsp:cNvSpPr/>
      </dsp:nvSpPr>
      <dsp:spPr>
        <a:xfrm>
          <a:off x="680380" y="1627279"/>
          <a:ext cx="4183193" cy="1045798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Prepared the piloting tools to gather evaluation &amp; feedback from the learners and the course tutors</a:t>
          </a:r>
          <a:endParaRPr lang="en-US" sz="2000" kern="1200" dirty="0"/>
        </a:p>
      </dsp:txBody>
      <dsp:txXfrm>
        <a:off x="711010" y="1657909"/>
        <a:ext cx="4121933" cy="984538"/>
      </dsp:txXfrm>
    </dsp:sp>
    <dsp:sp modelId="{C596A27F-1A8E-4453-812B-A0965CD82CBD}">
      <dsp:nvSpPr>
        <dsp:cNvPr id="0" name=""/>
        <dsp:cNvSpPr/>
      </dsp:nvSpPr>
      <dsp:spPr>
        <a:xfrm rot="5400000">
          <a:off x="2680469" y="2764585"/>
          <a:ext cx="183014" cy="183014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D5C05-5EA9-4255-A708-9481153181C8}">
      <dsp:nvSpPr>
        <dsp:cNvPr id="0" name=""/>
        <dsp:cNvSpPr/>
      </dsp:nvSpPr>
      <dsp:spPr>
        <a:xfrm>
          <a:off x="680380" y="3039107"/>
          <a:ext cx="4183193" cy="1045798"/>
        </a:xfrm>
        <a:prstGeom prst="roundRect">
          <a:avLst>
            <a:gd name="adj" fmla="val 10000"/>
          </a:avLst>
        </a:prstGeom>
        <a:solidFill>
          <a:srgbClr val="00B0F0">
            <a:alpha val="55000"/>
          </a:srgbClr>
        </a:solidFill>
        <a:ln w="12700" cap="flat" cmpd="sng" algn="ctr">
          <a:solidFill>
            <a:schemeClr val="accent5">
              <a:tint val="40000"/>
              <a:alpha val="90000"/>
              <a:hueOff val="-1478351"/>
              <a:satOff val="-2563"/>
              <a:lumOff val="-2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Submitted UofK ethics application of the piloting tools</a:t>
          </a:r>
          <a:endParaRPr lang="en-US" sz="2000" kern="1200" dirty="0"/>
        </a:p>
      </dsp:txBody>
      <dsp:txXfrm>
        <a:off x="711010" y="3069737"/>
        <a:ext cx="4121933" cy="984538"/>
      </dsp:txXfrm>
    </dsp:sp>
    <dsp:sp modelId="{4C61BAED-EF17-4FB4-8E7C-B95F1FBF580C}">
      <dsp:nvSpPr>
        <dsp:cNvPr id="0" name=""/>
        <dsp:cNvSpPr/>
      </dsp:nvSpPr>
      <dsp:spPr>
        <a:xfrm rot="5400000">
          <a:off x="2680469" y="4176413"/>
          <a:ext cx="183014" cy="183014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24CF0-6A8E-462E-8774-FE2F123FFC94}">
      <dsp:nvSpPr>
        <dsp:cNvPr id="0" name=""/>
        <dsp:cNvSpPr/>
      </dsp:nvSpPr>
      <dsp:spPr>
        <a:xfrm>
          <a:off x="680380" y="4450935"/>
          <a:ext cx="4183193" cy="1045798"/>
        </a:xfrm>
        <a:prstGeom prst="roundRect">
          <a:avLst>
            <a:gd name="adj" fmla="val 10000"/>
          </a:avLst>
        </a:prstGeom>
        <a:solidFill>
          <a:srgbClr val="00B050">
            <a:alpha val="62000"/>
          </a:srgbClr>
        </a:solidFill>
        <a:ln w="12700" cap="flat" cmpd="sng" algn="ctr">
          <a:solidFill>
            <a:schemeClr val="accent5">
              <a:tint val="40000"/>
              <a:alpha val="90000"/>
              <a:hueOff val="-2956702"/>
              <a:satOff val="-5126"/>
              <a:lumOff val="-5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Shared the teaching materials &amp; slide sets with the UG medical course tutors and have documented their feedback</a:t>
          </a:r>
          <a:endParaRPr lang="en-US" sz="2000" kern="1200" dirty="0"/>
        </a:p>
      </dsp:txBody>
      <dsp:txXfrm>
        <a:off x="711010" y="4481565"/>
        <a:ext cx="4121933" cy="984538"/>
      </dsp:txXfrm>
    </dsp:sp>
    <dsp:sp modelId="{87CD3730-ED76-4FAB-8210-CBFCCB5FF049}">
      <dsp:nvSpPr>
        <dsp:cNvPr id="0" name=""/>
        <dsp:cNvSpPr/>
      </dsp:nvSpPr>
      <dsp:spPr>
        <a:xfrm>
          <a:off x="5573901" y="2098"/>
          <a:ext cx="4183193" cy="1045798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 val="7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Prepared resources for the pilot &amp; maintained communication  with medical schools</a:t>
          </a:r>
          <a:endParaRPr lang="en-US" sz="2000" kern="1200" dirty="0"/>
        </a:p>
      </dsp:txBody>
      <dsp:txXfrm>
        <a:off x="5604531" y="32728"/>
        <a:ext cx="4121933" cy="984538"/>
      </dsp:txXfrm>
    </dsp:sp>
    <dsp:sp modelId="{C60ACFA6-7192-4F2C-854A-2BE7DF2899BE}">
      <dsp:nvSpPr>
        <dsp:cNvPr id="0" name=""/>
        <dsp:cNvSpPr/>
      </dsp:nvSpPr>
      <dsp:spPr>
        <a:xfrm rot="5400000">
          <a:off x="7573990" y="1139404"/>
          <a:ext cx="183014" cy="183014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AE569-E197-455D-BC1B-F32B6D1F8548}">
      <dsp:nvSpPr>
        <dsp:cNvPr id="0" name=""/>
        <dsp:cNvSpPr/>
      </dsp:nvSpPr>
      <dsp:spPr>
        <a:xfrm>
          <a:off x="5573901" y="1413926"/>
          <a:ext cx="4183193" cy="1045798"/>
        </a:xfrm>
        <a:prstGeom prst="roundRect">
          <a:avLst>
            <a:gd name="adj" fmla="val 10000"/>
          </a:avLst>
        </a:prstGeom>
        <a:solidFill>
          <a:srgbClr val="FFFF00">
            <a:alpha val="51000"/>
          </a:srgbClr>
        </a:solidFill>
        <a:ln w="12700" cap="flat" cmpd="sng" algn="ctr">
          <a:solidFill>
            <a:schemeClr val="accent5">
              <a:tint val="40000"/>
              <a:alpha val="90000"/>
              <a:hueOff val="-4435053"/>
              <a:satOff val="-7690"/>
              <a:lumOff val="-7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Pilot Kick Off</a:t>
          </a:r>
          <a:endParaRPr lang="en-US" sz="2000" kern="1200" dirty="0"/>
        </a:p>
      </dsp:txBody>
      <dsp:txXfrm>
        <a:off x="5604531" y="1444556"/>
        <a:ext cx="4121933" cy="984538"/>
      </dsp:txXfrm>
    </dsp:sp>
    <dsp:sp modelId="{6A27A7A9-B51C-4928-AD17-85221954A9BC}">
      <dsp:nvSpPr>
        <dsp:cNvPr id="0" name=""/>
        <dsp:cNvSpPr/>
      </dsp:nvSpPr>
      <dsp:spPr>
        <a:xfrm rot="5400000">
          <a:off x="7573990" y="2551231"/>
          <a:ext cx="183014" cy="183014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0D436F-4FC0-4D87-98CE-6EB943363534}">
      <dsp:nvSpPr>
        <dsp:cNvPr id="0" name=""/>
        <dsp:cNvSpPr/>
      </dsp:nvSpPr>
      <dsp:spPr>
        <a:xfrm>
          <a:off x="5573901" y="2825754"/>
          <a:ext cx="4183193" cy="1045798"/>
        </a:xfrm>
        <a:prstGeom prst="roundRect">
          <a:avLst>
            <a:gd name="adj" fmla="val 10000"/>
          </a:avLst>
        </a:prstGeom>
        <a:solidFill>
          <a:srgbClr val="FFC000">
            <a:alpha val="73000"/>
          </a:srgbClr>
        </a:solidFill>
        <a:ln w="12700" cap="flat" cmpd="sng" algn="ctr">
          <a:solidFill>
            <a:schemeClr val="accent5">
              <a:tint val="40000"/>
              <a:alpha val="90000"/>
              <a:hueOff val="-5913404"/>
              <a:satOff val="-10253"/>
              <a:lumOff val="-10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Pilot End Date</a:t>
          </a:r>
          <a:endParaRPr lang="en-US" sz="2000" kern="1200" dirty="0"/>
        </a:p>
      </dsp:txBody>
      <dsp:txXfrm>
        <a:off x="5604531" y="2856384"/>
        <a:ext cx="4121933" cy="984538"/>
      </dsp:txXfrm>
    </dsp:sp>
    <dsp:sp modelId="{B612B558-C126-4BF6-B4A8-7E02D8614F5A}">
      <dsp:nvSpPr>
        <dsp:cNvPr id="0" name=""/>
        <dsp:cNvSpPr/>
      </dsp:nvSpPr>
      <dsp:spPr>
        <a:xfrm rot="5400000">
          <a:off x="7573990" y="3963059"/>
          <a:ext cx="183014" cy="183014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1FCE6-6B66-45EA-92DA-2A65AE085CF0}">
      <dsp:nvSpPr>
        <dsp:cNvPr id="0" name=""/>
        <dsp:cNvSpPr/>
      </dsp:nvSpPr>
      <dsp:spPr>
        <a:xfrm>
          <a:off x="5573901" y="4237581"/>
          <a:ext cx="4183193" cy="1045798"/>
        </a:xfrm>
        <a:prstGeom prst="roundRect">
          <a:avLst>
            <a:gd name="adj" fmla="val 10000"/>
          </a:avLst>
        </a:prstGeom>
        <a:solidFill>
          <a:srgbClr val="FF0000">
            <a:alpha val="73000"/>
          </a:srgb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Write up final report</a:t>
          </a:r>
          <a:endParaRPr lang="en-US" sz="2000" kern="1200" dirty="0"/>
        </a:p>
      </dsp:txBody>
      <dsp:txXfrm>
        <a:off x="5604531" y="4268211"/>
        <a:ext cx="4121933" cy="9845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EC0A3-9012-479F-9D59-C5E3B2E0273A}">
      <dsp:nvSpPr>
        <dsp:cNvPr id="0" name=""/>
        <dsp:cNvSpPr/>
      </dsp:nvSpPr>
      <dsp:spPr>
        <a:xfrm>
          <a:off x="747430" y="639614"/>
          <a:ext cx="6452638" cy="6452638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u="none" kern="1200" dirty="0" smtClean="0"/>
            <a:t>Ex</a:t>
          </a:r>
          <a:r>
            <a:rPr lang="en-US" sz="2200" b="1" kern="1200" dirty="0" smtClean="0"/>
            <a:t>ternal </a:t>
          </a:r>
          <a:r>
            <a:rPr lang="en-US" sz="2200" b="1" u="sng" kern="1200" dirty="0" smtClean="0"/>
            <a:t>A</a:t>
          </a:r>
          <a:r>
            <a:rPr lang="en-US" sz="2200" b="1" kern="1200" dirty="0" smtClean="0"/>
            <a:t>cademic </a:t>
          </a:r>
          <a:r>
            <a:rPr lang="en-US" sz="2200" b="1" u="sng" kern="1200" dirty="0" smtClean="0"/>
            <a:t>P</a:t>
          </a:r>
          <a:r>
            <a:rPr lang="en-US" sz="2200" b="1" kern="1200" dirty="0" smtClean="0"/>
            <a:t>anel </a:t>
          </a:r>
          <a:r>
            <a:rPr lang="en-US" sz="2200" b="1" u="sng" kern="1200" dirty="0" smtClean="0"/>
            <a:t>S</a:t>
          </a:r>
          <a:r>
            <a:rPr lang="en-US" sz="2200" b="1" kern="1200" dirty="0" smtClean="0"/>
            <a:t>teering (EX-APS) Group: Engage in partnerships with professionals</a:t>
          </a:r>
          <a:endParaRPr lang="en-US" sz="2200" b="1" kern="1200" dirty="0"/>
        </a:p>
      </dsp:txBody>
      <dsp:txXfrm>
        <a:off x="4148124" y="2006959"/>
        <a:ext cx="2304513" cy="1920428"/>
      </dsp:txXfrm>
    </dsp:sp>
    <dsp:sp modelId="{D42D2715-E206-491F-91D7-51B691E51E4B}">
      <dsp:nvSpPr>
        <dsp:cNvPr id="0" name=""/>
        <dsp:cNvSpPr/>
      </dsp:nvSpPr>
      <dsp:spPr>
        <a:xfrm>
          <a:off x="614536" y="870065"/>
          <a:ext cx="6452638" cy="6452638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u="sng" kern="1200" dirty="0" smtClean="0"/>
            <a:t>H</a:t>
          </a:r>
          <a:r>
            <a:rPr lang="en-US" sz="2200" b="1" kern="1200" dirty="0" smtClean="0"/>
            <a:t>ealth </a:t>
          </a:r>
          <a:r>
            <a:rPr lang="en-US" sz="2200" b="1" u="sng" kern="1200" dirty="0" smtClean="0"/>
            <a:t>a</a:t>
          </a:r>
          <a:r>
            <a:rPr lang="en-US" sz="2200" b="1" kern="1200" dirty="0" smtClean="0"/>
            <a:t>nd </a:t>
          </a:r>
          <a:r>
            <a:rPr lang="en-US" sz="2200" b="1" u="sng" kern="1200" dirty="0" smtClean="0"/>
            <a:t>W</a:t>
          </a:r>
          <a:r>
            <a:rPr lang="en-US" sz="2200" b="1" kern="1200" dirty="0" smtClean="0"/>
            <a:t>ork </a:t>
          </a:r>
          <a:r>
            <a:rPr lang="en-US" sz="2200" b="1" u="sng" kern="1200" dirty="0" smtClean="0"/>
            <a:t>C</a:t>
          </a:r>
          <a:r>
            <a:rPr lang="en-US" sz="2200" b="1" kern="1200" dirty="0" smtClean="0"/>
            <a:t>urriculum (HaWC) Group: Co-design &amp; Co-create</a:t>
          </a:r>
          <a:endParaRPr lang="en-US" sz="2200" b="1" kern="1200" dirty="0"/>
        </a:p>
      </dsp:txBody>
      <dsp:txXfrm>
        <a:off x="2150879" y="5056598"/>
        <a:ext cx="3456770" cy="1689976"/>
      </dsp:txXfrm>
    </dsp:sp>
    <dsp:sp modelId="{9FCB4BEB-4F13-41FD-8CEF-9D74AB893123}">
      <dsp:nvSpPr>
        <dsp:cNvPr id="0" name=""/>
        <dsp:cNvSpPr/>
      </dsp:nvSpPr>
      <dsp:spPr>
        <a:xfrm>
          <a:off x="481643" y="639614"/>
          <a:ext cx="6452638" cy="6452638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Central Research Team Hub: University of Kent</a:t>
          </a:r>
          <a:endParaRPr lang="en-US" sz="2200" b="1" kern="1200" dirty="0"/>
        </a:p>
      </dsp:txBody>
      <dsp:txXfrm>
        <a:off x="1229073" y="2006959"/>
        <a:ext cx="2304513" cy="1920428"/>
      </dsp:txXfrm>
    </dsp:sp>
    <dsp:sp modelId="{28C2DB4E-AE1F-40E5-AADC-87310B7C7D02}">
      <dsp:nvSpPr>
        <dsp:cNvPr id="0" name=""/>
        <dsp:cNvSpPr/>
      </dsp:nvSpPr>
      <dsp:spPr>
        <a:xfrm>
          <a:off x="348514" y="240165"/>
          <a:ext cx="7251536" cy="725153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61E69-91BB-46E6-8704-E5656ADD475F}">
      <dsp:nvSpPr>
        <dsp:cNvPr id="0" name=""/>
        <dsp:cNvSpPr/>
      </dsp:nvSpPr>
      <dsp:spPr>
        <a:xfrm>
          <a:off x="215087" y="470208"/>
          <a:ext cx="7251536" cy="725153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A0C86-D72D-40EB-882D-B21710CA6DE3}">
      <dsp:nvSpPr>
        <dsp:cNvPr id="0" name=""/>
        <dsp:cNvSpPr/>
      </dsp:nvSpPr>
      <dsp:spPr>
        <a:xfrm>
          <a:off x="81661" y="240165"/>
          <a:ext cx="7251536" cy="725153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5AB7-6555-4BE7-BC83-3AB88283C485}" type="datetimeFigureOut">
              <a:rPr lang="en-GB" smtClean="0"/>
              <a:t>27/10/2019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2464-33AC-484F-AD19-928BA6280B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24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5AB7-6555-4BE7-BC83-3AB88283C485}" type="datetimeFigureOut">
              <a:rPr lang="en-GB" smtClean="0"/>
              <a:t>27/10/2019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2464-33AC-484F-AD19-928BA6280B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11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5AB7-6555-4BE7-BC83-3AB88283C485}" type="datetimeFigureOut">
              <a:rPr lang="en-GB" smtClean="0"/>
              <a:t>27/10/2019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2464-33AC-484F-AD19-928BA6280B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34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5AB7-6555-4BE7-BC83-3AB88283C485}" type="datetimeFigureOut">
              <a:rPr lang="en-GB" smtClean="0"/>
              <a:t>27/10/2019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2464-33AC-484F-AD19-928BA6280B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84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5AB7-6555-4BE7-BC83-3AB88283C485}" type="datetimeFigureOut">
              <a:rPr lang="en-GB" smtClean="0"/>
              <a:t>27/10/2019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2464-33AC-484F-AD19-928BA6280B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809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5AB7-6555-4BE7-BC83-3AB88283C485}" type="datetimeFigureOut">
              <a:rPr lang="en-GB" smtClean="0"/>
              <a:t>27/10/2019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2464-33AC-484F-AD19-928BA6280B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186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5AB7-6555-4BE7-BC83-3AB88283C485}" type="datetimeFigureOut">
              <a:rPr lang="en-GB" smtClean="0"/>
              <a:t>27/10/2019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2464-33AC-484F-AD19-928BA6280B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64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5AB7-6555-4BE7-BC83-3AB88283C485}" type="datetimeFigureOut">
              <a:rPr lang="en-GB" smtClean="0"/>
              <a:t>27/10/2019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2464-33AC-484F-AD19-928BA6280B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27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5AB7-6555-4BE7-BC83-3AB88283C485}" type="datetimeFigureOut">
              <a:rPr lang="en-GB" smtClean="0"/>
              <a:t>27/10/2019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2464-33AC-484F-AD19-928BA6280B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587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5AB7-6555-4BE7-BC83-3AB88283C485}" type="datetimeFigureOut">
              <a:rPr lang="en-GB" smtClean="0"/>
              <a:t>27/10/2019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2464-33AC-484F-AD19-928BA6280B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021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5AB7-6555-4BE7-BC83-3AB88283C485}" type="datetimeFigureOut">
              <a:rPr lang="en-GB" smtClean="0"/>
              <a:t>27/10/2019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2464-33AC-484F-AD19-928BA6280B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11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B5AB7-6555-4BE7-BC83-3AB88283C485}" type="datetimeFigureOut">
              <a:rPr lang="en-GB" smtClean="0"/>
              <a:t>27/10/2019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12464-33AC-484F-AD19-928BA6280B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726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7.png"/><Relationship Id="rId18" Type="http://schemas.openxmlformats.org/officeDocument/2006/relationships/diagramQuickStyle" Target="../diagrams/quickStyle2.xml"/><Relationship Id="rId26" Type="http://schemas.microsoft.com/office/2007/relationships/diagramDrawing" Target="../diagrams/drawing3.xml"/><Relationship Id="rId3" Type="http://schemas.openxmlformats.org/officeDocument/2006/relationships/image" Target="../media/image2.png"/><Relationship Id="rId21" Type="http://schemas.openxmlformats.org/officeDocument/2006/relationships/image" Target="../media/image10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6.png"/><Relationship Id="rId17" Type="http://schemas.openxmlformats.org/officeDocument/2006/relationships/diagramLayout" Target="../diagrams/layout2.xml"/><Relationship Id="rId25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6" Type="http://schemas.openxmlformats.org/officeDocument/2006/relationships/diagramData" Target="../diagrams/data2.xml"/><Relationship Id="rId20" Type="http://schemas.microsoft.com/office/2007/relationships/diagramDrawing" Target="../diagrams/drawing2.xml"/><Relationship Id="rId29" Type="http://schemas.openxmlformats.org/officeDocument/2006/relationships/diagramQuickStyle" Target="../diagrams/quickStyle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5.png"/><Relationship Id="rId24" Type="http://schemas.openxmlformats.org/officeDocument/2006/relationships/diagramQuickStyle" Target="../diagrams/quickStyle3.xml"/><Relationship Id="rId5" Type="http://schemas.openxmlformats.org/officeDocument/2006/relationships/image" Target="../media/image4.tmp"/><Relationship Id="rId15" Type="http://schemas.openxmlformats.org/officeDocument/2006/relationships/image" Target="../media/image9.tmp"/><Relationship Id="rId23" Type="http://schemas.openxmlformats.org/officeDocument/2006/relationships/diagramLayout" Target="../diagrams/layout3.xml"/><Relationship Id="rId28" Type="http://schemas.openxmlformats.org/officeDocument/2006/relationships/diagramLayout" Target="../diagrams/layout4.xml"/><Relationship Id="rId10" Type="http://schemas.microsoft.com/office/2007/relationships/diagramDrawing" Target="../diagrams/drawing1.xml"/><Relationship Id="rId19" Type="http://schemas.openxmlformats.org/officeDocument/2006/relationships/diagramColors" Target="../diagrams/colors2.xml"/><Relationship Id="rId31" Type="http://schemas.microsoft.com/office/2007/relationships/diagramDrawing" Target="../diagrams/drawing4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8.png"/><Relationship Id="rId22" Type="http://schemas.openxmlformats.org/officeDocument/2006/relationships/diagramData" Target="../diagrams/data3.xml"/><Relationship Id="rId27" Type="http://schemas.openxmlformats.org/officeDocument/2006/relationships/diagramData" Target="../diagrams/data4.xml"/><Relationship Id="rId30" Type="http://schemas.openxmlformats.org/officeDocument/2006/relationships/diagramColors" Target="../diagrams/colors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p Arrow 11"/>
          <p:cNvSpPr/>
          <p:nvPr/>
        </p:nvSpPr>
        <p:spPr>
          <a:xfrm>
            <a:off x="-102788" y="0"/>
            <a:ext cx="5403002" cy="4266538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4340008" y="26023551"/>
            <a:ext cx="12822609" cy="16641831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3000" dirty="0" smtClean="0">
                <a:cs typeface="Helvetica" panose="020B0604020202020204" pitchFamily="34" charset="0"/>
              </a:rPr>
              <a:t>Learning Framework and slide sets of core topics are based on the General Medical Council’s (GMC’s) Outcomes for Graduates (2018)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2800" dirty="0"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anose="020B0604020202020204" pitchFamily="34" charset="0"/>
              </a:rPr>
              <a:t>This led to the creation of a list of topics (diagram below) that fit with the GMC Outcomes for Graduates (2018) within a spiral curriculum (diagram on the left).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1" y="0"/>
            <a:ext cx="25703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GB" sz="7200" b="1" dirty="0" smtClean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Health and Work in Undergraduate Medical Education</a:t>
            </a:r>
            <a:endParaRPr lang="en-GB" sz="2400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7764" y="1654373"/>
            <a:ext cx="2496072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200" dirty="0" smtClean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 Ferhana Hashem, Sabrena Jaswal, Dr Catherine Marchand, Dr Lindsay Forbes, Dr Naren Srinivasan, Dr Amanda Bates &amp; Professor Stephen Peckham</a:t>
            </a:r>
          </a:p>
          <a:p>
            <a:pPr algn="ctr"/>
            <a:r>
              <a:rPr lang="en-GB" sz="5400" b="1" dirty="0" smtClean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Centre for Health Services Studies, University of Kent</a:t>
            </a:r>
            <a:endParaRPr lang="en-GB" sz="1400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1338" y="4634001"/>
            <a:ext cx="12749519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Project Background</a:t>
            </a:r>
            <a:endParaRPr lang="en-GB" sz="6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261338" y="5644812"/>
            <a:ext cx="12749520" cy="7911921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20000"/>
              </a:lnSpc>
              <a:spcBef>
                <a:spcPts val="0"/>
              </a:spcBef>
            </a:pPr>
            <a:r>
              <a:rPr lang="en-US" sz="3000" dirty="0" smtClean="0"/>
              <a:t>Commissioned </a:t>
            </a:r>
            <a:r>
              <a:rPr lang="en-US" sz="3000" dirty="0"/>
              <a:t>by Public Health England (PHE) </a:t>
            </a:r>
            <a:r>
              <a:rPr lang="en-US" sz="3000" dirty="0" smtClean="0"/>
              <a:t>&amp; the joint </a:t>
            </a:r>
            <a:r>
              <a:rPr lang="en-US" sz="3000" dirty="0"/>
              <a:t>Work &amp; Health Unit (WHU</a:t>
            </a:r>
            <a:r>
              <a:rPr lang="en-US" sz="3000" dirty="0" smtClean="0"/>
              <a:t>), which </a:t>
            </a:r>
            <a:r>
              <a:rPr lang="en-US" sz="3000" dirty="0"/>
              <a:t>includes Department for Work &amp; Pensions (DWP) &amp; Department of Health &amp; Social </a:t>
            </a:r>
            <a:r>
              <a:rPr lang="en-US" sz="3000" dirty="0" smtClean="0"/>
              <a:t>Care.</a:t>
            </a:r>
            <a:endParaRPr lang="en-US" sz="3000" dirty="0"/>
          </a:p>
          <a:p>
            <a:pPr lvl="0" algn="l">
              <a:lnSpc>
                <a:spcPct val="120000"/>
              </a:lnSpc>
              <a:spcBef>
                <a:spcPts val="0"/>
              </a:spcBef>
            </a:pPr>
            <a:endParaRPr lang="en-US" sz="3000" dirty="0" smtClean="0"/>
          </a:p>
          <a:p>
            <a:pPr lvl="0" algn="l">
              <a:lnSpc>
                <a:spcPct val="120000"/>
              </a:lnSpc>
              <a:spcBef>
                <a:spcPts val="0"/>
              </a:spcBef>
            </a:pPr>
            <a:r>
              <a:rPr lang="en-US" sz="3000" dirty="0" smtClean="0"/>
              <a:t>- September 2018</a:t>
            </a:r>
            <a:r>
              <a:rPr lang="en-US" sz="3000" dirty="0"/>
              <a:t> </a:t>
            </a:r>
            <a:r>
              <a:rPr lang="en-US" sz="3000" dirty="0" smtClean="0"/>
              <a:t>- </a:t>
            </a:r>
            <a:r>
              <a:rPr lang="en-US" sz="3000" dirty="0"/>
              <a:t>January 2020</a:t>
            </a:r>
          </a:p>
          <a:p>
            <a:pPr lvl="0" algn="l">
              <a:lnSpc>
                <a:spcPct val="120000"/>
              </a:lnSpc>
              <a:spcBef>
                <a:spcPts val="0"/>
              </a:spcBef>
            </a:pPr>
            <a:endParaRPr lang="en-US" sz="2800" dirty="0" smtClean="0"/>
          </a:p>
          <a:p>
            <a:pPr lvl="0" algn="l">
              <a:lnSpc>
                <a:spcPct val="120000"/>
              </a:lnSpc>
              <a:spcBef>
                <a:spcPts val="0"/>
              </a:spcBef>
            </a:pPr>
            <a:r>
              <a:rPr lang="en-US" sz="3000" dirty="0" smtClean="0"/>
              <a:t>- </a:t>
            </a:r>
            <a:r>
              <a:rPr lang="en-US" sz="3000" dirty="0"/>
              <a:t>Outputs: comprehensive set of teaching resources on health &amp; work including:</a:t>
            </a:r>
          </a:p>
          <a:p>
            <a:pPr marL="1970943" lvl="1" indent="-4572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600" dirty="0" smtClean="0"/>
              <a:t>Slide sets </a:t>
            </a:r>
            <a:r>
              <a:rPr lang="en-US" sz="2600" dirty="0"/>
              <a:t>of core </a:t>
            </a:r>
            <a:r>
              <a:rPr lang="en-US" sz="2600" dirty="0" smtClean="0"/>
              <a:t>topics</a:t>
            </a:r>
          </a:p>
          <a:p>
            <a:pPr marL="1970943" lvl="1" indent="-4572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600" dirty="0"/>
              <a:t>S</a:t>
            </a:r>
            <a:r>
              <a:rPr lang="en-US" sz="2600" dirty="0" smtClean="0"/>
              <a:t>ession </a:t>
            </a:r>
            <a:r>
              <a:rPr lang="en-US" sz="2600" dirty="0"/>
              <a:t>outline for lecturers </a:t>
            </a:r>
            <a:endParaRPr lang="en-US" sz="2600" dirty="0" smtClean="0"/>
          </a:p>
          <a:p>
            <a:pPr marL="1970943" lvl="1" indent="-4572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600" dirty="0"/>
              <a:t>O</a:t>
            </a:r>
            <a:r>
              <a:rPr lang="en-US" sz="2600" dirty="0" smtClean="0"/>
              <a:t>nline </a:t>
            </a:r>
            <a:r>
              <a:rPr lang="en-US" sz="2600" dirty="0"/>
              <a:t>resources </a:t>
            </a:r>
            <a:r>
              <a:rPr lang="en-US" sz="2600" dirty="0" smtClean="0"/>
              <a:t>collection</a:t>
            </a:r>
            <a:endParaRPr lang="en-US" sz="2600" dirty="0"/>
          </a:p>
          <a:p>
            <a:pPr lvl="0" algn="l">
              <a:lnSpc>
                <a:spcPct val="120000"/>
              </a:lnSpc>
              <a:spcBef>
                <a:spcPts val="0"/>
              </a:spcBef>
            </a:pPr>
            <a:endParaRPr lang="en-US" sz="2800" dirty="0" smtClean="0"/>
          </a:p>
          <a:p>
            <a:pPr lvl="0" algn="l">
              <a:lnSpc>
                <a:spcPct val="120000"/>
              </a:lnSpc>
              <a:spcBef>
                <a:spcPts val="0"/>
              </a:spcBef>
            </a:pPr>
            <a:r>
              <a:rPr lang="en-US" sz="3000" dirty="0" smtClean="0"/>
              <a:t>Using </a:t>
            </a:r>
            <a:r>
              <a:rPr lang="en-US" sz="3000" dirty="0"/>
              <a:t>a co-productive approach involving stakeholders &amp; Patient and Public </a:t>
            </a:r>
            <a:r>
              <a:rPr lang="en-US" sz="3000" dirty="0" smtClean="0"/>
              <a:t>Involvement (PPI).</a:t>
            </a:r>
            <a:endParaRPr lang="en-US" sz="3000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270060" y="15015120"/>
            <a:ext cx="12778517" cy="95458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altLang="en-US" sz="2800" b="1" dirty="0" smtClean="0">
                <a:ea typeface="ＭＳ Ｐゴシック" panose="020B0600070205080204" pitchFamily="34" charset="-128"/>
              </a:rPr>
              <a:t>Improving </a:t>
            </a:r>
            <a:r>
              <a:rPr lang="en-GB" altLang="en-US" sz="2800" b="1" dirty="0">
                <a:ea typeface="ＭＳ Ｐゴシック" panose="020B0600070205080204" pitchFamily="34" charset="-128"/>
              </a:rPr>
              <a:t>Lives. The Work, Health and Disability</a:t>
            </a:r>
            <a:r>
              <a:rPr lang="en-GB" altLang="en-US" sz="2800" dirty="0">
                <a:ea typeface="ＭＳ Ｐゴシック" panose="020B0600070205080204" pitchFamily="34" charset="-128"/>
              </a:rPr>
              <a:t> </a:t>
            </a:r>
            <a:r>
              <a:rPr lang="en-GB" altLang="en-US" sz="2800" b="1" dirty="0">
                <a:ea typeface="ＭＳ Ｐゴシック" panose="020B0600070205080204" pitchFamily="34" charset="-128"/>
              </a:rPr>
              <a:t>Green Paper (2017) </a:t>
            </a:r>
            <a:r>
              <a:rPr lang="en-GB" altLang="en-US" sz="2800" dirty="0">
                <a:ea typeface="ＭＳ Ｐゴシック" panose="020B0600070205080204" pitchFamily="34" charset="-128"/>
              </a:rPr>
              <a:t>one of the key aims is to </a:t>
            </a:r>
            <a:r>
              <a:rPr lang="ja-JP" altLang="en-GB" sz="2800" dirty="0">
                <a:ea typeface="ＭＳ Ｐゴシック" panose="020B0600070205080204" pitchFamily="34" charset="-128"/>
              </a:rPr>
              <a:t>“</a:t>
            </a:r>
            <a:r>
              <a:rPr lang="en-GB" altLang="ja-JP" sz="2800" dirty="0">
                <a:ea typeface="ＭＳ Ｐゴシック" panose="020B0600070205080204" pitchFamily="34" charset="-128"/>
              </a:rPr>
              <a:t>ensure people are able to access the right employment and health services, at the right time and in a way which is personalised to their circumstances and integrated around their needs</a:t>
            </a:r>
            <a:r>
              <a:rPr lang="ja-JP" altLang="en-GB" sz="2800" dirty="0">
                <a:ea typeface="ＭＳ Ｐゴシック" panose="020B0600070205080204" pitchFamily="34" charset="-128"/>
              </a:rPr>
              <a:t>”</a:t>
            </a:r>
            <a:endParaRPr lang="en-GB" altLang="ja-JP" sz="2800" dirty="0">
              <a:ea typeface="ＭＳ Ｐゴシック" panose="020B0600070205080204" pitchFamily="34" charset="-128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altLang="en-US" sz="2800" dirty="0">
              <a:ea typeface="ＭＳ Ｐゴシック" panose="020B0600070205080204" pitchFamily="34" charset="-128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altLang="en-US" sz="2800" b="1" dirty="0">
                <a:ea typeface="ＭＳ Ｐゴシック" panose="020B0600070205080204" pitchFamily="34" charset="-128"/>
              </a:rPr>
              <a:t>The report underlines the vicious circle between work and health </a:t>
            </a:r>
            <a:r>
              <a:rPr lang="en-GB" altLang="en-US" sz="2800" dirty="0">
                <a:ea typeface="ＭＳ Ｐゴシック" panose="020B0600070205080204" pitchFamily="34" charset="-128"/>
              </a:rPr>
              <a:t>and the importance of having a unified vision of the relationship between health and work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altLang="en-US" sz="2800" dirty="0">
              <a:ea typeface="ＭＳ Ｐゴシック" panose="020B0600070205080204" pitchFamily="34" charset="-128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altLang="en-US" sz="2800" dirty="0">
                <a:ea typeface="ＭＳ Ｐゴシック" panose="020B0600070205080204" pitchFamily="34" charset="-128"/>
              </a:rPr>
              <a:t>It highlights the importance to improve work conditions for workers with disabilities and chronic </a:t>
            </a:r>
            <a:r>
              <a:rPr lang="en-GB" altLang="en-US" sz="2800" dirty="0" smtClean="0">
                <a:ea typeface="ＭＳ Ｐゴシック" panose="020B0600070205080204" pitchFamily="34" charset="-128"/>
              </a:rPr>
              <a:t>diseases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altLang="en-US" sz="2800" dirty="0">
              <a:ea typeface="ＭＳ Ｐゴシック" panose="020B0600070205080204" pitchFamily="34" charset="-128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altLang="en-US" sz="2800" b="1" dirty="0" smtClean="0">
                <a:ea typeface="ＭＳ Ｐゴシック" panose="020B0600070205080204" pitchFamily="34" charset="-128"/>
              </a:rPr>
              <a:t>PHE </a:t>
            </a:r>
            <a:r>
              <a:rPr lang="en-GB" altLang="en-US" sz="2800" b="1" dirty="0">
                <a:ea typeface="ＭＳ Ｐゴシック" panose="020B0600070205080204" pitchFamily="34" charset="-128"/>
              </a:rPr>
              <a:t>commissioned an audit report </a:t>
            </a:r>
            <a:r>
              <a:rPr lang="en-GB" altLang="en-US" sz="2800" dirty="0">
                <a:ea typeface="ＭＳ Ｐゴシック" panose="020B0600070205080204" pitchFamily="34" charset="-128"/>
              </a:rPr>
              <a:t>from ICF Consulting Services Ltd with the intention of broadly identifying Health and Work core topics for the current undergraduate medical curriculum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61337" y="13966060"/>
            <a:ext cx="12787265" cy="10490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Why is this important?</a:t>
            </a:r>
            <a:endParaRPr lang="en-GB" sz="6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280737" y="4629149"/>
            <a:ext cx="12318444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Aims and Objectives</a:t>
            </a:r>
            <a:endParaRPr lang="en-GB" sz="6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17280737" y="15003837"/>
            <a:ext cx="12390707" cy="9704012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600" dirty="0"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2600" dirty="0">
              <a:cs typeface="Helvetica" panose="020B0604020202020204" pitchFamily="34" charset="0"/>
            </a:endParaRPr>
          </a:p>
          <a:p>
            <a:pPr marL="457200" algn="l">
              <a:lnSpc>
                <a:spcPct val="100000"/>
              </a:lnSpc>
              <a:spcBef>
                <a:spcPts val="0"/>
              </a:spcBef>
            </a:pPr>
            <a:endParaRPr lang="en-GB" sz="1400" dirty="0">
              <a:cs typeface="Helvetica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7280737" y="13977342"/>
            <a:ext cx="12390707" cy="102649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Co-Production Approach</a:t>
            </a:r>
            <a:endParaRPr lang="en-GB" sz="6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438128" y="24940214"/>
            <a:ext cx="12233316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Project Milestones</a:t>
            </a:r>
            <a:endParaRPr lang="en-GB" sz="6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12967" y="24940214"/>
            <a:ext cx="12847638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Learning Framework</a:t>
            </a:r>
            <a:endParaRPr lang="en-GB" sz="6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17280737" y="5658331"/>
            <a:ext cx="12318444" cy="7884625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3000" dirty="0" smtClean="0"/>
              <a:t>To design an integrated curriculum for future doctors that addresses how to communicate with patients about staying in and returning to work. </a:t>
            </a:r>
          </a:p>
          <a:p>
            <a:pPr lvl="0" algn="l">
              <a:lnSpc>
                <a:spcPct val="120000"/>
              </a:lnSpc>
              <a:spcBef>
                <a:spcPts val="0"/>
              </a:spcBef>
            </a:pPr>
            <a:endParaRPr lang="en-US" sz="2800" dirty="0" smtClean="0"/>
          </a:p>
          <a:p>
            <a:pPr lvl="0" algn="l">
              <a:lnSpc>
                <a:spcPct val="70000"/>
              </a:lnSpc>
            </a:pPr>
            <a:endParaRPr lang="en-US" sz="2800" dirty="0">
              <a:cs typeface="Helvetica" panose="020B0604020202020204" pitchFamily="34" charset="0"/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17438129" y="25955877"/>
            <a:ext cx="12233316" cy="16709505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3000" dirty="0">
                <a:cs typeface="Helvetica" panose="020B0604020202020204" pitchFamily="34" charset="0"/>
              </a:rPr>
              <a:t>Curriculum mapping of </a:t>
            </a:r>
            <a:r>
              <a:rPr lang="en-GB" sz="3000" dirty="0" smtClean="0">
                <a:cs typeface="Helvetica" panose="020B0604020202020204" pitchFamily="34" charset="0"/>
              </a:rPr>
              <a:t>the </a:t>
            </a:r>
            <a:r>
              <a:rPr lang="en-GB" sz="3000" dirty="0">
                <a:cs typeface="Helvetica" panose="020B0604020202020204" pitchFamily="34" charset="0"/>
              </a:rPr>
              <a:t>medical schools in the UK </a:t>
            </a:r>
            <a:r>
              <a:rPr lang="en-GB" sz="3000" dirty="0" smtClean="0">
                <a:cs typeface="Helvetica" panose="020B0604020202020204" pitchFamily="34" charset="0"/>
              </a:rPr>
              <a:t>(5 of </a:t>
            </a:r>
            <a:r>
              <a:rPr lang="en-GB" sz="3000" dirty="0">
                <a:cs typeface="Helvetica" panose="020B0604020202020204" pitchFamily="34" charset="0"/>
              </a:rPr>
              <a:t>which will be starting in 2019 and/or 2020). This included identifying the school’s</a:t>
            </a:r>
            <a:r>
              <a:rPr lang="en-GB" sz="3000" dirty="0" smtClean="0">
                <a:cs typeface="Helvetica" panose="020B0604020202020204" pitchFamily="34" charset="0"/>
              </a:rPr>
              <a:t>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2600" dirty="0" smtClean="0">
              <a:cs typeface="Helvetica" panose="020B0604020202020204" pitchFamily="34" charset="0"/>
            </a:endParaRPr>
          </a:p>
          <a:p>
            <a:pPr marL="2428143" lvl="1" indent="-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2600" dirty="0" smtClean="0">
                <a:cs typeface="Helvetica" panose="020B0604020202020204" pitchFamily="34" charset="0"/>
              </a:rPr>
              <a:t>Teaching </a:t>
            </a:r>
            <a:r>
              <a:rPr lang="en-GB" sz="2600" dirty="0">
                <a:cs typeface="Helvetica" panose="020B0604020202020204" pitchFamily="34" charset="0"/>
              </a:rPr>
              <a:t>approach</a:t>
            </a:r>
          </a:p>
          <a:p>
            <a:pPr marL="2428143" lvl="1" indent="-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2600" dirty="0">
                <a:cs typeface="Helvetica" panose="020B0604020202020204" pitchFamily="34" charset="0"/>
              </a:rPr>
              <a:t>Type of curriculum (full spiral, partial spiral, none)</a:t>
            </a:r>
          </a:p>
          <a:p>
            <a:pPr marL="2428143" lvl="1" indent="-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2600" dirty="0">
                <a:cs typeface="Helvetica" panose="020B0604020202020204" pitchFamily="34" charset="0"/>
              </a:rPr>
              <a:t>Core syllabus topics</a:t>
            </a:r>
          </a:p>
          <a:p>
            <a:pPr marL="2428143" lvl="1" indent="-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2600" dirty="0">
                <a:cs typeface="Helvetica" panose="020B0604020202020204" pitchFamily="34" charset="0"/>
              </a:rPr>
              <a:t>Identify where Health and Work topics can be incorporated</a:t>
            </a:r>
          </a:p>
          <a:p>
            <a:pPr marL="2428143" lvl="1" indent="-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2600" dirty="0">
                <a:cs typeface="Helvetica" panose="020B0604020202020204" pitchFamily="34" charset="0"/>
              </a:rPr>
              <a:t>Assessment methods</a:t>
            </a:r>
          </a:p>
          <a:p>
            <a:pPr marL="2428143" lvl="1" indent="-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2600" dirty="0">
                <a:cs typeface="Helvetica" panose="020B0604020202020204" pitchFamily="34" charset="0"/>
              </a:rPr>
              <a:t>Recent / proposed changes to the curriculum</a:t>
            </a:r>
          </a:p>
          <a:p>
            <a:pPr marL="457200" algn="l">
              <a:lnSpc>
                <a:spcPct val="100000"/>
              </a:lnSpc>
              <a:spcBef>
                <a:spcPts val="0"/>
              </a:spcBef>
            </a:pPr>
            <a:endParaRPr lang="en-GB" sz="2000" dirty="0" smtClean="0">
              <a:cs typeface="Helvetica" panose="020B060402020202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3000" dirty="0" smtClean="0">
                <a:cs typeface="Helvetica" panose="020B0604020202020204" pitchFamily="34" charset="0"/>
              </a:rPr>
              <a:t>Creation </a:t>
            </a:r>
            <a:r>
              <a:rPr lang="en-GB" sz="3000" dirty="0">
                <a:cs typeface="Helvetica" panose="020B0604020202020204" pitchFamily="34" charset="0"/>
              </a:rPr>
              <a:t>of slide sets with topics </a:t>
            </a:r>
            <a:endParaRPr lang="en-GB" sz="3000" dirty="0" smtClean="0"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3000" dirty="0">
                <a:cs typeface="Helvetica" panose="020B0604020202020204" pitchFamily="34" charset="0"/>
              </a:rPr>
              <a:t> </a:t>
            </a:r>
            <a:r>
              <a:rPr lang="en-GB" sz="3000" dirty="0" smtClean="0">
                <a:cs typeface="Helvetica" panose="020B0604020202020204" pitchFamily="34" charset="0"/>
              </a:rPr>
              <a:t>     linked to </a:t>
            </a:r>
            <a:r>
              <a:rPr lang="en-GB" sz="3000" dirty="0">
                <a:cs typeface="Helvetica" panose="020B0604020202020204" pitchFamily="34" charset="0"/>
              </a:rPr>
              <a:t>the </a:t>
            </a:r>
            <a:r>
              <a:rPr lang="en-GB" sz="3000" dirty="0" smtClean="0">
                <a:cs typeface="Helvetica" panose="020B0604020202020204" pitchFamily="34" charset="0"/>
              </a:rPr>
              <a:t>GMC’s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3000" i="1" dirty="0" smtClean="0">
                <a:cs typeface="Helvetica" panose="020B0604020202020204" pitchFamily="34" charset="0"/>
              </a:rPr>
              <a:t>      Outcomes </a:t>
            </a:r>
            <a:r>
              <a:rPr lang="en-GB" sz="3000" i="1" dirty="0">
                <a:cs typeface="Helvetica" panose="020B0604020202020204" pitchFamily="34" charset="0"/>
              </a:rPr>
              <a:t>for Graduates </a:t>
            </a:r>
            <a:r>
              <a:rPr lang="en-GB" sz="3000" dirty="0">
                <a:cs typeface="Helvetica" panose="020B0604020202020204" pitchFamily="34" charset="0"/>
              </a:rPr>
              <a:t>(</a:t>
            </a:r>
            <a:r>
              <a:rPr lang="en-GB" sz="3000" dirty="0" smtClean="0">
                <a:cs typeface="Helvetica" panose="020B0604020202020204" pitchFamily="34" charset="0"/>
              </a:rPr>
              <a:t>2018)</a:t>
            </a:r>
            <a:endParaRPr lang="en-GB" sz="3000" dirty="0"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3000" dirty="0"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3600" dirty="0" smtClean="0">
              <a:latin typeface="+mj-lt"/>
              <a:cs typeface="Helvetica" panose="020B060402020202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3600" dirty="0" smtClean="0">
              <a:latin typeface="+mj-lt"/>
              <a:cs typeface="Helvetica" panose="020B060402020202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3600" dirty="0" smtClean="0">
              <a:latin typeface="+mj-lt"/>
              <a:cs typeface="Helvetica" panose="020B060402020202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 panose="020B060402020202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 panose="020B060402020202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 panose="020B060402020202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 panose="020B060402020202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 panose="020B060402020202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 panose="020B060402020202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3000" dirty="0" smtClean="0">
                <a:cs typeface="Helvetica" panose="020B0604020202020204" pitchFamily="34" charset="0"/>
              </a:rPr>
              <a:t>Project Timeline: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3600" dirty="0" smtClean="0">
              <a:latin typeface="+mj-lt"/>
              <a:cs typeface="Helvetica" panose="020B0604020202020204" pitchFamily="34" charset="0"/>
            </a:endParaRPr>
          </a:p>
        </p:txBody>
      </p:sp>
      <p:grpSp>
        <p:nvGrpSpPr>
          <p:cNvPr id="2089" name="Group 2088"/>
          <p:cNvGrpSpPr/>
          <p:nvPr/>
        </p:nvGrpSpPr>
        <p:grpSpPr>
          <a:xfrm>
            <a:off x="9734133" y="21263825"/>
            <a:ext cx="4411034" cy="2966935"/>
            <a:chOff x="5555926" y="21258172"/>
            <a:chExt cx="4315600" cy="330384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6433">
              <a:off x="5555926" y="21258172"/>
              <a:ext cx="3398048" cy="255203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639658">
              <a:off x="7917089" y="22010485"/>
              <a:ext cx="1954437" cy="2551530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94222">
            <a:off x="19227585" y="31961953"/>
            <a:ext cx="2738546" cy="3661805"/>
          </a:xfrm>
          <a:prstGeom prst="rect">
            <a:avLst/>
          </a:prstGeom>
        </p:spPr>
      </p:pic>
      <p:pic>
        <p:nvPicPr>
          <p:cNvPr id="43" name="Picture 42" descr="Mancheter Communications Conerence - KMMS (002) [Read-Only] - PowerPoint"/>
          <p:cNvPicPr>
            <a:picLocks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8" t="24496" r="29045" b="8125"/>
          <a:stretch/>
        </p:blipFill>
        <p:spPr>
          <a:xfrm>
            <a:off x="6759983" y="35244597"/>
            <a:ext cx="8425634" cy="7235189"/>
          </a:xfrm>
          <a:prstGeom prst="rect">
            <a:avLst/>
          </a:prstGeom>
        </p:spPr>
      </p:pic>
      <p:graphicFrame>
        <p:nvGraphicFramePr>
          <p:cNvPr id="121" name="Diagram 120"/>
          <p:cNvGraphicFramePr/>
          <p:nvPr>
            <p:extLst>
              <p:ext uri="{D42A27DB-BD31-4B8C-83A1-F6EECF244321}">
                <p14:modId xmlns:p14="http://schemas.microsoft.com/office/powerpoint/2010/main" val="2490247612"/>
              </p:ext>
            </p:extLst>
          </p:nvPr>
        </p:nvGraphicFramePr>
        <p:xfrm>
          <a:off x="17438128" y="6660475"/>
          <a:ext cx="12153003" cy="693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" name="Picture 1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6299200" y="27409424"/>
            <a:ext cx="9347200" cy="591042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64426" y="12074882"/>
            <a:ext cx="2241693" cy="131654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15959" t="12826" r="7048" b="20469"/>
          <a:stretch/>
        </p:blipFill>
        <p:spPr>
          <a:xfrm>
            <a:off x="10325050" y="11962308"/>
            <a:ext cx="2609850" cy="14382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21" t="12049" r="55200" b="3406"/>
          <a:stretch/>
        </p:blipFill>
        <p:spPr>
          <a:xfrm>
            <a:off x="-50949" y="0"/>
            <a:ext cx="4210204" cy="42938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9367710">
            <a:off x="-1049368" y="39945729"/>
            <a:ext cx="4865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/>
              <a:t>New Content</a:t>
            </a:r>
            <a:endParaRPr lang="en-GB" sz="7200" b="1" dirty="0"/>
          </a:p>
        </p:txBody>
      </p:sp>
      <p:sp>
        <p:nvSpPr>
          <p:cNvPr id="34" name="TextBox 33"/>
          <p:cNvSpPr txBox="1"/>
          <p:nvPr/>
        </p:nvSpPr>
        <p:spPr>
          <a:xfrm rot="19367710">
            <a:off x="-173621" y="20298519"/>
            <a:ext cx="4533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/>
              <a:t>Revision</a:t>
            </a:r>
            <a:endParaRPr lang="en-GB" sz="7200" b="1" dirty="0"/>
          </a:p>
        </p:txBody>
      </p:sp>
      <p:sp>
        <p:nvSpPr>
          <p:cNvPr id="35" name="TextBox 34"/>
          <p:cNvSpPr txBox="1"/>
          <p:nvPr/>
        </p:nvSpPr>
        <p:spPr>
          <a:xfrm rot="19367710">
            <a:off x="-335712" y="2995990"/>
            <a:ext cx="4131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/>
              <a:t>Mastery</a:t>
            </a:r>
            <a:endParaRPr lang="en-GB" sz="7200" b="1" dirty="0"/>
          </a:p>
        </p:txBody>
      </p:sp>
      <p:pic>
        <p:nvPicPr>
          <p:cNvPr id="31" name="Picture 30" descr="PHE-Plain-document-template DRAFT AB+ SJ 26112018 - Word"/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EAEEF1"/>
              </a:clrFrom>
              <a:clrTo>
                <a:srgbClr val="EAEE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4" t="24035" r="37557" b="4600"/>
          <a:stretch/>
        </p:blipFill>
        <p:spPr>
          <a:xfrm>
            <a:off x="23755586" y="30069076"/>
            <a:ext cx="5553075" cy="6578994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842375370"/>
              </p:ext>
            </p:extLst>
          </p:nvPr>
        </p:nvGraphicFramePr>
        <p:xfrm>
          <a:off x="17289462" y="14945385"/>
          <a:ext cx="12381982" cy="9615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17811228" y="15236202"/>
            <a:ext cx="34376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Public Health Physician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GP Clinical Research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Fellow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Patient Experience &amp; Public Involvement Lead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+ academic team members at UofK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6138277" y="15120663"/>
            <a:ext cx="34528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 PPI representative, Occupational Health Physician, GP from PHE, HEE representative, medical sociologist, Medical Schools Council representative &amp; Central Research Team members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9439207" y="23762203"/>
            <a:ext cx="8413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 PPI representatives, 2 Occupational Health Physicians, Occupational Health Nurse Consultant, GP from DWP &amp; Central Research Team Members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49350" y="11962308"/>
            <a:ext cx="2536037" cy="1436879"/>
          </a:xfrm>
          <a:prstGeom prst="rect">
            <a:avLst/>
          </a:prstGeom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459496394"/>
              </p:ext>
            </p:extLst>
          </p:nvPr>
        </p:nvGraphicFramePr>
        <p:xfrm>
          <a:off x="18662254" y="37166550"/>
          <a:ext cx="10312795" cy="5498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29793466"/>
              </p:ext>
            </p:extLst>
          </p:nvPr>
        </p:nvGraphicFramePr>
        <p:xfrm>
          <a:off x="19599103" y="15807870"/>
          <a:ext cx="7681712" cy="7962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4" name="Left Arrow 3"/>
          <p:cNvSpPr/>
          <p:nvPr/>
        </p:nvSpPr>
        <p:spPr>
          <a:xfrm rot="20088905">
            <a:off x="27364599" y="38400658"/>
            <a:ext cx="926453" cy="65134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60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4233</TotalTime>
  <Words>739</Words>
  <Application>Microsoft Office PowerPoint</Application>
  <PresentationFormat>Custom</PresentationFormat>
  <Paragraphs>94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Helvetica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Dargan</dc:creator>
  <cp:lastModifiedBy>Sabrena Jaswal</cp:lastModifiedBy>
  <cp:revision>171</cp:revision>
  <cp:lastPrinted>2019-09-27T09:42:06Z</cp:lastPrinted>
  <dcterms:created xsi:type="dcterms:W3CDTF">2017-05-05T13:48:50Z</dcterms:created>
  <dcterms:modified xsi:type="dcterms:W3CDTF">2019-10-27T13:24:42Z</dcterms:modified>
</cp:coreProperties>
</file>