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30275213" cy="4280376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p15:clr>
            <a:srgbClr val="A4A3A4"/>
          </p15:clr>
        </p15:guide>
        <p15:guide id="2" pos="95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E5D6"/>
    <a:srgbClr val="DBE6EC"/>
    <a:srgbClr val="FE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16" autoAdjust="0"/>
    <p:restoredTop sz="94660"/>
  </p:normalViewPr>
  <p:slideViewPr>
    <p:cSldViewPr snapToGrid="0">
      <p:cViewPr>
        <p:scale>
          <a:sx n="50" d="100"/>
          <a:sy n="50" d="100"/>
        </p:scale>
        <p:origin x="636" y="-7224"/>
      </p:cViewPr>
      <p:guideLst>
        <p:guide orient="horz" pos="13481"/>
        <p:guide pos="9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smtClean="0"/>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CBB5AB7-6555-4BE7-BC83-3AB88283C485}" type="datetimeFigureOut">
              <a:rPr lang="en-GB" smtClean="0"/>
              <a:t>27/03/2018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12464-33AC-484F-AD19-928BA6280B90}" type="slidenum">
              <a:rPr lang="en-GB" smtClean="0"/>
              <a:t>‹#›</a:t>
            </a:fld>
            <a:endParaRPr lang="en-GB" dirty="0"/>
          </a:p>
        </p:txBody>
      </p:sp>
    </p:spTree>
    <p:extLst>
      <p:ext uri="{BB962C8B-B14F-4D97-AF65-F5344CB8AC3E}">
        <p14:creationId xmlns:p14="http://schemas.microsoft.com/office/powerpoint/2010/main" val="3241247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BB5AB7-6555-4BE7-BC83-3AB88283C485}" type="datetimeFigureOut">
              <a:rPr lang="en-GB" smtClean="0"/>
              <a:t>27/03/2018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12464-33AC-484F-AD19-928BA6280B90}" type="slidenum">
              <a:rPr lang="en-GB" smtClean="0"/>
              <a:t>‹#›</a:t>
            </a:fld>
            <a:endParaRPr lang="en-GB" dirty="0"/>
          </a:p>
        </p:txBody>
      </p:sp>
    </p:spTree>
    <p:extLst>
      <p:ext uri="{BB962C8B-B14F-4D97-AF65-F5344CB8AC3E}">
        <p14:creationId xmlns:p14="http://schemas.microsoft.com/office/powerpoint/2010/main" val="1776112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BB5AB7-6555-4BE7-BC83-3AB88283C485}" type="datetimeFigureOut">
              <a:rPr lang="en-GB" smtClean="0"/>
              <a:t>27/03/2018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12464-33AC-484F-AD19-928BA6280B90}" type="slidenum">
              <a:rPr lang="en-GB" smtClean="0"/>
              <a:t>‹#›</a:t>
            </a:fld>
            <a:endParaRPr lang="en-GB" dirty="0"/>
          </a:p>
        </p:txBody>
      </p:sp>
    </p:spTree>
    <p:extLst>
      <p:ext uri="{BB962C8B-B14F-4D97-AF65-F5344CB8AC3E}">
        <p14:creationId xmlns:p14="http://schemas.microsoft.com/office/powerpoint/2010/main" val="425534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BB5AB7-6555-4BE7-BC83-3AB88283C485}" type="datetimeFigureOut">
              <a:rPr lang="en-GB" smtClean="0"/>
              <a:t>27/03/2018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12464-33AC-484F-AD19-928BA6280B90}" type="slidenum">
              <a:rPr lang="en-GB" smtClean="0"/>
              <a:t>‹#›</a:t>
            </a:fld>
            <a:endParaRPr lang="en-GB" dirty="0"/>
          </a:p>
        </p:txBody>
      </p:sp>
    </p:spTree>
    <p:extLst>
      <p:ext uri="{BB962C8B-B14F-4D97-AF65-F5344CB8AC3E}">
        <p14:creationId xmlns:p14="http://schemas.microsoft.com/office/powerpoint/2010/main" val="2347843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smtClean="0"/>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BB5AB7-6555-4BE7-BC83-3AB88283C485}" type="datetimeFigureOut">
              <a:rPr lang="en-GB" smtClean="0"/>
              <a:t>27/03/2018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12464-33AC-484F-AD19-928BA6280B90}" type="slidenum">
              <a:rPr lang="en-GB" smtClean="0"/>
              <a:t>‹#›</a:t>
            </a:fld>
            <a:endParaRPr lang="en-GB" dirty="0"/>
          </a:p>
        </p:txBody>
      </p:sp>
    </p:spTree>
    <p:extLst>
      <p:ext uri="{BB962C8B-B14F-4D97-AF65-F5344CB8AC3E}">
        <p14:creationId xmlns:p14="http://schemas.microsoft.com/office/powerpoint/2010/main" val="172809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BB5AB7-6555-4BE7-BC83-3AB88283C485}" type="datetimeFigureOut">
              <a:rPr lang="en-GB" smtClean="0"/>
              <a:t>27/03/2018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12464-33AC-484F-AD19-928BA6280B90}" type="slidenum">
              <a:rPr lang="en-GB" smtClean="0"/>
              <a:t>‹#›</a:t>
            </a:fld>
            <a:endParaRPr lang="en-GB" dirty="0"/>
          </a:p>
        </p:txBody>
      </p:sp>
    </p:spTree>
    <p:extLst>
      <p:ext uri="{BB962C8B-B14F-4D97-AF65-F5344CB8AC3E}">
        <p14:creationId xmlns:p14="http://schemas.microsoft.com/office/powerpoint/2010/main" val="1683186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smtClean="0"/>
              <a:t>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smtClean="0"/>
              <a:t>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BB5AB7-6555-4BE7-BC83-3AB88283C485}" type="datetimeFigureOut">
              <a:rPr lang="en-GB" smtClean="0"/>
              <a:t>27/03/2018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0A12464-33AC-484F-AD19-928BA6280B90}" type="slidenum">
              <a:rPr lang="en-GB" smtClean="0"/>
              <a:t>‹#›</a:t>
            </a:fld>
            <a:endParaRPr lang="en-GB" dirty="0"/>
          </a:p>
        </p:txBody>
      </p:sp>
    </p:spTree>
    <p:extLst>
      <p:ext uri="{BB962C8B-B14F-4D97-AF65-F5344CB8AC3E}">
        <p14:creationId xmlns:p14="http://schemas.microsoft.com/office/powerpoint/2010/main" val="222864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BB5AB7-6555-4BE7-BC83-3AB88283C485}" type="datetimeFigureOut">
              <a:rPr lang="en-GB" smtClean="0"/>
              <a:t>27/03/2018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0A12464-33AC-484F-AD19-928BA6280B90}" type="slidenum">
              <a:rPr lang="en-GB" smtClean="0"/>
              <a:t>‹#›</a:t>
            </a:fld>
            <a:endParaRPr lang="en-GB" dirty="0"/>
          </a:p>
        </p:txBody>
      </p:sp>
    </p:spTree>
    <p:extLst>
      <p:ext uri="{BB962C8B-B14F-4D97-AF65-F5344CB8AC3E}">
        <p14:creationId xmlns:p14="http://schemas.microsoft.com/office/powerpoint/2010/main" val="1772273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BB5AB7-6555-4BE7-BC83-3AB88283C485}" type="datetimeFigureOut">
              <a:rPr lang="en-GB" smtClean="0"/>
              <a:t>27/03/2018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0A12464-33AC-484F-AD19-928BA6280B90}" type="slidenum">
              <a:rPr lang="en-GB" smtClean="0"/>
              <a:t>‹#›</a:t>
            </a:fld>
            <a:endParaRPr lang="en-GB" dirty="0"/>
          </a:p>
        </p:txBody>
      </p:sp>
    </p:spTree>
    <p:extLst>
      <p:ext uri="{BB962C8B-B14F-4D97-AF65-F5344CB8AC3E}">
        <p14:creationId xmlns:p14="http://schemas.microsoft.com/office/powerpoint/2010/main" val="4275872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smtClean="0"/>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smtClean="0"/>
              <a:t>Edit Master text styles</a:t>
            </a:r>
          </a:p>
        </p:txBody>
      </p:sp>
      <p:sp>
        <p:nvSpPr>
          <p:cNvPr id="5" name="Date Placeholder 4"/>
          <p:cNvSpPr>
            <a:spLocks noGrp="1"/>
          </p:cNvSpPr>
          <p:nvPr>
            <p:ph type="dt" sz="half" idx="10"/>
          </p:nvPr>
        </p:nvSpPr>
        <p:spPr/>
        <p:txBody>
          <a:bodyPr/>
          <a:lstStyle/>
          <a:p>
            <a:fld id="{DCBB5AB7-6555-4BE7-BC83-3AB88283C485}" type="datetimeFigureOut">
              <a:rPr lang="en-GB" smtClean="0"/>
              <a:t>27/03/2018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12464-33AC-484F-AD19-928BA6280B90}" type="slidenum">
              <a:rPr lang="en-GB" smtClean="0"/>
              <a:t>‹#›</a:t>
            </a:fld>
            <a:endParaRPr lang="en-GB" dirty="0"/>
          </a:p>
        </p:txBody>
      </p:sp>
    </p:spTree>
    <p:extLst>
      <p:ext uri="{BB962C8B-B14F-4D97-AF65-F5344CB8AC3E}">
        <p14:creationId xmlns:p14="http://schemas.microsoft.com/office/powerpoint/2010/main" val="1536021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dirty="0" smtClean="0"/>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smtClean="0"/>
              <a:t>Edit Master text styles</a:t>
            </a:r>
          </a:p>
        </p:txBody>
      </p:sp>
      <p:sp>
        <p:nvSpPr>
          <p:cNvPr id="5" name="Date Placeholder 4"/>
          <p:cNvSpPr>
            <a:spLocks noGrp="1"/>
          </p:cNvSpPr>
          <p:nvPr>
            <p:ph type="dt" sz="half" idx="10"/>
          </p:nvPr>
        </p:nvSpPr>
        <p:spPr/>
        <p:txBody>
          <a:bodyPr/>
          <a:lstStyle/>
          <a:p>
            <a:fld id="{DCBB5AB7-6555-4BE7-BC83-3AB88283C485}" type="datetimeFigureOut">
              <a:rPr lang="en-GB" smtClean="0"/>
              <a:t>27/03/2018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12464-33AC-484F-AD19-928BA6280B90}" type="slidenum">
              <a:rPr lang="en-GB" smtClean="0"/>
              <a:t>‹#›</a:t>
            </a:fld>
            <a:endParaRPr lang="en-GB" dirty="0"/>
          </a:p>
        </p:txBody>
      </p:sp>
    </p:spTree>
    <p:extLst>
      <p:ext uri="{BB962C8B-B14F-4D97-AF65-F5344CB8AC3E}">
        <p14:creationId xmlns:p14="http://schemas.microsoft.com/office/powerpoint/2010/main" val="636117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DCBB5AB7-6555-4BE7-BC83-3AB88283C485}" type="datetimeFigureOut">
              <a:rPr lang="en-GB" smtClean="0"/>
              <a:t>27/03/2018</a:t>
            </a:fld>
            <a:endParaRPr lang="en-GB" dirty="0"/>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C0A12464-33AC-484F-AD19-928BA6280B90}" type="slidenum">
              <a:rPr lang="en-GB" smtClean="0"/>
              <a:t>‹#›</a:t>
            </a:fld>
            <a:endParaRPr lang="en-GB" dirty="0"/>
          </a:p>
        </p:txBody>
      </p:sp>
    </p:spTree>
    <p:extLst>
      <p:ext uri="{BB962C8B-B14F-4D97-AF65-F5344CB8AC3E}">
        <p14:creationId xmlns:p14="http://schemas.microsoft.com/office/powerpoint/2010/main" val="3097261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hyperlink" Target="mailto:S.K.Jaswal@Kent.ac.uk" TargetMode="External"/><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06824" y="5943600"/>
            <a:ext cx="12801598" cy="9913716"/>
          </a:xfrm>
          <a:solidFill>
            <a:schemeClr val="bg1">
              <a:lumMod val="75000"/>
              <a:alpha val="50000"/>
            </a:schemeClr>
          </a:solidFill>
        </p:spPr>
        <p:txBody>
          <a:bodyPr>
            <a:normAutofit/>
          </a:bodyPr>
          <a:lstStyle/>
          <a:p>
            <a:pPr marL="0" indent="0">
              <a:buNone/>
            </a:pPr>
            <a:endParaRPr lang="en-GB" sz="6500" b="1" dirty="0">
              <a:solidFill>
                <a:schemeClr val="bg1"/>
              </a:solidFill>
              <a:latin typeface="Helvetica "/>
              <a:ea typeface="Times New Roman" panose="02020603050405020304" pitchFamily="18" charset="0"/>
              <a:cs typeface="Arial" panose="020B0604020202020204" pitchFamily="34" charset="0"/>
            </a:endParaRPr>
          </a:p>
          <a:p>
            <a:pPr marL="0" indent="0">
              <a:lnSpc>
                <a:spcPct val="100000"/>
              </a:lnSpc>
              <a:spcBef>
                <a:spcPts val="0"/>
              </a:spcBef>
              <a:buNone/>
            </a:pPr>
            <a:endParaRPr lang="en-GB" sz="3000" dirty="0">
              <a:solidFill>
                <a:srgbClr val="000000"/>
              </a:solidFill>
              <a:latin typeface="Helvetica "/>
              <a:ea typeface="Times New Roman" panose="02020603050405020304" pitchFamily="18" charset="0"/>
              <a:cs typeface="Arial" panose="020B0604020202020204" pitchFamily="34" charset="0"/>
            </a:endParaRPr>
          </a:p>
          <a:p>
            <a:pPr marL="0" indent="0">
              <a:lnSpc>
                <a:spcPct val="200000"/>
              </a:lnSpc>
              <a:spcBef>
                <a:spcPts val="0"/>
              </a:spcBef>
              <a:buNone/>
            </a:pPr>
            <a:r>
              <a:rPr lang="en-GB" sz="2600" dirty="0" smtClean="0">
                <a:solidFill>
                  <a:srgbClr val="000000"/>
                </a:solidFill>
                <a:latin typeface="Helvetica "/>
                <a:ea typeface="Times New Roman" panose="02020603050405020304" pitchFamily="18" charset="0"/>
                <a:cs typeface="Arial" panose="020B0604020202020204" pitchFamily="34" charset="0"/>
              </a:rPr>
              <a:t>The </a:t>
            </a:r>
            <a:r>
              <a:rPr lang="en-GB" sz="2600" dirty="0">
                <a:solidFill>
                  <a:srgbClr val="000000"/>
                </a:solidFill>
                <a:latin typeface="Helvetica "/>
                <a:ea typeface="Times New Roman" panose="02020603050405020304" pitchFamily="18" charset="0"/>
                <a:cs typeface="Arial" panose="020B0604020202020204" pitchFamily="34" charset="0"/>
              </a:rPr>
              <a:t>Encompass multispecialty community provider (MCP) </a:t>
            </a:r>
            <a:r>
              <a:rPr lang="en-GB" sz="2600" dirty="0" smtClean="0">
                <a:solidFill>
                  <a:srgbClr val="000000"/>
                </a:solidFill>
                <a:latin typeface="Helvetica "/>
                <a:ea typeface="Times New Roman" panose="02020603050405020304" pitchFamily="18" charset="0"/>
                <a:cs typeface="Arial" panose="020B0604020202020204" pitchFamily="34" charset="0"/>
              </a:rPr>
              <a:t>is </a:t>
            </a:r>
            <a:r>
              <a:rPr lang="en-GB" sz="2600" dirty="0">
                <a:solidFill>
                  <a:srgbClr val="000000"/>
                </a:solidFill>
                <a:latin typeface="Helvetica "/>
                <a:ea typeface="Times New Roman" panose="02020603050405020304" pitchFamily="18" charset="0"/>
                <a:cs typeface="Arial" panose="020B0604020202020204" pitchFamily="34" charset="0"/>
              </a:rPr>
              <a:t>one of 14 ‘vanguards’ established across the UK in </a:t>
            </a:r>
            <a:r>
              <a:rPr lang="en-GB" sz="2600" dirty="0" smtClean="0">
                <a:solidFill>
                  <a:srgbClr val="000000"/>
                </a:solidFill>
                <a:latin typeface="Helvetica "/>
                <a:ea typeface="Times New Roman" panose="02020603050405020304" pitchFamily="18" charset="0"/>
                <a:cs typeface="Arial" panose="020B0604020202020204" pitchFamily="34" charset="0"/>
              </a:rPr>
              <a:t>response to </a:t>
            </a:r>
            <a:r>
              <a:rPr lang="en-GB" sz="2600" dirty="0">
                <a:solidFill>
                  <a:srgbClr val="000000"/>
                </a:solidFill>
                <a:latin typeface="Helvetica "/>
                <a:ea typeface="Times New Roman" panose="02020603050405020304" pitchFamily="18" charset="0"/>
                <a:cs typeface="Arial" panose="020B0604020202020204" pitchFamily="34" charset="0"/>
              </a:rPr>
              <a:t>improving the integration </a:t>
            </a:r>
            <a:r>
              <a:rPr lang="en-GB" sz="2600" dirty="0" smtClean="0">
                <a:solidFill>
                  <a:srgbClr val="000000"/>
                </a:solidFill>
                <a:latin typeface="Helvetica "/>
                <a:ea typeface="Times New Roman" panose="02020603050405020304" pitchFamily="18" charset="0"/>
                <a:cs typeface="Arial" panose="020B0604020202020204" pitchFamily="34" charset="0"/>
              </a:rPr>
              <a:t>of </a:t>
            </a:r>
            <a:r>
              <a:rPr lang="en-GB" sz="2600" dirty="0">
                <a:solidFill>
                  <a:srgbClr val="000000"/>
                </a:solidFill>
                <a:latin typeface="Helvetica "/>
                <a:ea typeface="Times New Roman" panose="02020603050405020304" pitchFamily="18" charset="0"/>
                <a:cs typeface="Arial" panose="020B0604020202020204" pitchFamily="34" charset="0"/>
              </a:rPr>
              <a:t>health and social care. This </a:t>
            </a:r>
            <a:r>
              <a:rPr lang="en-GB" sz="2600" dirty="0" smtClean="0">
                <a:solidFill>
                  <a:srgbClr val="000000"/>
                </a:solidFill>
                <a:latin typeface="Helvetica "/>
                <a:ea typeface="Times New Roman" panose="02020603050405020304" pitchFamily="18" charset="0"/>
                <a:cs typeface="Arial" panose="020B0604020202020204" pitchFamily="34" charset="0"/>
              </a:rPr>
              <a:t>necessity </a:t>
            </a:r>
            <a:r>
              <a:rPr lang="en-GB" sz="2600" dirty="0">
                <a:solidFill>
                  <a:srgbClr val="000000"/>
                </a:solidFill>
                <a:latin typeface="Helvetica "/>
                <a:ea typeface="Times New Roman" panose="02020603050405020304" pitchFamily="18" charset="0"/>
                <a:cs typeface="Arial" panose="020B0604020202020204" pitchFamily="34" charset="0"/>
              </a:rPr>
              <a:t>to pursue a more inclusive and sustainable approach </a:t>
            </a:r>
            <a:r>
              <a:rPr lang="en-GB" sz="2600" dirty="0" smtClean="0">
                <a:solidFill>
                  <a:srgbClr val="000000"/>
                </a:solidFill>
                <a:latin typeface="Helvetica "/>
                <a:ea typeface="Times New Roman" panose="02020603050405020304" pitchFamily="18" charset="0"/>
                <a:cs typeface="Arial" panose="020B0604020202020204" pitchFamily="34" charset="0"/>
              </a:rPr>
              <a:t>to </a:t>
            </a:r>
            <a:r>
              <a:rPr lang="en-GB" sz="2600" dirty="0">
                <a:solidFill>
                  <a:srgbClr val="000000"/>
                </a:solidFill>
                <a:latin typeface="Helvetica "/>
                <a:ea typeface="Times New Roman" panose="02020603050405020304" pitchFamily="18" charset="0"/>
                <a:cs typeface="Arial" panose="020B0604020202020204" pitchFamily="34" charset="0"/>
              </a:rPr>
              <a:t>health has allowed concepts such as social prescribing (SP) </a:t>
            </a:r>
            <a:r>
              <a:rPr lang="en-GB" sz="2600" dirty="0" smtClean="0">
                <a:solidFill>
                  <a:srgbClr val="000000"/>
                </a:solidFill>
                <a:latin typeface="Helvetica "/>
                <a:ea typeface="Times New Roman" panose="02020603050405020304" pitchFamily="18" charset="0"/>
                <a:cs typeface="Arial" panose="020B0604020202020204" pitchFamily="34" charset="0"/>
              </a:rPr>
              <a:t>to </a:t>
            </a:r>
            <a:r>
              <a:rPr lang="en-GB" sz="2600" dirty="0">
                <a:solidFill>
                  <a:srgbClr val="000000"/>
                </a:solidFill>
                <a:latin typeface="Helvetica "/>
                <a:ea typeface="Times New Roman" panose="02020603050405020304" pitchFamily="18" charset="0"/>
                <a:cs typeface="Arial" panose="020B0604020202020204" pitchFamily="34" charset="0"/>
              </a:rPr>
              <a:t>rise to prominence. </a:t>
            </a:r>
          </a:p>
          <a:p>
            <a:pPr marL="0" indent="0">
              <a:lnSpc>
                <a:spcPct val="150000"/>
              </a:lnSpc>
              <a:spcBef>
                <a:spcPts val="0"/>
              </a:spcBef>
              <a:buNone/>
            </a:pPr>
            <a:endParaRPr lang="en-GB" sz="2600" dirty="0" smtClean="0">
              <a:solidFill>
                <a:srgbClr val="000000"/>
              </a:solidFill>
              <a:latin typeface="Helvetica "/>
              <a:ea typeface="Times New Roman" panose="02020603050405020304" pitchFamily="18" charset="0"/>
              <a:cs typeface="Arial" panose="020B0604020202020204" pitchFamily="34" charset="0"/>
            </a:endParaRPr>
          </a:p>
          <a:p>
            <a:pPr marL="0" indent="0">
              <a:lnSpc>
                <a:spcPct val="200000"/>
              </a:lnSpc>
              <a:spcBef>
                <a:spcPts val="0"/>
              </a:spcBef>
              <a:buNone/>
            </a:pPr>
            <a:r>
              <a:rPr lang="en-GB" sz="2600" dirty="0" smtClean="0">
                <a:solidFill>
                  <a:srgbClr val="000000"/>
                </a:solidFill>
                <a:latin typeface="Helvetica "/>
                <a:ea typeface="Times New Roman" panose="02020603050405020304" pitchFamily="18" charset="0"/>
                <a:cs typeface="Arial" panose="020B0604020202020204" pitchFamily="34" charset="0"/>
              </a:rPr>
              <a:t>An </a:t>
            </a:r>
            <a:r>
              <a:rPr lang="en-GB" sz="2600" dirty="0">
                <a:solidFill>
                  <a:srgbClr val="000000"/>
                </a:solidFill>
                <a:latin typeface="Helvetica "/>
                <a:ea typeface="Times New Roman" panose="02020603050405020304" pitchFamily="18" charset="0"/>
                <a:cs typeface="Arial" panose="020B0604020202020204" pitchFamily="34" charset="0"/>
              </a:rPr>
              <a:t>evaluability assessment; a systematic approach </a:t>
            </a:r>
            <a:r>
              <a:rPr lang="en-GB" sz="2600" dirty="0" smtClean="0">
                <a:solidFill>
                  <a:srgbClr val="000000"/>
                </a:solidFill>
                <a:latin typeface="Helvetica "/>
                <a:ea typeface="Times New Roman" panose="02020603050405020304" pitchFamily="18" charset="0"/>
                <a:cs typeface="Arial" panose="020B0604020202020204" pitchFamily="34" charset="0"/>
              </a:rPr>
              <a:t>or </a:t>
            </a:r>
            <a:r>
              <a:rPr lang="en-GB" sz="2600" dirty="0">
                <a:solidFill>
                  <a:srgbClr val="000000"/>
                </a:solidFill>
                <a:latin typeface="Helvetica "/>
                <a:ea typeface="Times New Roman" panose="02020603050405020304" pitchFamily="18" charset="0"/>
                <a:cs typeface="Arial" panose="020B0604020202020204" pitchFamily="34" charset="0"/>
              </a:rPr>
              <a:t>determining the feasibility of an </a:t>
            </a:r>
            <a:r>
              <a:rPr lang="en-GB" sz="2600" dirty="0" smtClean="0">
                <a:solidFill>
                  <a:srgbClr val="000000"/>
                </a:solidFill>
                <a:latin typeface="Helvetica "/>
                <a:ea typeface="Times New Roman" panose="02020603050405020304" pitchFamily="18" charset="0"/>
                <a:cs typeface="Arial" panose="020B0604020202020204" pitchFamily="34" charset="0"/>
              </a:rPr>
              <a:t>evaluation was undertaken </a:t>
            </a:r>
            <a:r>
              <a:rPr lang="en-GB" sz="2600" dirty="0">
                <a:solidFill>
                  <a:srgbClr val="000000"/>
                </a:solidFill>
                <a:latin typeface="Helvetica "/>
                <a:ea typeface="Times New Roman" panose="02020603050405020304" pitchFamily="18" charset="0"/>
                <a:cs typeface="Arial" panose="020B0604020202020204" pitchFamily="34" charset="0"/>
              </a:rPr>
              <a:t>on a local social prescribing service known as Red Zebra </a:t>
            </a:r>
            <a:r>
              <a:rPr lang="en-GB" sz="2600" dirty="0" smtClean="0">
                <a:solidFill>
                  <a:srgbClr val="000000"/>
                </a:solidFill>
                <a:latin typeface="Helvetica "/>
                <a:ea typeface="Times New Roman" panose="02020603050405020304" pitchFamily="18" charset="0"/>
                <a:cs typeface="Arial" panose="020B0604020202020204" pitchFamily="34" charset="0"/>
              </a:rPr>
              <a:t>Community Solutions in </a:t>
            </a:r>
            <a:r>
              <a:rPr lang="en-GB" sz="2600" dirty="0">
                <a:solidFill>
                  <a:srgbClr val="000000"/>
                </a:solidFill>
                <a:latin typeface="Helvetica "/>
                <a:ea typeface="Times New Roman" panose="02020603050405020304" pitchFamily="18" charset="0"/>
                <a:cs typeface="Arial" panose="020B0604020202020204" pitchFamily="34" charset="0"/>
              </a:rPr>
              <a:t>relation to this </a:t>
            </a:r>
            <a:r>
              <a:rPr lang="en-GB" sz="2600" dirty="0" smtClean="0">
                <a:solidFill>
                  <a:srgbClr val="000000"/>
                </a:solidFill>
                <a:latin typeface="Helvetica "/>
                <a:ea typeface="Times New Roman" panose="02020603050405020304" pitchFamily="18" charset="0"/>
                <a:cs typeface="Arial" panose="020B0604020202020204" pitchFamily="34" charset="0"/>
              </a:rPr>
              <a:t>MCP. </a:t>
            </a:r>
            <a:r>
              <a:rPr lang="en-GB" sz="2600" dirty="0">
                <a:latin typeface="Helvetica "/>
              </a:rPr>
              <a:t>Red Zebra </a:t>
            </a:r>
            <a:r>
              <a:rPr lang="en-GB" sz="2600" dirty="0" smtClean="0">
                <a:latin typeface="Helvetica "/>
              </a:rPr>
              <a:t>has </a:t>
            </a:r>
            <a:r>
              <a:rPr lang="en-GB" sz="2600" dirty="0">
                <a:latin typeface="Helvetica "/>
              </a:rPr>
              <a:t>been tailored to the needs of this MCP by referring and/or signposting patients to non-medical services within the community. </a:t>
            </a:r>
          </a:p>
          <a:p>
            <a:pPr marL="0" indent="0">
              <a:lnSpc>
                <a:spcPct val="200000"/>
              </a:lnSpc>
              <a:spcBef>
                <a:spcPts val="0"/>
              </a:spcBef>
              <a:buNone/>
            </a:pPr>
            <a:endParaRPr lang="en-GB" sz="2600" dirty="0">
              <a:solidFill>
                <a:srgbClr val="000000"/>
              </a:solidFill>
              <a:latin typeface="Helvetica "/>
              <a:ea typeface="Times New Roman" panose="02020603050405020304" pitchFamily="18" charset="0"/>
              <a:cs typeface="Arial" panose="020B0604020202020204" pitchFamily="34" charset="0"/>
            </a:endParaRPr>
          </a:p>
          <a:p>
            <a:pPr marL="0" indent="0">
              <a:spcBef>
                <a:spcPts val="0"/>
              </a:spcBef>
              <a:buNone/>
            </a:pPr>
            <a:endParaRPr lang="en-GB" sz="2600" b="1" dirty="0"/>
          </a:p>
        </p:txBody>
      </p:sp>
      <p:sp>
        <p:nvSpPr>
          <p:cNvPr id="4" name="Content Placeholder 3"/>
          <p:cNvSpPr>
            <a:spLocks noGrp="1"/>
          </p:cNvSpPr>
          <p:nvPr>
            <p:ph sz="half" idx="2"/>
          </p:nvPr>
        </p:nvSpPr>
        <p:spPr>
          <a:xfrm>
            <a:off x="806824" y="16247036"/>
            <a:ext cx="12801600" cy="7530352"/>
          </a:xfrm>
          <a:solidFill>
            <a:schemeClr val="bg1">
              <a:lumMod val="75000"/>
              <a:alpha val="50000"/>
            </a:schemeClr>
          </a:solidFill>
        </p:spPr>
        <p:txBody>
          <a:bodyPr>
            <a:normAutofit/>
          </a:bodyPr>
          <a:lstStyle/>
          <a:p>
            <a:pPr marL="0" indent="0">
              <a:lnSpc>
                <a:spcPct val="200000"/>
              </a:lnSpc>
              <a:buNone/>
            </a:pPr>
            <a:endParaRPr lang="en-GB" sz="3000" dirty="0" smtClean="0">
              <a:solidFill>
                <a:srgbClr val="000000"/>
              </a:solidFill>
              <a:latin typeface="Helvetica "/>
              <a:ea typeface="Times New Roman" panose="02020603050405020304" pitchFamily="18" charset="0"/>
              <a:cs typeface="Arial" panose="020B0604020202020204" pitchFamily="34" charset="0"/>
            </a:endParaRPr>
          </a:p>
          <a:p>
            <a:pPr marL="0" indent="0">
              <a:lnSpc>
                <a:spcPct val="210000"/>
              </a:lnSpc>
              <a:buNone/>
            </a:pPr>
            <a:r>
              <a:rPr lang="en-GB" sz="2600" dirty="0" smtClean="0">
                <a:solidFill>
                  <a:srgbClr val="000000"/>
                </a:solidFill>
                <a:latin typeface="Helvetica "/>
                <a:ea typeface="Times New Roman" panose="02020603050405020304" pitchFamily="18" charset="0"/>
                <a:cs typeface="Arial" panose="020B0604020202020204" pitchFamily="34" charset="0"/>
              </a:rPr>
              <a:t>It </a:t>
            </a:r>
            <a:r>
              <a:rPr lang="en-GB" sz="2600" dirty="0">
                <a:solidFill>
                  <a:srgbClr val="000000"/>
                </a:solidFill>
                <a:latin typeface="Helvetica "/>
                <a:ea typeface="Times New Roman" panose="02020603050405020304" pitchFamily="18" charset="0"/>
                <a:cs typeface="Arial" panose="020B0604020202020204" pitchFamily="34" charset="0"/>
              </a:rPr>
              <a:t>was agreed that the key criteria to consider for this evaluability assessment were: </a:t>
            </a:r>
            <a:endParaRPr lang="en-GB" sz="2600" dirty="0">
              <a:latin typeface="Helvetica "/>
              <a:ea typeface="Times New Roman" panose="02020603050405020304" pitchFamily="18" charset="0"/>
              <a:cs typeface="Arial" panose="020B0604020202020204" pitchFamily="34" charset="0"/>
            </a:endParaRPr>
          </a:p>
          <a:p>
            <a:pPr marL="342895" indent="0">
              <a:lnSpc>
                <a:spcPct val="150000"/>
              </a:lnSpc>
              <a:buFont typeface="Times New Roman" panose="02020603050405020304" pitchFamily="18" charset="0"/>
              <a:buChar char="•"/>
            </a:pPr>
            <a:r>
              <a:rPr lang="en-GB" sz="2600" dirty="0" smtClean="0">
                <a:solidFill>
                  <a:srgbClr val="000000"/>
                </a:solidFill>
                <a:latin typeface="Helvetica "/>
                <a:ea typeface="Times New Roman" panose="02020603050405020304" pitchFamily="18" charset="0"/>
                <a:cs typeface="Arial" panose="020B0604020202020204" pitchFamily="34" charset="0"/>
              </a:rPr>
              <a:t>The quality of the project purpose </a:t>
            </a:r>
            <a:endParaRPr lang="en-GB" sz="2600" dirty="0" smtClean="0">
              <a:latin typeface="Helvetica "/>
              <a:ea typeface="Times New Roman" panose="02020603050405020304" pitchFamily="18" charset="0"/>
              <a:cs typeface="Arial" panose="020B0604020202020204" pitchFamily="34" charset="0"/>
            </a:endParaRPr>
          </a:p>
          <a:p>
            <a:pPr marL="342895" indent="0">
              <a:lnSpc>
                <a:spcPct val="150000"/>
              </a:lnSpc>
              <a:buFont typeface="Times New Roman" panose="02020603050405020304" pitchFamily="18" charset="0"/>
              <a:buChar char="•"/>
            </a:pPr>
            <a:r>
              <a:rPr lang="en-GB" sz="2600" dirty="0" smtClean="0">
                <a:solidFill>
                  <a:srgbClr val="000000"/>
                </a:solidFill>
                <a:latin typeface="Helvetica "/>
                <a:ea typeface="Times New Roman" panose="02020603050405020304" pitchFamily="18" charset="0"/>
                <a:cs typeface="Arial" panose="020B0604020202020204" pitchFamily="34" charset="0"/>
              </a:rPr>
              <a:t>The quality of expected outputs</a:t>
            </a:r>
          </a:p>
          <a:p>
            <a:pPr marL="342895" indent="0">
              <a:lnSpc>
                <a:spcPct val="150000"/>
              </a:lnSpc>
              <a:buFont typeface="Times New Roman" panose="02020603050405020304" pitchFamily="18" charset="0"/>
              <a:buChar char="•"/>
            </a:pPr>
            <a:r>
              <a:rPr lang="en-GB" sz="2600" dirty="0" smtClean="0">
                <a:solidFill>
                  <a:srgbClr val="000000"/>
                </a:solidFill>
                <a:latin typeface="Helvetica "/>
                <a:ea typeface="Times New Roman" panose="02020603050405020304" pitchFamily="18" charset="0"/>
                <a:cs typeface="Arial" panose="020B0604020202020204" pitchFamily="34" charset="0"/>
              </a:rPr>
              <a:t>The availability of baseline monitoring data</a:t>
            </a:r>
            <a:endParaRPr lang="en-GB" sz="2600" dirty="0" smtClean="0">
              <a:latin typeface="Helvetica "/>
              <a:ea typeface="Times New Roman" panose="02020603050405020304" pitchFamily="18" charset="0"/>
              <a:cs typeface="Arial" panose="020B0604020202020204" pitchFamily="34" charset="0"/>
            </a:endParaRPr>
          </a:p>
          <a:p>
            <a:pPr marL="342895" indent="0">
              <a:lnSpc>
                <a:spcPct val="150000"/>
              </a:lnSpc>
              <a:buFont typeface="Times New Roman" panose="02020603050405020304" pitchFamily="18" charset="0"/>
              <a:buChar char="•"/>
            </a:pPr>
            <a:r>
              <a:rPr lang="en-GB" sz="2600" dirty="0" smtClean="0">
                <a:solidFill>
                  <a:srgbClr val="000000"/>
                </a:solidFill>
                <a:latin typeface="Helvetica "/>
                <a:ea typeface="Times New Roman" panose="02020603050405020304" pitchFamily="18" charset="0"/>
                <a:cs typeface="Arial" panose="020B0604020202020204" pitchFamily="34" charset="0"/>
              </a:rPr>
              <a:t>The feasibility of attribution</a:t>
            </a:r>
            <a:endParaRPr lang="en-GB" sz="2600" dirty="0" smtClean="0">
              <a:latin typeface="Helvetica "/>
              <a:ea typeface="Times New Roman" panose="02020603050405020304" pitchFamily="18" charset="0"/>
              <a:cs typeface="Arial" panose="020B0604020202020204" pitchFamily="34" charset="0"/>
            </a:endParaRPr>
          </a:p>
          <a:p>
            <a:pPr marL="0" indent="0">
              <a:buNone/>
            </a:pPr>
            <a:endParaRPr lang="en-GB" dirty="0"/>
          </a:p>
        </p:txBody>
      </p:sp>
      <p:sp>
        <p:nvSpPr>
          <p:cNvPr id="7" name="Content Placeholder 3"/>
          <p:cNvSpPr txBox="1">
            <a:spLocks/>
          </p:cNvSpPr>
          <p:nvPr/>
        </p:nvSpPr>
        <p:spPr>
          <a:xfrm>
            <a:off x="806824" y="24027845"/>
            <a:ext cx="12801598" cy="18298454"/>
          </a:xfrm>
          <a:prstGeom prst="rect">
            <a:avLst/>
          </a:prstGeom>
          <a:solidFill>
            <a:schemeClr val="bg1">
              <a:lumMod val="75000"/>
              <a:alpha val="50000"/>
            </a:schemeClr>
          </a:solidFill>
        </p:spPr>
        <p:txBody>
          <a:bodyPr vert="horz" lIns="91440" tIns="45720" rIns="91440" bIns="45720" rtlCol="0">
            <a:normAutofit lnSpcReduction="10000"/>
          </a:bodyPr>
          <a:lst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buNone/>
            </a:pPr>
            <a:endParaRPr lang="en-GB" sz="3000" dirty="0" smtClean="0">
              <a:solidFill>
                <a:srgbClr val="000000"/>
              </a:solidFill>
              <a:latin typeface="Helvetica "/>
              <a:ea typeface="Times New Roman" panose="02020603050405020304" pitchFamily="18" charset="0"/>
              <a:cs typeface="Arial" panose="020B0604020202020204" pitchFamily="34" charset="0"/>
            </a:endParaRPr>
          </a:p>
          <a:p>
            <a:pPr marL="0" indent="0">
              <a:buNone/>
            </a:pPr>
            <a:endParaRPr lang="en-GB" sz="3000" dirty="0" smtClean="0">
              <a:solidFill>
                <a:srgbClr val="000000"/>
              </a:solidFill>
              <a:latin typeface="Helvetica "/>
              <a:ea typeface="Times New Roman" panose="02020603050405020304" pitchFamily="18" charset="0"/>
              <a:cs typeface="Arial" panose="020B0604020202020204" pitchFamily="34" charset="0"/>
            </a:endParaRPr>
          </a:p>
          <a:p>
            <a:pPr marL="0" indent="0">
              <a:buNone/>
            </a:pPr>
            <a:r>
              <a:rPr lang="en-GB" sz="2600" dirty="0" smtClean="0">
                <a:solidFill>
                  <a:srgbClr val="000000"/>
                </a:solidFill>
                <a:latin typeface="Helvetica "/>
                <a:ea typeface="Times New Roman" panose="02020603050405020304" pitchFamily="18" charset="0"/>
                <a:cs typeface="Arial" panose="020B0604020202020204" pitchFamily="34" charset="0"/>
              </a:rPr>
              <a:t>Members of the Encompass MCP and Red Zebra provided the </a:t>
            </a:r>
          </a:p>
          <a:p>
            <a:pPr marL="0" indent="0">
              <a:buNone/>
            </a:pPr>
            <a:r>
              <a:rPr lang="en-GB" sz="2600" dirty="0" smtClean="0">
                <a:solidFill>
                  <a:srgbClr val="000000"/>
                </a:solidFill>
                <a:latin typeface="Helvetica "/>
                <a:ea typeface="Times New Roman" panose="02020603050405020304" pitchFamily="18" charset="0"/>
                <a:cs typeface="Arial" panose="020B0604020202020204" pitchFamily="34" charset="0"/>
              </a:rPr>
              <a:t>researchers with information on the service that included:</a:t>
            </a:r>
            <a:endParaRPr lang="en-GB" sz="2600" dirty="0" smtClean="0">
              <a:latin typeface="Helvetica "/>
              <a:ea typeface="Times New Roman" panose="02020603050405020304" pitchFamily="18" charset="0"/>
              <a:cs typeface="Arial" panose="020B0604020202020204" pitchFamily="34" charset="0"/>
            </a:endParaRPr>
          </a:p>
          <a:p>
            <a:pPr marL="800095" lvl="1" indent="-342895">
              <a:lnSpc>
                <a:spcPct val="150000"/>
              </a:lnSpc>
              <a:buFont typeface="Times New Roman" panose="02020603050405020304" pitchFamily="18" charset="0"/>
              <a:buChar char="•"/>
              <a:tabLst>
                <a:tab pos="457193" algn="l"/>
              </a:tabLst>
            </a:pPr>
            <a:r>
              <a:rPr lang="en-GB" sz="2400" dirty="0" smtClean="0">
                <a:solidFill>
                  <a:srgbClr val="000000"/>
                </a:solidFill>
                <a:latin typeface="Helvetica "/>
                <a:ea typeface="Times New Roman" panose="02020603050405020304" pitchFamily="18" charset="0"/>
                <a:cs typeface="Arial" panose="020B0604020202020204" pitchFamily="34" charset="0"/>
              </a:rPr>
              <a:t>A logic model developed by Encompass</a:t>
            </a:r>
            <a:endParaRPr lang="en-GB" sz="2400" dirty="0" smtClean="0">
              <a:latin typeface="Helvetica "/>
              <a:ea typeface="Times New Roman" panose="02020603050405020304" pitchFamily="18" charset="0"/>
              <a:cs typeface="Arial" panose="020B0604020202020204" pitchFamily="34" charset="0"/>
            </a:endParaRPr>
          </a:p>
          <a:p>
            <a:pPr marL="800095" lvl="1" indent="-342895">
              <a:lnSpc>
                <a:spcPct val="150000"/>
              </a:lnSpc>
              <a:buFont typeface="Times New Roman" panose="02020603050405020304" pitchFamily="18" charset="0"/>
              <a:buChar char="•"/>
              <a:tabLst>
                <a:tab pos="457193" algn="l"/>
              </a:tabLst>
            </a:pPr>
            <a:r>
              <a:rPr lang="en-GB" sz="2400" dirty="0" smtClean="0">
                <a:solidFill>
                  <a:srgbClr val="000000"/>
                </a:solidFill>
                <a:latin typeface="Helvetica "/>
                <a:ea typeface="Times New Roman" panose="02020603050405020304" pitchFamily="18" charset="0"/>
                <a:cs typeface="Arial" panose="020B0604020202020204" pitchFamily="34" charset="0"/>
              </a:rPr>
              <a:t>A </a:t>
            </a:r>
            <a:r>
              <a:rPr lang="en-GB" sz="2400" dirty="0">
                <a:solidFill>
                  <a:srgbClr val="000000"/>
                </a:solidFill>
                <a:latin typeface="Helvetica "/>
                <a:ea typeface="Times New Roman" panose="02020603050405020304" pitchFamily="18" charset="0"/>
                <a:cs typeface="Arial" panose="020B0604020202020204" pitchFamily="34" charset="0"/>
              </a:rPr>
              <a:t>history of Red Zebra and list of services it provides</a:t>
            </a:r>
            <a:endParaRPr lang="en-GB" sz="2400" dirty="0">
              <a:latin typeface="Helvetica "/>
              <a:ea typeface="Times New Roman" panose="02020603050405020304" pitchFamily="18" charset="0"/>
              <a:cs typeface="Arial" panose="020B0604020202020204" pitchFamily="34" charset="0"/>
            </a:endParaRPr>
          </a:p>
          <a:p>
            <a:pPr marL="800095" lvl="1" indent="-342895">
              <a:lnSpc>
                <a:spcPct val="150000"/>
              </a:lnSpc>
              <a:buFont typeface="Times New Roman" panose="02020603050405020304" pitchFamily="18" charset="0"/>
              <a:buChar char="•"/>
              <a:tabLst>
                <a:tab pos="457193" algn="l"/>
              </a:tabLst>
            </a:pPr>
            <a:r>
              <a:rPr lang="en-GB" sz="2400" dirty="0">
                <a:solidFill>
                  <a:srgbClr val="000000"/>
                </a:solidFill>
                <a:latin typeface="Helvetica "/>
                <a:ea typeface="Times New Roman" panose="02020603050405020304" pitchFamily="18" charset="0"/>
                <a:cs typeface="Arial" panose="020B0604020202020204" pitchFamily="34" charset="0"/>
              </a:rPr>
              <a:t>A template of the Red Zebra customer feedback form  (</a:t>
            </a:r>
            <a:r>
              <a:rPr lang="en-GB" sz="2400" dirty="0" smtClean="0">
                <a:solidFill>
                  <a:srgbClr val="000000"/>
                </a:solidFill>
                <a:latin typeface="Helvetica "/>
                <a:ea typeface="Times New Roman" panose="02020603050405020304" pitchFamily="18" charset="0"/>
                <a:cs typeface="Arial" panose="020B0604020202020204" pitchFamily="34" charset="0"/>
              </a:rPr>
              <a:t>below)</a:t>
            </a:r>
          </a:p>
          <a:p>
            <a:pPr marL="800095" lvl="1" indent="-342895">
              <a:lnSpc>
                <a:spcPct val="200000"/>
              </a:lnSpc>
              <a:buFont typeface="Times New Roman" panose="02020603050405020304" pitchFamily="18" charset="0"/>
              <a:buChar char="•"/>
              <a:tabLst>
                <a:tab pos="457193" algn="l"/>
              </a:tabLst>
            </a:pPr>
            <a:endParaRPr lang="en-GB" sz="3700" dirty="0">
              <a:solidFill>
                <a:srgbClr val="000000"/>
              </a:solidFill>
              <a:latin typeface="Helvetica "/>
              <a:cs typeface="Arial" panose="020B0604020202020204" pitchFamily="34" charset="0"/>
            </a:endParaRPr>
          </a:p>
          <a:p>
            <a:pPr marL="800095" lvl="1" indent="-342895">
              <a:lnSpc>
                <a:spcPct val="200000"/>
              </a:lnSpc>
              <a:buFont typeface="Times New Roman" panose="02020603050405020304" pitchFamily="18" charset="0"/>
              <a:buChar char="•"/>
              <a:tabLst>
                <a:tab pos="457193" algn="l"/>
              </a:tabLst>
            </a:pPr>
            <a:endParaRPr lang="en-GB" sz="3700" dirty="0" smtClean="0">
              <a:solidFill>
                <a:srgbClr val="000000"/>
              </a:solidFill>
              <a:latin typeface="Helvetica "/>
              <a:cs typeface="Arial" panose="020B0604020202020204" pitchFamily="34" charset="0"/>
            </a:endParaRPr>
          </a:p>
          <a:p>
            <a:pPr marL="457200" lvl="1" indent="0">
              <a:lnSpc>
                <a:spcPct val="200000"/>
              </a:lnSpc>
              <a:spcBef>
                <a:spcPts val="0"/>
              </a:spcBef>
              <a:buNone/>
              <a:tabLst>
                <a:tab pos="457193" algn="l"/>
              </a:tabLst>
            </a:pPr>
            <a:endParaRPr lang="en-GB" sz="3700" dirty="0" smtClean="0">
              <a:solidFill>
                <a:srgbClr val="000000"/>
              </a:solidFill>
              <a:latin typeface="Helvetica "/>
              <a:ea typeface="Times New Roman" panose="02020603050405020304" pitchFamily="18" charset="0"/>
              <a:cs typeface="Arial" panose="020B0604020202020204" pitchFamily="34" charset="0"/>
            </a:endParaRPr>
          </a:p>
          <a:p>
            <a:pPr marL="457200" lvl="1" indent="0">
              <a:lnSpc>
                <a:spcPct val="200000"/>
              </a:lnSpc>
              <a:spcBef>
                <a:spcPts val="0"/>
              </a:spcBef>
              <a:buNone/>
              <a:tabLst>
                <a:tab pos="457193" algn="l"/>
              </a:tabLst>
            </a:pPr>
            <a:endParaRPr lang="en-GB" sz="3700" dirty="0">
              <a:solidFill>
                <a:srgbClr val="000000"/>
              </a:solidFill>
              <a:latin typeface="Helvetica "/>
              <a:ea typeface="Times New Roman" panose="02020603050405020304" pitchFamily="18" charset="0"/>
              <a:cs typeface="Arial" panose="020B0604020202020204" pitchFamily="34" charset="0"/>
            </a:endParaRPr>
          </a:p>
          <a:p>
            <a:pPr marL="0" indent="0">
              <a:lnSpc>
                <a:spcPct val="210000"/>
              </a:lnSpc>
              <a:spcBef>
                <a:spcPts val="0"/>
              </a:spcBef>
              <a:buNone/>
            </a:pPr>
            <a:endParaRPr lang="en-GB" sz="2600" dirty="0" smtClean="0">
              <a:latin typeface="Helvetica "/>
            </a:endParaRPr>
          </a:p>
          <a:p>
            <a:pPr marL="0" indent="0">
              <a:lnSpc>
                <a:spcPct val="210000"/>
              </a:lnSpc>
              <a:spcBef>
                <a:spcPts val="0"/>
              </a:spcBef>
              <a:buNone/>
            </a:pPr>
            <a:endParaRPr lang="en-GB" sz="2600" dirty="0" smtClean="0">
              <a:latin typeface="Helvetica "/>
            </a:endParaRPr>
          </a:p>
          <a:p>
            <a:pPr marL="0" indent="0">
              <a:lnSpc>
                <a:spcPct val="210000"/>
              </a:lnSpc>
              <a:spcBef>
                <a:spcPts val="0"/>
              </a:spcBef>
              <a:buNone/>
            </a:pPr>
            <a:r>
              <a:rPr lang="en-GB" sz="2600" dirty="0" smtClean="0">
                <a:latin typeface="Helvetica "/>
              </a:rPr>
              <a:t>In-person interviews were undertaken with social prescribing managers, case officers and commissioners engaged with the Encompass MCP process. The research team also collated and analysed information related to Red Zebra’s narrative, copies of client feedback forms and the social prescribing platform Connect Well (CW).The CW database documents online referrals and whether the activity provider has responded to the referral. Self-referrals are recorded independently by Red Zebra. </a:t>
            </a:r>
            <a:r>
              <a:rPr lang="en-GB" sz="2600" dirty="0">
                <a:latin typeface="Helvetica "/>
              </a:rPr>
              <a:t>A</a:t>
            </a:r>
            <a:r>
              <a:rPr lang="en-GB" sz="2600" dirty="0" smtClean="0">
                <a:latin typeface="Helvetica "/>
              </a:rPr>
              <a:t>s this system is not compliant with NHS information governance. NHS patient numbers are not recorded and therefore cannot be linked to other patient activity.</a:t>
            </a:r>
            <a:endParaRPr lang="en-GB" sz="2600" dirty="0">
              <a:latin typeface="Helvetica "/>
            </a:endParaRPr>
          </a:p>
        </p:txBody>
      </p:sp>
      <p:pic>
        <p:nvPicPr>
          <p:cNvPr id="8" name="Picture 7"/>
          <p:cNvPicPr>
            <a:picLocks noChangeAspect="1"/>
          </p:cNvPicPr>
          <p:nvPr/>
        </p:nvPicPr>
        <p:blipFill rotWithShape="1">
          <a:blip r:embed="rId2">
            <a:clrChange>
              <a:clrFrom>
                <a:srgbClr val="C3DAFF"/>
              </a:clrFrom>
              <a:clrTo>
                <a:srgbClr val="C3DAFF">
                  <a:alpha val="0"/>
                </a:srgbClr>
              </a:clrTo>
            </a:clrChange>
          </a:blip>
          <a:srcRect l="5398"/>
          <a:stretch/>
        </p:blipFill>
        <p:spPr>
          <a:xfrm>
            <a:off x="817533" y="29162499"/>
            <a:ext cx="12793692" cy="5822826"/>
          </a:xfrm>
          <a:prstGeom prst="rect">
            <a:avLst/>
          </a:prstGeom>
          <a:solidFill>
            <a:schemeClr val="bg1">
              <a:lumMod val="95000"/>
            </a:schemeClr>
          </a:solidFill>
        </p:spPr>
      </p:pic>
      <p:pic>
        <p:nvPicPr>
          <p:cNvPr id="9" name="Picture 8"/>
          <p:cNvPicPr/>
          <p:nvPr/>
        </p:nvPicPr>
        <p:blipFill rotWithShape="1">
          <a:blip r:embed="rId3" cstate="print">
            <a:extLst>
              <a:ext uri="{BEBA8EAE-BF5A-486C-A8C5-ECC9F3942E4B}">
                <a14:imgProps xmlns:a14="http://schemas.microsoft.com/office/drawing/2010/main">
                  <a14:imgLayer r:embed="rId4">
                    <a14:imgEffect>
                      <a14:backgroundRemoval t="264" b="100000" l="280" r="99907"/>
                    </a14:imgEffect>
                  </a14:imgLayer>
                </a14:imgProps>
              </a:ext>
              <a:ext uri="{28A0092B-C50C-407E-A947-70E740481C1C}">
                <a14:useLocalDpi xmlns:a14="http://schemas.microsoft.com/office/drawing/2010/main" val="0"/>
              </a:ext>
            </a:extLst>
          </a:blip>
          <a:srcRect l="4451" r="5613" b="4655"/>
          <a:stretch/>
        </p:blipFill>
        <p:spPr bwMode="auto">
          <a:xfrm>
            <a:off x="13901657" y="15720518"/>
            <a:ext cx="15537236" cy="10326868"/>
          </a:xfrm>
          <a:prstGeom prst="rect">
            <a:avLst/>
          </a:prstGeom>
          <a:solidFill>
            <a:schemeClr val="bg1">
              <a:lumMod val="75000"/>
              <a:alpha val="50000"/>
            </a:schemeClr>
          </a:solidFill>
        </p:spPr>
      </p:pic>
      <p:sp>
        <p:nvSpPr>
          <p:cNvPr id="12" name="Rectangle 11"/>
          <p:cNvSpPr/>
          <p:nvPr/>
        </p:nvSpPr>
        <p:spPr>
          <a:xfrm>
            <a:off x="13925178" y="26596754"/>
            <a:ext cx="15591024" cy="11880175"/>
          </a:xfrm>
          <a:prstGeom prst="rect">
            <a:avLst/>
          </a:prstGeom>
          <a:solidFill>
            <a:schemeClr val="bg1">
              <a:lumMod val="75000"/>
              <a:alpha val="50000"/>
            </a:schemeClr>
          </a:solidFill>
        </p:spPr>
        <p:txBody>
          <a:bodyPr wrap="square">
            <a:spAutoFit/>
          </a:bodyPr>
          <a:lstStyle/>
          <a:p>
            <a:pPr>
              <a:lnSpc>
                <a:spcPct val="200000"/>
              </a:lnSpc>
            </a:pPr>
            <a:endParaRPr lang="en-GB" sz="3000" dirty="0" smtClean="0">
              <a:latin typeface="Helvetica "/>
              <a:cs typeface="Arial" panose="020B0604020202020204" pitchFamily="34" charset="0"/>
            </a:endParaRPr>
          </a:p>
          <a:p>
            <a:endParaRPr lang="en-GB" sz="3000" dirty="0">
              <a:latin typeface="Helvetica "/>
              <a:cs typeface="Arial" panose="020B0604020202020204" pitchFamily="34" charset="0"/>
            </a:endParaRPr>
          </a:p>
          <a:p>
            <a:pPr>
              <a:lnSpc>
                <a:spcPct val="200000"/>
              </a:lnSpc>
            </a:pPr>
            <a:r>
              <a:rPr lang="en-GB" sz="2600" dirty="0" smtClean="0">
                <a:latin typeface="Helvetica "/>
                <a:cs typeface="Arial" panose="020B0604020202020204" pitchFamily="34" charset="0"/>
              </a:rPr>
              <a:t>The </a:t>
            </a:r>
            <a:r>
              <a:rPr lang="en-GB" sz="2600" dirty="0">
                <a:latin typeface="Helvetica "/>
                <a:cs typeface="Arial" panose="020B0604020202020204" pitchFamily="34" charset="0"/>
              </a:rPr>
              <a:t>overall programme theory is consistent with previous research on outcomes of social prescribing and supported by service data indicating that service users are predominantly older people with long-term conditions requiring support for social isolation. </a:t>
            </a:r>
          </a:p>
          <a:p>
            <a:pPr>
              <a:lnSpc>
                <a:spcPct val="200000"/>
              </a:lnSpc>
            </a:pPr>
            <a:endParaRPr lang="en-GB" sz="2600" dirty="0" smtClean="0">
              <a:latin typeface="Helvetica "/>
              <a:cs typeface="Arial" panose="020B0604020202020204" pitchFamily="34" charset="0"/>
            </a:endParaRPr>
          </a:p>
          <a:p>
            <a:pPr>
              <a:lnSpc>
                <a:spcPct val="200000"/>
              </a:lnSpc>
            </a:pPr>
            <a:r>
              <a:rPr lang="en-GB" sz="2600" dirty="0" smtClean="0">
                <a:latin typeface="Helvetica "/>
                <a:cs typeface="Arial" panose="020B0604020202020204" pitchFamily="34" charset="0"/>
              </a:rPr>
              <a:t>At </a:t>
            </a:r>
            <a:r>
              <a:rPr lang="en-GB" sz="2600" dirty="0">
                <a:latin typeface="Helvetica "/>
                <a:cs typeface="Arial" panose="020B0604020202020204" pitchFamily="34" charset="0"/>
              </a:rPr>
              <a:t>the time of this assessment, impact of the service were not possible to evaluate, since there was not a formal assessment of either patient reported outcomes or change in health service use (e.g. GP visits, or emergency admissions). While satisfaction with onward referral providers is assessed via feedback forms, these do not include questions on users’ experience of the </a:t>
            </a:r>
            <a:r>
              <a:rPr lang="en-GB" sz="2600" dirty="0" smtClean="0">
                <a:latin typeface="Helvetica "/>
                <a:cs typeface="Arial" panose="020B0604020202020204" pitchFamily="34" charset="0"/>
              </a:rPr>
              <a:t>social </a:t>
            </a:r>
            <a:r>
              <a:rPr lang="en-GB" sz="2600" dirty="0">
                <a:latin typeface="Helvetica "/>
                <a:cs typeface="Arial" panose="020B0604020202020204" pitchFamily="34" charset="0"/>
              </a:rPr>
              <a:t>p</a:t>
            </a:r>
            <a:r>
              <a:rPr lang="en-GB" sz="2600" dirty="0" smtClean="0">
                <a:latin typeface="Helvetica "/>
                <a:cs typeface="Arial" panose="020B0604020202020204" pitchFamily="34" charset="0"/>
              </a:rPr>
              <a:t>rescribing </a:t>
            </a:r>
            <a:r>
              <a:rPr lang="en-GB" sz="2600" dirty="0">
                <a:latin typeface="Helvetica "/>
                <a:cs typeface="Arial" panose="020B0604020202020204" pitchFamily="34" charset="0"/>
              </a:rPr>
              <a:t>s</a:t>
            </a:r>
            <a:r>
              <a:rPr lang="en-GB" sz="2600" dirty="0" smtClean="0">
                <a:latin typeface="Helvetica "/>
                <a:cs typeface="Arial" panose="020B0604020202020204" pitchFamily="34" charset="0"/>
              </a:rPr>
              <a:t>ervice </a:t>
            </a:r>
            <a:r>
              <a:rPr lang="en-GB" sz="2600" dirty="0">
                <a:latin typeface="Helvetica "/>
                <a:cs typeface="Arial" panose="020B0604020202020204" pitchFamily="34" charset="0"/>
              </a:rPr>
              <a:t>itself.</a:t>
            </a:r>
          </a:p>
          <a:p>
            <a:pPr>
              <a:lnSpc>
                <a:spcPct val="200000"/>
              </a:lnSpc>
            </a:pPr>
            <a:endParaRPr lang="en-GB" sz="2600" dirty="0" smtClean="0">
              <a:solidFill>
                <a:srgbClr val="000000"/>
              </a:solidFill>
              <a:latin typeface="Helvetica "/>
              <a:ea typeface="Times New Roman" panose="02020603050405020304" pitchFamily="18" charset="0"/>
              <a:cs typeface="Arial" panose="020B0604020202020204" pitchFamily="34" charset="0"/>
            </a:endParaRPr>
          </a:p>
          <a:p>
            <a:pPr>
              <a:lnSpc>
                <a:spcPct val="200000"/>
              </a:lnSpc>
            </a:pPr>
            <a:r>
              <a:rPr lang="en-GB" sz="2600" dirty="0" smtClean="0">
                <a:solidFill>
                  <a:srgbClr val="000000"/>
                </a:solidFill>
                <a:latin typeface="Helvetica "/>
                <a:ea typeface="Times New Roman" panose="02020603050405020304" pitchFamily="18" charset="0"/>
                <a:cs typeface="Arial" panose="020B0604020202020204" pitchFamily="34" charset="0"/>
              </a:rPr>
              <a:t>Whilst </a:t>
            </a:r>
            <a:r>
              <a:rPr lang="en-GB" sz="2600" dirty="0">
                <a:solidFill>
                  <a:srgbClr val="000000"/>
                </a:solidFill>
                <a:latin typeface="Helvetica "/>
                <a:ea typeface="Times New Roman" panose="02020603050405020304" pitchFamily="18" charset="0"/>
                <a:cs typeface="Arial" panose="020B0604020202020204" pitchFamily="34" charset="0"/>
              </a:rPr>
              <a:t>very promising, the outcome data collected by Red Zebra at the time of this evaluability assessment needed to include a formal assessment of client perceived benefits and anticipated outcomes of the service itself to be considered for a full evaluation. </a:t>
            </a:r>
            <a:endParaRPr lang="en-GB" sz="2600" dirty="0" smtClean="0">
              <a:solidFill>
                <a:srgbClr val="000000"/>
              </a:solidFill>
              <a:latin typeface="Helvetica "/>
              <a:ea typeface="Times New Roman" panose="02020603050405020304" pitchFamily="18" charset="0"/>
              <a:cs typeface="Arial" panose="020B0604020202020204" pitchFamily="34" charset="0"/>
            </a:endParaRPr>
          </a:p>
          <a:p>
            <a:pPr>
              <a:lnSpc>
                <a:spcPct val="200000"/>
              </a:lnSpc>
            </a:pPr>
            <a:endParaRPr lang="en-GB" sz="2600" dirty="0">
              <a:latin typeface="Helvetica "/>
              <a:ea typeface="Times New Roman" panose="02020603050405020304" pitchFamily="18" charset="0"/>
              <a:cs typeface="Arial" panose="020B0604020202020204" pitchFamily="34" charset="0"/>
            </a:endParaRPr>
          </a:p>
        </p:txBody>
      </p:sp>
      <p:sp>
        <p:nvSpPr>
          <p:cNvPr id="16" name="Text Box 6"/>
          <p:cNvSpPr txBox="1">
            <a:spLocks noChangeArrowheads="1"/>
          </p:cNvSpPr>
          <p:nvPr/>
        </p:nvSpPr>
        <p:spPr bwMode="auto">
          <a:xfrm>
            <a:off x="14033066" y="5966282"/>
            <a:ext cx="15483450" cy="9365863"/>
          </a:xfrm>
          <a:prstGeom prst="rect">
            <a:avLst/>
          </a:prstGeom>
          <a:solidFill>
            <a:schemeClr val="bg1">
              <a:lumMod val="75000"/>
              <a:alpha val="50000"/>
            </a:schemeClr>
          </a:solidFill>
          <a:ln w="6350" cap="flat" cmpd="sng" algn="ctr">
            <a:noFill/>
            <a:prstDash val="solid"/>
            <a:miter lim="800000"/>
            <a:headEnd/>
            <a:tailEnd/>
          </a:ln>
          <a:effectLst/>
          <a:extLst/>
        </p:spPr>
        <p:txBody>
          <a:bodyPr vert="horz" wrap="square" lIns="36576" tIns="36576" rIns="36576" bIns="36576" numCol="1" anchor="t" anchorCtr="0" compatLnSpc="1">
            <a:prstTxWarp prst="textNoShape">
              <a:avLst/>
            </a:prstTxWarp>
            <a:noAutofit/>
          </a:bodyPr>
          <a:lstStyle/>
          <a:p>
            <a:pPr>
              <a:lnSpc>
                <a:spcPct val="200000"/>
              </a:lnSpc>
            </a:pPr>
            <a:endParaRPr lang="en-GB" sz="3000" dirty="0" smtClean="0">
              <a:solidFill>
                <a:srgbClr val="000000"/>
              </a:solidFill>
              <a:latin typeface="Helvetica "/>
              <a:ea typeface="Times New Roman" panose="02020603050405020304" pitchFamily="18" charset="0"/>
              <a:cs typeface="Arial" panose="020B0604020202020204" pitchFamily="34" charset="0"/>
            </a:endParaRPr>
          </a:p>
          <a:p>
            <a:endParaRPr lang="en-GB" sz="3000" dirty="0" smtClean="0">
              <a:solidFill>
                <a:srgbClr val="000000"/>
              </a:solidFill>
              <a:latin typeface="Helvetica "/>
              <a:ea typeface="Times New Roman" panose="02020603050405020304" pitchFamily="18" charset="0"/>
              <a:cs typeface="Arial" panose="020B0604020202020204" pitchFamily="34" charset="0"/>
            </a:endParaRPr>
          </a:p>
          <a:p>
            <a:pPr>
              <a:lnSpc>
                <a:spcPct val="200000"/>
              </a:lnSpc>
            </a:pPr>
            <a:r>
              <a:rPr lang="en-GB" sz="2600" dirty="0" smtClean="0">
                <a:solidFill>
                  <a:srgbClr val="000000"/>
                </a:solidFill>
                <a:latin typeface="Helvetica "/>
                <a:ea typeface="Times New Roman" panose="02020603050405020304" pitchFamily="18" charset="0"/>
                <a:cs typeface="Arial" panose="020B0604020202020204" pitchFamily="34" charset="0"/>
              </a:rPr>
              <a:t>This </a:t>
            </a:r>
            <a:r>
              <a:rPr lang="en-GB" sz="2600" dirty="0">
                <a:solidFill>
                  <a:srgbClr val="000000"/>
                </a:solidFill>
                <a:latin typeface="Helvetica "/>
                <a:ea typeface="Times New Roman" panose="02020603050405020304" pitchFamily="18" charset="0"/>
                <a:cs typeface="Arial" panose="020B0604020202020204" pitchFamily="34" charset="0"/>
              </a:rPr>
              <a:t>social prescribing programme is based on the theory that:</a:t>
            </a:r>
            <a:endParaRPr lang="en-GB" sz="2600" dirty="0">
              <a:latin typeface="Helvetica "/>
              <a:ea typeface="Times New Roman" panose="02020603050405020304" pitchFamily="18" charset="0"/>
              <a:cs typeface="Arial" panose="020B0604020202020204" pitchFamily="34" charset="0"/>
            </a:endParaRPr>
          </a:p>
          <a:p>
            <a:pPr marL="457200" indent="-457200">
              <a:lnSpc>
                <a:spcPct val="200000"/>
              </a:lnSpc>
              <a:buFont typeface="Wingdings" panose="05000000000000000000" pitchFamily="2" charset="2"/>
              <a:buChar char="Ø"/>
            </a:pPr>
            <a:r>
              <a:rPr lang="en-GB" sz="2600" dirty="0">
                <a:solidFill>
                  <a:srgbClr val="000000"/>
                </a:solidFill>
                <a:latin typeface="Helvetica "/>
                <a:ea typeface="Times New Roman" panose="02020603050405020304" pitchFamily="18" charset="0"/>
                <a:cs typeface="Arial" panose="020B0604020202020204" pitchFamily="34" charset="0"/>
              </a:rPr>
              <a:t>Practices are facing pressures due to an ageing population and </a:t>
            </a:r>
            <a:r>
              <a:rPr lang="en-GB" sz="2600" dirty="0" smtClean="0">
                <a:solidFill>
                  <a:srgbClr val="000000"/>
                </a:solidFill>
                <a:latin typeface="Helvetica "/>
                <a:ea typeface="Times New Roman" panose="02020603050405020304" pitchFamily="18" charset="0"/>
                <a:cs typeface="Arial" panose="020B0604020202020204" pitchFamily="34" charset="0"/>
              </a:rPr>
              <a:t>complex </a:t>
            </a:r>
            <a:r>
              <a:rPr lang="en-GB" sz="2600" dirty="0">
                <a:solidFill>
                  <a:srgbClr val="000000"/>
                </a:solidFill>
                <a:latin typeface="Helvetica "/>
                <a:ea typeface="Times New Roman" panose="02020603050405020304" pitchFamily="18" charset="0"/>
                <a:cs typeface="Arial" panose="020B0604020202020204" pitchFamily="34" charset="0"/>
              </a:rPr>
              <a:t>needs </a:t>
            </a:r>
            <a:endParaRPr lang="en-GB" sz="2600" dirty="0" smtClean="0">
              <a:solidFill>
                <a:srgbClr val="000000"/>
              </a:solidFill>
              <a:latin typeface="Helvetica "/>
              <a:ea typeface="Times New Roman" panose="02020603050405020304" pitchFamily="18" charset="0"/>
              <a:cs typeface="Arial" panose="020B0604020202020204" pitchFamily="34" charset="0"/>
            </a:endParaRPr>
          </a:p>
          <a:p>
            <a:pPr>
              <a:lnSpc>
                <a:spcPct val="200000"/>
              </a:lnSpc>
            </a:pPr>
            <a:r>
              <a:rPr lang="en-GB" sz="2600" dirty="0">
                <a:solidFill>
                  <a:srgbClr val="000000"/>
                </a:solidFill>
                <a:latin typeface="Helvetica "/>
                <a:ea typeface="Times New Roman" panose="02020603050405020304" pitchFamily="18" charset="0"/>
                <a:cs typeface="Arial" panose="020B0604020202020204" pitchFamily="34" charset="0"/>
              </a:rPr>
              <a:t>	</a:t>
            </a:r>
            <a:r>
              <a:rPr lang="en-GB" sz="2600" dirty="0" smtClean="0">
                <a:solidFill>
                  <a:srgbClr val="000000"/>
                </a:solidFill>
                <a:latin typeface="Helvetica "/>
                <a:ea typeface="Times New Roman" panose="02020603050405020304" pitchFamily="18" charset="0"/>
                <a:cs typeface="Arial" panose="020B0604020202020204" pitchFamily="34" charset="0"/>
              </a:rPr>
              <a:t>of people </a:t>
            </a:r>
            <a:r>
              <a:rPr lang="en-GB" sz="2600" dirty="0">
                <a:solidFill>
                  <a:srgbClr val="000000"/>
                </a:solidFill>
                <a:latin typeface="Helvetica "/>
                <a:ea typeface="Times New Roman" panose="02020603050405020304" pitchFamily="18" charset="0"/>
                <a:cs typeface="Arial" panose="020B0604020202020204" pitchFamily="34" charset="0"/>
              </a:rPr>
              <a:t>with long term </a:t>
            </a:r>
            <a:r>
              <a:rPr lang="en-GB" sz="2600" dirty="0" smtClean="0">
                <a:solidFill>
                  <a:srgbClr val="000000"/>
                </a:solidFill>
                <a:latin typeface="Helvetica "/>
                <a:ea typeface="Times New Roman" panose="02020603050405020304" pitchFamily="18" charset="0"/>
                <a:cs typeface="Arial" panose="020B0604020202020204" pitchFamily="34" charset="0"/>
              </a:rPr>
              <a:t>conditions</a:t>
            </a:r>
          </a:p>
          <a:p>
            <a:pPr>
              <a:lnSpc>
                <a:spcPct val="200000"/>
              </a:lnSpc>
            </a:pPr>
            <a:endParaRPr lang="en-GB" sz="2600" dirty="0">
              <a:latin typeface="Helvetica "/>
              <a:ea typeface="Times New Roman" panose="02020603050405020304" pitchFamily="18" charset="0"/>
              <a:cs typeface="Arial" panose="020B0604020202020204" pitchFamily="34" charset="0"/>
            </a:endParaRPr>
          </a:p>
          <a:p>
            <a:pPr marL="457200" indent="-457200">
              <a:lnSpc>
                <a:spcPct val="200000"/>
              </a:lnSpc>
              <a:buFont typeface="Wingdings" panose="05000000000000000000" pitchFamily="2" charset="2"/>
              <a:buChar char="Ø"/>
            </a:pPr>
            <a:r>
              <a:rPr lang="en-GB" sz="2600" dirty="0">
                <a:solidFill>
                  <a:srgbClr val="000000"/>
                </a:solidFill>
                <a:latin typeface="Helvetica "/>
                <a:ea typeface="Times New Roman" panose="02020603050405020304" pitchFamily="18" charset="0"/>
                <a:cs typeface="Arial" panose="020B0604020202020204" pitchFamily="34" charset="0"/>
              </a:rPr>
              <a:t>These pressures may be reduced by </a:t>
            </a:r>
            <a:r>
              <a:rPr lang="en-GB" sz="2600" dirty="0" smtClean="0">
                <a:solidFill>
                  <a:srgbClr val="000000"/>
                </a:solidFill>
                <a:latin typeface="Helvetica "/>
                <a:ea typeface="Times New Roman" panose="02020603050405020304" pitchFamily="18" charset="0"/>
                <a:cs typeface="Arial" panose="020B0604020202020204" pitchFamily="34" charset="0"/>
              </a:rPr>
              <a:t>linking patients </a:t>
            </a:r>
            <a:r>
              <a:rPr lang="en-GB" sz="2600" dirty="0">
                <a:solidFill>
                  <a:srgbClr val="000000"/>
                </a:solidFill>
                <a:latin typeface="Helvetica "/>
                <a:ea typeface="Times New Roman" panose="02020603050405020304" pitchFamily="18" charset="0"/>
                <a:cs typeface="Arial" panose="020B0604020202020204" pitchFamily="34" charset="0"/>
              </a:rPr>
              <a:t>with support </a:t>
            </a:r>
            <a:r>
              <a:rPr lang="en-GB" sz="2600" dirty="0" smtClean="0">
                <a:solidFill>
                  <a:srgbClr val="000000"/>
                </a:solidFill>
                <a:latin typeface="Helvetica "/>
                <a:ea typeface="Times New Roman" panose="02020603050405020304" pitchFamily="18" charset="0"/>
                <a:cs typeface="Arial" panose="020B0604020202020204" pitchFamily="34" charset="0"/>
              </a:rPr>
              <a:t>in </a:t>
            </a:r>
            <a:r>
              <a:rPr lang="en-GB" sz="2600" dirty="0">
                <a:solidFill>
                  <a:srgbClr val="000000"/>
                </a:solidFill>
                <a:latin typeface="Helvetica "/>
                <a:ea typeface="Times New Roman" panose="02020603050405020304" pitchFamily="18" charset="0"/>
                <a:cs typeface="Arial" panose="020B0604020202020204" pitchFamily="34" charset="0"/>
              </a:rPr>
              <a:t>the community. </a:t>
            </a:r>
            <a:endParaRPr lang="en-GB" sz="2600" dirty="0" smtClean="0">
              <a:solidFill>
                <a:srgbClr val="000000"/>
              </a:solidFill>
              <a:latin typeface="Helvetica "/>
              <a:ea typeface="Times New Roman" panose="02020603050405020304" pitchFamily="18" charset="0"/>
              <a:cs typeface="Arial" panose="020B0604020202020204" pitchFamily="34" charset="0"/>
            </a:endParaRPr>
          </a:p>
          <a:p>
            <a:pPr marL="457200" indent="-457200">
              <a:lnSpc>
                <a:spcPct val="200000"/>
              </a:lnSpc>
              <a:buFont typeface="Wingdings" panose="05000000000000000000" pitchFamily="2" charset="2"/>
              <a:buChar char="Ø"/>
            </a:pPr>
            <a:endParaRPr lang="en-GB" sz="2600" dirty="0">
              <a:latin typeface="Helvetica "/>
              <a:ea typeface="Times New Roman" panose="02020603050405020304" pitchFamily="18" charset="0"/>
              <a:cs typeface="Arial" panose="020B0604020202020204" pitchFamily="34" charset="0"/>
            </a:endParaRPr>
          </a:p>
          <a:p>
            <a:pPr marL="457200" indent="-457200">
              <a:lnSpc>
                <a:spcPct val="200000"/>
              </a:lnSpc>
              <a:buFont typeface="Wingdings" panose="05000000000000000000" pitchFamily="2" charset="2"/>
              <a:buChar char="Ø"/>
            </a:pPr>
            <a:r>
              <a:rPr lang="en-GB" sz="2600" dirty="0">
                <a:solidFill>
                  <a:srgbClr val="000000"/>
                </a:solidFill>
                <a:latin typeface="Helvetica "/>
                <a:ea typeface="Times New Roman" panose="02020603050405020304" pitchFamily="18" charset="0"/>
                <a:cs typeface="Arial" panose="020B0604020202020204" pitchFamily="34" charset="0"/>
              </a:rPr>
              <a:t>The service has also been developed according to the following assumptions:</a:t>
            </a:r>
            <a:endParaRPr lang="en-GB" sz="2600" dirty="0">
              <a:latin typeface="Helvetica "/>
              <a:ea typeface="Times New Roman" panose="02020603050405020304" pitchFamily="18" charset="0"/>
              <a:cs typeface="Arial" panose="020B0604020202020204" pitchFamily="34" charset="0"/>
            </a:endParaRPr>
          </a:p>
          <a:p>
            <a:pPr marL="800093" lvl="1" indent="-342900">
              <a:lnSpc>
                <a:spcPct val="150000"/>
              </a:lnSpc>
              <a:buFont typeface="Arial" panose="020B0604020202020204" pitchFamily="34" charset="0"/>
              <a:buChar char="•"/>
            </a:pPr>
            <a:r>
              <a:rPr lang="en-GB" sz="2600" dirty="0">
                <a:solidFill>
                  <a:srgbClr val="000000"/>
                </a:solidFill>
                <a:latin typeface="Helvetica "/>
                <a:ea typeface="Times New Roman" panose="02020603050405020304" pitchFamily="18" charset="0"/>
                <a:cs typeface="Arial" panose="020B0604020202020204" pitchFamily="34" charset="0"/>
              </a:rPr>
              <a:t>Patients will voluntarily engage with such services</a:t>
            </a:r>
            <a:endParaRPr lang="en-GB" sz="2600" dirty="0">
              <a:latin typeface="Helvetica "/>
              <a:ea typeface="Times New Roman" panose="02020603050405020304" pitchFamily="18" charset="0"/>
              <a:cs typeface="Arial" panose="020B0604020202020204" pitchFamily="34" charset="0"/>
            </a:endParaRPr>
          </a:p>
          <a:p>
            <a:pPr marL="800093" lvl="1" indent="-342900">
              <a:lnSpc>
                <a:spcPct val="150000"/>
              </a:lnSpc>
              <a:buFont typeface="Arial" panose="020B0604020202020204" pitchFamily="34" charset="0"/>
              <a:buChar char="•"/>
            </a:pPr>
            <a:r>
              <a:rPr lang="en-GB" sz="2600" dirty="0">
                <a:solidFill>
                  <a:srgbClr val="000000"/>
                </a:solidFill>
                <a:latin typeface="Helvetica "/>
                <a:ea typeface="Times New Roman" panose="02020603050405020304" pitchFamily="18" charset="0"/>
                <a:cs typeface="Arial" panose="020B0604020202020204" pitchFamily="34" charset="0"/>
              </a:rPr>
              <a:t>GPs will refer patients </a:t>
            </a:r>
            <a:endParaRPr lang="en-GB" sz="2600" dirty="0">
              <a:latin typeface="Helvetica "/>
              <a:ea typeface="Times New Roman" panose="02020603050405020304" pitchFamily="18" charset="0"/>
              <a:cs typeface="Arial" panose="020B0604020202020204" pitchFamily="34" charset="0"/>
            </a:endParaRPr>
          </a:p>
          <a:p>
            <a:pPr marL="800093" lvl="1" indent="-342900">
              <a:lnSpc>
                <a:spcPct val="150000"/>
              </a:lnSpc>
              <a:buFont typeface="Arial" panose="020B0604020202020204" pitchFamily="34" charset="0"/>
              <a:buChar char="•"/>
            </a:pPr>
            <a:r>
              <a:rPr lang="en-GB" sz="2600" dirty="0">
                <a:solidFill>
                  <a:srgbClr val="000000"/>
                </a:solidFill>
                <a:latin typeface="Helvetica "/>
                <a:ea typeface="Times New Roman" panose="02020603050405020304" pitchFamily="18" charset="0"/>
                <a:cs typeface="Arial" panose="020B0604020202020204" pitchFamily="34" charset="0"/>
              </a:rPr>
              <a:t>The service itself will raise awareness of community services among GPs and </a:t>
            </a:r>
            <a:r>
              <a:rPr lang="en-GB" sz="2600" dirty="0" smtClean="0">
                <a:solidFill>
                  <a:srgbClr val="000000"/>
                </a:solidFill>
                <a:latin typeface="Helvetica "/>
                <a:ea typeface="Times New Roman" panose="02020603050405020304" pitchFamily="18" charset="0"/>
                <a:cs typeface="Arial" panose="020B0604020202020204" pitchFamily="34" charset="0"/>
              </a:rPr>
              <a:t>patients</a:t>
            </a:r>
            <a:endParaRPr lang="en-GB" sz="2600" dirty="0">
              <a:latin typeface="Helvetica "/>
              <a:ea typeface="Times New Roman" panose="02020603050405020304" pitchFamily="18" charset="0"/>
              <a:cs typeface="Arial" panose="020B0604020202020204" pitchFamily="34" charset="0"/>
            </a:endParaRPr>
          </a:p>
        </p:txBody>
      </p:sp>
      <p:sp>
        <p:nvSpPr>
          <p:cNvPr id="17" name="TextBox 16"/>
          <p:cNvSpPr txBox="1"/>
          <p:nvPr/>
        </p:nvSpPr>
        <p:spPr>
          <a:xfrm>
            <a:off x="0" y="0"/>
            <a:ext cx="30275213" cy="2554545"/>
          </a:xfrm>
          <a:prstGeom prst="rect">
            <a:avLst/>
          </a:prstGeom>
          <a:solidFill>
            <a:srgbClr val="8BE5D6"/>
          </a:solidFill>
        </p:spPr>
        <p:txBody>
          <a:bodyPr wrap="square" rtlCol="0">
            <a:spAutoFit/>
          </a:bodyPr>
          <a:lstStyle/>
          <a:p>
            <a:pPr algn="ctr"/>
            <a:r>
              <a:rPr lang="en-GB" sz="8000" b="1" dirty="0" smtClean="0">
                <a:ln w="3175">
                  <a:noFill/>
                </a:ln>
                <a:solidFill>
                  <a:schemeClr val="bg1"/>
                </a:solidFill>
                <a:latin typeface="Helvetica "/>
              </a:rPr>
              <a:t>Social Prescribing and Integrated Care: An Evaluability Assessment </a:t>
            </a:r>
            <a:endParaRPr lang="en-GB" b="1" dirty="0">
              <a:ln w="3175">
                <a:noFill/>
              </a:ln>
              <a:solidFill>
                <a:schemeClr val="bg1"/>
              </a:solidFill>
            </a:endParaRPr>
          </a:p>
        </p:txBody>
      </p:sp>
      <p:sp>
        <p:nvSpPr>
          <p:cNvPr id="18" name="Chevron 17"/>
          <p:cNvSpPr/>
          <p:nvPr/>
        </p:nvSpPr>
        <p:spPr>
          <a:xfrm>
            <a:off x="594659" y="16023724"/>
            <a:ext cx="9789460" cy="1344706"/>
          </a:xfrm>
          <a:prstGeom prst="chevron">
            <a:avLst/>
          </a:prstGeom>
          <a:solidFill>
            <a:srgbClr val="8BE5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solidFill>
                  <a:schemeClr val="bg1"/>
                </a:solidFill>
              </a:rPr>
              <a:t>Methodology</a:t>
            </a:r>
            <a:endParaRPr lang="en-GB" sz="6000" dirty="0">
              <a:solidFill>
                <a:schemeClr val="bg1"/>
              </a:solidFill>
            </a:endParaRPr>
          </a:p>
        </p:txBody>
      </p:sp>
      <p:sp>
        <p:nvSpPr>
          <p:cNvPr id="21" name="Chevron 20"/>
          <p:cNvSpPr/>
          <p:nvPr/>
        </p:nvSpPr>
        <p:spPr>
          <a:xfrm>
            <a:off x="13657263" y="26288640"/>
            <a:ext cx="14722661" cy="1344706"/>
          </a:xfrm>
          <a:prstGeom prst="chevron">
            <a:avLst/>
          </a:prstGeom>
          <a:solidFill>
            <a:srgbClr val="8BE5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solidFill>
                  <a:schemeClr val="bg1"/>
                </a:solidFill>
              </a:rPr>
              <a:t>Conclusion</a:t>
            </a:r>
            <a:endParaRPr lang="en-GB" sz="6000" dirty="0">
              <a:solidFill>
                <a:schemeClr val="bg1"/>
              </a:solidFill>
            </a:endParaRPr>
          </a:p>
        </p:txBody>
      </p:sp>
      <p:sp>
        <p:nvSpPr>
          <p:cNvPr id="22" name="Chevron 21"/>
          <p:cNvSpPr/>
          <p:nvPr/>
        </p:nvSpPr>
        <p:spPr>
          <a:xfrm>
            <a:off x="569259" y="23959170"/>
            <a:ext cx="12586448" cy="1344706"/>
          </a:xfrm>
          <a:prstGeom prst="chevron">
            <a:avLst/>
          </a:prstGeom>
          <a:solidFill>
            <a:srgbClr val="8BE5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solidFill>
                  <a:schemeClr val="bg1"/>
                </a:solidFill>
              </a:rPr>
              <a:t>Data Collection</a:t>
            </a:r>
            <a:endParaRPr lang="en-GB" sz="6000" dirty="0">
              <a:solidFill>
                <a:schemeClr val="bg1"/>
              </a:solidFill>
            </a:endParaRPr>
          </a:p>
        </p:txBody>
      </p:sp>
      <p:sp>
        <p:nvSpPr>
          <p:cNvPr id="20" name="Chevron 19"/>
          <p:cNvSpPr/>
          <p:nvPr/>
        </p:nvSpPr>
        <p:spPr>
          <a:xfrm>
            <a:off x="535256" y="5877606"/>
            <a:ext cx="8815295" cy="1344706"/>
          </a:xfrm>
          <a:prstGeom prst="chevron">
            <a:avLst/>
          </a:prstGeom>
          <a:solidFill>
            <a:srgbClr val="8BE5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solidFill>
                  <a:schemeClr val="bg1"/>
                </a:solidFill>
              </a:rPr>
              <a:t>Background</a:t>
            </a:r>
            <a:endParaRPr lang="en-GB" sz="6000" dirty="0">
              <a:solidFill>
                <a:schemeClr val="bg1"/>
              </a:solidFill>
            </a:endParaRPr>
          </a:p>
        </p:txBody>
      </p:sp>
      <p:sp>
        <p:nvSpPr>
          <p:cNvPr id="23" name="Chevron 22"/>
          <p:cNvSpPr/>
          <p:nvPr/>
        </p:nvSpPr>
        <p:spPr>
          <a:xfrm>
            <a:off x="13752029" y="5872363"/>
            <a:ext cx="10566401" cy="1344706"/>
          </a:xfrm>
          <a:prstGeom prst="chevron">
            <a:avLst/>
          </a:prstGeom>
          <a:solidFill>
            <a:srgbClr val="8BE5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solidFill>
                  <a:schemeClr val="bg1"/>
                </a:solidFill>
              </a:rPr>
              <a:t>Programme Theory</a:t>
            </a:r>
            <a:endParaRPr lang="en-GB" sz="6000" dirty="0">
              <a:solidFill>
                <a:schemeClr val="bg1"/>
              </a:solidFill>
            </a:endParaRPr>
          </a:p>
        </p:txBody>
      </p:sp>
      <p:sp>
        <p:nvSpPr>
          <p:cNvPr id="25" name="TextBox 24"/>
          <p:cNvSpPr txBox="1"/>
          <p:nvPr/>
        </p:nvSpPr>
        <p:spPr>
          <a:xfrm>
            <a:off x="21466263" y="25200724"/>
            <a:ext cx="7603958" cy="584775"/>
          </a:xfrm>
          <a:prstGeom prst="rect">
            <a:avLst/>
          </a:prstGeom>
          <a:noFill/>
        </p:spPr>
        <p:txBody>
          <a:bodyPr wrap="square" rtlCol="0">
            <a:spAutoFit/>
          </a:bodyPr>
          <a:lstStyle/>
          <a:p>
            <a:r>
              <a:rPr lang="en-GB" sz="3200" dirty="0" smtClean="0">
                <a:latin typeface="Helvetica "/>
              </a:rPr>
              <a:t>Source: Red Zebra  Short Form Contract</a:t>
            </a:r>
            <a:endParaRPr lang="en-GB" sz="3200" dirty="0">
              <a:latin typeface="Helvetica "/>
            </a:endParaRPr>
          </a:p>
        </p:txBody>
      </p:sp>
      <p:pic>
        <p:nvPicPr>
          <p:cNvPr id="27" name="Picture 26"/>
          <p:cNvPicPr>
            <a:picLocks noChangeAspect="1"/>
          </p:cNvPicPr>
          <p:nvPr/>
        </p:nvPicPr>
        <p:blipFill rotWithShape="1">
          <a:blip r:embed="rId5">
            <a:extLst>
              <a:ext uri="{28A0092B-C50C-407E-A947-70E740481C1C}">
                <a14:useLocalDpi xmlns:a14="http://schemas.microsoft.com/office/drawing/2010/main" val="0"/>
              </a:ext>
            </a:extLst>
          </a:blip>
          <a:srcRect l="1225" t="-65" r="3351" b="1614"/>
          <a:stretch/>
        </p:blipFill>
        <p:spPr>
          <a:xfrm rot="238975">
            <a:off x="26309105" y="6157943"/>
            <a:ext cx="3047948" cy="3695921"/>
          </a:xfrm>
          <a:prstGeom prst="rect">
            <a:avLst/>
          </a:prstGeom>
        </p:spPr>
      </p:pic>
      <p:sp>
        <p:nvSpPr>
          <p:cNvPr id="32" name="TextBox 31"/>
          <p:cNvSpPr txBox="1"/>
          <p:nvPr/>
        </p:nvSpPr>
        <p:spPr>
          <a:xfrm>
            <a:off x="0" y="2635623"/>
            <a:ext cx="30275213" cy="2862322"/>
          </a:xfrm>
          <a:prstGeom prst="rect">
            <a:avLst/>
          </a:prstGeom>
          <a:solidFill>
            <a:schemeClr val="bg1">
              <a:lumMod val="75000"/>
              <a:alpha val="50000"/>
            </a:schemeClr>
          </a:solidFill>
        </p:spPr>
        <p:txBody>
          <a:bodyPr wrap="square" rtlCol="0">
            <a:spAutoFit/>
          </a:bodyPr>
          <a:lstStyle/>
          <a:p>
            <a:pPr algn="ctr"/>
            <a:r>
              <a:rPr lang="en-GB" sz="6000" dirty="0" smtClean="0"/>
              <a:t>Sabrena Jaswal &amp; Dr. Kate Hamilton-West</a:t>
            </a:r>
          </a:p>
          <a:p>
            <a:pPr lvl="1"/>
            <a:r>
              <a:rPr lang="en-GB" sz="6000" dirty="0" smtClean="0"/>
              <a:t>The Centre for Health Services Studies (CHSS), University of Kent, Canterbury Kent, CT2 7NF, UK</a:t>
            </a:r>
          </a:p>
          <a:p>
            <a:pPr lvl="1"/>
            <a:r>
              <a:rPr lang="en-GB" sz="6000" dirty="0" smtClean="0"/>
              <a:t>Email: </a:t>
            </a:r>
            <a:r>
              <a:rPr lang="en-GB" sz="6000" dirty="0" smtClean="0">
                <a:hlinkClick r:id="rId6"/>
              </a:rPr>
              <a:t>S.K.Jaswal@Kent.ac.uk</a:t>
            </a:r>
            <a:r>
              <a:rPr lang="en-GB" sz="6000" dirty="0" smtClean="0"/>
              <a:t>																									Telephone: +44 1227 823 680</a:t>
            </a:r>
            <a:endParaRPr lang="en-GB" sz="1600" dirty="0"/>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43588" y="39870814"/>
            <a:ext cx="3344412" cy="2651819"/>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512801" y="39950525"/>
            <a:ext cx="9459916" cy="2572108"/>
          </a:xfrm>
          <a:prstGeom prst="rect">
            <a:avLst/>
          </a:prstGeom>
        </p:spPr>
      </p:pic>
      <p:pic>
        <p:nvPicPr>
          <p:cNvPr id="5" name="Picture 4"/>
          <p:cNvPicPr>
            <a:picLocks noChangeAspect="1"/>
          </p:cNvPicPr>
          <p:nvPr/>
        </p:nvPicPr>
        <p:blipFill>
          <a:blip r:embed="rId9"/>
          <a:stretch>
            <a:fillRect/>
          </a:stretch>
        </p:blipFill>
        <p:spPr>
          <a:xfrm>
            <a:off x="26454203" y="7590409"/>
            <a:ext cx="2631980" cy="1683020"/>
          </a:xfrm>
          <a:prstGeom prst="rect">
            <a:avLst/>
          </a:prstGeom>
          <a:ln>
            <a:noFill/>
          </a:ln>
          <a:effectLst>
            <a:softEdge rad="112500"/>
          </a:effectLst>
        </p:spPr>
      </p:pic>
    </p:spTree>
    <p:extLst>
      <p:ext uri="{BB962C8B-B14F-4D97-AF65-F5344CB8AC3E}">
        <p14:creationId xmlns:p14="http://schemas.microsoft.com/office/powerpoint/2010/main" val="102669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2409</TotalTime>
  <Words>528</Words>
  <Application>Microsoft Office PowerPoint</Application>
  <PresentationFormat>Custom</PresentationFormat>
  <Paragraphs>54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Helvetica </vt:lpstr>
      <vt:lpstr>Times New Roman</vt:lpstr>
      <vt:lpstr>Wingdings</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Dargan</dc:creator>
  <cp:lastModifiedBy>S.K.Jaswal</cp:lastModifiedBy>
  <cp:revision>114</cp:revision>
  <cp:lastPrinted>2018-03-27T11:40:16Z</cp:lastPrinted>
  <dcterms:created xsi:type="dcterms:W3CDTF">2017-05-05T13:48:50Z</dcterms:created>
  <dcterms:modified xsi:type="dcterms:W3CDTF">2018-03-27T11:40:17Z</dcterms:modified>
</cp:coreProperties>
</file>