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79" r:id="rId3"/>
    <p:sldId id="273" r:id="rId4"/>
    <p:sldId id="267" r:id="rId5"/>
    <p:sldId id="280" r:id="rId6"/>
    <p:sldId id="275" r:id="rId7"/>
    <p:sldId id="271" r:id="rId8"/>
    <p:sldId id="277" r:id="rId9"/>
    <p:sldId id="282" r:id="rId10"/>
    <p:sldId id="259" r:id="rId11"/>
    <p:sldId id="262" r:id="rId12"/>
    <p:sldId id="276"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2"/>
    <a:srgbClr val="FFFFFF"/>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089" autoAdjust="0"/>
  </p:normalViewPr>
  <p:slideViewPr>
    <p:cSldViewPr snapToGrid="0">
      <p:cViewPr varScale="1">
        <p:scale>
          <a:sx n="98" d="100"/>
          <a:sy n="98" d="100"/>
        </p:scale>
        <p:origin x="936"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C3B70-FE2A-4C51-8241-9E7528FEA22C}" type="datetimeFigureOut">
              <a:rPr lang="en-GB" smtClean="0"/>
              <a:t>17/10/2019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38D45-2634-4F98-BE29-954677A44A62}" type="slidenum">
              <a:rPr lang="en-GB" smtClean="0"/>
              <a:t>‹#›</a:t>
            </a:fld>
            <a:endParaRPr lang="en-GB"/>
          </a:p>
        </p:txBody>
      </p:sp>
    </p:spTree>
    <p:extLst>
      <p:ext uri="{BB962C8B-B14F-4D97-AF65-F5344CB8AC3E}">
        <p14:creationId xmlns:p14="http://schemas.microsoft.com/office/powerpoint/2010/main" val="85565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kent.ac.uk/library/staff/readinglists.html" TargetMode="External"/><Relationship Id="rId13" Type="http://schemas.openxmlformats.org/officeDocument/2006/relationships/hyperlink" Target="https://www.kent.ac.uk/elearning/files/moodle/accessibility-powerpoint.pdf" TargetMode="External"/><Relationship Id="rId3" Type="http://schemas.openxmlformats.org/officeDocument/2006/relationships/hyperlink" Target="http://www.kent.ac.uk/kips" TargetMode="External"/><Relationship Id="rId7" Type="http://schemas.openxmlformats.org/officeDocument/2006/relationships/hyperlink" Target="https://www.kent.ac.uk/studentsupport/accessibility/accessible-resources.html" TargetMode="External"/><Relationship Id="rId12" Type="http://schemas.openxmlformats.org/officeDocument/2006/relationships/hyperlink" Target="https://www.kent.ac.uk/elearning/files/moodle/accessibility-word.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kent.ac.uk/tools" TargetMode="External"/><Relationship Id="rId11" Type="http://schemas.openxmlformats.org/officeDocument/2006/relationships/hyperlink" Target="https://www.kent.ac.uk/elearning/files/kentplayer/kentplayer-subfolders.pdf" TargetMode="External"/><Relationship Id="rId5" Type="http://schemas.openxmlformats.org/officeDocument/2006/relationships/hyperlink" Target="https://www.kent.ac.uk/studentsupport/accessibility/procurement.html" TargetMode="External"/><Relationship Id="rId15" Type="http://schemas.openxmlformats.org/officeDocument/2006/relationships/hyperlink" Target="http://www.kent.ac.uk/teaching/assessment/?tab=learning-outcomes" TargetMode="External"/><Relationship Id="rId10" Type="http://schemas.openxmlformats.org/officeDocument/2006/relationships/hyperlink" Target="https://www.kent.ac.uk/elearning/kentplayer/" TargetMode="External"/><Relationship Id="rId4" Type="http://schemas.openxmlformats.org/officeDocument/2006/relationships/hyperlink" Target="https://www.kent.ac.uk/teaching/qa/codes/" TargetMode="External"/><Relationship Id="rId9" Type="http://schemas.openxmlformats.org/officeDocument/2006/relationships/hyperlink" Target="https://www.kent.ac.uk/studentsupport/accessibility/alt-formats.html" TargetMode="External"/><Relationship Id="rId14" Type="http://schemas.openxmlformats.org/officeDocument/2006/relationships/hyperlink" Target="http://www.kent.ac.uk/teaching/assess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38D45-2634-4F98-BE29-954677A44A62}" type="slidenum">
              <a:rPr lang="en-GB" smtClean="0"/>
              <a:t>3</a:t>
            </a:fld>
            <a:endParaRPr lang="en-GB"/>
          </a:p>
        </p:txBody>
      </p:sp>
    </p:spTree>
    <p:extLst>
      <p:ext uri="{BB962C8B-B14F-4D97-AF65-F5344CB8AC3E}">
        <p14:creationId xmlns:p14="http://schemas.microsoft.com/office/powerpoint/2010/main" val="242938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38D45-2634-4F98-BE29-954677A44A62}" type="slidenum">
              <a:rPr lang="en-GB" smtClean="0"/>
              <a:t>4</a:t>
            </a:fld>
            <a:endParaRPr lang="en-GB"/>
          </a:p>
        </p:txBody>
      </p:sp>
    </p:spTree>
    <p:extLst>
      <p:ext uri="{BB962C8B-B14F-4D97-AF65-F5344CB8AC3E}">
        <p14:creationId xmlns:p14="http://schemas.microsoft.com/office/powerpoint/2010/main" val="268115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smtClean="0"/>
              <a:t>In a Kent context (mapping the Edinburgh adjustments to Kent ILP terminology) this would account for 2674 separate ILP entries for the above commonly recommended ILP adjustments.</a:t>
            </a:r>
          </a:p>
          <a:p>
            <a:pPr marL="0" lvl="0" indent="0" algn="l" rtl="0">
              <a:spcBef>
                <a:spcPts val="0"/>
              </a:spcBef>
              <a:spcAft>
                <a:spcPts val="0"/>
              </a:spcAft>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F8F38D45-2634-4F98-BE29-954677A44A62}" type="slidenum">
              <a:rPr lang="en-GB" smtClean="0"/>
              <a:t>6</a:t>
            </a:fld>
            <a:endParaRPr lang="en-GB"/>
          </a:p>
        </p:txBody>
      </p:sp>
    </p:spTree>
    <p:extLst>
      <p:ext uri="{BB962C8B-B14F-4D97-AF65-F5344CB8AC3E}">
        <p14:creationId xmlns:p14="http://schemas.microsoft.com/office/powerpoint/2010/main" val="304601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rgbClr val="002060"/>
                </a:solidFill>
                <a:latin typeface="Arial"/>
                <a:ea typeface="Arial"/>
                <a:cs typeface="Arial"/>
                <a:sym typeface="Arial"/>
                <a:hlinkClick r:id="rId3"/>
              </a:rPr>
              <a:t>Kent Inclusive Practices (KIPs) </a:t>
            </a:r>
            <a:r>
              <a:rPr lang="en-US" sz="1200" dirty="0" smtClean="0">
                <a:solidFill>
                  <a:srgbClr val="002060"/>
                </a:solidFill>
                <a:latin typeface="Arial"/>
                <a:ea typeface="Arial"/>
                <a:cs typeface="Arial"/>
                <a:sym typeface="Arial"/>
              </a:rPr>
              <a:t>offer guidance on simple but powerful mainstream adjustments to learning and teaching delivery at Kent and are informed by analysis of our most frequently requested Inclusive Learning Plan (ILP) adjustments.</a:t>
            </a:r>
            <a:endParaRPr lang="en-US" sz="1200" dirty="0" smtClean="0">
              <a:solidFill>
                <a:srgbClr val="002060"/>
              </a:solidFill>
            </a:endParaRPr>
          </a:p>
          <a:p>
            <a:pPr marL="0" lvl="0" indent="0" algn="l" rtl="0">
              <a:spcBef>
                <a:spcPts val="0"/>
              </a:spcBef>
              <a:spcAft>
                <a:spcPts val="0"/>
              </a:spcAft>
              <a:buNone/>
            </a:pPr>
            <a:endParaRPr lang="en-GB" sz="1200" b="0" i="0"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dirty="0" smtClean="0">
                <a:solidFill>
                  <a:schemeClr val="dk1"/>
                </a:solidFill>
                <a:latin typeface="Calibri"/>
                <a:ea typeface="Calibri"/>
                <a:cs typeface="Calibri"/>
                <a:sym typeface="Calibri"/>
              </a:rPr>
              <a:t>Why </a:t>
            </a:r>
            <a:r>
              <a:rPr lang="en-GB" sz="1200" b="0" i="0" dirty="0">
                <a:solidFill>
                  <a:schemeClr val="dk1"/>
                </a:solidFill>
                <a:latin typeface="Calibri"/>
                <a:ea typeface="Calibri"/>
                <a:cs typeface="Calibri"/>
                <a:sym typeface="Calibri"/>
              </a:rPr>
              <a:t>you should use KIPs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improve the learning environment for all students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reduce the need for retrospective adjustments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to lessen the reliance upon Inclusive Learning Plans (ILPs)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KIPs reinforce the measures for inclusive module design in the </a:t>
            </a:r>
            <a:r>
              <a:rPr lang="en-GB" sz="1200" b="0" i="0" u="sng" strike="noStrike" dirty="0">
                <a:solidFill>
                  <a:schemeClr val="hlink"/>
                </a:solidFill>
                <a:latin typeface="Calibri"/>
                <a:ea typeface="Calibri"/>
                <a:cs typeface="Calibri"/>
                <a:sym typeface="Calibri"/>
                <a:hlinkClick r:id="rId4"/>
              </a:rPr>
              <a:t>Code of Practice for Quality Assurance: ANNEX B: Approval and Withdrawal of Modules (Appendix A)</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Calibri"/>
              <a:buNone/>
            </a:pPr>
            <a:endParaRPr sz="3200" dirty="0"/>
          </a:p>
          <a:p>
            <a:pPr marL="0" marR="0" lvl="0" indent="0" algn="l" rtl="0">
              <a:lnSpc>
                <a:spcPct val="100000"/>
              </a:lnSpc>
              <a:spcBef>
                <a:spcPts val="0"/>
              </a:spcBef>
              <a:spcAft>
                <a:spcPts val="0"/>
              </a:spcAft>
              <a:buClr>
                <a:schemeClr val="dk1"/>
              </a:buClr>
              <a:buSzPts val="3200"/>
              <a:buFont typeface="Calibri"/>
              <a:buNone/>
            </a:pPr>
            <a:r>
              <a:rPr lang="en-GB" sz="3200" dirty="0"/>
              <a:t>KIPs reinforce the measures for inclusive module design in the </a:t>
            </a:r>
            <a:r>
              <a:rPr lang="en-GB" sz="3200" u="sng" dirty="0">
                <a:solidFill>
                  <a:schemeClr val="hlink"/>
                </a:solidFill>
                <a:hlinkClick r:id="rId4"/>
              </a:rPr>
              <a:t>Code of Practice for Quality Assurance: ANNEX B: Approval and Withdrawal of Modules (Appendix A)</a:t>
            </a:r>
            <a:endParaRPr sz="3600" dirty="0">
              <a:solidFill>
                <a:schemeClr val="dk1"/>
              </a:solidFill>
              <a:latin typeface="Arial"/>
              <a:ea typeface="Arial"/>
              <a:cs typeface="Arial"/>
              <a:sym typeface="Arial"/>
            </a:endParaRPr>
          </a:p>
          <a:p>
            <a:pPr marL="0" lvl="0" indent="0" algn="l" rtl="0">
              <a:spcBef>
                <a:spcPts val="0"/>
              </a:spcBef>
              <a:spcAft>
                <a:spcPts val="0"/>
              </a:spcAft>
              <a:buNone/>
            </a:pPr>
            <a:endParaRPr sz="3200" b="0" dirty="0">
              <a:solidFill>
                <a:schemeClr val="dk1"/>
              </a:solidFill>
              <a:latin typeface="Arial"/>
              <a:ea typeface="Arial"/>
              <a:cs typeface="Arial"/>
              <a:sym typeface="Arial"/>
            </a:endParaRPr>
          </a:p>
          <a:p>
            <a:pPr marL="0" lvl="0" indent="0" algn="l" rtl="0">
              <a:spcBef>
                <a:spcPts val="0"/>
              </a:spcBef>
              <a:spcAft>
                <a:spcPts val="0"/>
              </a:spcAft>
              <a:buNone/>
            </a:pPr>
            <a:r>
              <a:rPr lang="en-GB" sz="3200" b="0" dirty="0">
                <a:solidFill>
                  <a:schemeClr val="dk1"/>
                </a:solidFill>
                <a:latin typeface="Arial"/>
                <a:ea typeface="Arial"/>
                <a:cs typeface="Arial"/>
                <a:sym typeface="Arial"/>
              </a:rPr>
              <a:t>Give preference to electronic (‘born-digital’) resources that meet minimal </a:t>
            </a:r>
            <a:r>
              <a:rPr lang="en-GB" sz="3200" b="0" u="sng" dirty="0">
                <a:solidFill>
                  <a:schemeClr val="hlink"/>
                </a:solidFill>
                <a:latin typeface="Arial"/>
                <a:ea typeface="Arial"/>
                <a:cs typeface="Arial"/>
                <a:sym typeface="Arial"/>
                <a:hlinkClick r:id="rId5"/>
              </a:rPr>
              <a:t>accessibility standards</a:t>
            </a:r>
            <a:r>
              <a:rPr lang="en-GB" sz="3200" b="0" dirty="0">
                <a:solidFill>
                  <a:schemeClr val="dk1"/>
                </a:solidFill>
                <a:latin typeface="Arial"/>
                <a:ea typeface="Arial"/>
                <a:cs typeface="Arial"/>
                <a:sym typeface="Arial"/>
              </a:rPr>
              <a:t> and support the use of </a:t>
            </a:r>
            <a:r>
              <a:rPr lang="en-GB" sz="3200" b="0" u="sng" dirty="0">
                <a:solidFill>
                  <a:schemeClr val="hlink"/>
                </a:solidFill>
                <a:latin typeface="Arial"/>
                <a:ea typeface="Arial"/>
                <a:cs typeface="Arial"/>
                <a:sym typeface="Arial"/>
                <a:hlinkClick r:id="rId6"/>
              </a:rPr>
              <a:t>productivity tools (assistive technologies)</a:t>
            </a:r>
            <a:r>
              <a:rPr lang="en-GB" sz="3200" b="0" dirty="0">
                <a:solidFill>
                  <a:schemeClr val="dk1"/>
                </a:solidFill>
                <a:latin typeface="Arial"/>
                <a:ea typeface="Arial"/>
                <a:cs typeface="Arial"/>
                <a:sym typeface="Arial"/>
              </a:rPr>
              <a:t>.</a:t>
            </a:r>
            <a:endParaRPr dirty="0"/>
          </a:p>
          <a:p>
            <a:pPr marL="0" lvl="0" indent="0" algn="l" rtl="0">
              <a:spcBef>
                <a:spcPts val="0"/>
              </a:spcBef>
              <a:spcAft>
                <a:spcPts val="0"/>
              </a:spcAft>
              <a:buNone/>
            </a:pPr>
            <a:r>
              <a:rPr lang="en-GB" sz="3200" b="0" dirty="0">
                <a:solidFill>
                  <a:schemeClr val="dk1"/>
                </a:solidFill>
                <a:latin typeface="Arial"/>
                <a:ea typeface="Arial"/>
                <a:cs typeface="Arial"/>
                <a:sym typeface="Arial"/>
              </a:rPr>
              <a:t>Make module outlines </a:t>
            </a:r>
            <a:r>
              <a:rPr lang="en-GB" sz="3200" b="0" u="sng" dirty="0">
                <a:solidFill>
                  <a:schemeClr val="hlink"/>
                </a:solidFill>
                <a:latin typeface="Arial"/>
                <a:ea typeface="Arial"/>
                <a:cs typeface="Arial"/>
                <a:sym typeface="Arial"/>
                <a:hlinkClick r:id="rId7"/>
              </a:rPr>
              <a:t>accessible</a:t>
            </a:r>
            <a:r>
              <a:rPr lang="en-GB" sz="3200" b="0" dirty="0">
                <a:solidFill>
                  <a:schemeClr val="dk1"/>
                </a:solidFill>
                <a:latin typeface="Arial"/>
                <a:ea typeface="Arial"/>
                <a:cs typeface="Arial"/>
                <a:sym typeface="Arial"/>
              </a:rPr>
              <a:t> electronically (e.g. via Moodle) at least 4 weeks before the module starts</a:t>
            </a:r>
            <a:r>
              <a:rPr lang="en-GB" sz="3200" dirty="0">
                <a:latin typeface="Arial"/>
                <a:ea typeface="Arial"/>
                <a:cs typeface="Arial"/>
                <a:sym typeface="Arial"/>
              </a:rPr>
              <a:t>:</a:t>
            </a:r>
            <a:endParaRPr dirty="0"/>
          </a:p>
          <a:p>
            <a:pPr marL="457200" lvl="1" indent="0" algn="l" rtl="0">
              <a:spcBef>
                <a:spcPts val="0"/>
              </a:spcBef>
              <a:spcAft>
                <a:spcPts val="0"/>
              </a:spcAft>
              <a:buNone/>
            </a:pPr>
            <a:r>
              <a:rPr lang="en-GB" sz="2800" b="0" dirty="0">
                <a:solidFill>
                  <a:schemeClr val="dk1"/>
                </a:solidFill>
                <a:latin typeface="Arial"/>
                <a:ea typeface="Arial"/>
                <a:cs typeface="Arial"/>
                <a:sym typeface="Arial"/>
              </a:rPr>
              <a:t>Reading list – core texts – periodicals, web links etc. could be added dynamically where they are available electronically.</a:t>
            </a:r>
            <a:endParaRPr dirty="0"/>
          </a:p>
          <a:p>
            <a:pPr marL="457200" lvl="1" indent="0" algn="l" rtl="0">
              <a:spcBef>
                <a:spcPts val="0"/>
              </a:spcBef>
              <a:spcAft>
                <a:spcPts val="0"/>
              </a:spcAft>
              <a:buNone/>
            </a:pPr>
            <a:r>
              <a:rPr lang="en-GB" sz="2800" b="0" dirty="0">
                <a:solidFill>
                  <a:schemeClr val="dk1"/>
                </a:solidFill>
                <a:latin typeface="Arial"/>
                <a:ea typeface="Arial"/>
                <a:cs typeface="Arial"/>
                <a:sym typeface="Arial"/>
              </a:rPr>
              <a:t>Learning outcomes and assessment methods.</a:t>
            </a:r>
            <a:endParaRPr dirty="0"/>
          </a:p>
          <a:p>
            <a:pPr marL="457200" lvl="1" indent="0" algn="l" rtl="0">
              <a:spcBef>
                <a:spcPts val="0"/>
              </a:spcBef>
              <a:spcAft>
                <a:spcPts val="0"/>
              </a:spcAft>
              <a:buNone/>
            </a:pPr>
            <a:endParaRPr sz="2800" b="0" dirty="0">
              <a:solidFill>
                <a:schemeClr val="dk1"/>
              </a:solidFill>
              <a:latin typeface="Arial"/>
              <a:ea typeface="Arial"/>
              <a:cs typeface="Arial"/>
              <a:sym typeface="Arial"/>
            </a:endParaRPr>
          </a:p>
          <a:p>
            <a:pPr marL="0" lvl="0" indent="0" algn="l" rtl="0">
              <a:spcBef>
                <a:spcPts val="0"/>
              </a:spcBef>
              <a:spcAft>
                <a:spcPts val="0"/>
              </a:spcAft>
              <a:buNone/>
            </a:pPr>
            <a:r>
              <a:rPr lang="en-GB" sz="3200" b="0" dirty="0">
                <a:solidFill>
                  <a:schemeClr val="dk1"/>
                </a:solidFill>
                <a:latin typeface="Arial"/>
                <a:ea typeface="Arial"/>
                <a:cs typeface="Arial"/>
                <a:sym typeface="Arial"/>
              </a:rPr>
              <a:t>Make lecture/seminar slides </a:t>
            </a:r>
            <a:r>
              <a:rPr lang="en-GB" sz="3200" b="0" u="sng" dirty="0">
                <a:solidFill>
                  <a:schemeClr val="hlink"/>
                </a:solidFill>
                <a:latin typeface="Arial"/>
                <a:ea typeface="Arial"/>
                <a:cs typeface="Arial"/>
                <a:sym typeface="Arial"/>
                <a:hlinkClick r:id="rId7"/>
              </a:rPr>
              <a:t>accessible</a:t>
            </a:r>
            <a:r>
              <a:rPr lang="en-GB" sz="3200" b="0" dirty="0">
                <a:solidFill>
                  <a:schemeClr val="dk1"/>
                </a:solidFill>
                <a:latin typeface="Arial"/>
                <a:ea typeface="Arial"/>
                <a:cs typeface="Arial"/>
                <a:sym typeface="Arial"/>
              </a:rPr>
              <a:t> electronically (e.g. via Moodle) at least 24 hours before the session to enable all students to prepare (particularly students with notetaking difficulties).</a:t>
            </a:r>
            <a:endParaRPr dirty="0"/>
          </a:p>
          <a:p>
            <a:pPr marL="0" lvl="0" indent="0" algn="l" rtl="0">
              <a:spcBef>
                <a:spcPts val="0"/>
              </a:spcBef>
              <a:spcAft>
                <a:spcPts val="0"/>
              </a:spcAft>
              <a:buNone/>
            </a:pPr>
            <a:r>
              <a:rPr lang="en-GB" sz="3200" dirty="0">
                <a:latin typeface="Arial"/>
                <a:ea typeface="Arial"/>
                <a:cs typeface="Arial"/>
                <a:sym typeface="Arial"/>
              </a:rPr>
              <a:t>Make prioritised </a:t>
            </a:r>
            <a:r>
              <a:rPr lang="en-GB" sz="3200" u="sng" dirty="0">
                <a:solidFill>
                  <a:schemeClr val="hlink"/>
                </a:solidFill>
                <a:latin typeface="Arial"/>
                <a:ea typeface="Arial"/>
                <a:cs typeface="Arial"/>
                <a:sym typeface="Arial"/>
                <a:hlinkClick r:id="rId8"/>
              </a:rPr>
              <a:t>reading lists</a:t>
            </a:r>
            <a:r>
              <a:rPr lang="en-GB" sz="3200" dirty="0">
                <a:latin typeface="Arial"/>
                <a:ea typeface="Arial"/>
                <a:cs typeface="Arial"/>
                <a:sym typeface="Arial"/>
              </a:rPr>
              <a:t> available at least 4 weeks in advance to accommodate the provision of </a:t>
            </a:r>
            <a:r>
              <a:rPr lang="en-GB" sz="3200" u="sng" dirty="0">
                <a:solidFill>
                  <a:schemeClr val="hlink"/>
                </a:solidFill>
                <a:latin typeface="Arial"/>
                <a:ea typeface="Arial"/>
                <a:cs typeface="Arial"/>
                <a:sym typeface="Arial"/>
                <a:hlinkClick r:id="rId9"/>
              </a:rPr>
              <a:t>alternative formats</a:t>
            </a:r>
            <a:r>
              <a:rPr lang="en-GB" sz="3200" dirty="0">
                <a:latin typeface="Arial"/>
                <a:ea typeface="Arial"/>
                <a:cs typeface="Arial"/>
                <a:sym typeface="Arial"/>
              </a:rPr>
              <a:t> and support those with slow reading speed.</a:t>
            </a:r>
            <a:endParaRPr dirty="0"/>
          </a:p>
          <a:p>
            <a:pPr marL="457200" lvl="1" indent="0" algn="l" rtl="0">
              <a:spcBef>
                <a:spcPts val="0"/>
              </a:spcBef>
              <a:spcAft>
                <a:spcPts val="0"/>
              </a:spcAft>
              <a:buNone/>
            </a:pPr>
            <a:endParaRPr sz="2800" b="0" dirty="0">
              <a:solidFill>
                <a:schemeClr val="dk1"/>
              </a:solidFill>
              <a:latin typeface="Arial"/>
              <a:ea typeface="Arial"/>
              <a:cs typeface="Arial"/>
              <a:sym typeface="Arial"/>
            </a:endParaRPr>
          </a:p>
          <a:p>
            <a:pPr marL="0" lvl="0" indent="0" algn="l" rtl="0">
              <a:spcBef>
                <a:spcPts val="0"/>
              </a:spcBef>
              <a:spcAft>
                <a:spcPts val="0"/>
              </a:spcAft>
              <a:buNone/>
            </a:pPr>
            <a:r>
              <a:rPr lang="en-GB" sz="3600" dirty="0">
                <a:latin typeface="Arial"/>
                <a:ea typeface="Arial"/>
                <a:cs typeface="Arial"/>
                <a:sym typeface="Arial"/>
              </a:rPr>
              <a:t>Use </a:t>
            </a:r>
            <a:r>
              <a:rPr lang="en-GB" sz="3600" u="sng" dirty="0">
                <a:solidFill>
                  <a:schemeClr val="hlink"/>
                </a:solidFill>
                <a:latin typeface="Arial"/>
                <a:ea typeface="Arial"/>
                <a:cs typeface="Arial"/>
                <a:sym typeface="Arial"/>
                <a:hlinkClick r:id="rId10"/>
              </a:rPr>
              <a:t>lecture capture</a:t>
            </a:r>
            <a:r>
              <a:rPr lang="en-GB" sz="3600" dirty="0">
                <a:latin typeface="Arial"/>
                <a:ea typeface="Arial"/>
                <a:cs typeface="Arial"/>
                <a:sym typeface="Arial"/>
              </a:rPr>
              <a:t> to assist notetaking, ideally for everyone, but at least </a:t>
            </a:r>
            <a:r>
              <a:rPr lang="en-GB" sz="3600" u="sng" dirty="0">
                <a:solidFill>
                  <a:schemeClr val="hlink"/>
                </a:solidFill>
                <a:latin typeface="Arial"/>
                <a:ea typeface="Arial"/>
                <a:cs typeface="Arial"/>
                <a:sym typeface="Arial"/>
                <a:hlinkClick r:id="rId11"/>
              </a:rPr>
              <a:t>for students with relevant Inclusive Learning Plans (ILPs)</a:t>
            </a:r>
            <a:r>
              <a:rPr lang="en-GB" sz="3600" dirty="0">
                <a:latin typeface="Arial"/>
                <a:ea typeface="Arial"/>
                <a:cs typeface="Arial"/>
                <a:sym typeface="Arial"/>
              </a:rPr>
              <a:t>.</a:t>
            </a:r>
            <a:endParaRPr dirty="0"/>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2: Make documents easy to navigate and understand.</a:t>
            </a:r>
            <a:endParaRPr dirty="0"/>
          </a:p>
          <a:p>
            <a:pPr marL="0" lvl="0" indent="0" algn="l" rtl="0">
              <a:spcBef>
                <a:spcPts val="0"/>
              </a:spcBef>
              <a:spcAft>
                <a:spcPts val="0"/>
              </a:spcAft>
              <a:buNone/>
            </a:pPr>
            <a:r>
              <a:rPr lang="en-GB" sz="3600" b="0" u="sng" dirty="0">
                <a:solidFill>
                  <a:schemeClr val="hlink"/>
                </a:solidFill>
                <a:latin typeface="Arial"/>
                <a:ea typeface="Arial"/>
                <a:cs typeface="Arial"/>
                <a:sym typeface="Arial"/>
                <a:hlinkClick r:id="rId12"/>
              </a:rPr>
              <a:t>Accessible Word documents</a:t>
            </a:r>
            <a:r>
              <a:rPr lang="en-GB" sz="3600" b="0" dirty="0">
                <a:solidFill>
                  <a:schemeClr val="dk1"/>
                </a:solidFill>
                <a:latin typeface="Arial"/>
                <a:ea typeface="Arial"/>
                <a:cs typeface="Arial"/>
                <a:sym typeface="Arial"/>
              </a:rPr>
              <a:t> (essentials).</a:t>
            </a:r>
            <a:endParaRPr dirty="0"/>
          </a:p>
          <a:p>
            <a:pPr marL="0" lvl="0" indent="0" algn="l" rtl="0">
              <a:spcBef>
                <a:spcPts val="0"/>
              </a:spcBef>
              <a:spcAft>
                <a:spcPts val="0"/>
              </a:spcAft>
              <a:buClr>
                <a:schemeClr val="dk1"/>
              </a:buClr>
              <a:buSzPts val="3600"/>
              <a:buFont typeface="Calibri"/>
              <a:buNone/>
            </a:pPr>
            <a:endParaRPr sz="3600" b="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3: Make presentations meaningful.</a:t>
            </a:r>
            <a:endParaRPr dirty="0"/>
          </a:p>
          <a:p>
            <a:pPr marL="0" lvl="0" indent="0" algn="l" rtl="0">
              <a:spcBef>
                <a:spcPts val="0"/>
              </a:spcBef>
              <a:spcAft>
                <a:spcPts val="0"/>
              </a:spcAft>
              <a:buNone/>
            </a:pPr>
            <a:r>
              <a:rPr lang="en-GB" sz="3600" b="0" u="sng" dirty="0">
                <a:solidFill>
                  <a:schemeClr val="hlink"/>
                </a:solidFill>
                <a:latin typeface="Arial"/>
                <a:ea typeface="Arial"/>
                <a:cs typeface="Arial"/>
                <a:sym typeface="Arial"/>
                <a:hlinkClick r:id="rId13"/>
              </a:rPr>
              <a:t>Accessible PowerPoint</a:t>
            </a:r>
            <a:r>
              <a:rPr lang="en-GB" sz="3600" b="0" dirty="0">
                <a:solidFill>
                  <a:schemeClr val="dk1"/>
                </a:solidFill>
                <a:latin typeface="Arial"/>
                <a:ea typeface="Arial"/>
                <a:cs typeface="Arial"/>
                <a:sym typeface="Arial"/>
              </a:rPr>
              <a:t> (essentials).</a:t>
            </a:r>
            <a:endParaRPr dirty="0"/>
          </a:p>
          <a:p>
            <a:pPr marL="0" lvl="0" indent="0" algn="l" rtl="0">
              <a:spcBef>
                <a:spcPts val="0"/>
              </a:spcBef>
              <a:spcAft>
                <a:spcPts val="0"/>
              </a:spcAft>
              <a:buClr>
                <a:schemeClr val="dk1"/>
              </a:buClr>
              <a:buSzPts val="4000"/>
              <a:buFont typeface="Calibri"/>
              <a:buNone/>
            </a:pPr>
            <a:endParaRPr sz="4000" b="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latin typeface="Arial"/>
                <a:ea typeface="Arial"/>
                <a:cs typeface="Arial"/>
                <a:sym typeface="Arial"/>
              </a:rPr>
              <a:t>4: Provide alternative media but make it accessible.</a:t>
            </a:r>
            <a:endParaRPr dirty="0"/>
          </a:p>
          <a:p>
            <a:pPr marL="0" lvl="0" indent="0" algn="l" rtl="0">
              <a:spcBef>
                <a:spcPts val="0"/>
              </a:spcBef>
              <a:spcAft>
                <a:spcPts val="0"/>
              </a:spcAft>
              <a:buNone/>
            </a:pPr>
            <a:r>
              <a:rPr lang="en-GB" sz="3600" dirty="0">
                <a:latin typeface="Arial"/>
                <a:ea typeface="Arial"/>
                <a:cs typeface="Arial"/>
                <a:sym typeface="Arial"/>
              </a:rPr>
              <a:t>Give text alternatives for the key teaching points in </a:t>
            </a:r>
            <a:r>
              <a:rPr lang="en-GB" sz="3600" u="sng" dirty="0">
                <a:solidFill>
                  <a:schemeClr val="hlink"/>
                </a:solidFill>
                <a:latin typeface="Arial"/>
                <a:ea typeface="Arial"/>
                <a:cs typeface="Arial"/>
                <a:sym typeface="Arial"/>
                <a:hlinkClick r:id="rId7"/>
              </a:rPr>
              <a:t>images, tables, graphics, videos and audio</a:t>
            </a:r>
            <a:r>
              <a:rPr lang="en-GB" sz="3600" dirty="0">
                <a:latin typeface="Arial"/>
                <a:ea typeface="Arial"/>
                <a:cs typeface="Arial"/>
                <a:sym typeface="Arial"/>
              </a:rPr>
              <a:t>.</a:t>
            </a:r>
            <a:endParaRPr dirty="0"/>
          </a:p>
          <a:p>
            <a:pPr marL="0" lvl="0" indent="0" algn="l" rtl="0">
              <a:spcBef>
                <a:spcPts val="0"/>
              </a:spcBef>
              <a:spcAft>
                <a:spcPts val="0"/>
              </a:spcAft>
              <a:buNone/>
            </a:pPr>
            <a:r>
              <a:rPr lang="en-GB" sz="3600" u="sng" dirty="0">
                <a:solidFill>
                  <a:schemeClr val="hlink"/>
                </a:solidFill>
                <a:latin typeface="Arial"/>
                <a:ea typeface="Arial"/>
                <a:cs typeface="Arial"/>
                <a:sym typeface="Arial"/>
                <a:hlinkClick r:id="rId7"/>
              </a:rPr>
              <a:t>Creating accessible resources</a:t>
            </a:r>
            <a:r>
              <a:rPr lang="en-GB" sz="3600" dirty="0">
                <a:latin typeface="Arial"/>
                <a:ea typeface="Arial"/>
                <a:cs typeface="Arial"/>
                <a:sym typeface="Arial"/>
              </a:rPr>
              <a:t>.</a:t>
            </a:r>
            <a:endParaRPr dirty="0"/>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5: Make assessments accessible.</a:t>
            </a:r>
            <a:endParaRPr dirty="0"/>
          </a:p>
          <a:p>
            <a:pPr marL="0" lvl="0" indent="0" algn="l" rtl="0">
              <a:spcBef>
                <a:spcPts val="0"/>
              </a:spcBef>
              <a:spcAft>
                <a:spcPts val="0"/>
              </a:spcAft>
              <a:buNone/>
            </a:pPr>
            <a:r>
              <a:rPr lang="en-GB" sz="3600" b="0" dirty="0">
                <a:solidFill>
                  <a:schemeClr val="dk1"/>
                </a:solidFill>
                <a:latin typeface="Arial"/>
                <a:ea typeface="Arial"/>
                <a:cs typeface="Arial"/>
                <a:sym typeface="Arial"/>
              </a:rPr>
              <a:t>Vary </a:t>
            </a:r>
            <a:r>
              <a:rPr lang="en-GB" sz="3600" b="0" u="sng" dirty="0">
                <a:solidFill>
                  <a:schemeClr val="hlink"/>
                </a:solidFill>
                <a:latin typeface="Arial"/>
                <a:ea typeface="Arial"/>
                <a:cs typeface="Arial"/>
                <a:sym typeface="Arial"/>
                <a:hlinkClick r:id="rId14"/>
              </a:rPr>
              <a:t>assessment methods</a:t>
            </a:r>
            <a:r>
              <a:rPr lang="en-GB" sz="3600" b="0" dirty="0">
                <a:solidFill>
                  <a:schemeClr val="dk1"/>
                </a:solidFill>
                <a:latin typeface="Arial"/>
                <a:ea typeface="Arial"/>
                <a:cs typeface="Arial"/>
                <a:sym typeface="Arial"/>
              </a:rPr>
              <a:t> and make them appropriate to </a:t>
            </a:r>
            <a:r>
              <a:rPr lang="en-GB" sz="3600" b="0" u="sng" dirty="0">
                <a:solidFill>
                  <a:schemeClr val="hlink"/>
                </a:solidFill>
                <a:latin typeface="Arial"/>
                <a:ea typeface="Arial"/>
                <a:cs typeface="Arial"/>
                <a:sym typeface="Arial"/>
                <a:hlinkClick r:id="rId15"/>
              </a:rPr>
              <a:t>learning outcomes</a:t>
            </a:r>
            <a:r>
              <a:rPr lang="en-GB" sz="3600" b="0" dirty="0">
                <a:solidFill>
                  <a:schemeClr val="dk1"/>
                </a:solidFill>
                <a:latin typeface="Arial"/>
                <a:ea typeface="Arial"/>
                <a:cs typeface="Arial"/>
                <a:sym typeface="Arial"/>
              </a:rPr>
              <a:t>. When you assess a disabled student, make sure you're assessing their knowledge, skill and understanding, not their disability.</a:t>
            </a:r>
            <a:endParaRPr dirty="0"/>
          </a:p>
          <a:p>
            <a:pPr marL="0" lvl="0" indent="0" algn="l" rtl="0">
              <a:spcBef>
                <a:spcPts val="0"/>
              </a:spcBef>
              <a:spcAft>
                <a:spcPts val="0"/>
              </a:spcAft>
              <a:buNone/>
            </a:pPr>
            <a:r>
              <a:rPr lang="en-GB" sz="3600" b="0" dirty="0">
                <a:solidFill>
                  <a:schemeClr val="dk1"/>
                </a:solidFill>
                <a:latin typeface="Arial"/>
                <a:ea typeface="Arial"/>
                <a:cs typeface="Arial"/>
                <a:sym typeface="Arial"/>
              </a:rPr>
              <a:t>Consider if </a:t>
            </a:r>
            <a:r>
              <a:rPr lang="en-GB" sz="3600" b="0" u="sng" dirty="0">
                <a:solidFill>
                  <a:schemeClr val="hlink"/>
                </a:solidFill>
                <a:latin typeface="Arial"/>
                <a:ea typeface="Arial"/>
                <a:cs typeface="Arial"/>
                <a:sym typeface="Arial"/>
                <a:hlinkClick r:id="rId14"/>
              </a:rPr>
              <a:t>assessment methods</a:t>
            </a:r>
            <a:r>
              <a:rPr lang="en-GB" sz="3600" b="0" u="sng" dirty="0">
                <a:solidFill>
                  <a:schemeClr val="dk1"/>
                </a:solidFill>
                <a:latin typeface="Arial"/>
                <a:ea typeface="Arial"/>
                <a:cs typeface="Arial"/>
                <a:sym typeface="Arial"/>
              </a:rPr>
              <a:t> </a:t>
            </a:r>
            <a:r>
              <a:rPr lang="en-GB" sz="3600" b="0" dirty="0">
                <a:solidFill>
                  <a:schemeClr val="dk1"/>
                </a:solidFill>
                <a:latin typeface="Arial"/>
                <a:ea typeface="Arial"/>
                <a:cs typeface="Arial"/>
                <a:sym typeface="Arial"/>
              </a:rPr>
              <a:t>are varied and appropriate to </a:t>
            </a:r>
            <a:r>
              <a:rPr lang="en-GB" sz="3600" b="0" u="sng" dirty="0">
                <a:solidFill>
                  <a:schemeClr val="hlink"/>
                </a:solidFill>
                <a:latin typeface="Arial"/>
                <a:ea typeface="Arial"/>
                <a:cs typeface="Arial"/>
                <a:sym typeface="Arial"/>
                <a:hlinkClick r:id="rId15"/>
              </a:rPr>
              <a:t>learning outcomes</a:t>
            </a:r>
            <a:r>
              <a:rPr lang="en-GB" sz="3600" dirty="0">
                <a:latin typeface="Arial"/>
                <a:ea typeface="Arial"/>
                <a:cs typeface="Arial"/>
                <a:sym typeface="Arial"/>
              </a:rPr>
              <a:t>.</a:t>
            </a:r>
            <a:endParaRPr sz="3600" b="0" dirty="0">
              <a:solidFill>
                <a:schemeClr val="dk1"/>
              </a:solidFill>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6. Promote productivity tools (assistive technologies) to everyone.</a:t>
            </a:r>
            <a:endParaRPr dirty="0"/>
          </a:p>
          <a:p>
            <a:pPr marL="0" lvl="0" indent="0" algn="l" rtl="0">
              <a:spcBef>
                <a:spcPts val="0"/>
              </a:spcBef>
              <a:spcAft>
                <a:spcPts val="0"/>
              </a:spcAft>
              <a:buNone/>
            </a:pPr>
            <a:endParaRPr sz="3600" b="0" dirty="0">
              <a:solidFill>
                <a:schemeClr val="dk1"/>
              </a:solidFill>
              <a:latin typeface="Arial"/>
              <a:ea typeface="Arial"/>
              <a:cs typeface="Arial"/>
              <a:sym typeface="Arial"/>
            </a:endParaRPr>
          </a:p>
          <a:p>
            <a:pPr marL="0" lvl="0" indent="0" algn="l" rtl="0">
              <a:spcBef>
                <a:spcPts val="0"/>
              </a:spcBef>
              <a:spcAft>
                <a:spcPts val="0"/>
              </a:spcAft>
              <a:buNone/>
            </a:pPr>
            <a:endParaRPr sz="3600" dirty="0">
              <a:latin typeface="Arial"/>
              <a:ea typeface="Arial"/>
              <a:cs typeface="Arial"/>
              <a:sym typeface="Arial"/>
            </a:endParaRPr>
          </a:p>
        </p:txBody>
      </p:sp>
      <p:sp>
        <p:nvSpPr>
          <p:cNvPr id="185" name="Google Shape;1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43046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38D45-2634-4F98-BE29-954677A44A62}" type="slidenum">
              <a:rPr lang="en-GB" smtClean="0"/>
              <a:t>10</a:t>
            </a:fld>
            <a:endParaRPr lang="en-GB"/>
          </a:p>
        </p:txBody>
      </p:sp>
    </p:spTree>
    <p:extLst>
      <p:ext uri="{BB962C8B-B14F-4D97-AF65-F5344CB8AC3E}">
        <p14:creationId xmlns:p14="http://schemas.microsoft.com/office/powerpoint/2010/main" val="290549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38D45-2634-4F98-BE29-954677A44A62}" type="slidenum">
              <a:rPr lang="en-GB" smtClean="0"/>
              <a:t>12</a:t>
            </a:fld>
            <a:endParaRPr lang="en-GB"/>
          </a:p>
        </p:txBody>
      </p:sp>
    </p:spTree>
    <p:extLst>
      <p:ext uri="{BB962C8B-B14F-4D97-AF65-F5344CB8AC3E}">
        <p14:creationId xmlns:p14="http://schemas.microsoft.com/office/powerpoint/2010/main" val="387078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03787D-3410-43F2-86C9-94501CA3451F}"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360241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3787D-3410-43F2-86C9-94501CA3451F}"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294055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3787D-3410-43F2-86C9-94501CA3451F}"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116326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03787D-3410-43F2-86C9-94501CA3451F}"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130607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03787D-3410-43F2-86C9-94501CA3451F}" type="datetimeFigureOut">
              <a:rPr lang="en-GB" smtClean="0"/>
              <a:t>17/10/2019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145518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03787D-3410-43F2-86C9-94501CA3451F}"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8951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03787D-3410-43F2-86C9-94501CA3451F}" type="datetimeFigureOut">
              <a:rPr lang="en-GB" smtClean="0"/>
              <a:t>17/10/2019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79340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03787D-3410-43F2-86C9-94501CA3451F}" type="datetimeFigureOut">
              <a:rPr lang="en-GB" smtClean="0"/>
              <a:t>17/10/2019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267294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3787D-3410-43F2-86C9-94501CA3451F}" type="datetimeFigureOut">
              <a:rPr lang="en-GB" smtClean="0"/>
              <a:t>17/10/2019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224937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3787D-3410-43F2-86C9-94501CA3451F}"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404657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3787D-3410-43F2-86C9-94501CA3451F}" type="datetimeFigureOut">
              <a:rPr lang="en-GB" smtClean="0"/>
              <a:t>17/10/2019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AAEFB-5369-4E38-B15D-F9585856A445}" type="slidenum">
              <a:rPr lang="en-GB" smtClean="0"/>
              <a:t>‹#›</a:t>
            </a:fld>
            <a:endParaRPr lang="en-GB"/>
          </a:p>
        </p:txBody>
      </p:sp>
    </p:spTree>
    <p:extLst>
      <p:ext uri="{BB962C8B-B14F-4D97-AF65-F5344CB8AC3E}">
        <p14:creationId xmlns:p14="http://schemas.microsoft.com/office/powerpoint/2010/main" val="23870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3787D-3410-43F2-86C9-94501CA3451F}" type="datetimeFigureOut">
              <a:rPr lang="en-GB" smtClean="0"/>
              <a:t>17/10/2019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AAEFB-5369-4E38-B15D-F9585856A445}" type="slidenum">
              <a:rPr lang="en-GB" smtClean="0"/>
              <a:t>‹#›</a:t>
            </a:fld>
            <a:endParaRPr lang="en-GB"/>
          </a:p>
        </p:txBody>
      </p:sp>
    </p:spTree>
    <p:extLst>
      <p:ext uri="{BB962C8B-B14F-4D97-AF65-F5344CB8AC3E}">
        <p14:creationId xmlns:p14="http://schemas.microsoft.com/office/powerpoint/2010/main" val="405881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ebaim.org/techniques/word/word2016win#checker2016" TargetMode="External"/><Relationship Id="rId7" Type="http://schemas.openxmlformats.org/officeDocument/2006/relationships/hyperlink" Target="https://moodle.kent.ac.uk/2019/course/view.php?id=6352" TargetMode="External"/><Relationship Id="rId2" Type="http://schemas.openxmlformats.org/officeDocument/2006/relationships/hyperlink" Target="https://www.kent.ac.uk/studentsupport/accessibility/accessible-resources.html#publications" TargetMode="External"/><Relationship Id="rId1" Type="http://schemas.openxmlformats.org/officeDocument/2006/relationships/slideLayout" Target="../slideLayouts/slideLayout8.xml"/><Relationship Id="rId6" Type="http://schemas.openxmlformats.org/officeDocument/2006/relationships/hyperlink" Target="https://www.kent.ac.uk/library/accessibility/sensus.html" TargetMode="External"/><Relationship Id="rId5" Type="http://schemas.openxmlformats.org/officeDocument/2006/relationships/hyperlink" Target="https://www.kent.ac.uk/tools" TargetMode="External"/><Relationship Id="rId4" Type="http://schemas.openxmlformats.org/officeDocument/2006/relationships/hyperlink" Target="https://www.lexdis.org.uk/digital-accessibilit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kent.ac.uk/osc/responsible-metrics.html" TargetMode="External"/><Relationship Id="rId3" Type="http://schemas.openxmlformats.org/officeDocument/2006/relationships/image" Target="../media/image11.jpg"/><Relationship Id="rId7" Type="http://schemas.openxmlformats.org/officeDocument/2006/relationships/hyperlink" Target="https://blogs.kent.ac.uk/plainenglish/2017/06/02/why-plain-english/"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blogs.kent.ac.uk/osc/2018/09/10/maximizing-your-audience/" TargetMode="External"/><Relationship Id="rId5" Type="http://schemas.openxmlformats.org/officeDocument/2006/relationships/hyperlink" Target="https://blogs.kent.ac.uk/osc/2019/07/04/one-of-the-most-welcoming-sustainable-collaborative-and-inclusive-conferences/" TargetMode="External"/><Relationship Id="rId4" Type="http://schemas.openxmlformats.org/officeDocument/2006/relationships/hyperlink" Target="https://blogs.kent.ac.uk/landodlatestnews/2019/04/18/kent-digital-accessibility-working-group-kdaw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caplehorne@kent.ac.uk" TargetMode="External"/><Relationship Id="rId2" Type="http://schemas.openxmlformats.org/officeDocument/2006/relationships/hyperlink" Target="mailto:b.watson@kent.ac.uk" TargetMode="Externa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kent.ac.uk/studentsupport/accessibility/accessible-resources.html#publications"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kent.ac.uk/studentsupport/accessibility/ally.html" TargetMode="External"/><Relationship Id="rId2" Type="http://schemas.openxmlformats.org/officeDocument/2006/relationships/hyperlink" Target="https://www.kent.ac.uk/studentsupport/accessibility/accessible-resources.html#publica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 and white graffiti words on a red brick wall that read Together We Create" title="Together We Cre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8145"/>
            <a:ext cx="12192000" cy="3419856"/>
          </a:xfrm>
          <a:prstGeom prst="rect">
            <a:avLst/>
          </a:prstGeom>
        </p:spPr>
      </p:pic>
      <p:sp>
        <p:nvSpPr>
          <p:cNvPr id="5" name="Subtitle 4"/>
          <p:cNvSpPr>
            <a:spLocks noGrp="1"/>
          </p:cNvSpPr>
          <p:nvPr>
            <p:ph type="subTitle" idx="1"/>
          </p:nvPr>
        </p:nvSpPr>
        <p:spPr>
          <a:xfrm>
            <a:off x="755515" y="2203821"/>
            <a:ext cx="9144000" cy="918757"/>
          </a:xfrm>
        </p:spPr>
        <p:txBody>
          <a:bodyPr/>
          <a:lstStyle/>
          <a:p>
            <a:pPr algn="l"/>
            <a:r>
              <a:rPr lang="en-GB" dirty="0" smtClean="0">
                <a:solidFill>
                  <a:srgbClr val="002060"/>
                </a:solidFill>
              </a:rPr>
              <a:t>Ben Watson, Accessible Information Adviser</a:t>
            </a:r>
          </a:p>
          <a:p>
            <a:pPr algn="l"/>
            <a:r>
              <a:rPr lang="en-GB" dirty="0" smtClean="0">
                <a:solidFill>
                  <a:srgbClr val="002060"/>
                </a:solidFill>
              </a:rPr>
              <a:t>Josie Caplehorne, Scholarly Communication Coordinator</a:t>
            </a:r>
            <a:endParaRPr lang="en-GB" dirty="0">
              <a:solidFill>
                <a:srgbClr val="002060"/>
              </a:solidFill>
            </a:endParaRPr>
          </a:p>
        </p:txBody>
      </p:sp>
      <p:sp>
        <p:nvSpPr>
          <p:cNvPr id="2" name="Title 1"/>
          <p:cNvSpPr>
            <a:spLocks noGrp="1"/>
          </p:cNvSpPr>
          <p:nvPr>
            <p:ph type="ctrTitle"/>
          </p:nvPr>
        </p:nvSpPr>
        <p:spPr>
          <a:xfrm>
            <a:off x="-138229" y="1019769"/>
            <a:ext cx="8331200" cy="2052537"/>
          </a:xfrm>
        </p:spPr>
        <p:txBody>
          <a:bodyPr>
            <a:noAutofit/>
          </a:bodyPr>
          <a:lstStyle/>
          <a:p>
            <a:r>
              <a:rPr lang="en-GB" sz="7200" b="1" dirty="0" smtClean="0">
                <a:solidFill>
                  <a:srgbClr val="002060"/>
                </a:solidFill>
              </a:rPr>
              <a:t>Open Accessibility</a:t>
            </a:r>
            <a:r>
              <a:rPr lang="en-GB" sz="7200" dirty="0" smtClean="0"/>
              <a:t/>
            </a:r>
            <a:br>
              <a:rPr lang="en-GB" sz="7200" dirty="0" smtClean="0"/>
            </a:br>
            <a:endParaRPr lang="en-GB" sz="7200" dirty="0"/>
          </a:p>
        </p:txBody>
      </p:sp>
    </p:spTree>
    <p:extLst>
      <p:ext uri="{BB962C8B-B14F-4D97-AF65-F5344CB8AC3E}">
        <p14:creationId xmlns:p14="http://schemas.microsoft.com/office/powerpoint/2010/main" val="327505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2598" y="831250"/>
            <a:ext cx="5341605" cy="798771"/>
          </a:xfrm>
        </p:spPr>
        <p:txBody>
          <a:bodyPr>
            <a:noAutofit/>
          </a:bodyPr>
          <a:lstStyle/>
          <a:p>
            <a:r>
              <a:rPr lang="en-GB" sz="4400" b="1" dirty="0" smtClean="0">
                <a:solidFill>
                  <a:srgbClr val="002A62"/>
                </a:solidFill>
              </a:rPr>
              <a:t>Join the conversation</a:t>
            </a:r>
            <a:endParaRPr lang="en-GB" sz="4400" b="1" dirty="0">
              <a:solidFill>
                <a:srgbClr val="002A62"/>
              </a:solidFill>
            </a:endParaRPr>
          </a:p>
        </p:txBody>
      </p:sp>
      <p:sp>
        <p:nvSpPr>
          <p:cNvPr id="11" name="Text Placeholder 10"/>
          <p:cNvSpPr>
            <a:spLocks noGrp="1"/>
          </p:cNvSpPr>
          <p:nvPr>
            <p:ph type="body" sz="half" idx="2"/>
          </p:nvPr>
        </p:nvSpPr>
        <p:spPr>
          <a:xfrm>
            <a:off x="472598" y="2133112"/>
            <a:ext cx="5307099" cy="3811588"/>
          </a:xfrm>
        </p:spPr>
        <p:txBody>
          <a:bodyPr>
            <a:normAutofit fontScale="85000" lnSpcReduction="10000"/>
          </a:bodyPr>
          <a:lstStyle/>
          <a:p>
            <a:r>
              <a:rPr lang="en-GB" sz="3100" b="1" dirty="0" smtClean="0">
                <a:solidFill>
                  <a:srgbClr val="002A62"/>
                </a:solidFill>
              </a:rPr>
              <a:t>Social Media Exercise </a:t>
            </a:r>
          </a:p>
          <a:p>
            <a:pPr marL="457200" indent="-457200">
              <a:buFont typeface="Arial" panose="020B0604020202020204" pitchFamily="34" charset="0"/>
              <a:buChar char="•"/>
            </a:pPr>
            <a:r>
              <a:rPr lang="en-GB" sz="3300" dirty="0" smtClean="0">
                <a:solidFill>
                  <a:srgbClr val="002A62"/>
                </a:solidFill>
              </a:rPr>
              <a:t>#AccessibleDesignIsGoodDesign</a:t>
            </a:r>
          </a:p>
          <a:p>
            <a:pPr marL="457200" indent="-457200">
              <a:buFont typeface="Arial" panose="020B0604020202020204" pitchFamily="34" charset="0"/>
              <a:buChar char="•"/>
            </a:pPr>
            <a:r>
              <a:rPr lang="en-GB" sz="3300" dirty="0" smtClean="0">
                <a:solidFill>
                  <a:srgbClr val="002A62"/>
                </a:solidFill>
              </a:rPr>
              <a:t>#OpenEngaged19</a:t>
            </a:r>
          </a:p>
          <a:p>
            <a:endParaRPr lang="en-GB" sz="1050" dirty="0" smtClean="0">
              <a:solidFill>
                <a:srgbClr val="002A62"/>
              </a:solidFill>
            </a:endParaRPr>
          </a:p>
          <a:p>
            <a:r>
              <a:rPr lang="en-GB" sz="3100" b="1" dirty="0" smtClean="0">
                <a:solidFill>
                  <a:srgbClr val="002A62"/>
                </a:solidFill>
              </a:rPr>
              <a:t>Put paper to pen, exercise</a:t>
            </a:r>
          </a:p>
          <a:p>
            <a:pPr marL="457200" indent="-457200">
              <a:buFont typeface="Arial" panose="020B0604020202020204" pitchFamily="34" charset="0"/>
              <a:buChar char="•"/>
            </a:pPr>
            <a:r>
              <a:rPr lang="en-GB" sz="3100" dirty="0" smtClean="0">
                <a:solidFill>
                  <a:srgbClr val="002A62"/>
                </a:solidFill>
              </a:rPr>
              <a:t>Idea or observation?</a:t>
            </a:r>
          </a:p>
          <a:p>
            <a:pPr marL="457200" indent="-457200">
              <a:buFont typeface="Arial" panose="020B0604020202020204" pitchFamily="34" charset="0"/>
              <a:buChar char="•"/>
            </a:pPr>
            <a:r>
              <a:rPr lang="en-GB" sz="3100" dirty="0" smtClean="0">
                <a:solidFill>
                  <a:srgbClr val="002A62"/>
                </a:solidFill>
              </a:rPr>
              <a:t>Post-It</a:t>
            </a:r>
            <a:r>
              <a:rPr lang="en-GB" sz="2800" dirty="0" smtClean="0">
                <a:solidFill>
                  <a:srgbClr val="002A62"/>
                </a:solidFill>
              </a:rPr>
              <a:t>! </a:t>
            </a:r>
          </a:p>
          <a:p>
            <a:r>
              <a:rPr lang="en-GB" sz="2800" dirty="0" smtClean="0">
                <a:solidFill>
                  <a:srgbClr val="002A62"/>
                </a:solidFill>
              </a:rPr>
              <a:t> </a:t>
            </a:r>
          </a:p>
          <a:p>
            <a:r>
              <a:rPr lang="en-GB" sz="3100" b="1" dirty="0" smtClean="0">
                <a:solidFill>
                  <a:srgbClr val="002A62"/>
                </a:solidFill>
              </a:rPr>
              <a:t>We’ll blog about the outcomes</a:t>
            </a:r>
          </a:p>
          <a:p>
            <a:endParaRPr lang="en-GB" sz="2800" dirty="0"/>
          </a:p>
        </p:txBody>
      </p:sp>
      <p:pic>
        <p:nvPicPr>
          <p:cNvPr id="10" name="Content Placeholder 9" descr="Written in white neon lighting, on a dark background, in captial letters is &quot;do something great&quot;." title="Do something great"/>
          <p:cNvPicPr>
            <a:picLocks noGrp="1" noChangeAspect="1"/>
          </p:cNvPicPr>
          <p:nvPr>
            <p:ph idx="1"/>
          </p:nvPr>
        </p:nvPicPr>
        <p:blipFill rotWithShape="1">
          <a:blip r:embed="rId3">
            <a:extLst>
              <a:ext uri="{28A0092B-C50C-407E-A947-70E740481C1C}">
                <a14:useLocalDpi xmlns:a14="http://schemas.microsoft.com/office/drawing/2010/main" val="0"/>
              </a:ext>
            </a:extLst>
          </a:blip>
          <a:srcRect l="3871" r="3276"/>
          <a:stretch/>
        </p:blipFill>
        <p:spPr>
          <a:xfrm>
            <a:off x="6096000" y="1877517"/>
            <a:ext cx="5731100" cy="4114800"/>
          </a:xfrm>
        </p:spPr>
      </p:pic>
    </p:spTree>
    <p:extLst>
      <p:ext uri="{BB962C8B-B14F-4D97-AF65-F5344CB8AC3E}">
        <p14:creationId xmlns:p14="http://schemas.microsoft.com/office/powerpoint/2010/main" val="21216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5576" y="657803"/>
            <a:ext cx="10860848" cy="865279"/>
          </a:xfrm>
        </p:spPr>
        <p:txBody>
          <a:bodyPr>
            <a:noAutofit/>
          </a:bodyPr>
          <a:lstStyle/>
          <a:p>
            <a:r>
              <a:rPr lang="en-GB" sz="4400" b="1" dirty="0" smtClean="0">
                <a:solidFill>
                  <a:srgbClr val="002A62"/>
                </a:solidFill>
              </a:rPr>
              <a:t>Tools, resources and guidance</a:t>
            </a:r>
            <a:endParaRPr lang="en-GB" sz="4400" b="1" dirty="0">
              <a:solidFill>
                <a:srgbClr val="002A62"/>
              </a:solidFill>
            </a:endParaRPr>
          </a:p>
        </p:txBody>
      </p:sp>
      <p:sp>
        <p:nvSpPr>
          <p:cNvPr id="9" name="Text Placeholder 8"/>
          <p:cNvSpPr>
            <a:spLocks noGrp="1"/>
          </p:cNvSpPr>
          <p:nvPr>
            <p:ph type="body" sz="half" idx="2"/>
          </p:nvPr>
        </p:nvSpPr>
        <p:spPr>
          <a:xfrm>
            <a:off x="790046" y="1652497"/>
            <a:ext cx="5941494" cy="4281375"/>
          </a:xfrm>
        </p:spPr>
        <p:txBody>
          <a:bodyPr>
            <a:normAutofit fontScale="85000" lnSpcReduction="20000"/>
          </a:bodyPr>
          <a:lstStyle/>
          <a:p>
            <a:r>
              <a:rPr lang="en-GB" sz="2800" dirty="0" smtClean="0">
                <a:solidFill>
                  <a:srgbClr val="002060"/>
                </a:solidFill>
              </a:rPr>
              <a:t>There are a variety of tools that can help all your readers improve the value of information experiences</a:t>
            </a:r>
            <a:r>
              <a:rPr lang="en-GB" sz="2800" dirty="0" smtClean="0"/>
              <a:t>.</a:t>
            </a:r>
          </a:p>
          <a:p>
            <a:endParaRPr lang="en-GB" sz="1100" dirty="0"/>
          </a:p>
          <a:p>
            <a:r>
              <a:rPr lang="en-GB" sz="2800" dirty="0" smtClean="0">
                <a:solidFill>
                  <a:srgbClr val="002060"/>
                </a:solidFill>
              </a:rPr>
              <a:t>These work best when the underlying information has been created to meet </a:t>
            </a:r>
            <a:r>
              <a:rPr lang="en-GB" sz="2800" dirty="0" smtClean="0">
                <a:solidFill>
                  <a:srgbClr val="002060"/>
                </a:solidFill>
                <a:hlinkClick r:id="rId2"/>
              </a:rPr>
              <a:t>basic accessibility standards.</a:t>
            </a:r>
            <a:endParaRPr lang="en-GB" sz="2800" dirty="0" smtClean="0">
              <a:solidFill>
                <a:srgbClr val="002060"/>
              </a:solidFill>
            </a:endParaRPr>
          </a:p>
          <a:p>
            <a:endParaRPr lang="en-GB" sz="1050" dirty="0">
              <a:solidFill>
                <a:srgbClr val="002060"/>
              </a:solidFill>
            </a:endParaRPr>
          </a:p>
          <a:p>
            <a:pPr marL="457200" indent="-457200">
              <a:buFont typeface="Arial" panose="020B0604020202020204" pitchFamily="34" charset="0"/>
              <a:buChar char="•"/>
            </a:pPr>
            <a:r>
              <a:rPr lang="en-GB" sz="2800" dirty="0">
                <a:solidFill>
                  <a:srgbClr val="002060"/>
                </a:solidFill>
                <a:hlinkClick r:id="rId3"/>
              </a:rPr>
              <a:t>Microsoft Word Accessibility Checker</a:t>
            </a:r>
            <a:endParaRPr lang="en-GB" sz="2800" dirty="0">
              <a:solidFill>
                <a:srgbClr val="002060"/>
              </a:solidFill>
            </a:endParaRPr>
          </a:p>
          <a:p>
            <a:pPr marL="457200" indent="-457200">
              <a:buFont typeface="Arial" panose="020B0604020202020204" pitchFamily="34" charset="0"/>
              <a:buChar char="•"/>
            </a:pPr>
            <a:r>
              <a:rPr lang="en-GB" sz="2800" dirty="0">
                <a:solidFill>
                  <a:srgbClr val="002060"/>
                </a:solidFill>
                <a:hlinkClick r:id="rId4"/>
              </a:rPr>
              <a:t>Lexdis Digital Accessibility </a:t>
            </a:r>
            <a:r>
              <a:rPr lang="en-GB" sz="2800" dirty="0" smtClean="0">
                <a:solidFill>
                  <a:srgbClr val="002060"/>
                </a:solidFill>
                <a:hlinkClick r:id="rId4"/>
              </a:rPr>
              <a:t>Toolkit</a:t>
            </a:r>
            <a:endParaRPr lang="en-GB" sz="2800" dirty="0" smtClean="0">
              <a:solidFill>
                <a:srgbClr val="002060"/>
              </a:solidFill>
            </a:endParaRPr>
          </a:p>
          <a:p>
            <a:pPr marL="457200" indent="-457200">
              <a:buFont typeface="Arial" panose="020B0604020202020204" pitchFamily="34" charset="0"/>
              <a:buChar char="•"/>
            </a:pPr>
            <a:r>
              <a:rPr lang="en-GB" sz="2800" dirty="0" smtClean="0">
                <a:solidFill>
                  <a:srgbClr val="002060"/>
                </a:solidFill>
                <a:hlinkClick r:id="rId5"/>
              </a:rPr>
              <a:t>Productivity Tools</a:t>
            </a:r>
            <a:endParaRPr lang="en-GB" sz="2800" dirty="0" smtClean="0">
              <a:solidFill>
                <a:srgbClr val="002060"/>
              </a:solidFill>
            </a:endParaRPr>
          </a:p>
          <a:p>
            <a:pPr marL="457200" indent="-457200">
              <a:buFont typeface="Arial" panose="020B0604020202020204" pitchFamily="34" charset="0"/>
              <a:buChar char="•"/>
            </a:pPr>
            <a:r>
              <a:rPr lang="en-GB" sz="2800" dirty="0" err="1" smtClean="0">
                <a:solidFill>
                  <a:srgbClr val="002060"/>
                </a:solidFill>
                <a:hlinkClick r:id="rId6"/>
              </a:rPr>
              <a:t>SensusAccess</a:t>
            </a:r>
            <a:endParaRPr lang="en-GB" sz="2800" dirty="0">
              <a:solidFill>
                <a:srgbClr val="002060"/>
              </a:solidFill>
            </a:endParaRPr>
          </a:p>
          <a:p>
            <a:pPr marL="457200" indent="-457200">
              <a:buFont typeface="Arial" panose="020B0604020202020204" pitchFamily="34" charset="0"/>
              <a:buChar char="•"/>
            </a:pPr>
            <a:r>
              <a:rPr lang="en-GB" sz="2800" dirty="0">
                <a:solidFill>
                  <a:srgbClr val="002060"/>
                </a:solidFill>
                <a:hlinkClick r:id="rId7"/>
              </a:rPr>
              <a:t>Blackboard </a:t>
            </a:r>
            <a:r>
              <a:rPr lang="en-GB" sz="2800" dirty="0" smtClean="0">
                <a:solidFill>
                  <a:srgbClr val="002060"/>
                </a:solidFill>
                <a:hlinkClick r:id="rId7"/>
              </a:rPr>
              <a:t>Ally</a:t>
            </a:r>
            <a:endParaRPr lang="en-GB" sz="2800" dirty="0" smtClean="0">
              <a:solidFill>
                <a:srgbClr val="002060"/>
              </a:solidFill>
            </a:endParaRPr>
          </a:p>
          <a:p>
            <a:endParaRPr lang="en-GB" sz="2600" dirty="0">
              <a:solidFill>
                <a:srgbClr val="002060"/>
              </a:solidFill>
            </a:endParaRPr>
          </a:p>
          <a:p>
            <a:endParaRPr lang="en-GB" dirty="0"/>
          </a:p>
        </p:txBody>
      </p:sp>
      <p:pic>
        <p:nvPicPr>
          <p:cNvPr id="11" name="Picture 4" descr="Illustrated red toolbox with open lid.  The top halves of a spanner, screwdriver, and three different handles are standing upright in the toolbox.&#10;" title="Toolbox"/>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584854" y="1958158"/>
            <a:ext cx="4085314" cy="40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4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09" y="1195221"/>
            <a:ext cx="3932237" cy="646889"/>
          </a:xfrm>
        </p:spPr>
        <p:txBody>
          <a:bodyPr>
            <a:noAutofit/>
          </a:bodyPr>
          <a:lstStyle/>
          <a:p>
            <a:r>
              <a:rPr lang="en-GB" sz="4400" b="1" dirty="0" smtClean="0">
                <a:solidFill>
                  <a:srgbClr val="002060"/>
                </a:solidFill>
              </a:rPr>
              <a:t>Further reading</a:t>
            </a:r>
            <a:endParaRPr lang="en-GB" sz="4400" b="1" dirty="0">
              <a:solidFill>
                <a:srgbClr val="002060"/>
              </a:solidFill>
            </a:endParaRPr>
          </a:p>
        </p:txBody>
      </p:sp>
      <p:pic>
        <p:nvPicPr>
          <p:cNvPr id="10" name="Picture Placeholder 9" descr="Golden coloured dog sitting at a black table wearing black rimmed glasses.  Dog is looking towards the camera.  A magazine is open on the table in front of the dog.  A picture of a brown dog walking on  grass is on the open page." title="Dog wearing glasses"/>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5131" b="5840"/>
          <a:stretch/>
        </p:blipFill>
        <p:spPr>
          <a:xfrm>
            <a:off x="6829425" y="1409700"/>
            <a:ext cx="4525963" cy="4767364"/>
          </a:xfrm>
        </p:spPr>
      </p:pic>
      <p:sp>
        <p:nvSpPr>
          <p:cNvPr id="4" name="Text Placeholder 3"/>
          <p:cNvSpPr>
            <a:spLocks noGrp="1"/>
          </p:cNvSpPr>
          <p:nvPr>
            <p:ph type="body" sz="half" idx="2"/>
          </p:nvPr>
        </p:nvSpPr>
        <p:spPr>
          <a:xfrm>
            <a:off x="761967" y="2278098"/>
            <a:ext cx="5572394" cy="3187473"/>
          </a:xfrm>
        </p:spPr>
        <p:txBody>
          <a:bodyPr>
            <a:normAutofit/>
          </a:bodyPr>
          <a:lstStyle/>
          <a:p>
            <a:pPr marL="285750" indent="-285750">
              <a:buFont typeface="Arial" panose="020B0604020202020204" pitchFamily="34" charset="0"/>
              <a:buChar char="•"/>
            </a:pPr>
            <a:r>
              <a:rPr lang="en-GB" sz="2400" dirty="0" smtClean="0">
                <a:hlinkClick r:id="rId4"/>
              </a:rPr>
              <a:t>Kent Digital Accessibility Working Group</a:t>
            </a:r>
            <a:endParaRPr lang="en-GB" sz="2400" dirty="0" smtClean="0"/>
          </a:p>
          <a:p>
            <a:pPr marL="285750" indent="-285750">
              <a:buFont typeface="Arial" panose="020B0604020202020204" pitchFamily="34" charset="0"/>
              <a:buChar char="•"/>
            </a:pPr>
            <a:r>
              <a:rPr lang="en-GB" sz="2400" dirty="0" smtClean="0">
                <a:hlinkClick r:id="rId5"/>
              </a:rPr>
              <a:t>“One of the most welcome, sustainable, collaborative and inclusive conferences…”</a:t>
            </a:r>
            <a:endParaRPr lang="en-GB" sz="2400" dirty="0" smtClean="0"/>
          </a:p>
          <a:p>
            <a:pPr marL="285750" indent="-285750">
              <a:buFont typeface="Arial" panose="020B0604020202020204" pitchFamily="34" charset="0"/>
              <a:buChar char="•"/>
            </a:pPr>
            <a:r>
              <a:rPr lang="en-GB" sz="2400" dirty="0" smtClean="0">
                <a:hlinkClick r:id="rId6"/>
              </a:rPr>
              <a:t>“Maximising your audience”</a:t>
            </a:r>
            <a:endParaRPr lang="en-GB" sz="2400" dirty="0" smtClean="0"/>
          </a:p>
          <a:p>
            <a:pPr marL="285750" indent="-285750">
              <a:buFont typeface="Arial" panose="020B0604020202020204" pitchFamily="34" charset="0"/>
              <a:buChar char="•"/>
            </a:pPr>
            <a:r>
              <a:rPr lang="en-GB" sz="2400" dirty="0" smtClean="0">
                <a:hlinkClick r:id="rId7"/>
              </a:rPr>
              <a:t>“Why Plain English?”</a:t>
            </a:r>
            <a:endParaRPr lang="en-GB" sz="2400" dirty="0" smtClean="0"/>
          </a:p>
          <a:p>
            <a:pPr marL="285750" indent="-285750">
              <a:buFont typeface="Arial" panose="020B0604020202020204" pitchFamily="34" charset="0"/>
              <a:buChar char="•"/>
            </a:pPr>
            <a:r>
              <a:rPr lang="en-GB" sz="2400" dirty="0" smtClean="0">
                <a:hlinkClick r:id="rId8"/>
              </a:rPr>
              <a:t>Responsible metrics</a:t>
            </a:r>
            <a:endParaRPr lang="en-GB" sz="2400" dirty="0"/>
          </a:p>
        </p:txBody>
      </p:sp>
    </p:spTree>
    <p:extLst>
      <p:ext uri="{BB962C8B-B14F-4D97-AF65-F5344CB8AC3E}">
        <p14:creationId xmlns:p14="http://schemas.microsoft.com/office/powerpoint/2010/main" val="29834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Practising what we preach</a:t>
            </a:r>
            <a:endParaRPr lang="en-GB" dirty="0"/>
          </a:p>
        </p:txBody>
      </p:sp>
      <p:pic>
        <p:nvPicPr>
          <p:cNvPr id="5" name="Content Placeholder 4" descr="Blackboard Ally score showing that this presentation is 100% accessibility score." title="100% Score from Blackboard All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925" y="1934369"/>
            <a:ext cx="9582150" cy="4133850"/>
          </a:xfrm>
        </p:spPr>
      </p:pic>
    </p:spTree>
    <p:extLst>
      <p:ext uri="{BB962C8B-B14F-4D97-AF65-F5344CB8AC3E}">
        <p14:creationId xmlns:p14="http://schemas.microsoft.com/office/powerpoint/2010/main" val="51337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9168" y="736967"/>
            <a:ext cx="3932237" cy="626420"/>
          </a:xfrm>
        </p:spPr>
        <p:txBody>
          <a:bodyPr>
            <a:noAutofit/>
          </a:bodyPr>
          <a:lstStyle/>
          <a:p>
            <a:r>
              <a:rPr lang="en-GB" sz="4400" b="1" dirty="0" smtClean="0">
                <a:solidFill>
                  <a:srgbClr val="002A62"/>
                </a:solidFill>
              </a:rPr>
              <a:t>Contact us</a:t>
            </a:r>
            <a:endParaRPr lang="en-GB" sz="4400" b="1" dirty="0">
              <a:solidFill>
                <a:srgbClr val="002A62"/>
              </a:solidFill>
            </a:endParaRPr>
          </a:p>
        </p:txBody>
      </p:sp>
      <p:sp>
        <p:nvSpPr>
          <p:cNvPr id="10" name="Text Placeholder 9"/>
          <p:cNvSpPr txBox="1">
            <a:spLocks noGrp="1"/>
          </p:cNvSpPr>
          <p:nvPr>
            <p:ph type="body" sz="half" idx="2"/>
          </p:nvPr>
        </p:nvSpPr>
        <p:spPr>
          <a:xfrm>
            <a:off x="499168" y="1576336"/>
            <a:ext cx="4685675" cy="4781822"/>
          </a:xfrm>
          <a:prstGeom prst="rect">
            <a:avLst/>
          </a:prstGeom>
          <a:noFill/>
        </p:spPr>
        <p:txBody>
          <a:bodyPr wrap="square" rtlCol="0">
            <a:spAutoFit/>
          </a:bodyPr>
          <a:lstStyle/>
          <a:p>
            <a:r>
              <a:rPr lang="en-GB" sz="2400" b="1" dirty="0" smtClean="0">
                <a:solidFill>
                  <a:srgbClr val="002060"/>
                </a:solidFill>
              </a:rPr>
              <a:t>Ben Watson</a:t>
            </a:r>
            <a:r>
              <a:rPr lang="en-GB" b="1" dirty="0" smtClean="0">
                <a:solidFill>
                  <a:srgbClr val="002060"/>
                </a:solidFill>
              </a:rPr>
              <a:t>	</a:t>
            </a:r>
          </a:p>
          <a:p>
            <a:r>
              <a:rPr lang="en-GB" sz="2400" dirty="0" smtClean="0">
                <a:solidFill>
                  <a:srgbClr val="002060"/>
                </a:solidFill>
                <a:latin typeface="+mj-lt"/>
              </a:rPr>
              <a:t>Accessible Information Adviser</a:t>
            </a:r>
          </a:p>
          <a:p>
            <a:r>
              <a:rPr lang="en-GB" sz="2400" b="1" dirty="0" smtClean="0">
                <a:solidFill>
                  <a:srgbClr val="002060"/>
                </a:solidFill>
                <a:latin typeface="+mj-lt"/>
              </a:rPr>
              <a:t>Email:  </a:t>
            </a:r>
            <a:r>
              <a:rPr lang="en-GB" sz="2400" b="1" dirty="0" smtClean="0">
                <a:solidFill>
                  <a:srgbClr val="002060"/>
                </a:solidFill>
                <a:latin typeface="+mj-lt"/>
                <a:hlinkClick r:id="rId2"/>
              </a:rPr>
              <a:t>b.watson@kent.ac.uk</a:t>
            </a:r>
            <a:endParaRPr lang="en-GB" sz="2400" b="1" dirty="0" smtClean="0">
              <a:solidFill>
                <a:srgbClr val="002060"/>
              </a:solidFill>
              <a:latin typeface="+mj-lt"/>
            </a:endParaRPr>
          </a:p>
          <a:p>
            <a:r>
              <a:rPr lang="en-GB" sz="2400" b="1" dirty="0" smtClean="0">
                <a:solidFill>
                  <a:srgbClr val="002060"/>
                </a:solidFill>
                <a:latin typeface="+mj-lt"/>
              </a:rPr>
              <a:t>Telephone: </a:t>
            </a:r>
            <a:r>
              <a:rPr lang="en-GB" sz="2400" dirty="0">
                <a:solidFill>
                  <a:srgbClr val="002060"/>
                </a:solidFill>
              </a:rPr>
              <a:t>+44 (0)1227 </a:t>
            </a:r>
            <a:r>
              <a:rPr lang="en-GB" sz="2400" dirty="0" smtClean="0">
                <a:solidFill>
                  <a:srgbClr val="002060"/>
                </a:solidFill>
              </a:rPr>
              <a:t>816338</a:t>
            </a:r>
            <a:endParaRPr lang="en-GB" sz="2400" dirty="0" smtClean="0">
              <a:solidFill>
                <a:srgbClr val="002060"/>
              </a:solidFill>
              <a:latin typeface="+mj-lt"/>
            </a:endParaRPr>
          </a:p>
          <a:p>
            <a:r>
              <a:rPr lang="en-GB" b="1" dirty="0" smtClean="0"/>
              <a:t>	</a:t>
            </a:r>
          </a:p>
          <a:p>
            <a:r>
              <a:rPr lang="en-GB" sz="2400" b="1" dirty="0">
                <a:solidFill>
                  <a:srgbClr val="002060"/>
                </a:solidFill>
              </a:rPr>
              <a:t>Josie </a:t>
            </a:r>
            <a:r>
              <a:rPr lang="en-GB" sz="2400" b="1" dirty="0" smtClean="0">
                <a:solidFill>
                  <a:srgbClr val="002060"/>
                </a:solidFill>
              </a:rPr>
              <a:t>Caplehorne</a:t>
            </a:r>
            <a:endParaRPr lang="en-GB" sz="2400" b="1" dirty="0">
              <a:solidFill>
                <a:srgbClr val="002060"/>
              </a:solidFill>
            </a:endParaRPr>
          </a:p>
          <a:p>
            <a:r>
              <a:rPr lang="en-GB" sz="2200" dirty="0" smtClean="0">
                <a:solidFill>
                  <a:srgbClr val="002060"/>
                </a:solidFill>
                <a:latin typeface="+mj-lt"/>
              </a:rPr>
              <a:t>Scholarly Communication Coordinator</a:t>
            </a:r>
          </a:p>
          <a:p>
            <a:r>
              <a:rPr lang="en-GB" sz="2200" b="1" dirty="0" smtClean="0">
                <a:solidFill>
                  <a:srgbClr val="002060"/>
                </a:solidFill>
                <a:latin typeface="+mj-lt"/>
              </a:rPr>
              <a:t>Email:  </a:t>
            </a:r>
            <a:r>
              <a:rPr lang="en-GB" sz="2200" b="1" dirty="0" smtClean="0">
                <a:solidFill>
                  <a:srgbClr val="002060"/>
                </a:solidFill>
                <a:latin typeface="+mj-lt"/>
                <a:hlinkClick r:id="rId3"/>
              </a:rPr>
              <a:t>j.caplehorne@kent.ac.uk</a:t>
            </a:r>
            <a:endParaRPr lang="en-GB" sz="2200" b="1" dirty="0" smtClean="0">
              <a:solidFill>
                <a:srgbClr val="002060"/>
              </a:solidFill>
              <a:latin typeface="+mj-lt"/>
            </a:endParaRPr>
          </a:p>
          <a:p>
            <a:r>
              <a:rPr lang="en-GB" sz="2200" b="1" dirty="0" smtClean="0">
                <a:solidFill>
                  <a:srgbClr val="002060"/>
                </a:solidFill>
                <a:latin typeface="+mj-lt"/>
              </a:rPr>
              <a:t>Telephone: +44 (0)1227 816525</a:t>
            </a:r>
          </a:p>
          <a:p>
            <a:endParaRPr lang="en-GB" sz="2200" b="1" dirty="0">
              <a:solidFill>
                <a:srgbClr val="002060"/>
              </a:solidFill>
              <a:latin typeface="+mj-lt"/>
            </a:endParaRPr>
          </a:p>
          <a:p>
            <a:r>
              <a:rPr lang="en-GB" sz="2200" b="1" dirty="0" smtClean="0">
                <a:solidFill>
                  <a:srgbClr val="002060"/>
                </a:solidFill>
                <a:latin typeface="+mj-lt"/>
              </a:rPr>
              <a:t>[Link to presentation]</a:t>
            </a:r>
          </a:p>
        </p:txBody>
      </p:sp>
      <p:pic>
        <p:nvPicPr>
          <p:cNvPr id="17" name="Content Placeholder 16" descr="&quot;Hello&quot; card surround by pens and placed on a notebook page." title="Hello"/>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832" r="5582"/>
          <a:stretch/>
        </p:blipFill>
        <p:spPr>
          <a:xfrm>
            <a:off x="5904690" y="1995070"/>
            <a:ext cx="5385274" cy="3973865"/>
          </a:xfrm>
        </p:spPr>
      </p:pic>
    </p:spTree>
    <p:extLst>
      <p:ext uri="{BB962C8B-B14F-4D97-AF65-F5344CB8AC3E}">
        <p14:creationId xmlns:p14="http://schemas.microsoft.com/office/powerpoint/2010/main" val="78793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987425"/>
            <a:ext cx="3932237" cy="838200"/>
          </a:xfrm>
        </p:spPr>
        <p:txBody>
          <a:bodyPr>
            <a:normAutofit/>
          </a:bodyPr>
          <a:lstStyle/>
          <a:p>
            <a:r>
              <a:rPr lang="en-GB" sz="4400" b="1" dirty="0">
                <a:solidFill>
                  <a:srgbClr val="002A62"/>
                </a:solidFill>
              </a:rPr>
              <a:t>Our students</a:t>
            </a:r>
            <a:endParaRPr lang="en-GB" sz="4400" dirty="0"/>
          </a:p>
        </p:txBody>
      </p:sp>
      <p:pic>
        <p:nvPicPr>
          <p:cNvPr id="5" name="Picture Placeholder 4" descr="Female sutdents taking a selfie with a mobile telephone.  She is smiling and holds a sign below her face that says &quot;We are Kent&quot;." title="We Are Kent"/>
          <p:cNvPicPr>
            <a:picLocks noGrp="1" noChangeAspect="1"/>
          </p:cNvPicPr>
          <p:nvPr>
            <p:ph type="pic" idx="1"/>
          </p:nvPr>
        </p:nvPicPr>
        <p:blipFill>
          <a:blip r:embed="rId2">
            <a:extLst>
              <a:ext uri="{28A0092B-C50C-407E-A947-70E740481C1C}">
                <a14:useLocalDpi xmlns:a14="http://schemas.microsoft.com/office/drawing/2010/main" val="0"/>
              </a:ext>
            </a:extLst>
          </a:blip>
          <a:srcRect l="7732" r="7732"/>
          <a:stretch>
            <a:fillRect/>
          </a:stretch>
        </p:blipFill>
        <p:spPr/>
      </p:pic>
      <p:sp>
        <p:nvSpPr>
          <p:cNvPr id="4" name="Text Placeholder 3"/>
          <p:cNvSpPr>
            <a:spLocks noGrp="1"/>
          </p:cNvSpPr>
          <p:nvPr>
            <p:ph type="body" sz="half" idx="2"/>
          </p:nvPr>
        </p:nvSpPr>
        <p:spPr/>
        <p:txBody>
          <a:bodyPr/>
          <a:lstStyle/>
          <a:p>
            <a:pPr marL="457200" indent="-457200">
              <a:buFont typeface="Arial" panose="020B0604020202020204" pitchFamily="34" charset="0"/>
              <a:buChar char="•"/>
            </a:pPr>
            <a:r>
              <a:rPr lang="en-GB" sz="2400" dirty="0">
                <a:solidFill>
                  <a:srgbClr val="002060"/>
                </a:solidFill>
              </a:rPr>
              <a:t>19,860 students</a:t>
            </a:r>
          </a:p>
          <a:p>
            <a:pPr marL="457200" indent="-457200">
              <a:buFont typeface="Arial" panose="020B0604020202020204" pitchFamily="34" charset="0"/>
              <a:buChar char="•"/>
            </a:pPr>
            <a:r>
              <a:rPr lang="en-GB" sz="2400" dirty="0">
                <a:solidFill>
                  <a:srgbClr val="002060"/>
                </a:solidFill>
              </a:rPr>
              <a:t>15,190 undergraduate</a:t>
            </a:r>
          </a:p>
          <a:p>
            <a:pPr marL="457200" indent="-457200">
              <a:buFont typeface="Arial" panose="020B0604020202020204" pitchFamily="34" charset="0"/>
              <a:buChar char="•"/>
            </a:pPr>
            <a:r>
              <a:rPr lang="en-GB" sz="2400" dirty="0">
                <a:solidFill>
                  <a:srgbClr val="002060"/>
                </a:solidFill>
              </a:rPr>
              <a:t>2,2670 postgraduates</a:t>
            </a:r>
          </a:p>
          <a:p>
            <a:pPr marL="457200" indent="-457200">
              <a:buFont typeface="Arial" panose="020B0604020202020204" pitchFamily="34" charset="0"/>
              <a:buChar char="•"/>
            </a:pPr>
            <a:r>
              <a:rPr lang="en-GB" sz="2400" dirty="0">
                <a:solidFill>
                  <a:srgbClr val="002060"/>
                </a:solidFill>
              </a:rPr>
              <a:t>2,000 part time students</a:t>
            </a:r>
          </a:p>
          <a:p>
            <a:pPr marL="457200" indent="-457200">
              <a:buFont typeface="Arial" panose="020B0604020202020204" pitchFamily="34" charset="0"/>
              <a:buChar char="•"/>
            </a:pPr>
            <a:r>
              <a:rPr lang="en-GB" sz="2400" dirty="0">
                <a:solidFill>
                  <a:srgbClr val="002060"/>
                </a:solidFill>
              </a:rPr>
              <a:t>159 nationalities</a:t>
            </a:r>
          </a:p>
          <a:p>
            <a:endParaRPr lang="en-GB" dirty="0"/>
          </a:p>
        </p:txBody>
      </p:sp>
    </p:spTree>
    <p:extLst>
      <p:ext uri="{BB962C8B-B14F-4D97-AF65-F5344CB8AC3E}">
        <p14:creationId xmlns:p14="http://schemas.microsoft.com/office/powerpoint/2010/main" val="231383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6301" y="681032"/>
            <a:ext cx="4917068" cy="859665"/>
          </a:xfrm>
        </p:spPr>
        <p:txBody>
          <a:bodyPr>
            <a:noAutofit/>
          </a:bodyPr>
          <a:lstStyle/>
          <a:p>
            <a:r>
              <a:rPr lang="en-GB" sz="4400" b="1" dirty="0">
                <a:solidFill>
                  <a:srgbClr val="002060"/>
                </a:solidFill>
              </a:rPr>
              <a:t>D</a:t>
            </a:r>
            <a:r>
              <a:rPr lang="en-GB" sz="4400" b="1" dirty="0" smtClean="0">
                <a:solidFill>
                  <a:srgbClr val="002060"/>
                </a:solidFill>
              </a:rPr>
              <a:t>isclosed disabilities</a:t>
            </a:r>
            <a:endParaRPr lang="en-GB" sz="4400" b="1" dirty="0"/>
          </a:p>
        </p:txBody>
      </p:sp>
      <p:pic>
        <p:nvPicPr>
          <p:cNvPr id="11" name="Picture Placeholder 10" descr="On a grass lawn and under a tree sit two people.  The male is sitting on the ground and is holding an open a book.  A female sits with him in a wheelchair, also looking at the same book." title="Two university students"/>
          <p:cNvPicPr>
            <a:picLocks noGrp="1" noChangeAspect="1"/>
          </p:cNvPicPr>
          <p:nvPr>
            <p:ph type="pic" idx="1"/>
          </p:nvPr>
        </p:nvPicPr>
        <p:blipFill>
          <a:blip r:embed="rId3">
            <a:extLst>
              <a:ext uri="{28A0092B-C50C-407E-A947-70E740481C1C}">
                <a14:useLocalDpi xmlns:a14="http://schemas.microsoft.com/office/drawing/2010/main" val="0"/>
              </a:ext>
            </a:extLst>
          </a:blip>
          <a:srcRect l="7732" r="7732"/>
          <a:stretch>
            <a:fillRect/>
          </a:stretch>
        </p:blipFill>
        <p:spPr>
          <a:xfrm>
            <a:off x="5931240" y="1715507"/>
            <a:ext cx="5590545" cy="4414345"/>
          </a:xfrm>
        </p:spPr>
      </p:pic>
      <p:sp>
        <p:nvSpPr>
          <p:cNvPr id="10" name="Text Placeholder 9"/>
          <p:cNvSpPr>
            <a:spLocks noGrp="1"/>
          </p:cNvSpPr>
          <p:nvPr>
            <p:ph type="body" sz="half" idx="2"/>
          </p:nvPr>
        </p:nvSpPr>
        <p:spPr>
          <a:xfrm>
            <a:off x="493284" y="1796533"/>
            <a:ext cx="4911557" cy="4333319"/>
          </a:xfrm>
        </p:spPr>
        <p:txBody>
          <a:bodyPr>
            <a:noAutofit/>
          </a:bodyPr>
          <a:lstStyle/>
          <a:p>
            <a:pPr marL="285750" indent="-285750">
              <a:lnSpc>
                <a:spcPct val="100000"/>
              </a:lnSpc>
              <a:buFont typeface="Arial" panose="020B0604020202020204" pitchFamily="34" charset="0"/>
              <a:buChar char="•"/>
            </a:pPr>
            <a:r>
              <a:rPr lang="en-GB" sz="2400" dirty="0" smtClean="0">
                <a:solidFill>
                  <a:srgbClr val="002060"/>
                </a:solidFill>
              </a:rPr>
              <a:t>22 blind </a:t>
            </a:r>
            <a:r>
              <a:rPr lang="en-GB" sz="2400" dirty="0">
                <a:solidFill>
                  <a:srgbClr val="002060"/>
                </a:solidFill>
              </a:rPr>
              <a:t>or </a:t>
            </a:r>
            <a:r>
              <a:rPr lang="en-GB" sz="2400" dirty="0" smtClean="0">
                <a:solidFill>
                  <a:srgbClr val="002060"/>
                </a:solidFill>
              </a:rPr>
              <a:t>partially-sighted</a:t>
            </a:r>
          </a:p>
          <a:p>
            <a:pPr marL="285750" indent="-285750">
              <a:lnSpc>
                <a:spcPct val="100000"/>
              </a:lnSpc>
              <a:buFont typeface="Arial" panose="020B0604020202020204" pitchFamily="34" charset="0"/>
              <a:buChar char="•"/>
            </a:pPr>
            <a:r>
              <a:rPr lang="en-GB" sz="2400" dirty="0" smtClean="0">
                <a:solidFill>
                  <a:srgbClr val="002060"/>
                </a:solidFill>
              </a:rPr>
              <a:t>31 deaf </a:t>
            </a:r>
            <a:r>
              <a:rPr lang="en-GB" sz="2400" dirty="0">
                <a:solidFill>
                  <a:srgbClr val="002060"/>
                </a:solidFill>
              </a:rPr>
              <a:t>or </a:t>
            </a:r>
            <a:r>
              <a:rPr lang="en-GB" sz="2400" dirty="0" smtClean="0">
                <a:solidFill>
                  <a:srgbClr val="002060"/>
                </a:solidFill>
              </a:rPr>
              <a:t>hearing-impairment</a:t>
            </a:r>
            <a:endParaRPr lang="en-GB" sz="2400" dirty="0">
              <a:solidFill>
                <a:srgbClr val="002060"/>
              </a:solidFill>
            </a:endParaRPr>
          </a:p>
          <a:p>
            <a:pPr marL="285750" indent="-285750">
              <a:lnSpc>
                <a:spcPct val="100000"/>
              </a:lnSpc>
              <a:buFont typeface="Arial" panose="020B0604020202020204" pitchFamily="34" charset="0"/>
              <a:buChar char="•"/>
            </a:pPr>
            <a:r>
              <a:rPr lang="en-GB" sz="2400" dirty="0" smtClean="0">
                <a:solidFill>
                  <a:srgbClr val="002060"/>
                </a:solidFill>
              </a:rPr>
              <a:t>82 mobility difficulties</a:t>
            </a:r>
          </a:p>
          <a:p>
            <a:pPr marL="285750" indent="-285750">
              <a:lnSpc>
                <a:spcPct val="100000"/>
              </a:lnSpc>
              <a:buFont typeface="Arial" panose="020B0604020202020204" pitchFamily="34" charset="0"/>
              <a:buChar char="•"/>
            </a:pPr>
            <a:r>
              <a:rPr lang="en-GB" sz="2400" dirty="0" smtClean="0">
                <a:solidFill>
                  <a:srgbClr val="002060"/>
                </a:solidFill>
              </a:rPr>
              <a:t>1286 mental </a:t>
            </a:r>
            <a:r>
              <a:rPr lang="en-GB" sz="2400" dirty="0">
                <a:solidFill>
                  <a:srgbClr val="002060"/>
                </a:solidFill>
              </a:rPr>
              <a:t>health </a:t>
            </a:r>
            <a:r>
              <a:rPr lang="en-GB" sz="2400" dirty="0" smtClean="0">
                <a:solidFill>
                  <a:srgbClr val="002060"/>
                </a:solidFill>
              </a:rPr>
              <a:t>difficulties</a:t>
            </a:r>
          </a:p>
          <a:p>
            <a:pPr marL="285750" indent="-285750">
              <a:lnSpc>
                <a:spcPct val="100000"/>
              </a:lnSpc>
              <a:buFont typeface="Arial" panose="020B0604020202020204" pitchFamily="34" charset="0"/>
              <a:buChar char="•"/>
            </a:pPr>
            <a:r>
              <a:rPr lang="en-GB" sz="2400" dirty="0" smtClean="0">
                <a:solidFill>
                  <a:srgbClr val="002060"/>
                </a:solidFill>
              </a:rPr>
              <a:t>262 unseen disabilities </a:t>
            </a:r>
            <a:endParaRPr lang="en-GB" sz="2400" dirty="0">
              <a:solidFill>
                <a:srgbClr val="002060"/>
              </a:solidFill>
            </a:endParaRPr>
          </a:p>
          <a:p>
            <a:pPr marL="285750" indent="-285750">
              <a:lnSpc>
                <a:spcPct val="100000"/>
              </a:lnSpc>
              <a:buFont typeface="Arial" panose="020B0604020202020204" pitchFamily="34" charset="0"/>
              <a:buChar char="•"/>
            </a:pPr>
            <a:r>
              <a:rPr lang="en-GB" sz="2400" dirty="0" smtClean="0">
                <a:solidFill>
                  <a:srgbClr val="002060"/>
                </a:solidFill>
              </a:rPr>
              <a:t>290 multiple disabilities</a:t>
            </a:r>
            <a:endParaRPr lang="en-GB" sz="2400" dirty="0">
              <a:solidFill>
                <a:srgbClr val="002060"/>
              </a:solidFill>
            </a:endParaRPr>
          </a:p>
          <a:p>
            <a:pPr marL="285750" indent="-285750">
              <a:lnSpc>
                <a:spcPct val="100000"/>
              </a:lnSpc>
              <a:buFont typeface="Arial" panose="020B0604020202020204" pitchFamily="34" charset="0"/>
              <a:buChar char="•"/>
            </a:pPr>
            <a:r>
              <a:rPr lang="en-GB" sz="2400" dirty="0" smtClean="0">
                <a:solidFill>
                  <a:srgbClr val="002060"/>
                </a:solidFill>
              </a:rPr>
              <a:t>164 Autistic </a:t>
            </a:r>
            <a:r>
              <a:rPr lang="en-GB" sz="2400" dirty="0">
                <a:solidFill>
                  <a:srgbClr val="002060"/>
                </a:solidFill>
              </a:rPr>
              <a:t>Spectrum </a:t>
            </a:r>
            <a:r>
              <a:rPr lang="en-GB" sz="2400" dirty="0" smtClean="0">
                <a:solidFill>
                  <a:srgbClr val="002060"/>
                </a:solidFill>
              </a:rPr>
              <a:t>Disorders</a:t>
            </a:r>
            <a:endParaRPr lang="en-GB" sz="2400" dirty="0">
              <a:solidFill>
                <a:srgbClr val="002060"/>
              </a:solidFill>
            </a:endParaRPr>
          </a:p>
          <a:p>
            <a:pPr marL="285750" indent="-285750">
              <a:lnSpc>
                <a:spcPct val="100000"/>
              </a:lnSpc>
              <a:buFont typeface="Arial" panose="020B0604020202020204" pitchFamily="34" charset="0"/>
              <a:buChar char="•"/>
            </a:pPr>
            <a:r>
              <a:rPr lang="en-GB" sz="2400" dirty="0" smtClean="0">
                <a:solidFill>
                  <a:srgbClr val="002060"/>
                </a:solidFill>
              </a:rPr>
              <a:t>810 Specific </a:t>
            </a:r>
            <a:r>
              <a:rPr lang="en-GB" sz="2400" dirty="0">
                <a:solidFill>
                  <a:srgbClr val="002060"/>
                </a:solidFill>
              </a:rPr>
              <a:t>L</a:t>
            </a:r>
            <a:r>
              <a:rPr lang="en-GB" sz="2400" dirty="0" smtClean="0">
                <a:solidFill>
                  <a:srgbClr val="002060"/>
                </a:solidFill>
              </a:rPr>
              <a:t>earning Difficulties </a:t>
            </a:r>
            <a:endParaRPr lang="en-GB" sz="2400" dirty="0">
              <a:solidFill>
                <a:srgbClr val="002060"/>
              </a:solidFill>
            </a:endParaRPr>
          </a:p>
          <a:p>
            <a:pPr marL="285750" indent="-285750">
              <a:lnSpc>
                <a:spcPct val="100000"/>
              </a:lnSpc>
              <a:buFont typeface="Arial" panose="020B0604020202020204" pitchFamily="34" charset="0"/>
              <a:buChar char="•"/>
            </a:pPr>
            <a:r>
              <a:rPr lang="en-GB" sz="2400" dirty="0" smtClean="0">
                <a:solidFill>
                  <a:srgbClr val="002060"/>
                </a:solidFill>
              </a:rPr>
              <a:t>260 with disability </a:t>
            </a:r>
            <a:r>
              <a:rPr lang="en-GB" sz="2400" dirty="0">
                <a:solidFill>
                  <a:srgbClr val="002060"/>
                </a:solidFill>
              </a:rPr>
              <a:t>not listed </a:t>
            </a:r>
            <a:r>
              <a:rPr lang="en-GB" sz="2400" dirty="0" smtClean="0">
                <a:solidFill>
                  <a:srgbClr val="002060"/>
                </a:solidFill>
              </a:rPr>
              <a:t>above </a:t>
            </a:r>
            <a:endParaRPr lang="en-GB" sz="2400" dirty="0">
              <a:solidFill>
                <a:srgbClr val="002060"/>
              </a:solidFill>
            </a:endParaRPr>
          </a:p>
        </p:txBody>
      </p:sp>
    </p:spTree>
    <p:extLst>
      <p:ext uri="{BB962C8B-B14F-4D97-AF65-F5344CB8AC3E}">
        <p14:creationId xmlns:p14="http://schemas.microsoft.com/office/powerpoint/2010/main" val="271874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04" y="767602"/>
            <a:ext cx="10118382" cy="754811"/>
          </a:xfrm>
        </p:spPr>
        <p:txBody>
          <a:bodyPr>
            <a:normAutofit/>
          </a:bodyPr>
          <a:lstStyle/>
          <a:p>
            <a:r>
              <a:rPr lang="en-GB" sz="4400" b="1" dirty="0" smtClean="0">
                <a:solidFill>
                  <a:srgbClr val="002A62"/>
                </a:solidFill>
              </a:rPr>
              <a:t>Why accessible? It’s the right thing to do</a:t>
            </a:r>
            <a:endParaRPr lang="en-GB" sz="4400" b="1" dirty="0">
              <a:solidFill>
                <a:srgbClr val="002A62"/>
              </a:solidFill>
            </a:endParaRPr>
          </a:p>
        </p:txBody>
      </p:sp>
      <p:sp>
        <p:nvSpPr>
          <p:cNvPr id="4" name="Text Placeholder 3"/>
          <p:cNvSpPr>
            <a:spLocks noGrp="1"/>
          </p:cNvSpPr>
          <p:nvPr>
            <p:ph type="body" sz="half" idx="2"/>
          </p:nvPr>
        </p:nvSpPr>
        <p:spPr>
          <a:xfrm>
            <a:off x="634404" y="1854558"/>
            <a:ext cx="4300851" cy="4393842"/>
          </a:xfrm>
        </p:spPr>
        <p:txBody>
          <a:bodyPr>
            <a:noAutofit/>
          </a:bodyPr>
          <a:lstStyle/>
          <a:p>
            <a:r>
              <a:rPr lang="en-GB" sz="2400" dirty="0" smtClean="0">
                <a:solidFill>
                  <a:srgbClr val="002060"/>
                </a:solidFill>
              </a:rPr>
              <a:t>Accessible services are better services. The changes you make to support people who face barriers will benefit everyone.</a:t>
            </a:r>
          </a:p>
          <a:p>
            <a:r>
              <a:rPr lang="en-GB" sz="2400" dirty="0" smtClean="0">
                <a:solidFill>
                  <a:srgbClr val="002060"/>
                </a:solidFill>
              </a:rPr>
              <a:t>The law tells you to:</a:t>
            </a:r>
          </a:p>
          <a:p>
            <a:pPr marL="342900" indent="-342900">
              <a:buFont typeface="Arial" panose="020B0604020202020204" pitchFamily="34" charset="0"/>
              <a:buChar char="•"/>
            </a:pPr>
            <a:r>
              <a:rPr lang="en-GB" sz="2400" dirty="0" smtClean="0">
                <a:solidFill>
                  <a:srgbClr val="002060"/>
                </a:solidFill>
              </a:rPr>
              <a:t>Equality </a:t>
            </a:r>
            <a:r>
              <a:rPr lang="en-GB" sz="2400" dirty="0">
                <a:solidFill>
                  <a:srgbClr val="002060"/>
                </a:solidFill>
              </a:rPr>
              <a:t>Act, </a:t>
            </a:r>
            <a:r>
              <a:rPr lang="en-GB" sz="2400" dirty="0" smtClean="0">
                <a:solidFill>
                  <a:srgbClr val="002060"/>
                </a:solidFill>
              </a:rPr>
              <a:t>2010.</a:t>
            </a:r>
          </a:p>
          <a:p>
            <a:pPr marL="342900" indent="-342900">
              <a:buFont typeface="Arial" panose="020B0604020202020204" pitchFamily="34" charset="0"/>
              <a:buChar char="•"/>
            </a:pPr>
            <a:r>
              <a:rPr lang="en-GB" sz="2400" dirty="0" smtClean="0">
                <a:solidFill>
                  <a:srgbClr val="002060"/>
                </a:solidFill>
              </a:rPr>
              <a:t>Public </a:t>
            </a:r>
            <a:r>
              <a:rPr lang="en-GB" sz="2400" dirty="0">
                <a:solidFill>
                  <a:srgbClr val="002060"/>
                </a:solidFill>
              </a:rPr>
              <a:t>Sector Equality Duty (PSED</a:t>
            </a:r>
            <a:r>
              <a:rPr lang="en-GB" sz="2400" dirty="0" smtClean="0">
                <a:solidFill>
                  <a:srgbClr val="002060"/>
                </a:solidFill>
              </a:rPr>
              <a:t>).</a:t>
            </a:r>
          </a:p>
          <a:p>
            <a:pPr marL="342900" indent="-342900">
              <a:buFont typeface="Arial" panose="020B0604020202020204" pitchFamily="34" charset="0"/>
              <a:buChar char="•"/>
            </a:pPr>
            <a:r>
              <a:rPr lang="en-GB" sz="2400" dirty="0" smtClean="0">
                <a:solidFill>
                  <a:srgbClr val="002060"/>
                </a:solidFill>
              </a:rPr>
              <a:t>Public </a:t>
            </a:r>
            <a:r>
              <a:rPr lang="en-GB" sz="2400" dirty="0">
                <a:solidFill>
                  <a:srgbClr val="002060"/>
                </a:solidFill>
              </a:rPr>
              <a:t>Sector Web Accessibility Regulation (2018/852</a:t>
            </a:r>
            <a:r>
              <a:rPr lang="en-GB" sz="2400" dirty="0" smtClean="0">
                <a:solidFill>
                  <a:srgbClr val="002060"/>
                </a:solidFill>
              </a:rPr>
              <a:t>).</a:t>
            </a:r>
            <a:r>
              <a:rPr lang="en-GB" sz="2400" dirty="0">
                <a:solidFill>
                  <a:srgbClr val="002060"/>
                </a:solidFill>
              </a:rPr>
              <a:t> </a:t>
            </a:r>
          </a:p>
        </p:txBody>
      </p:sp>
      <p:pic>
        <p:nvPicPr>
          <p:cNvPr id="1026" name="Picture 2" descr="Three seperate illustrated images of  three people, of different heights, watching a baseball game.  The first image is titled 'Equaity'.  All three people are stand on a box that is the same height.  The shortest person cannot see over the fence to see the game.  The second image is titled 'Equity.'  All three people can see over the fence to watch the baseball game.  The shortest person stands on two boxes, the medium height person stands on one box, and the tallest person stands on the ground.  The third image is titled 'Libertation.' All three people can watch the baseball game equally because the fene has been removed." title="Equality, Equity, Liberati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6" t="2890" r="1578" b="2329"/>
          <a:stretch/>
        </p:blipFill>
        <p:spPr bwMode="auto">
          <a:xfrm>
            <a:off x="4935255" y="2049498"/>
            <a:ext cx="6915955" cy="368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5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958" y="489606"/>
            <a:ext cx="9111607" cy="1488332"/>
          </a:xfrm>
        </p:spPr>
        <p:txBody>
          <a:bodyPr>
            <a:noAutofit/>
          </a:bodyPr>
          <a:lstStyle/>
          <a:p>
            <a:r>
              <a:rPr lang="en-GB" sz="4400" b="1" dirty="0">
                <a:solidFill>
                  <a:srgbClr val="002A62"/>
                </a:solidFill>
              </a:rPr>
              <a:t>How we are applying this concept to what we all do</a:t>
            </a:r>
            <a:endParaRPr lang="en-GB" sz="4400" dirty="0"/>
          </a:p>
        </p:txBody>
      </p:sp>
      <p:pic>
        <p:nvPicPr>
          <p:cNvPr id="7" name="Content Placeholder 6" descr="Illustraion; Line drawing depiciting pixel cell, with smiling face, surround by posters with titles of resources in different formats; Text, Grafik, Audio, Video." title="Pixel Cel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3328" y="1977938"/>
            <a:ext cx="5166546" cy="4189746"/>
          </a:xfrm>
          <a:solidFill>
            <a:schemeClr val="bg1"/>
          </a:solidFill>
        </p:spPr>
      </p:pic>
      <p:sp>
        <p:nvSpPr>
          <p:cNvPr id="6" name="Text Placeholder 5"/>
          <p:cNvSpPr>
            <a:spLocks noGrp="1"/>
          </p:cNvSpPr>
          <p:nvPr>
            <p:ph type="body" sz="half" idx="2"/>
          </p:nvPr>
        </p:nvSpPr>
        <p:spPr>
          <a:xfrm>
            <a:off x="742512" y="2795806"/>
            <a:ext cx="3932237" cy="1902654"/>
          </a:xfrm>
        </p:spPr>
        <p:txBody>
          <a:bodyPr>
            <a:noAutofit/>
          </a:bodyPr>
          <a:lstStyle/>
          <a:p>
            <a:r>
              <a:rPr lang="en-GB" sz="2800" dirty="0">
                <a:hlinkClick r:id="rId3"/>
              </a:rPr>
              <a:t>Accessible resources:  documents, presentations and spreadsheets</a:t>
            </a:r>
            <a:endParaRPr lang="en-GB" sz="2800" dirty="0"/>
          </a:p>
          <a:p>
            <a:endParaRPr lang="en-GB" sz="1200" dirty="0"/>
          </a:p>
        </p:txBody>
      </p:sp>
    </p:spTree>
    <p:extLst>
      <p:ext uri="{BB962C8B-B14F-4D97-AF65-F5344CB8AC3E}">
        <p14:creationId xmlns:p14="http://schemas.microsoft.com/office/powerpoint/2010/main" val="236717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741"/>
            <a:ext cx="10515600" cy="1325563"/>
          </a:xfrm>
        </p:spPr>
        <p:txBody>
          <a:bodyPr/>
          <a:lstStyle/>
          <a:p>
            <a:r>
              <a:rPr lang="en-GB" dirty="0">
                <a:solidFill>
                  <a:srgbClr val="002A62"/>
                </a:solidFill>
                <a:latin typeface="Arial"/>
                <a:ea typeface="Arial"/>
                <a:cs typeface="Arial"/>
                <a:sym typeface="Arial"/>
              </a:rPr>
              <a:t>Kent Inclusive Practices (KIPs) data</a:t>
            </a:r>
            <a:endParaRPr lang="en-GB" dirty="0">
              <a:solidFill>
                <a:srgbClr val="002A62"/>
              </a:solidFill>
            </a:endParaRPr>
          </a:p>
        </p:txBody>
      </p:sp>
      <p:graphicFrame>
        <p:nvGraphicFramePr>
          <p:cNvPr id="9" name="Content Placeholder 8" descr="Table shows that:&#10;&#10;Use of enabling equipment appears 972 times which is 62.2% of lists.&#10;Provision of class resources before class apperas 945 times which is 60.5%.&#10;Direct book lists apperas 757 times which is 48.4% of ILPs." title="Table showing 3 most frequently recurring ILP entries at Kent"/>
          <p:cNvGraphicFramePr>
            <a:graphicFrameLocks noGrp="1"/>
          </p:cNvGraphicFramePr>
          <p:nvPr>
            <p:ph idx="1"/>
            <p:extLst>
              <p:ext uri="{D42A27DB-BD31-4B8C-83A1-F6EECF244321}">
                <p14:modId xmlns:p14="http://schemas.microsoft.com/office/powerpoint/2010/main" val="3734881881"/>
              </p:ext>
            </p:extLst>
          </p:nvPr>
        </p:nvGraphicFramePr>
        <p:xfrm>
          <a:off x="838200" y="1629910"/>
          <a:ext cx="10686597" cy="4583017"/>
        </p:xfrm>
        <a:graphic>
          <a:graphicData uri="http://schemas.openxmlformats.org/drawingml/2006/table">
            <a:tbl>
              <a:tblPr firstRow="1" bandRow="1">
                <a:tableStyleId>{7DF18680-E054-41AD-8BC1-D1AEF772440D}</a:tableStyleId>
              </a:tblPr>
              <a:tblGrid>
                <a:gridCol w="3562199">
                  <a:extLst>
                    <a:ext uri="{9D8B030D-6E8A-4147-A177-3AD203B41FA5}">
                      <a16:colId xmlns:a16="http://schemas.microsoft.com/office/drawing/2014/main" val="2229989204"/>
                    </a:ext>
                  </a:extLst>
                </a:gridCol>
                <a:gridCol w="4293061">
                  <a:extLst>
                    <a:ext uri="{9D8B030D-6E8A-4147-A177-3AD203B41FA5}">
                      <a16:colId xmlns:a16="http://schemas.microsoft.com/office/drawing/2014/main" val="1769347891"/>
                    </a:ext>
                  </a:extLst>
                </a:gridCol>
                <a:gridCol w="2831337">
                  <a:extLst>
                    <a:ext uri="{9D8B030D-6E8A-4147-A177-3AD203B41FA5}">
                      <a16:colId xmlns:a16="http://schemas.microsoft.com/office/drawing/2014/main" val="965476127"/>
                    </a:ext>
                  </a:extLst>
                </a:gridCol>
              </a:tblGrid>
              <a:tr h="1659065">
                <a:tc>
                  <a:txBody>
                    <a:bodyPr/>
                    <a:lstStyle/>
                    <a:p>
                      <a:pPr marL="0" marR="0" lvl="0" indent="0" algn="ctr" rtl="0">
                        <a:lnSpc>
                          <a:spcPct val="107000"/>
                        </a:lnSpc>
                        <a:spcBef>
                          <a:spcPts val="0"/>
                        </a:spcBef>
                        <a:spcAft>
                          <a:spcPts val="0"/>
                        </a:spcAft>
                        <a:buNone/>
                      </a:pPr>
                      <a:r>
                        <a:rPr lang="en-GB" sz="2400" u="none" strike="noStrike" cap="none" dirty="0">
                          <a:sym typeface="Arial"/>
                        </a:rPr>
                        <a:t>Kent Individual adjustment</a:t>
                      </a:r>
                      <a:endParaRPr sz="2400" u="none" strike="noStrike" cap="none" dirty="0">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Number of Inclusive Learning Plans (ILPs) featuring adjustment</a:t>
                      </a:r>
                      <a:endParaRPr sz="2400" u="none" strike="noStrike" cap="none" dirty="0">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Percentage of ILPs</a:t>
                      </a:r>
                      <a:endParaRPr sz="2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4070806467"/>
                  </a:ext>
                </a:extLst>
              </a:tr>
              <a:tr h="983079">
                <a:tc>
                  <a:txBody>
                    <a:bodyPr/>
                    <a:lstStyle/>
                    <a:p>
                      <a:pPr marL="0" marR="0" lvl="0" indent="0" algn="l" rtl="0">
                        <a:lnSpc>
                          <a:spcPct val="107000"/>
                        </a:lnSpc>
                        <a:spcBef>
                          <a:spcPts val="0"/>
                        </a:spcBef>
                        <a:spcAft>
                          <a:spcPts val="0"/>
                        </a:spcAft>
                        <a:buNone/>
                      </a:pPr>
                      <a:r>
                        <a:rPr lang="en-GB" sz="2400" u="none" strike="noStrike" cap="none" dirty="0" smtClean="0">
                          <a:sym typeface="Arial"/>
                        </a:rPr>
                        <a:t>Permitting </a:t>
                      </a:r>
                      <a:r>
                        <a:rPr lang="en-GB" sz="2400" u="none" strike="noStrike" cap="none" dirty="0">
                          <a:sym typeface="Arial"/>
                        </a:rPr>
                        <a:t>lecture recording for personal </a:t>
                      </a:r>
                      <a:r>
                        <a:rPr lang="en-GB" sz="2400" u="none" strike="noStrike" cap="none" dirty="0" smtClean="0">
                          <a:sym typeface="Arial"/>
                        </a:rPr>
                        <a:t>use</a:t>
                      </a:r>
                      <a:endParaRPr dirty="0"/>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972</a:t>
                      </a:r>
                      <a:endParaRPr dirty="0"/>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62.2%</a:t>
                      </a:r>
                      <a:endParaRPr dirty="0"/>
                    </a:p>
                  </a:txBody>
                  <a:tcPr marL="68575" marR="68575" marT="0" marB="0"/>
                </a:tc>
                <a:extLst>
                  <a:ext uri="{0D108BD9-81ED-4DB2-BD59-A6C34878D82A}">
                    <a16:rowId xmlns:a16="http://schemas.microsoft.com/office/drawing/2014/main" val="3325501276"/>
                  </a:ext>
                </a:extLst>
              </a:tr>
              <a:tr h="983079">
                <a:tc>
                  <a:txBody>
                    <a:bodyPr/>
                    <a:lstStyle/>
                    <a:p>
                      <a:pPr marL="0" marR="0" lvl="0" indent="0" algn="l" rtl="0">
                        <a:lnSpc>
                          <a:spcPct val="107000"/>
                        </a:lnSpc>
                        <a:spcBef>
                          <a:spcPts val="0"/>
                        </a:spcBef>
                        <a:spcAft>
                          <a:spcPts val="0"/>
                        </a:spcAft>
                        <a:buNone/>
                      </a:pPr>
                      <a:r>
                        <a:rPr lang="en-GB" sz="2400" u="none" strike="noStrike" cap="none" dirty="0" smtClean="0">
                          <a:sym typeface="Arial"/>
                        </a:rPr>
                        <a:t>Providing </a:t>
                      </a:r>
                      <a:r>
                        <a:rPr lang="en-GB" sz="2400" u="none" strike="noStrike" cap="none" dirty="0">
                          <a:sym typeface="Arial"/>
                        </a:rPr>
                        <a:t>lecture outlines before </a:t>
                      </a:r>
                      <a:r>
                        <a:rPr lang="en-GB" sz="2400" u="none" strike="noStrike" cap="none" dirty="0" smtClean="0">
                          <a:sym typeface="Arial"/>
                        </a:rPr>
                        <a:t>class</a:t>
                      </a:r>
                      <a:endParaRPr dirty="0"/>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a:sym typeface="Arial"/>
                        </a:rPr>
                        <a:t>945</a:t>
                      </a:r>
                      <a:endParaRPr/>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60.5%</a:t>
                      </a:r>
                      <a:endParaRPr dirty="0"/>
                    </a:p>
                  </a:txBody>
                  <a:tcPr marL="68575" marR="68575" marT="0" marB="0"/>
                </a:tc>
                <a:extLst>
                  <a:ext uri="{0D108BD9-81ED-4DB2-BD59-A6C34878D82A}">
                    <a16:rowId xmlns:a16="http://schemas.microsoft.com/office/drawing/2014/main" val="2184865261"/>
                  </a:ext>
                </a:extLst>
              </a:tr>
              <a:tr h="480405">
                <a:tc>
                  <a:txBody>
                    <a:bodyPr/>
                    <a:lstStyle/>
                    <a:p>
                      <a:pPr marL="0" marR="0" lvl="0" indent="0" algn="l" rtl="0">
                        <a:lnSpc>
                          <a:spcPct val="107000"/>
                        </a:lnSpc>
                        <a:spcBef>
                          <a:spcPts val="0"/>
                        </a:spcBef>
                        <a:spcAft>
                          <a:spcPts val="0"/>
                        </a:spcAft>
                        <a:buNone/>
                      </a:pPr>
                      <a:r>
                        <a:rPr lang="en-GB" sz="2400" u="none" strike="noStrike" cap="none" dirty="0" smtClean="0">
                          <a:sym typeface="Arial"/>
                        </a:rPr>
                        <a:t>Prioritised </a:t>
                      </a:r>
                      <a:r>
                        <a:rPr lang="en-GB" sz="2400" u="none" strike="noStrike" cap="none" dirty="0">
                          <a:sym typeface="Arial"/>
                        </a:rPr>
                        <a:t>reading </a:t>
                      </a:r>
                      <a:r>
                        <a:rPr lang="en-GB" sz="2400" u="none" strike="noStrike" cap="none" dirty="0" smtClean="0">
                          <a:sym typeface="Arial"/>
                        </a:rPr>
                        <a:t>lists</a:t>
                      </a:r>
                      <a:endParaRPr dirty="0"/>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757</a:t>
                      </a:r>
                      <a:endParaRPr dirty="0"/>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48.4%</a:t>
                      </a:r>
                      <a:endParaRPr dirty="0"/>
                    </a:p>
                  </a:txBody>
                  <a:tcPr marL="68575" marR="68575" marT="0" marB="0"/>
                </a:tc>
                <a:extLst>
                  <a:ext uri="{0D108BD9-81ED-4DB2-BD59-A6C34878D82A}">
                    <a16:rowId xmlns:a16="http://schemas.microsoft.com/office/drawing/2014/main" val="1632559140"/>
                  </a:ext>
                </a:extLst>
              </a:tr>
              <a:tr h="477389">
                <a:tc>
                  <a:txBody>
                    <a:bodyPr/>
                    <a:lstStyle/>
                    <a:p>
                      <a:pPr marL="0" marR="0" lvl="0" indent="0" algn="l" rtl="0">
                        <a:lnSpc>
                          <a:spcPct val="107000"/>
                        </a:lnSpc>
                        <a:spcBef>
                          <a:spcPts val="0"/>
                        </a:spcBef>
                        <a:spcAft>
                          <a:spcPts val="0"/>
                        </a:spcAft>
                        <a:buNone/>
                      </a:pPr>
                      <a:r>
                        <a:rPr lang="en-GB" sz="2400" u="none" strike="noStrike" cap="none" dirty="0">
                          <a:sym typeface="Arial"/>
                        </a:rPr>
                        <a:t>Total </a:t>
                      </a:r>
                      <a:endParaRPr sz="2400" u="none" strike="noStrike" cap="none" dirty="0">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None/>
                      </a:pPr>
                      <a:r>
                        <a:rPr lang="en-GB" sz="2400" u="none" strike="noStrike" cap="none" dirty="0">
                          <a:sym typeface="Arial"/>
                        </a:rPr>
                        <a:t>2674</a:t>
                      </a:r>
                      <a:endParaRPr sz="2400" u="none" strike="noStrike" cap="none" dirty="0">
                        <a:latin typeface="Arial"/>
                        <a:ea typeface="Arial"/>
                        <a:cs typeface="Arial"/>
                        <a:sym typeface="Arial"/>
                      </a:endParaRPr>
                    </a:p>
                  </a:txBody>
                  <a:tcPr marL="68575" marR="68575" marT="0" marB="0"/>
                </a:tc>
                <a:tc>
                  <a:txBody>
                    <a:bodyPr/>
                    <a:lstStyle/>
                    <a:p>
                      <a:pPr marL="0" marR="0" lvl="0" indent="0" algn="l" rtl="0">
                        <a:lnSpc>
                          <a:spcPct val="107000"/>
                        </a:lnSpc>
                        <a:spcBef>
                          <a:spcPts val="0"/>
                        </a:spcBef>
                        <a:spcAft>
                          <a:spcPts val="0"/>
                        </a:spcAft>
                        <a:buNone/>
                      </a:pPr>
                      <a:r>
                        <a:rPr lang="en-GB" sz="2400" u="none" strike="noStrike" cap="none" dirty="0">
                          <a:sym typeface="Arial"/>
                        </a:rPr>
                        <a:t> </a:t>
                      </a:r>
                      <a:endParaRPr sz="2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545033043"/>
                  </a:ext>
                </a:extLst>
              </a:tr>
            </a:tbl>
          </a:graphicData>
        </a:graphic>
      </p:graphicFrame>
    </p:spTree>
    <p:extLst>
      <p:ext uri="{BB962C8B-B14F-4D97-AF65-F5344CB8AC3E}">
        <p14:creationId xmlns:p14="http://schemas.microsoft.com/office/powerpoint/2010/main" val="396715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34060" y="601637"/>
            <a:ext cx="5513847" cy="13459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GB" sz="4400" b="1" dirty="0">
                <a:solidFill>
                  <a:srgbClr val="002060"/>
                </a:solidFill>
                <a:ea typeface="Arial"/>
                <a:cs typeface="Arial"/>
                <a:sym typeface="Arial"/>
              </a:rPr>
              <a:t>Kent Inclusive </a:t>
            </a:r>
            <a:r>
              <a:rPr lang="en-GB" sz="4400" b="1" dirty="0" smtClean="0">
                <a:solidFill>
                  <a:srgbClr val="002060"/>
                </a:solidFill>
                <a:ea typeface="Arial"/>
                <a:cs typeface="Arial"/>
                <a:sym typeface="Arial"/>
              </a:rPr>
              <a:t>Practices</a:t>
            </a:r>
            <a:endParaRPr sz="4400" b="1" dirty="0">
              <a:solidFill>
                <a:srgbClr val="002060"/>
              </a:solidFill>
              <a:ea typeface="Arial"/>
              <a:cs typeface="Arial"/>
              <a:sym typeface="Arial"/>
            </a:endParaRPr>
          </a:p>
        </p:txBody>
      </p:sp>
      <p:sp>
        <p:nvSpPr>
          <p:cNvPr id="3" name="Text Placeholder 2"/>
          <p:cNvSpPr>
            <a:spLocks noGrp="1"/>
          </p:cNvSpPr>
          <p:nvPr>
            <p:ph type="body" sz="half" idx="2"/>
          </p:nvPr>
        </p:nvSpPr>
        <p:spPr>
          <a:xfrm>
            <a:off x="464954" y="1900942"/>
            <a:ext cx="5088861" cy="4127925"/>
          </a:xfrm>
        </p:spPr>
        <p:txBody>
          <a:bodyPr>
            <a:noAutofit/>
          </a:bodyPr>
          <a:lstStyle/>
          <a:p>
            <a:pPr marL="228600" lvl="0" indent="-228600">
              <a:spcBef>
                <a:spcPts val="0"/>
              </a:spcBef>
              <a:buClr>
                <a:schemeClr val="dk1"/>
              </a:buClr>
              <a:buSzPts val="3200"/>
              <a:buChar char="•"/>
            </a:pPr>
            <a:r>
              <a:rPr lang="en-US" sz="2600" dirty="0">
                <a:solidFill>
                  <a:srgbClr val="002060"/>
                </a:solidFill>
                <a:latin typeface="Arial"/>
                <a:ea typeface="Arial"/>
                <a:cs typeface="Arial"/>
                <a:sym typeface="Arial"/>
              </a:rPr>
              <a:t>Maximise electronic resources</a:t>
            </a:r>
            <a:endParaRPr lang="en-US" sz="2600" dirty="0">
              <a:solidFill>
                <a:srgbClr val="002060"/>
              </a:solidFill>
            </a:endParaRPr>
          </a:p>
          <a:p>
            <a:pPr marL="228600" lvl="0" indent="-228600">
              <a:buClr>
                <a:schemeClr val="dk1"/>
              </a:buClr>
              <a:buSzPts val="3200"/>
              <a:buChar char="•"/>
            </a:pPr>
            <a:r>
              <a:rPr lang="en-US" sz="2600" dirty="0">
                <a:solidFill>
                  <a:srgbClr val="002060"/>
                </a:solidFill>
                <a:latin typeface="Arial"/>
                <a:ea typeface="Arial"/>
                <a:cs typeface="Arial"/>
                <a:sym typeface="Arial"/>
              </a:rPr>
              <a:t>Make documents easy to navigate and understand</a:t>
            </a:r>
            <a:endParaRPr lang="en-US" sz="2600" dirty="0">
              <a:solidFill>
                <a:srgbClr val="002060"/>
              </a:solidFill>
            </a:endParaRPr>
          </a:p>
          <a:p>
            <a:pPr marL="228600" lvl="0" indent="-228600">
              <a:buClr>
                <a:schemeClr val="dk1"/>
              </a:buClr>
              <a:buSzPts val="3200"/>
              <a:buChar char="•"/>
            </a:pPr>
            <a:r>
              <a:rPr lang="en-US" sz="2600" dirty="0">
                <a:solidFill>
                  <a:srgbClr val="002060"/>
                </a:solidFill>
                <a:latin typeface="Arial"/>
                <a:ea typeface="Arial"/>
                <a:cs typeface="Arial"/>
                <a:sym typeface="Arial"/>
              </a:rPr>
              <a:t>Make presentations meaningful</a:t>
            </a:r>
            <a:endParaRPr lang="en-US" sz="2600" dirty="0">
              <a:solidFill>
                <a:srgbClr val="002060"/>
              </a:solidFill>
            </a:endParaRPr>
          </a:p>
          <a:p>
            <a:pPr marL="228600" lvl="0" indent="-228600">
              <a:buClr>
                <a:schemeClr val="dk1"/>
              </a:buClr>
              <a:buSzPts val="3200"/>
              <a:buChar char="•"/>
            </a:pPr>
            <a:r>
              <a:rPr lang="en-US" sz="2600" dirty="0">
                <a:solidFill>
                  <a:srgbClr val="002060"/>
                </a:solidFill>
                <a:latin typeface="Arial"/>
                <a:ea typeface="Arial"/>
                <a:cs typeface="Arial"/>
                <a:sym typeface="Arial"/>
              </a:rPr>
              <a:t>Provide alternative media but make it accessible</a:t>
            </a:r>
            <a:endParaRPr lang="en-US" sz="2600" dirty="0">
              <a:solidFill>
                <a:srgbClr val="002060"/>
              </a:solidFill>
            </a:endParaRPr>
          </a:p>
          <a:p>
            <a:pPr marL="228600" lvl="0" indent="-228600">
              <a:buClr>
                <a:schemeClr val="dk1"/>
              </a:buClr>
              <a:buSzPts val="3200"/>
              <a:buChar char="•"/>
            </a:pPr>
            <a:r>
              <a:rPr lang="en-US" sz="2600" dirty="0">
                <a:solidFill>
                  <a:srgbClr val="002060"/>
                </a:solidFill>
                <a:latin typeface="Arial"/>
                <a:ea typeface="Arial"/>
                <a:cs typeface="Arial"/>
                <a:sym typeface="Arial"/>
              </a:rPr>
              <a:t>Make assessments accessible</a:t>
            </a:r>
            <a:endParaRPr lang="en-US" sz="2600" dirty="0">
              <a:solidFill>
                <a:srgbClr val="002060"/>
              </a:solidFill>
            </a:endParaRPr>
          </a:p>
          <a:p>
            <a:pPr marL="228600" lvl="0" indent="-228600">
              <a:buClr>
                <a:schemeClr val="dk1"/>
              </a:buClr>
              <a:buSzPts val="3200"/>
              <a:buChar char="•"/>
            </a:pPr>
            <a:r>
              <a:rPr lang="en-US" sz="2600" dirty="0">
                <a:solidFill>
                  <a:srgbClr val="002060"/>
                </a:solidFill>
                <a:latin typeface="Arial"/>
                <a:ea typeface="Arial"/>
                <a:cs typeface="Arial"/>
                <a:sym typeface="Arial"/>
              </a:rPr>
              <a:t>Promote productivity </a:t>
            </a:r>
            <a:r>
              <a:rPr lang="en-US" sz="2600" dirty="0" smtClean="0">
                <a:solidFill>
                  <a:srgbClr val="002060"/>
                </a:solidFill>
                <a:latin typeface="Arial"/>
                <a:ea typeface="Arial"/>
                <a:cs typeface="Arial"/>
                <a:sym typeface="Arial"/>
              </a:rPr>
              <a:t>tools</a:t>
            </a:r>
          </a:p>
          <a:p>
            <a:pPr marL="228600" lvl="0" indent="-228600">
              <a:buClr>
                <a:schemeClr val="dk1"/>
              </a:buClr>
              <a:buSzPts val="3200"/>
              <a:buChar char="•"/>
            </a:pPr>
            <a:r>
              <a:rPr lang="en-US" sz="2600" dirty="0" smtClean="0">
                <a:solidFill>
                  <a:srgbClr val="002060"/>
                </a:solidFill>
                <a:latin typeface="Arial"/>
                <a:cs typeface="Arial"/>
                <a:sym typeface="Arial"/>
              </a:rPr>
              <a:t>Equity of access for all</a:t>
            </a:r>
            <a:endParaRPr lang="en-US" sz="2600" dirty="0">
              <a:solidFill>
                <a:srgbClr val="002060"/>
              </a:solidFill>
            </a:endParaRPr>
          </a:p>
        </p:txBody>
      </p:sp>
      <p:pic>
        <p:nvPicPr>
          <p:cNvPr id="4" name="Picture Placeholder 3" descr="Image shown from the perspective of two people looking down towards a grey pavement.   Their shoes and legs are partially visible. Written on the pavement in red captial letters is &quot;passion led us here&quot;." title="Passion led us here"/>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contrast="-8000"/>
                    </a14:imgEffect>
                  </a14:imgLayer>
                </a14:imgProps>
              </a:ext>
              <a:ext uri="{28A0092B-C50C-407E-A947-70E740481C1C}">
                <a14:useLocalDpi xmlns:a14="http://schemas.microsoft.com/office/drawing/2010/main" val="0"/>
              </a:ext>
            </a:extLst>
          </a:blip>
          <a:srcRect l="7738" r="7738"/>
          <a:stretch>
            <a:fillRect/>
          </a:stretch>
        </p:blipFill>
        <p:spPr>
          <a:xfrm>
            <a:off x="5978801" y="1743698"/>
            <a:ext cx="5426950" cy="4285169"/>
          </a:xfrm>
        </p:spPr>
      </p:pic>
    </p:spTree>
    <p:extLst>
      <p:ext uri="{BB962C8B-B14F-4D97-AF65-F5344CB8AC3E}">
        <p14:creationId xmlns:p14="http://schemas.microsoft.com/office/powerpoint/2010/main" val="147648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52" y="879618"/>
            <a:ext cx="5220544" cy="860603"/>
          </a:xfrm>
        </p:spPr>
        <p:txBody>
          <a:bodyPr>
            <a:noAutofit/>
          </a:bodyPr>
          <a:lstStyle/>
          <a:p>
            <a:r>
              <a:rPr lang="en-GB" sz="4400" b="1" dirty="0" smtClean="0">
                <a:solidFill>
                  <a:srgbClr val="002A62"/>
                </a:solidFill>
              </a:rPr>
              <a:t>Beyond Open Access</a:t>
            </a:r>
            <a:endParaRPr lang="en-GB" sz="4400" b="1" dirty="0"/>
          </a:p>
        </p:txBody>
      </p:sp>
      <p:pic>
        <p:nvPicPr>
          <p:cNvPr id="10" name="Picture Placeholder 9" descr="Dark silhoutte of person standing at the top of a hillside.  They look up into the purples and yellows of the night sky that is littered with stars." title="Star gazi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2421" b="8493"/>
          <a:stretch/>
        </p:blipFill>
        <p:spPr>
          <a:xfrm>
            <a:off x="6449437" y="1426377"/>
            <a:ext cx="4669276" cy="4617713"/>
          </a:xfrm>
        </p:spPr>
      </p:pic>
      <p:sp>
        <p:nvSpPr>
          <p:cNvPr id="4" name="Text Placeholder 3"/>
          <p:cNvSpPr>
            <a:spLocks noGrp="1"/>
          </p:cNvSpPr>
          <p:nvPr>
            <p:ph type="body" sz="half" idx="2"/>
          </p:nvPr>
        </p:nvSpPr>
        <p:spPr>
          <a:xfrm>
            <a:off x="616052" y="2057400"/>
            <a:ext cx="4257506" cy="3811588"/>
          </a:xfrm>
        </p:spPr>
        <p:txBody>
          <a:bodyPr>
            <a:noAutofit/>
          </a:bodyPr>
          <a:lstStyle/>
          <a:p>
            <a:pPr marL="285750" indent="-285750">
              <a:buFont typeface="Arial" panose="020B0604020202020204" pitchFamily="34" charset="0"/>
              <a:buChar char="•"/>
            </a:pPr>
            <a:r>
              <a:rPr lang="en-GB" sz="2400" dirty="0" smtClean="0">
                <a:solidFill>
                  <a:srgbClr val="002060"/>
                </a:solidFill>
              </a:rPr>
              <a:t>University of Kent as Open Access publisher </a:t>
            </a:r>
          </a:p>
          <a:p>
            <a:pPr marL="285750" indent="-285750">
              <a:buFont typeface="Arial" panose="020B0604020202020204" pitchFamily="34" charset="0"/>
              <a:buChar char="•"/>
            </a:pPr>
            <a:r>
              <a:rPr lang="en-GB" sz="2400" dirty="0" smtClean="0">
                <a:solidFill>
                  <a:srgbClr val="002060"/>
                </a:solidFill>
              </a:rPr>
              <a:t>Open Journal System platform (OJS)</a:t>
            </a:r>
          </a:p>
          <a:p>
            <a:pPr marL="285750" indent="-285750">
              <a:buFont typeface="Arial" panose="020B0604020202020204" pitchFamily="34" charset="0"/>
              <a:buChar char="•"/>
            </a:pPr>
            <a:r>
              <a:rPr lang="en-GB" sz="2400" dirty="0" smtClean="0">
                <a:solidFill>
                  <a:srgbClr val="002060"/>
                </a:solidFill>
              </a:rPr>
              <a:t>Directory of Open Access Journals (DOAJ)</a:t>
            </a:r>
          </a:p>
          <a:p>
            <a:pPr marL="285750" indent="-285750">
              <a:buFont typeface="Arial" panose="020B0604020202020204" pitchFamily="34" charset="0"/>
              <a:buChar char="•"/>
            </a:pPr>
            <a:r>
              <a:rPr lang="en-GB" sz="2400" dirty="0" smtClean="0">
                <a:solidFill>
                  <a:srgbClr val="002060"/>
                </a:solidFill>
              </a:rPr>
              <a:t>“</a:t>
            </a:r>
            <a:r>
              <a:rPr lang="en-GB" sz="2400" i="1" dirty="0" smtClean="0">
                <a:solidFill>
                  <a:srgbClr val="002060"/>
                </a:solidFill>
              </a:rPr>
              <a:t>Publishing your open access journal with the University of Kent</a:t>
            </a:r>
            <a:r>
              <a:rPr lang="en-GB" sz="2400" dirty="0" smtClean="0">
                <a:solidFill>
                  <a:srgbClr val="002060"/>
                </a:solidFill>
              </a:rPr>
              <a:t>”</a:t>
            </a:r>
          </a:p>
          <a:p>
            <a:pPr marL="285750" indent="-285750">
              <a:buFont typeface="Arial" panose="020B0604020202020204" pitchFamily="34" charset="0"/>
              <a:buChar char="•"/>
            </a:pPr>
            <a:r>
              <a:rPr lang="en-GB" sz="2400" dirty="0" smtClean="0">
                <a:solidFill>
                  <a:srgbClr val="002060"/>
                </a:solidFill>
              </a:rPr>
              <a:t>“</a:t>
            </a:r>
            <a:r>
              <a:rPr lang="en-GB" sz="2400" i="1" dirty="0" smtClean="0">
                <a:solidFill>
                  <a:srgbClr val="002060"/>
                </a:solidFill>
              </a:rPr>
              <a:t>Application to publish</a:t>
            </a:r>
            <a:r>
              <a:rPr lang="en-GB" sz="2400" dirty="0" smtClean="0">
                <a:solidFill>
                  <a:srgbClr val="002060"/>
                </a:solidFill>
              </a:rPr>
              <a:t>”</a:t>
            </a:r>
            <a:endParaRPr lang="en-GB" sz="2400" dirty="0">
              <a:solidFill>
                <a:srgbClr val="002060"/>
              </a:solidFill>
            </a:endParaRPr>
          </a:p>
        </p:txBody>
      </p:sp>
    </p:spTree>
    <p:extLst>
      <p:ext uri="{BB962C8B-B14F-4D97-AF65-F5344CB8AC3E}">
        <p14:creationId xmlns:p14="http://schemas.microsoft.com/office/powerpoint/2010/main" val="47718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584"/>
            <a:ext cx="10515600" cy="1123207"/>
          </a:xfrm>
        </p:spPr>
        <p:txBody>
          <a:bodyPr/>
          <a:lstStyle/>
          <a:p>
            <a:r>
              <a:rPr lang="en-GB" b="1" dirty="0" smtClean="0">
                <a:solidFill>
                  <a:srgbClr val="002A62"/>
                </a:solidFill>
              </a:rPr>
              <a:t>Our commitment to Open </a:t>
            </a:r>
            <a:r>
              <a:rPr lang="en-GB" b="1" dirty="0">
                <a:solidFill>
                  <a:srgbClr val="002A62"/>
                </a:solidFill>
              </a:rPr>
              <a:t>Accessibility</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solidFill>
                  <a:srgbClr val="002060"/>
                </a:solidFill>
              </a:rPr>
              <a:t>“Accessibility involves formatting documents to optimise access.  Accessible and inclusive content can be used by all intended audiences, taking into account their differing capabilities. </a:t>
            </a:r>
            <a:endParaRPr lang="en-GB" dirty="0" smtClean="0">
              <a:solidFill>
                <a:srgbClr val="002060"/>
              </a:solidFill>
            </a:endParaRPr>
          </a:p>
          <a:p>
            <a:pPr marL="0" indent="0">
              <a:buNone/>
            </a:pPr>
            <a:endParaRPr lang="en-GB" dirty="0">
              <a:solidFill>
                <a:srgbClr val="002060"/>
              </a:solidFill>
            </a:endParaRPr>
          </a:p>
          <a:p>
            <a:pPr marL="0" indent="0">
              <a:buNone/>
            </a:pPr>
            <a:r>
              <a:rPr lang="en-GB" dirty="0" smtClean="0">
                <a:solidFill>
                  <a:srgbClr val="002060"/>
                </a:solidFill>
              </a:rPr>
              <a:t>Tell </a:t>
            </a:r>
            <a:r>
              <a:rPr lang="en-GB" dirty="0">
                <a:solidFill>
                  <a:srgbClr val="002060"/>
                </a:solidFill>
              </a:rPr>
              <a:t>us how you will provide accessible content and how you will communicate this with editors and contributors.  For more information the university’s Student Support and Wellbeing team have produced guidance on </a:t>
            </a:r>
            <a:r>
              <a:rPr lang="en-GB" dirty="0">
                <a:solidFill>
                  <a:srgbClr val="002060"/>
                </a:solidFill>
                <a:hlinkClick r:id="rId2"/>
              </a:rPr>
              <a:t>how to make your publication accessible</a:t>
            </a:r>
            <a:r>
              <a:rPr lang="en-GB" dirty="0">
                <a:solidFill>
                  <a:srgbClr val="002060"/>
                </a:solidFill>
              </a:rPr>
              <a:t>.  </a:t>
            </a:r>
          </a:p>
          <a:p>
            <a:endParaRPr lang="en-GB" dirty="0">
              <a:solidFill>
                <a:srgbClr val="002060"/>
              </a:solidFill>
            </a:endParaRPr>
          </a:p>
          <a:p>
            <a:pPr marL="0" indent="0">
              <a:buNone/>
            </a:pPr>
            <a:r>
              <a:rPr lang="en-GB" dirty="0">
                <a:solidFill>
                  <a:srgbClr val="002060"/>
                </a:solidFill>
              </a:rPr>
              <a:t>Let us know if you would like a </a:t>
            </a:r>
            <a:r>
              <a:rPr lang="en-GB" dirty="0">
                <a:solidFill>
                  <a:srgbClr val="002060"/>
                </a:solidFill>
                <a:hlinkClick r:id="rId3"/>
              </a:rPr>
              <a:t>Blackboard Ally</a:t>
            </a:r>
            <a:r>
              <a:rPr lang="en-GB" dirty="0">
                <a:solidFill>
                  <a:srgbClr val="002060"/>
                </a:solidFill>
              </a:rPr>
              <a:t> module set up for the journal.  Ally can be used to check that article content can be accessed in alternative formats, such as HTML, audio, </a:t>
            </a:r>
            <a:r>
              <a:rPr lang="en-GB" dirty="0" err="1">
                <a:solidFill>
                  <a:srgbClr val="002060"/>
                </a:solidFill>
              </a:rPr>
              <a:t>ePub</a:t>
            </a:r>
            <a:r>
              <a:rPr lang="en-GB" dirty="0">
                <a:solidFill>
                  <a:srgbClr val="002060"/>
                </a:solidFill>
              </a:rPr>
              <a:t>, electronic Braille and tagged PDF.  Using Ally to check that article content is accessible can increase the reach and impact of the work.”</a:t>
            </a:r>
          </a:p>
          <a:p>
            <a:endParaRPr lang="en-GB" dirty="0"/>
          </a:p>
        </p:txBody>
      </p:sp>
    </p:spTree>
    <p:extLst>
      <p:ext uri="{BB962C8B-B14F-4D97-AF65-F5344CB8AC3E}">
        <p14:creationId xmlns:p14="http://schemas.microsoft.com/office/powerpoint/2010/main" val="260869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515</Words>
  <Application>Microsoft Office PowerPoint</Application>
  <PresentationFormat>Widescreen</PresentationFormat>
  <Paragraphs>145</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Open Accessibility </vt:lpstr>
      <vt:lpstr>Our students</vt:lpstr>
      <vt:lpstr>Disclosed disabilities</vt:lpstr>
      <vt:lpstr>Why accessible? It’s the right thing to do</vt:lpstr>
      <vt:lpstr>How we are applying this concept to what we all do</vt:lpstr>
      <vt:lpstr>Kent Inclusive Practices (KIPs) data</vt:lpstr>
      <vt:lpstr>Kent Inclusive Practices</vt:lpstr>
      <vt:lpstr>Beyond Open Access</vt:lpstr>
      <vt:lpstr>Our commitment to Open Accessibility</vt:lpstr>
      <vt:lpstr>Join the conversation</vt:lpstr>
      <vt:lpstr>Tools, resources and guidance</vt:lpstr>
      <vt:lpstr>Further reading</vt:lpstr>
      <vt:lpstr>Practising what we preach</vt:lpstr>
      <vt:lpstr>Contact us</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Caplehorne</dc:creator>
  <cp:lastModifiedBy>Josie Caplehorne</cp:lastModifiedBy>
  <cp:revision>75</cp:revision>
  <dcterms:created xsi:type="dcterms:W3CDTF">2019-09-13T07:59:07Z</dcterms:created>
  <dcterms:modified xsi:type="dcterms:W3CDTF">2019-10-17T11:23:05Z</dcterms:modified>
</cp:coreProperties>
</file>