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7" r:id="rId3"/>
    <p:sldId id="279" r:id="rId4"/>
    <p:sldId id="259" r:id="rId5"/>
    <p:sldId id="264" r:id="rId6"/>
    <p:sldId id="258" r:id="rId7"/>
    <p:sldId id="274" r:id="rId8"/>
    <p:sldId id="269" r:id="rId9"/>
    <p:sldId id="261" r:id="rId10"/>
    <p:sldId id="277" r:id="rId11"/>
    <p:sldId id="273" r:id="rId12"/>
    <p:sldId id="271" r:id="rId13"/>
    <p:sldId id="270" r:id="rId14"/>
    <p:sldId id="276" r:id="rId15"/>
    <p:sldId id="275" r:id="rId16"/>
    <p:sldId id="278"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Marie Towers" initials="AT" lastIdx="1" clrIdx="0">
    <p:extLst>
      <p:ext uri="{19B8F6BF-5375-455C-9EA6-DF929625EA0E}">
        <p15:presenceInfo xmlns:p15="http://schemas.microsoft.com/office/powerpoint/2012/main" userId="S-1-5-21-116143283-1862434482-632688529-79269" providerId="AD"/>
      </p:ext>
    </p:extLst>
  </p:cmAuthor>
  <p:cmAuthor id="2" name="Sinead Rider" initials="SR" lastIdx="5" clrIdx="1">
    <p:extLst>
      <p:ext uri="{19B8F6BF-5375-455C-9EA6-DF929625EA0E}">
        <p15:presenceInfo xmlns:p15="http://schemas.microsoft.com/office/powerpoint/2012/main" userId="S-1-5-21-116143283-1862434482-632688529-232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EA6"/>
    <a:srgbClr val="7EC6E6"/>
    <a:srgbClr val="50A5DE"/>
    <a:srgbClr val="64C7DE"/>
    <a:srgbClr val="1BA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p:cViewPr varScale="1">
        <p:scale>
          <a:sx n="114" d="100"/>
          <a:sy n="114" d="100"/>
        </p:scale>
        <p:origin x="139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116FD87-C53F-4944-8BC6-CB42D81D4A26}" type="datetimeFigureOut">
              <a:rPr lang="en-GB" smtClean="0"/>
              <a:t>11/04/2016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BE7B7B-EC1F-482B-B568-17BA9AA09D37}" type="slidenum">
              <a:rPr lang="en-GB" smtClean="0"/>
              <a:t>‹#›</a:t>
            </a:fld>
            <a:endParaRPr lang="en-GB"/>
          </a:p>
        </p:txBody>
      </p:sp>
    </p:spTree>
    <p:extLst>
      <p:ext uri="{BB962C8B-B14F-4D97-AF65-F5344CB8AC3E}">
        <p14:creationId xmlns:p14="http://schemas.microsoft.com/office/powerpoint/2010/main" val="148104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922D229-01DA-4AB8-9BBB-1C123AA8889E}" type="datetimeFigureOut">
              <a:rPr lang="en-GB" smtClean="0"/>
              <a:t>11/04/2016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2654869-0F99-49C0-8999-E75895E440F0}" type="slidenum">
              <a:rPr lang="en-GB" smtClean="0"/>
              <a:t>‹#›</a:t>
            </a:fld>
            <a:endParaRPr lang="en-GB"/>
          </a:p>
        </p:txBody>
      </p:sp>
    </p:spTree>
    <p:extLst>
      <p:ext uri="{BB962C8B-B14F-4D97-AF65-F5344CB8AC3E}">
        <p14:creationId xmlns:p14="http://schemas.microsoft.com/office/powerpoint/2010/main" val="359548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6AFA5D-4DF1-4226-B908-AE71524D9811}" type="datetimeFigureOut">
              <a:rPr lang="en-GB" smtClean="0"/>
              <a:t>11/04/2016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B620259-9A82-4EB5-99DD-DC0D3D106B93}" type="slidenum">
              <a:rPr lang="en-GB" smtClean="0"/>
              <a:t>‹#›</a:t>
            </a:fld>
            <a:endParaRPr lang="en-GB"/>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4168" y="389650"/>
            <a:ext cx="2796183" cy="110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userDrawn="1"/>
        </p:nvGrpSpPr>
        <p:grpSpPr>
          <a:xfrm>
            <a:off x="251520" y="676144"/>
            <a:ext cx="2796187" cy="536654"/>
            <a:chOff x="6150361" y="5944623"/>
            <a:chExt cx="2796187" cy="536654"/>
          </a:xfrm>
        </p:grpSpPr>
        <p:pic>
          <p:nvPicPr>
            <p:cNvPr id="9"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45844" y="5944623"/>
              <a:ext cx="1500704" cy="53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50361" y="5944623"/>
              <a:ext cx="957440" cy="53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0007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6AFA5D-4DF1-4226-B908-AE71524D9811}" type="datetimeFigureOut">
              <a:rPr lang="en-GB" smtClean="0"/>
              <a:t>11/04/2016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422851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6AFA5D-4DF1-4226-B908-AE71524D9811}" type="datetimeFigureOut">
              <a:rPr lang="en-GB" smtClean="0"/>
              <a:t>11/04/2016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216370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6AFA5D-4DF1-4226-B908-AE71524D9811}" type="datetimeFigureOut">
              <a:rPr lang="en-GB" smtClean="0"/>
              <a:t>11/04/2016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333169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AFA5D-4DF1-4226-B908-AE71524D9811}" type="datetimeFigureOut">
              <a:rPr lang="en-GB" smtClean="0"/>
              <a:t>11/04/2016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264685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6AFA5D-4DF1-4226-B908-AE71524D9811}" type="datetimeFigureOut">
              <a:rPr lang="en-GB" smtClean="0"/>
              <a:t>11/04/2016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60054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6AFA5D-4DF1-4226-B908-AE71524D9811}" type="datetimeFigureOut">
              <a:rPr lang="en-GB" smtClean="0"/>
              <a:t>11/04/2016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225782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6AFA5D-4DF1-4226-B908-AE71524D9811}" type="datetimeFigureOut">
              <a:rPr lang="en-GB" smtClean="0"/>
              <a:t>11/04/2016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396435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AFA5D-4DF1-4226-B908-AE71524D9811}" type="datetimeFigureOut">
              <a:rPr lang="en-GB" smtClean="0"/>
              <a:t>11/04/2016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2314959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AFA5D-4DF1-4226-B908-AE71524D9811}" type="datetimeFigureOut">
              <a:rPr lang="en-GB" smtClean="0"/>
              <a:t>11/04/2016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295084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AFA5D-4DF1-4226-B908-AE71524D9811}" type="datetimeFigureOut">
              <a:rPr lang="en-GB" smtClean="0"/>
              <a:t>11/04/2016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CB620259-9A82-4EB5-99DD-DC0D3D106B93}" type="slidenum">
              <a:rPr lang="en-GB" smtClean="0"/>
              <a:t>‹#›</a:t>
            </a:fld>
            <a:endParaRPr lang="en-GB"/>
          </a:p>
        </p:txBody>
      </p:sp>
    </p:spTree>
    <p:extLst>
      <p:ext uri="{BB962C8B-B14F-4D97-AF65-F5344CB8AC3E}">
        <p14:creationId xmlns:p14="http://schemas.microsoft.com/office/powerpoint/2010/main" val="315765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AFA5D-4DF1-4226-B908-AE71524D9811}" type="datetimeFigureOut">
              <a:rPr lang="en-GB" smtClean="0"/>
              <a:t>11/04/2016</a:t>
            </a:fld>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20259-9A82-4EB5-99DD-DC0D3D106B93}" type="slidenum">
              <a:rPr lang="en-GB" smtClean="0"/>
              <a:t>‹#›</a:t>
            </a:fld>
            <a:endParaRPr lang="en-GB"/>
          </a:p>
        </p:txBody>
      </p:sp>
      <p:sp>
        <p:nvSpPr>
          <p:cNvPr id="10" name="TextBox 9"/>
          <p:cNvSpPr txBox="1"/>
          <p:nvPr userDrawn="1"/>
        </p:nvSpPr>
        <p:spPr>
          <a:xfrm>
            <a:off x="3599891" y="6381328"/>
            <a:ext cx="1944217" cy="369332"/>
          </a:xfrm>
          <a:prstGeom prst="rect">
            <a:avLst/>
          </a:prstGeom>
          <a:noFill/>
        </p:spPr>
        <p:txBody>
          <a:bodyPr wrap="square" rtlCol="0">
            <a:spAutoFit/>
          </a:bodyPr>
          <a:lstStyle/>
          <a:p>
            <a:pPr algn="ctr"/>
            <a:r>
              <a:rPr lang="en-GB" dirty="0">
                <a:solidFill>
                  <a:srgbClr val="228EA6"/>
                </a:solidFill>
              </a:rPr>
              <a:t>www.pssru.ac.uk</a:t>
            </a:r>
          </a:p>
        </p:txBody>
      </p:sp>
    </p:spTree>
    <p:extLst>
      <p:ext uri="{BB962C8B-B14F-4D97-AF65-F5344CB8AC3E}">
        <p14:creationId xmlns:p14="http://schemas.microsoft.com/office/powerpoint/2010/main" val="136667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rgbClr val="228EA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228EA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228EA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228EA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228EA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228EA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6452"/>
            <a:ext cx="9144000" cy="2600659"/>
          </a:xfrm>
          <a:solidFill>
            <a:schemeClr val="tx2">
              <a:lumMod val="60000"/>
              <a:lumOff val="40000"/>
            </a:schemeClr>
          </a:solidFill>
        </p:spPr>
        <p:txBody>
          <a:bodyPr>
            <a:noAutofit/>
          </a:bodyPr>
          <a:lstStyle/>
          <a:p>
            <a:r>
              <a:rPr lang="en-GB" sz="4800"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Measuring Outcomes in Care Homes: methodological developments</a:t>
            </a:r>
            <a:endParaRPr lang="en-GB" sz="4800"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Content Placeholder 4"/>
          <p:cNvSpPr>
            <a:spLocks noGrp="1"/>
          </p:cNvSpPr>
          <p:nvPr>
            <p:ph idx="1"/>
          </p:nvPr>
        </p:nvSpPr>
        <p:spPr>
          <a:xfrm>
            <a:off x="457200" y="4725143"/>
            <a:ext cx="8229600" cy="1000615"/>
          </a:xfrm>
        </p:spPr>
        <p:txBody>
          <a:bodyPr>
            <a:normAutofit/>
          </a:bodyPr>
          <a:lstStyle/>
          <a:p>
            <a:pPr marL="0" indent="0" algn="ctr">
              <a:buNone/>
            </a:pPr>
            <a:r>
              <a:rPr lang="en-GB" sz="2400" dirty="0" smtClean="0">
                <a:latin typeface="Segoe UI" panose="020B0502040204020203" pitchFamily="34" charset="0"/>
                <a:ea typeface="Segoe UI" panose="020B0502040204020203" pitchFamily="34" charset="0"/>
                <a:cs typeface="Segoe UI" panose="020B0502040204020203" pitchFamily="34" charset="0"/>
              </a:rPr>
              <a:t>Ann-Marie Towers</a:t>
            </a:r>
            <a:endParaRPr lang="en-GB" sz="2400" dirty="0">
              <a:latin typeface="Segoe UI" panose="020B0502040204020203" pitchFamily="34" charset="0"/>
              <a:ea typeface="Segoe UI" panose="020B0502040204020203" pitchFamily="34" charset="0"/>
              <a:cs typeface="Segoe UI" panose="020B0502040204020203" pitchFamily="34" charset="0"/>
            </a:endParaRPr>
          </a:p>
          <a:p>
            <a:pPr marL="0" indent="0" algn="ctr">
              <a:buNone/>
            </a:pPr>
            <a:r>
              <a:rPr lang="en-GB" sz="2400" dirty="0" smtClean="0">
                <a:latin typeface="Segoe UI" panose="020B0502040204020203" pitchFamily="34" charset="0"/>
                <a:ea typeface="Segoe UI" panose="020B0502040204020203" pitchFamily="34" charset="0"/>
                <a:cs typeface="Segoe UI" panose="020B0502040204020203" pitchFamily="34" charset="0"/>
              </a:rPr>
              <a:t>NIHR SSCR Annual Conference, 12</a:t>
            </a:r>
            <a:r>
              <a:rPr lang="en-GB" sz="2400" baseline="30000" dirty="0" smtClean="0">
                <a:latin typeface="Segoe UI" panose="020B0502040204020203" pitchFamily="34" charset="0"/>
                <a:ea typeface="Segoe UI" panose="020B0502040204020203" pitchFamily="34" charset="0"/>
                <a:cs typeface="Segoe UI" panose="020B0502040204020203" pitchFamily="34" charset="0"/>
              </a:rPr>
              <a:t>th</a:t>
            </a:r>
            <a:r>
              <a:rPr lang="en-GB" sz="2400" dirty="0" smtClean="0">
                <a:latin typeface="Segoe UI" panose="020B0502040204020203" pitchFamily="34" charset="0"/>
                <a:ea typeface="Segoe UI" panose="020B0502040204020203" pitchFamily="34" charset="0"/>
                <a:cs typeface="Segoe UI" panose="020B0502040204020203" pitchFamily="34" charset="0"/>
              </a:rPr>
              <a:t> April 2016, London. </a:t>
            </a:r>
            <a:endParaRPr lang="en-GB" sz="24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223" y="391939"/>
            <a:ext cx="2976577" cy="87682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5019"/>
          <a:stretch/>
        </p:blipFill>
        <p:spPr>
          <a:xfrm>
            <a:off x="457200" y="170830"/>
            <a:ext cx="2520280" cy="109793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4552" y="5619973"/>
            <a:ext cx="2232248" cy="1014078"/>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0717" t="17030" r="13623" b="16708"/>
          <a:stretch/>
        </p:blipFill>
        <p:spPr>
          <a:xfrm>
            <a:off x="457200" y="5725759"/>
            <a:ext cx="1584176" cy="936104"/>
          </a:xfrm>
          <a:prstGeom prst="rect">
            <a:avLst/>
          </a:prstGeom>
        </p:spPr>
      </p:pic>
    </p:spTree>
    <p:extLst>
      <p:ext uri="{BB962C8B-B14F-4D97-AF65-F5344CB8AC3E}">
        <p14:creationId xmlns:p14="http://schemas.microsoft.com/office/powerpoint/2010/main" val="47870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Methodological development 1</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700808"/>
            <a:ext cx="8229600" cy="4669979"/>
          </a:xfrm>
        </p:spPr>
        <p:txBody>
          <a:bodyPr>
            <a:normAutofit/>
          </a:bodyPr>
          <a:lstStyle/>
          <a:p>
            <a:r>
              <a:rPr lang="en-GB" dirty="0">
                <a:solidFill>
                  <a:schemeClr val="tx1"/>
                </a:solidFill>
              </a:rPr>
              <a:t>Extend CH3 to CH4</a:t>
            </a:r>
          </a:p>
          <a:p>
            <a:pPr lvl="1"/>
            <a:r>
              <a:rPr lang="en-GB" dirty="0">
                <a:solidFill>
                  <a:schemeClr val="tx1"/>
                </a:solidFill>
              </a:rPr>
              <a:t>Better read across between tools and settings</a:t>
            </a:r>
          </a:p>
          <a:p>
            <a:pPr lvl="1"/>
            <a:r>
              <a:rPr lang="en-GB" dirty="0">
                <a:solidFill>
                  <a:schemeClr val="tx1"/>
                </a:solidFill>
              </a:rPr>
              <a:t>Ideal state is aspirational in terms of </a:t>
            </a:r>
            <a:r>
              <a:rPr lang="en-GB" dirty="0" err="1">
                <a:solidFill>
                  <a:schemeClr val="tx1"/>
                </a:solidFill>
              </a:rPr>
              <a:t>QoL</a:t>
            </a:r>
            <a:endParaRPr lang="en-GB" dirty="0">
              <a:solidFill>
                <a:schemeClr val="tx1"/>
              </a:solidFill>
            </a:endParaRPr>
          </a:p>
          <a:p>
            <a:pPr lvl="1"/>
            <a:r>
              <a:rPr lang="en-GB" dirty="0">
                <a:solidFill>
                  <a:schemeClr val="tx1"/>
                </a:solidFill>
              </a:rPr>
              <a:t>Links with personal outcomes and person-centred care</a:t>
            </a:r>
          </a:p>
          <a:p>
            <a:r>
              <a:rPr lang="en-GB" dirty="0">
                <a:solidFill>
                  <a:schemeClr val="tx1"/>
                </a:solidFill>
              </a:rPr>
              <a:t>Challenge:</a:t>
            </a:r>
          </a:p>
          <a:p>
            <a:pPr lvl="1"/>
            <a:r>
              <a:rPr lang="en-GB" dirty="0">
                <a:solidFill>
                  <a:schemeClr val="tx1"/>
                </a:solidFill>
              </a:rPr>
              <a:t>Rating whether needs are being met in a way that suits preferences</a:t>
            </a:r>
          </a:p>
          <a:p>
            <a:endParaRPr lang="en-GB" sz="3600" dirty="0">
              <a:solidFill>
                <a:schemeClr val="tx1"/>
              </a:solidFill>
            </a:endParaRPr>
          </a:p>
        </p:txBody>
      </p:sp>
    </p:spTree>
    <p:extLst>
      <p:ext uri="{BB962C8B-B14F-4D97-AF65-F5344CB8AC3E}">
        <p14:creationId xmlns:p14="http://schemas.microsoft.com/office/powerpoint/2010/main" val="2337638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CH3 to CH4</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628800"/>
            <a:ext cx="8229600" cy="4741987"/>
          </a:xfrm>
        </p:spPr>
        <p:txBody>
          <a:bodyPr>
            <a:normAutofit lnSpcReduction="10000"/>
          </a:bodyPr>
          <a:lstStyle/>
          <a:p>
            <a:r>
              <a:rPr lang="en-GB" dirty="0" smtClean="0">
                <a:solidFill>
                  <a:schemeClr val="tx1"/>
                </a:solidFill>
              </a:rPr>
              <a:t>Staff and family member views</a:t>
            </a:r>
          </a:p>
          <a:p>
            <a:r>
              <a:rPr lang="en-GB" dirty="0" smtClean="0">
                <a:solidFill>
                  <a:schemeClr val="tx1"/>
                </a:solidFill>
              </a:rPr>
              <a:t>Observing </a:t>
            </a:r>
            <a:r>
              <a:rPr lang="en-GB" dirty="0" smtClean="0">
                <a:solidFill>
                  <a:schemeClr val="tx1"/>
                </a:solidFill>
              </a:rPr>
              <a:t>preferences/ideal state? </a:t>
            </a:r>
            <a:endParaRPr lang="en-GB" dirty="0">
              <a:solidFill>
                <a:schemeClr val="tx1"/>
              </a:solidFill>
            </a:endParaRPr>
          </a:p>
          <a:p>
            <a:pPr lvl="1"/>
            <a:r>
              <a:rPr lang="en-GB" dirty="0">
                <a:solidFill>
                  <a:schemeClr val="tx1"/>
                </a:solidFill>
              </a:rPr>
              <a:t>Looking for people’s emotional </a:t>
            </a:r>
            <a:r>
              <a:rPr lang="en-GB" dirty="0" smtClean="0">
                <a:solidFill>
                  <a:schemeClr val="tx1"/>
                </a:solidFill>
              </a:rPr>
              <a:t>responses </a:t>
            </a:r>
            <a:r>
              <a:rPr lang="en-GB" dirty="0">
                <a:solidFill>
                  <a:schemeClr val="tx1"/>
                </a:solidFill>
              </a:rPr>
              <a:t>to events/situations </a:t>
            </a:r>
            <a:r>
              <a:rPr lang="en-GB" dirty="0" smtClean="0">
                <a:solidFill>
                  <a:schemeClr val="tx1"/>
                </a:solidFill>
              </a:rPr>
              <a:t> (laughter, smiling, </a:t>
            </a:r>
            <a:r>
              <a:rPr lang="en-GB" dirty="0" smtClean="0">
                <a:solidFill>
                  <a:schemeClr val="tx1"/>
                </a:solidFill>
              </a:rPr>
              <a:t>d</a:t>
            </a:r>
            <a:r>
              <a:rPr lang="en-GB" dirty="0" smtClean="0">
                <a:solidFill>
                  <a:schemeClr val="tx1"/>
                </a:solidFill>
              </a:rPr>
              <a:t>istress, challenging </a:t>
            </a:r>
            <a:r>
              <a:rPr lang="en-GB" dirty="0">
                <a:solidFill>
                  <a:schemeClr val="tx1"/>
                </a:solidFill>
              </a:rPr>
              <a:t>behaviour</a:t>
            </a:r>
          </a:p>
          <a:p>
            <a:pPr lvl="1"/>
            <a:r>
              <a:rPr lang="en-GB" dirty="0" smtClean="0">
                <a:solidFill>
                  <a:schemeClr val="tx1"/>
                </a:solidFill>
              </a:rPr>
              <a:t>Personalisation – rooms, </a:t>
            </a:r>
            <a:r>
              <a:rPr lang="en-GB" dirty="0" smtClean="0">
                <a:solidFill>
                  <a:schemeClr val="tx1"/>
                </a:solidFill>
              </a:rPr>
              <a:t>dress, appearance</a:t>
            </a:r>
          </a:p>
          <a:p>
            <a:pPr lvl="1"/>
            <a:r>
              <a:rPr lang="en-GB" dirty="0" smtClean="0">
                <a:solidFill>
                  <a:schemeClr val="tx1"/>
                </a:solidFill>
              </a:rPr>
              <a:t>Diversity (not all wearing red nail polish) </a:t>
            </a:r>
            <a:endParaRPr lang="en-GB" dirty="0" smtClean="0">
              <a:solidFill>
                <a:schemeClr val="tx1"/>
              </a:solidFill>
            </a:endParaRPr>
          </a:p>
          <a:p>
            <a:pPr lvl="1"/>
            <a:r>
              <a:rPr lang="en-GB" dirty="0" smtClean="0">
                <a:solidFill>
                  <a:schemeClr val="tx1"/>
                </a:solidFill>
              </a:rPr>
              <a:t>Choice </a:t>
            </a:r>
            <a:r>
              <a:rPr lang="en-GB" dirty="0" smtClean="0">
                <a:solidFill>
                  <a:schemeClr val="tx1"/>
                </a:solidFill>
              </a:rPr>
              <a:t>and variety in meals, drinks, how people spend their time</a:t>
            </a:r>
            <a:r>
              <a:rPr lang="en-GB" dirty="0" smtClean="0">
                <a:solidFill>
                  <a:schemeClr val="tx1"/>
                </a:solidFill>
              </a:rPr>
              <a:t>.</a:t>
            </a:r>
          </a:p>
          <a:p>
            <a:r>
              <a:rPr lang="en-GB" dirty="0" smtClean="0">
                <a:solidFill>
                  <a:schemeClr val="tx1"/>
                </a:solidFill>
              </a:rPr>
              <a:t>Ideally we would have the resident’s voice too</a:t>
            </a:r>
            <a:endParaRPr lang="en-GB" dirty="0">
              <a:solidFill>
                <a:schemeClr val="tx1"/>
              </a:solidFill>
            </a:endParaRPr>
          </a:p>
          <a:p>
            <a:pPr marL="0" indent="0">
              <a:buNone/>
            </a:pPr>
            <a:endParaRPr lang="en-GB" dirty="0">
              <a:solidFill>
                <a:schemeClr val="tx1"/>
              </a:solidFill>
            </a:endParaRPr>
          </a:p>
        </p:txBody>
      </p:sp>
    </p:spTree>
    <p:extLst>
      <p:ext uri="{BB962C8B-B14F-4D97-AF65-F5344CB8AC3E}">
        <p14:creationId xmlns:p14="http://schemas.microsoft.com/office/powerpoint/2010/main" val="2624475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Methodological development 2</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700808"/>
            <a:ext cx="8229600" cy="4669979"/>
          </a:xfrm>
        </p:spPr>
        <p:txBody>
          <a:bodyPr>
            <a:normAutofit/>
          </a:bodyPr>
          <a:lstStyle/>
          <a:p>
            <a:r>
              <a:rPr lang="en-GB" dirty="0" smtClean="0">
                <a:solidFill>
                  <a:schemeClr val="tx1"/>
                </a:solidFill>
              </a:rPr>
              <a:t>Helping people living with dementia tell us about their quality of life using ASCOT</a:t>
            </a:r>
          </a:p>
          <a:p>
            <a:r>
              <a:rPr lang="en-GB" dirty="0" smtClean="0">
                <a:solidFill>
                  <a:schemeClr val="tx1"/>
                </a:solidFill>
              </a:rPr>
              <a:t>Talking Mats</a:t>
            </a:r>
          </a:p>
          <a:p>
            <a:pPr lvl="1"/>
            <a:r>
              <a:rPr lang="en-GB" dirty="0" smtClean="0">
                <a:solidFill>
                  <a:schemeClr val="tx1"/>
                </a:solidFill>
              </a:rPr>
              <a:t>Developed </a:t>
            </a:r>
            <a:r>
              <a:rPr lang="en-GB" dirty="0">
                <a:solidFill>
                  <a:schemeClr val="tx1"/>
                </a:solidFill>
              </a:rPr>
              <a:t>by a team at Stirling University</a:t>
            </a:r>
          </a:p>
          <a:p>
            <a:pPr lvl="1"/>
            <a:r>
              <a:rPr lang="en-GB" dirty="0" smtClean="0">
                <a:solidFill>
                  <a:schemeClr val="tx1"/>
                </a:solidFill>
              </a:rPr>
              <a:t>Communication tool using symbols</a:t>
            </a:r>
            <a:endParaRPr lang="en-GB" dirty="0">
              <a:solidFill>
                <a:schemeClr val="tx1"/>
              </a:solidFill>
            </a:endParaRPr>
          </a:p>
          <a:p>
            <a:pPr lvl="1"/>
            <a:r>
              <a:rPr lang="en-GB" dirty="0" smtClean="0">
                <a:solidFill>
                  <a:schemeClr val="tx1"/>
                </a:solidFill>
              </a:rPr>
              <a:t>Working with </a:t>
            </a:r>
            <a:r>
              <a:rPr lang="en-GB" dirty="0">
                <a:solidFill>
                  <a:schemeClr val="tx1"/>
                </a:solidFill>
              </a:rPr>
              <a:t>Stirling to </a:t>
            </a:r>
            <a:r>
              <a:rPr lang="en-GB" dirty="0" smtClean="0">
                <a:solidFill>
                  <a:schemeClr val="tx1"/>
                </a:solidFill>
              </a:rPr>
              <a:t>develop ASCOT symbol set</a:t>
            </a:r>
            <a:endParaRPr lang="en-GB" dirty="0">
              <a:solidFill>
                <a:schemeClr val="tx1"/>
              </a:solidFill>
            </a:endParaRPr>
          </a:p>
          <a:p>
            <a:r>
              <a:rPr lang="en-GB" dirty="0" smtClean="0">
                <a:solidFill>
                  <a:schemeClr val="tx1"/>
                </a:solidFill>
              </a:rPr>
              <a:t>Pilot with up to 30 people living with dementia.</a:t>
            </a:r>
            <a:endParaRPr lang="en-GB" dirty="0">
              <a:solidFill>
                <a:schemeClr val="tx1"/>
              </a:solidFill>
            </a:endParaRPr>
          </a:p>
          <a:p>
            <a:endParaRPr lang="en-GB" sz="3600" dirty="0">
              <a:solidFill>
                <a:schemeClr val="tx1"/>
              </a:solidFill>
            </a:endParaRPr>
          </a:p>
        </p:txBody>
      </p:sp>
    </p:spTree>
    <p:extLst>
      <p:ext uri="{BB962C8B-B14F-4D97-AF65-F5344CB8AC3E}">
        <p14:creationId xmlns:p14="http://schemas.microsoft.com/office/powerpoint/2010/main" val="3300887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An example mat</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447908"/>
            <a:ext cx="6912768" cy="4835456"/>
          </a:xfrm>
          <a:prstGeom prst="rect">
            <a:avLst/>
          </a:prstGeom>
        </p:spPr>
      </p:pic>
    </p:spTree>
    <p:extLst>
      <p:ext uri="{BB962C8B-B14F-4D97-AF65-F5344CB8AC3E}">
        <p14:creationId xmlns:p14="http://schemas.microsoft.com/office/powerpoint/2010/main" val="862704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 y="188640"/>
            <a:ext cx="9144000" cy="1143000"/>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Use by providers</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556792"/>
            <a:ext cx="8229600" cy="4813995"/>
          </a:xfrm>
        </p:spPr>
        <p:txBody>
          <a:bodyPr>
            <a:normAutofit fontScale="92500" lnSpcReduction="20000"/>
          </a:bodyPr>
          <a:lstStyle/>
          <a:p>
            <a:r>
              <a:rPr lang="en-GB" dirty="0" smtClean="0">
                <a:solidFill>
                  <a:schemeClr val="tx1"/>
                </a:solidFill>
              </a:rPr>
              <a:t>Previous research suggests providers find the ASCOT data helpful</a:t>
            </a:r>
          </a:p>
          <a:p>
            <a:r>
              <a:rPr lang="en-GB" dirty="0" smtClean="0">
                <a:solidFill>
                  <a:schemeClr val="tx1"/>
                </a:solidFill>
              </a:rPr>
              <a:t>But to improve residents’ outcomes, needs to directly influence care (feedback?).</a:t>
            </a:r>
          </a:p>
          <a:p>
            <a:r>
              <a:rPr lang="en-GB" dirty="0" smtClean="0">
                <a:solidFill>
                  <a:schemeClr val="tx1"/>
                </a:solidFill>
              </a:rPr>
              <a:t>Working with 2 providers (UK and Australia) to pilot integrating ASCOT into care planning.</a:t>
            </a:r>
          </a:p>
          <a:p>
            <a:r>
              <a:rPr lang="en-GB" dirty="0" smtClean="0">
                <a:solidFill>
                  <a:schemeClr val="tx1"/>
                </a:solidFill>
              </a:rPr>
              <a:t>Method?</a:t>
            </a:r>
          </a:p>
          <a:p>
            <a:pPr lvl="1"/>
            <a:r>
              <a:rPr lang="en-GB" dirty="0" smtClean="0">
                <a:solidFill>
                  <a:schemeClr val="tx1"/>
                </a:solidFill>
              </a:rPr>
              <a:t>Review outcomes using a circle of care/support </a:t>
            </a:r>
          </a:p>
          <a:p>
            <a:pPr lvl="1"/>
            <a:r>
              <a:rPr lang="en-GB" dirty="0" smtClean="0">
                <a:solidFill>
                  <a:schemeClr val="tx1"/>
                </a:solidFill>
              </a:rPr>
              <a:t>Where needs identified, these inform care plan</a:t>
            </a:r>
          </a:p>
          <a:p>
            <a:pPr lvl="1"/>
            <a:r>
              <a:rPr lang="en-GB" dirty="0" smtClean="0">
                <a:solidFill>
                  <a:schemeClr val="tx1"/>
                </a:solidFill>
              </a:rPr>
              <a:t>Review 6 months later</a:t>
            </a:r>
          </a:p>
          <a:p>
            <a:pPr lvl="1"/>
            <a:r>
              <a:rPr lang="en-GB" dirty="0" smtClean="0">
                <a:solidFill>
                  <a:schemeClr val="tx1"/>
                </a:solidFill>
              </a:rPr>
              <a:t>Build up the data over time, continuous improvement</a:t>
            </a:r>
          </a:p>
          <a:p>
            <a:pPr lvl="1"/>
            <a:endParaRPr lang="en-GB" dirty="0" smtClean="0">
              <a:solidFill>
                <a:schemeClr val="tx1"/>
              </a:solidFill>
            </a:endParaRPr>
          </a:p>
          <a:p>
            <a:endParaRPr lang="en-GB" dirty="0">
              <a:solidFill>
                <a:schemeClr val="tx1"/>
              </a:solidFill>
            </a:endParaRPr>
          </a:p>
          <a:p>
            <a:endParaRPr lang="en-GB" sz="3600" dirty="0">
              <a:solidFill>
                <a:schemeClr val="tx1"/>
              </a:solidFill>
            </a:endParaRPr>
          </a:p>
        </p:txBody>
      </p:sp>
    </p:spTree>
    <p:extLst>
      <p:ext uri="{BB962C8B-B14F-4D97-AF65-F5344CB8AC3E}">
        <p14:creationId xmlns:p14="http://schemas.microsoft.com/office/powerpoint/2010/main" val="67902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Summary</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628800"/>
            <a:ext cx="8229600" cy="4741987"/>
          </a:xfrm>
        </p:spPr>
        <p:txBody>
          <a:bodyPr>
            <a:normAutofit lnSpcReduction="10000"/>
          </a:bodyPr>
          <a:lstStyle/>
          <a:p>
            <a:r>
              <a:rPr lang="en-GB" dirty="0" smtClean="0">
                <a:solidFill>
                  <a:schemeClr val="tx1"/>
                </a:solidFill>
              </a:rPr>
              <a:t>Methodologically challenging to measure outcomes in care homes</a:t>
            </a:r>
          </a:p>
          <a:p>
            <a:r>
              <a:rPr lang="en-GB" dirty="0" smtClean="0">
                <a:solidFill>
                  <a:schemeClr val="tx1"/>
                </a:solidFill>
              </a:rPr>
              <a:t>Residents are physically frail with high levels of cognitive impairment</a:t>
            </a:r>
          </a:p>
          <a:p>
            <a:r>
              <a:rPr lang="en-GB" dirty="0" smtClean="0">
                <a:solidFill>
                  <a:schemeClr val="tx1"/>
                </a:solidFill>
              </a:rPr>
              <a:t>Methods need to be flexible and draw on various sources to get a full picture</a:t>
            </a:r>
          </a:p>
          <a:p>
            <a:r>
              <a:rPr lang="en-GB" dirty="0" smtClean="0">
                <a:solidFill>
                  <a:schemeClr val="tx1"/>
                </a:solidFill>
              </a:rPr>
              <a:t>New developments to address some of these challenges in MOOCH project</a:t>
            </a:r>
          </a:p>
          <a:p>
            <a:r>
              <a:rPr lang="en-GB" dirty="0" smtClean="0">
                <a:solidFill>
                  <a:schemeClr val="tx1"/>
                </a:solidFill>
              </a:rPr>
              <a:t>Working with providers for greater impact.</a:t>
            </a: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p>
            <a:pPr marL="0" indent="0">
              <a:buNone/>
            </a:pPr>
            <a:endParaRPr lang="en-GB" dirty="0">
              <a:solidFill>
                <a:schemeClr val="tx1"/>
              </a:solidFill>
            </a:endParaRPr>
          </a:p>
        </p:txBody>
      </p:sp>
    </p:spTree>
    <p:extLst>
      <p:ext uri="{BB962C8B-B14F-4D97-AF65-F5344CB8AC3E}">
        <p14:creationId xmlns:p14="http://schemas.microsoft.com/office/powerpoint/2010/main" val="1345366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NIHR School for Social Care</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628800"/>
            <a:ext cx="8229600" cy="4741987"/>
          </a:xfrm>
        </p:spPr>
        <p:txBody>
          <a:bodyPr>
            <a:normAutofit/>
          </a:bodyPr>
          <a:lstStyle/>
          <a:p>
            <a:pPr marL="0" indent="0">
              <a:buNone/>
            </a:pPr>
            <a:r>
              <a:rPr lang="en-GB" dirty="0">
                <a:solidFill>
                  <a:schemeClr val="tx1"/>
                </a:solidFill>
              </a:rPr>
              <a:t>This presentation reports on independent research funded by the NIHR School for Social Care Research. The views expressed in this presentation are those of the authors and not necessarily those of the NIHR School for Social Care Research or the Department of Health/NIHR.</a:t>
            </a:r>
            <a:endParaRPr lang="en-US" dirty="0">
              <a:solidFill>
                <a:schemeClr val="tx1"/>
              </a:solidFill>
            </a:endParaRPr>
          </a:p>
          <a:p>
            <a:pPr marL="0" indent="0">
              <a:buNone/>
            </a:pPr>
            <a:endParaRPr lang="en-GB" dirty="0" smtClean="0">
              <a:solidFill>
                <a:schemeClr val="tx1"/>
              </a:solidFill>
            </a:endParaRPr>
          </a:p>
          <a:p>
            <a:endParaRPr lang="en-GB" dirty="0" smtClean="0">
              <a:solidFill>
                <a:schemeClr val="tx1"/>
              </a:solidFill>
            </a:endParaRPr>
          </a:p>
          <a:p>
            <a:endParaRPr lang="en-GB" dirty="0">
              <a:solidFill>
                <a:schemeClr val="tx1"/>
              </a:solidFill>
            </a:endParaRPr>
          </a:p>
          <a:p>
            <a:pPr marL="0" indent="0">
              <a:buNone/>
            </a:pPr>
            <a:endParaRPr lang="en-GB" dirty="0">
              <a:solidFill>
                <a:schemeClr val="tx1"/>
              </a:solidFill>
            </a:endParaRPr>
          </a:p>
        </p:txBody>
      </p:sp>
    </p:spTree>
    <p:extLst>
      <p:ext uri="{BB962C8B-B14F-4D97-AF65-F5344CB8AC3E}">
        <p14:creationId xmlns:p14="http://schemas.microsoft.com/office/powerpoint/2010/main" val="80812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Aims</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844824"/>
            <a:ext cx="8229600" cy="4525963"/>
          </a:xfrm>
        </p:spPr>
        <p:txBody>
          <a:bodyPr>
            <a:normAutofit/>
          </a:bodyPr>
          <a:lstStyle/>
          <a:p>
            <a:r>
              <a:rPr lang="en-GB" dirty="0" smtClean="0">
                <a:solidFill>
                  <a:schemeClr val="tx1"/>
                </a:solidFill>
              </a:rPr>
              <a:t>Overview </a:t>
            </a:r>
            <a:r>
              <a:rPr lang="en-GB" dirty="0" smtClean="0">
                <a:solidFill>
                  <a:schemeClr val="tx1"/>
                </a:solidFill>
              </a:rPr>
              <a:t>of ASCOT and the care homes toolkit</a:t>
            </a:r>
          </a:p>
          <a:p>
            <a:r>
              <a:rPr lang="en-GB" dirty="0" smtClean="0">
                <a:solidFill>
                  <a:schemeClr val="tx1"/>
                </a:solidFill>
              </a:rPr>
              <a:t>How and why the approach works for older adults living with dementia</a:t>
            </a:r>
          </a:p>
          <a:p>
            <a:r>
              <a:rPr lang="en-GB" dirty="0" smtClean="0">
                <a:solidFill>
                  <a:schemeClr val="tx1"/>
                </a:solidFill>
              </a:rPr>
              <a:t>Methodological developments being piloted in new NIHR SSCR study</a:t>
            </a:r>
          </a:p>
          <a:p>
            <a:r>
              <a:rPr lang="en-GB" dirty="0" smtClean="0">
                <a:solidFill>
                  <a:schemeClr val="tx1"/>
                </a:solidFill>
              </a:rPr>
              <a:t>O</a:t>
            </a:r>
            <a:r>
              <a:rPr lang="en-GB" dirty="0" smtClean="0">
                <a:solidFill>
                  <a:schemeClr val="tx1"/>
                </a:solidFill>
              </a:rPr>
              <a:t>utcomes</a:t>
            </a:r>
            <a:r>
              <a:rPr lang="en-GB" dirty="0" smtClean="0">
                <a:solidFill>
                  <a:schemeClr val="tx1"/>
                </a:solidFill>
              </a:rPr>
              <a:t>-focused care planning: working with providers to maximise impact.</a:t>
            </a:r>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p>
        </p:txBody>
      </p:sp>
    </p:spTree>
    <p:extLst>
      <p:ext uri="{BB962C8B-B14F-4D97-AF65-F5344CB8AC3E}">
        <p14:creationId xmlns:p14="http://schemas.microsoft.com/office/powerpoint/2010/main" val="4161816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current team</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844824"/>
            <a:ext cx="8229600" cy="4525963"/>
          </a:xfrm>
        </p:spPr>
        <p:txBody>
          <a:bodyPr>
            <a:normAutofit/>
          </a:bodyPr>
          <a:lstStyle/>
          <a:p>
            <a:r>
              <a:rPr lang="en-GB" dirty="0" smtClean="0">
                <a:solidFill>
                  <a:schemeClr val="tx1"/>
                </a:solidFill>
              </a:rPr>
              <a:t>Nick Smith</a:t>
            </a:r>
          </a:p>
          <a:p>
            <a:r>
              <a:rPr lang="en-GB" dirty="0" smtClean="0">
                <a:solidFill>
                  <a:schemeClr val="tx1"/>
                </a:solidFill>
              </a:rPr>
              <a:t>Sinead Palmer</a:t>
            </a:r>
          </a:p>
          <a:p>
            <a:r>
              <a:rPr lang="en-GB" dirty="0" smtClean="0">
                <a:solidFill>
                  <a:schemeClr val="tx1"/>
                </a:solidFill>
              </a:rPr>
              <a:t>Grace Collins</a:t>
            </a:r>
          </a:p>
          <a:p>
            <a:r>
              <a:rPr lang="en-GB" dirty="0" smtClean="0">
                <a:solidFill>
                  <a:schemeClr val="tx1"/>
                </a:solidFill>
              </a:rPr>
              <a:t>Julien </a:t>
            </a:r>
            <a:r>
              <a:rPr lang="en-GB" dirty="0" smtClean="0">
                <a:solidFill>
                  <a:schemeClr val="tx1"/>
                </a:solidFill>
              </a:rPr>
              <a:t>Forder</a:t>
            </a:r>
            <a:endParaRPr lang="en-GB" dirty="0"/>
          </a:p>
        </p:txBody>
      </p:sp>
    </p:spTree>
    <p:extLst>
      <p:ext uri="{BB962C8B-B14F-4D97-AF65-F5344CB8AC3E}">
        <p14:creationId xmlns:p14="http://schemas.microsoft.com/office/powerpoint/2010/main" val="443483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38138"/>
          </a:xfrm>
          <a:solidFill>
            <a:schemeClr val="tx2">
              <a:lumMod val="60000"/>
              <a:lumOff val="40000"/>
            </a:schemeClr>
          </a:solidFill>
        </p:spPr>
        <p:txBody>
          <a:bodyPr>
            <a:normAutofit fontScale="90000"/>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Adult Social Care Outcomes Toolkit (ASCOT)</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700808"/>
            <a:ext cx="8229600" cy="4565104"/>
          </a:xfrm>
        </p:spPr>
        <p:txBody>
          <a:bodyPr>
            <a:normAutofit lnSpcReduction="10000"/>
          </a:bodyPr>
          <a:lstStyle/>
          <a:p>
            <a:r>
              <a:rPr lang="en-GB" dirty="0" smtClean="0">
                <a:solidFill>
                  <a:schemeClr val="tx1"/>
                </a:solidFill>
              </a:rPr>
              <a:t>A set of tools for measuring the quality of life of those who use social care:</a:t>
            </a:r>
          </a:p>
          <a:p>
            <a:pPr lvl="1"/>
            <a:r>
              <a:rPr lang="en-GB" dirty="0" smtClean="0">
                <a:solidFill>
                  <a:schemeClr val="tx1"/>
                </a:solidFill>
              </a:rPr>
              <a:t>Interview version: INT4</a:t>
            </a:r>
          </a:p>
          <a:p>
            <a:pPr lvl="1"/>
            <a:r>
              <a:rPr lang="en-GB" dirty="0" smtClean="0">
                <a:solidFill>
                  <a:schemeClr val="tx1"/>
                </a:solidFill>
              </a:rPr>
              <a:t>Self-completion version: SCT4</a:t>
            </a:r>
          </a:p>
          <a:p>
            <a:pPr lvl="1"/>
            <a:r>
              <a:rPr lang="en-GB" dirty="0" smtClean="0">
                <a:solidFill>
                  <a:schemeClr val="tx1"/>
                </a:solidFill>
              </a:rPr>
              <a:t>Care homes version: CH3 </a:t>
            </a:r>
          </a:p>
          <a:p>
            <a:r>
              <a:rPr lang="en-GB" dirty="0" smtClean="0">
                <a:solidFill>
                  <a:schemeClr val="tx1"/>
                </a:solidFill>
              </a:rPr>
              <a:t>New tools:</a:t>
            </a:r>
          </a:p>
          <a:p>
            <a:pPr lvl="1"/>
            <a:r>
              <a:rPr lang="en-GB" dirty="0" smtClean="0">
                <a:solidFill>
                  <a:schemeClr val="tx1"/>
                </a:solidFill>
              </a:rPr>
              <a:t>Proxy</a:t>
            </a:r>
          </a:p>
          <a:p>
            <a:pPr lvl="1"/>
            <a:r>
              <a:rPr lang="en-GB" dirty="0" smtClean="0">
                <a:solidFill>
                  <a:schemeClr val="tx1"/>
                </a:solidFill>
              </a:rPr>
              <a:t>Easy Read </a:t>
            </a:r>
          </a:p>
          <a:p>
            <a:pPr lvl="1"/>
            <a:r>
              <a:rPr lang="en-GB" dirty="0" smtClean="0">
                <a:solidFill>
                  <a:schemeClr val="tx1"/>
                </a:solidFill>
              </a:rPr>
              <a:t>Carers</a:t>
            </a:r>
          </a:p>
          <a:p>
            <a:pPr lvl="1"/>
            <a:endParaRPr lang="en-GB" dirty="0" smtClean="0">
              <a:solidFill>
                <a:schemeClr val="tx1"/>
              </a:solidFill>
            </a:endParaRPr>
          </a:p>
          <a:p>
            <a:pPr marL="457200" lvl="1" indent="0">
              <a:buNone/>
            </a:pPr>
            <a:endParaRPr lang="en-GB" dirty="0"/>
          </a:p>
        </p:txBody>
      </p:sp>
    </p:spTree>
    <p:extLst>
      <p:ext uri="{BB962C8B-B14F-4D97-AF65-F5344CB8AC3E}">
        <p14:creationId xmlns:p14="http://schemas.microsoft.com/office/powerpoint/2010/main" val="287599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38138"/>
          </a:xfrm>
          <a:solidFill>
            <a:schemeClr val="tx2">
              <a:lumMod val="60000"/>
              <a:lumOff val="40000"/>
            </a:schemeClr>
          </a:solidFill>
        </p:spPr>
        <p:txBody>
          <a:bodyPr>
            <a:normAutofit/>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Domains of </a:t>
            </a:r>
            <a:r>
              <a:rPr lang="en-GB" b="1" i="1"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SCRQoL</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700808"/>
            <a:ext cx="8229600" cy="4565104"/>
          </a:xfrm>
        </p:spPr>
        <p:txBody>
          <a:bodyPr>
            <a:normAutofit lnSpcReduction="10000"/>
          </a:bodyPr>
          <a:lstStyle/>
          <a:p>
            <a:r>
              <a:rPr lang="en-GB" dirty="0" smtClean="0">
                <a:solidFill>
                  <a:schemeClr val="tx1"/>
                </a:solidFill>
              </a:rPr>
              <a:t>Social care related quality of life (</a:t>
            </a:r>
            <a:r>
              <a:rPr lang="en-GB" dirty="0" err="1" smtClean="0">
                <a:solidFill>
                  <a:schemeClr val="tx1"/>
                </a:solidFill>
              </a:rPr>
              <a:t>SCRQoL</a:t>
            </a:r>
            <a:r>
              <a:rPr lang="en-GB" dirty="0" smtClean="0">
                <a:solidFill>
                  <a:schemeClr val="tx1"/>
                </a:solidFill>
              </a:rPr>
              <a:t>)</a:t>
            </a:r>
          </a:p>
          <a:p>
            <a:pPr lvl="1"/>
            <a:r>
              <a:rPr lang="en-GB" dirty="0" smtClean="0">
                <a:solidFill>
                  <a:schemeClr val="tx1"/>
                </a:solidFill>
              </a:rPr>
              <a:t>Personal cleanliness and comfort</a:t>
            </a:r>
          </a:p>
          <a:p>
            <a:pPr lvl="1"/>
            <a:r>
              <a:rPr lang="en-GB" dirty="0" smtClean="0">
                <a:solidFill>
                  <a:schemeClr val="tx1"/>
                </a:solidFill>
              </a:rPr>
              <a:t>Food and drink </a:t>
            </a:r>
          </a:p>
          <a:p>
            <a:pPr lvl="1"/>
            <a:r>
              <a:rPr lang="en-GB" dirty="0" smtClean="0">
                <a:solidFill>
                  <a:schemeClr val="tx1"/>
                </a:solidFill>
              </a:rPr>
              <a:t>Personal safety</a:t>
            </a:r>
          </a:p>
          <a:p>
            <a:pPr lvl="1"/>
            <a:r>
              <a:rPr lang="en-GB" dirty="0" smtClean="0">
                <a:solidFill>
                  <a:schemeClr val="tx1"/>
                </a:solidFill>
              </a:rPr>
              <a:t>Accommodation cleanliness and comfort</a:t>
            </a:r>
          </a:p>
          <a:p>
            <a:pPr lvl="1"/>
            <a:r>
              <a:rPr lang="en-GB" dirty="0" smtClean="0">
                <a:solidFill>
                  <a:schemeClr val="tx1"/>
                </a:solidFill>
              </a:rPr>
              <a:t>Control over daily life</a:t>
            </a:r>
          </a:p>
          <a:p>
            <a:pPr lvl="1"/>
            <a:r>
              <a:rPr lang="en-GB" dirty="0" smtClean="0">
                <a:solidFill>
                  <a:schemeClr val="tx1"/>
                </a:solidFill>
              </a:rPr>
              <a:t>Social participation and involvement</a:t>
            </a:r>
          </a:p>
          <a:p>
            <a:pPr lvl="1"/>
            <a:r>
              <a:rPr lang="en-GB" dirty="0" smtClean="0">
                <a:solidFill>
                  <a:schemeClr val="tx1"/>
                </a:solidFill>
              </a:rPr>
              <a:t>Occupation</a:t>
            </a:r>
          </a:p>
          <a:p>
            <a:pPr lvl="1"/>
            <a:r>
              <a:rPr lang="en-GB" dirty="0" smtClean="0">
                <a:solidFill>
                  <a:schemeClr val="tx1"/>
                </a:solidFill>
              </a:rPr>
              <a:t>Dignity</a:t>
            </a:r>
          </a:p>
          <a:p>
            <a:pPr lvl="1"/>
            <a:endParaRPr lang="en-GB" dirty="0"/>
          </a:p>
        </p:txBody>
      </p:sp>
    </p:spTree>
    <p:extLst>
      <p:ext uri="{BB962C8B-B14F-4D97-AF65-F5344CB8AC3E}">
        <p14:creationId xmlns:p14="http://schemas.microsoft.com/office/powerpoint/2010/main" val="3529334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38138"/>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CH3 – mixed methods toolkit</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772816"/>
            <a:ext cx="8229600" cy="4669979"/>
          </a:xfrm>
        </p:spPr>
        <p:txBody>
          <a:bodyPr>
            <a:normAutofit/>
          </a:bodyPr>
          <a:lstStyle/>
          <a:p>
            <a:pPr marL="0" indent="0">
              <a:buNone/>
            </a:pPr>
            <a:endParaRPr lang="en-GB" dirty="0" smtClean="0">
              <a:solidFill>
                <a:schemeClr val="tx1"/>
              </a:solidFill>
              <a:ea typeface="Segoe UI" panose="020B0502040204020203" pitchFamily="34" charset="0"/>
              <a:cs typeface="Segoe UI" panose="020B0502040204020203" pitchFamily="34" charset="0"/>
            </a:endParaRPr>
          </a:p>
          <a:p>
            <a:endParaRPr lang="en-GB" dirty="0" smtClean="0">
              <a:solidFill>
                <a:schemeClr val="tx1"/>
              </a:solidFill>
              <a:ea typeface="Segoe UI" panose="020B0502040204020203" pitchFamily="34" charset="0"/>
              <a:cs typeface="Segoe UI" panose="020B0502040204020203" pitchFamily="34" charset="0"/>
            </a:endParaRPr>
          </a:p>
          <a:p>
            <a:endParaRPr lang="en-GB" dirty="0">
              <a:solidFill>
                <a:schemeClr val="tx1"/>
              </a:solidFill>
              <a:ea typeface="Segoe UI" panose="020B0502040204020203" pitchFamily="34" charset="0"/>
              <a:cs typeface="Segoe UI" panose="020B0502040204020203" pitchFamily="34" charset="0"/>
            </a:endParaRPr>
          </a:p>
          <a:p>
            <a:endParaRPr lang="en-GB" dirty="0" smtClean="0">
              <a:solidFill>
                <a:schemeClr val="tx1"/>
              </a:solidFill>
              <a:ea typeface="Segoe UI" panose="020B0502040204020203" pitchFamily="34" charset="0"/>
              <a:cs typeface="Segoe UI" panose="020B0502040204020203" pitchFamily="34" charset="0"/>
            </a:endParaRPr>
          </a:p>
          <a:p>
            <a:endParaRPr lang="en-GB" dirty="0">
              <a:solidFill>
                <a:schemeClr val="tx1"/>
              </a:solidFill>
              <a:ea typeface="Segoe UI" panose="020B0502040204020203" pitchFamily="34" charset="0"/>
              <a:cs typeface="Segoe UI" panose="020B0502040204020203" pitchFamily="34" charset="0"/>
            </a:endParaRPr>
          </a:p>
          <a:p>
            <a:r>
              <a:rPr lang="en-GB" dirty="0" smtClean="0">
                <a:solidFill>
                  <a:schemeClr val="tx1"/>
                </a:solidFill>
                <a:ea typeface="Segoe UI" panose="020B0502040204020203" pitchFamily="34" charset="0"/>
                <a:cs typeface="Segoe UI" panose="020B0502040204020203" pitchFamily="34" charset="0"/>
              </a:rPr>
              <a:t>Good IRR is possible (.77 using </a:t>
            </a:r>
            <a:r>
              <a:rPr lang="en-GB" dirty="0" smtClean="0">
                <a:solidFill>
                  <a:schemeClr val="tx1"/>
                </a:solidFill>
                <a:ea typeface="Segoe UI" panose="020B0502040204020203" pitchFamily="34" charset="0"/>
                <a:cs typeface="Segoe UI" panose="020B0502040204020203" pitchFamily="34" charset="0"/>
              </a:rPr>
              <a:t>CH3 </a:t>
            </a:r>
            <a:r>
              <a:rPr lang="en-GB" dirty="0" smtClean="0">
                <a:solidFill>
                  <a:schemeClr val="tx1"/>
                </a:solidFill>
                <a:ea typeface="Segoe UI" panose="020B0502040204020203" pitchFamily="34" charset="0"/>
                <a:cs typeface="Segoe UI" panose="020B0502040204020203" pitchFamily="34" charset="0"/>
              </a:rPr>
              <a:t>team)</a:t>
            </a:r>
          </a:p>
          <a:p>
            <a:r>
              <a:rPr lang="en-GB" dirty="0" smtClean="0">
                <a:solidFill>
                  <a:schemeClr val="tx1"/>
                </a:solidFill>
                <a:ea typeface="Segoe UI" panose="020B0502040204020203" pitchFamily="34" charset="0"/>
                <a:cs typeface="Segoe UI" panose="020B0502040204020203" pitchFamily="34" charset="0"/>
              </a:rPr>
              <a:t>Requires training</a:t>
            </a:r>
          </a:p>
        </p:txBody>
      </p:sp>
      <p:pic>
        <p:nvPicPr>
          <p:cNvPr id="6" name="Picture 5"/>
          <p:cNvPicPr>
            <a:picLocks noChangeAspect="1"/>
          </p:cNvPicPr>
          <p:nvPr/>
        </p:nvPicPr>
        <p:blipFill>
          <a:blip r:embed="rId2"/>
          <a:stretch>
            <a:fillRect/>
          </a:stretch>
        </p:blipFill>
        <p:spPr>
          <a:xfrm>
            <a:off x="1547664" y="1772816"/>
            <a:ext cx="5904656" cy="2736304"/>
          </a:xfrm>
          <a:prstGeom prst="rect">
            <a:avLst/>
          </a:prstGeom>
          <a:solidFill>
            <a:schemeClr val="bg1"/>
          </a:solidFill>
        </p:spPr>
      </p:pic>
    </p:spTree>
    <p:extLst>
      <p:ext uri="{BB962C8B-B14F-4D97-AF65-F5344CB8AC3E}">
        <p14:creationId xmlns:p14="http://schemas.microsoft.com/office/powerpoint/2010/main" val="2180860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38138"/>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Why use CH3?</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916832"/>
            <a:ext cx="8229600" cy="4525963"/>
          </a:xfrm>
        </p:spPr>
        <p:txBody>
          <a:bodyPr>
            <a:normAutofit/>
          </a:bodyPr>
          <a:lstStyle/>
          <a:p>
            <a:r>
              <a:rPr lang="en-GB" dirty="0" smtClean="0">
                <a:solidFill>
                  <a:schemeClr val="tx1"/>
                </a:solidFill>
                <a:ea typeface="Segoe UI" panose="020B0502040204020203" pitchFamily="34" charset="0"/>
                <a:cs typeface="Segoe UI" panose="020B0502040204020203" pitchFamily="34" charset="0"/>
              </a:rPr>
              <a:t>Usual PROM format not ‘dementia friendly’ </a:t>
            </a:r>
          </a:p>
          <a:p>
            <a:r>
              <a:rPr lang="en-GB" dirty="0" smtClean="0">
                <a:solidFill>
                  <a:schemeClr val="tx1"/>
                </a:solidFill>
                <a:ea typeface="Segoe UI" panose="020B0502040204020203" pitchFamily="34" charset="0"/>
                <a:cs typeface="Segoe UI" panose="020B0502040204020203" pitchFamily="34" charset="0"/>
              </a:rPr>
              <a:t>A methodology for engaging directly with the person with dementia – giving them a voice.</a:t>
            </a:r>
          </a:p>
          <a:p>
            <a:r>
              <a:rPr lang="en-GB" dirty="0" smtClean="0">
                <a:solidFill>
                  <a:schemeClr val="tx1"/>
                </a:solidFill>
                <a:ea typeface="Segoe UI" panose="020B0502040204020203" pitchFamily="34" charset="0"/>
                <a:cs typeface="Segoe UI" panose="020B0502040204020203" pitchFamily="34" charset="0"/>
              </a:rPr>
              <a:t>Provides more than just scores: observations provide context and this can be helpful for providers…</a:t>
            </a:r>
          </a:p>
        </p:txBody>
      </p:sp>
    </p:spTree>
    <p:extLst>
      <p:ext uri="{BB962C8B-B14F-4D97-AF65-F5344CB8AC3E}">
        <p14:creationId xmlns:p14="http://schemas.microsoft.com/office/powerpoint/2010/main" val="481126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38138"/>
          </a:xfrm>
          <a:solidFill>
            <a:schemeClr val="tx2">
              <a:lumMod val="60000"/>
              <a:lumOff val="40000"/>
            </a:schemeClr>
          </a:solidFill>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ASCOT feedback</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628800"/>
            <a:ext cx="8229600" cy="4886003"/>
          </a:xfrm>
        </p:spPr>
        <p:txBody>
          <a:bodyPr>
            <a:normAutofit fontScale="77500" lnSpcReduction="20000"/>
          </a:bodyPr>
          <a:lstStyle/>
          <a:p>
            <a:pPr marL="0" indent="0">
              <a:buNone/>
            </a:pPr>
            <a:r>
              <a:rPr lang="en-GB" i="1" dirty="0">
                <a:solidFill>
                  <a:schemeClr val="tx1"/>
                </a:solidFill>
              </a:rPr>
              <a:t>I think this was an excellent piece of work.  It’s very clear, it’s very straightforward...  I was very pleased with the overall outcomes, as were the staff.  And we used this as sort of to incorporate with our CQC inspection.  I don’t know if you were aware, but on the last one that we had done in February we were found in certain areas not to be reaching our standard in terms of dignity and respect.  So once this was actually done and came out, and we had a chance to sit and look at it, I could actually use this and implement that to recreate and involve our residents more in terms of their dignity and respect.  So on our last inspection… we are now fully compliant in all areas.  So this has actually played a large part in the home becoming compliant.  </a:t>
            </a:r>
            <a:endParaRPr lang="en-GB" b="1" i="1" dirty="0">
              <a:solidFill>
                <a:schemeClr val="tx1"/>
              </a:solidFill>
            </a:endParaRPr>
          </a:p>
          <a:p>
            <a:pPr marL="0" indent="0">
              <a:buNone/>
            </a:pPr>
            <a:r>
              <a:rPr lang="en-GB" i="1" dirty="0" smtClean="0">
                <a:solidFill>
                  <a:schemeClr val="tx1"/>
                </a:solidFill>
              </a:rPr>
              <a:t>	</a:t>
            </a:r>
            <a:r>
              <a:rPr lang="en-GB" sz="3000" i="1" dirty="0" smtClean="0">
                <a:solidFill>
                  <a:schemeClr val="tx1"/>
                </a:solidFill>
              </a:rPr>
              <a:t>Care home manager (Towers et al (submitted))</a:t>
            </a:r>
            <a:endParaRPr lang="en-GB" sz="3000" i="1" dirty="0">
              <a:solidFill>
                <a:schemeClr val="tx1"/>
              </a:solidFill>
            </a:endParaRPr>
          </a:p>
          <a:p>
            <a:endParaRPr lang="en-GB" dirty="0" smtClean="0">
              <a:solidFill>
                <a:schemeClr val="tx1"/>
              </a:solidFill>
            </a:endParaRPr>
          </a:p>
        </p:txBody>
      </p:sp>
    </p:spTree>
    <p:extLst>
      <p:ext uri="{BB962C8B-B14F-4D97-AF65-F5344CB8AC3E}">
        <p14:creationId xmlns:p14="http://schemas.microsoft.com/office/powerpoint/2010/main" val="1090105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38138"/>
          </a:xfrm>
          <a:solidFill>
            <a:schemeClr val="tx2">
              <a:lumMod val="60000"/>
              <a:lumOff val="40000"/>
            </a:schemeClr>
          </a:solidFill>
          <a:ln>
            <a:solidFill>
              <a:schemeClr val="tx2">
                <a:lumMod val="60000"/>
                <a:lumOff val="40000"/>
              </a:schemeClr>
            </a:solidFill>
          </a:ln>
        </p:spPr>
        <p:txBody>
          <a:bodyPr/>
          <a:lstStyle/>
          <a:p>
            <a:pPr algn="l"/>
            <a:r>
              <a:rPr lang="en-GB"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New study: MOOCH</a:t>
            </a:r>
            <a:endParaRPr lang="en-GB" b="1"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772816"/>
            <a:ext cx="8229600" cy="4669979"/>
          </a:xfrm>
        </p:spPr>
        <p:txBody>
          <a:bodyPr>
            <a:normAutofit fontScale="92500" lnSpcReduction="20000"/>
          </a:bodyPr>
          <a:lstStyle/>
          <a:p>
            <a:r>
              <a:rPr lang="en-GB" dirty="0" smtClean="0">
                <a:solidFill>
                  <a:schemeClr val="tx1"/>
                </a:solidFill>
              </a:rPr>
              <a:t>NIHR SSCR funded study examining relationship between residents’ outcomes and  regulator ratings.</a:t>
            </a:r>
          </a:p>
          <a:p>
            <a:r>
              <a:rPr lang="en-GB" dirty="0" smtClean="0">
                <a:solidFill>
                  <a:schemeClr val="tx1"/>
                </a:solidFill>
              </a:rPr>
              <a:t>30 care homes for older adults: range of provider/size/type of home</a:t>
            </a:r>
          </a:p>
          <a:p>
            <a:r>
              <a:rPr lang="en-GB" dirty="0" smtClean="0">
                <a:solidFill>
                  <a:schemeClr val="tx1"/>
                </a:solidFill>
              </a:rPr>
              <a:t>Aiming for 10 residents per home, including those lacking capacity.</a:t>
            </a:r>
          </a:p>
          <a:p>
            <a:r>
              <a:rPr lang="en-GB" dirty="0" smtClean="0">
                <a:solidFill>
                  <a:schemeClr val="tx1"/>
                </a:solidFill>
              </a:rPr>
              <a:t>Resident data: health, needs, characteristics, fees, outcomes.</a:t>
            </a:r>
          </a:p>
          <a:p>
            <a:r>
              <a:rPr lang="en-GB" dirty="0" smtClean="0">
                <a:solidFill>
                  <a:schemeClr val="tx1"/>
                </a:solidFill>
              </a:rPr>
              <a:t>Other data: staff characteristics and motivations, CQC ratings.</a:t>
            </a:r>
          </a:p>
          <a:p>
            <a:endParaRPr lang="en-GB" dirty="0" smtClean="0">
              <a:solidFill>
                <a:schemeClr val="tx1"/>
              </a:solidFill>
            </a:endParaRPr>
          </a:p>
          <a:p>
            <a:endParaRPr lang="en-GB" dirty="0" smtClean="0">
              <a:solidFill>
                <a:schemeClr val="tx1"/>
              </a:solidFill>
            </a:endParaRPr>
          </a:p>
        </p:txBody>
      </p:sp>
    </p:spTree>
    <p:extLst>
      <p:ext uri="{BB962C8B-B14F-4D97-AF65-F5344CB8AC3E}">
        <p14:creationId xmlns:p14="http://schemas.microsoft.com/office/powerpoint/2010/main" val="951967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EDF350A-46E4-4504-B5DE-02ACB5930BA5}" vid="{53F4054B-695A-4797-B3E8-3025FEAA26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9793</TotalTime>
  <Words>777</Words>
  <Application>Microsoft Office PowerPoint</Application>
  <PresentationFormat>On-screen Show (4:3)</PresentationFormat>
  <Paragraphs>99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Segoe UI</vt:lpstr>
      <vt:lpstr>Office Theme</vt:lpstr>
      <vt:lpstr>Measuring Outcomes in Care Homes: methodological developments</vt:lpstr>
      <vt:lpstr>Aims</vt:lpstr>
      <vt:lpstr>The current team</vt:lpstr>
      <vt:lpstr>Adult Social Care Outcomes Toolkit (ASCOT)</vt:lpstr>
      <vt:lpstr>Domains of SCRQoL</vt:lpstr>
      <vt:lpstr>CH3 – mixed methods toolkit</vt:lpstr>
      <vt:lpstr>Why use CH3?</vt:lpstr>
      <vt:lpstr>ASCOT feedback</vt:lpstr>
      <vt:lpstr>New study: MOOCH</vt:lpstr>
      <vt:lpstr>Methodological development 1</vt:lpstr>
      <vt:lpstr>CH3 to CH4</vt:lpstr>
      <vt:lpstr>Methodological development 2</vt:lpstr>
      <vt:lpstr>An example mat</vt:lpstr>
      <vt:lpstr>Use by providers</vt:lpstr>
      <vt:lpstr>Summary</vt:lpstr>
      <vt:lpstr>NIHR School for Social 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Smith</dc:creator>
  <cp:lastModifiedBy>Ann-Marie Towers</cp:lastModifiedBy>
  <cp:revision>80</cp:revision>
  <cp:lastPrinted>2015-10-05T15:51:04Z</cp:lastPrinted>
  <dcterms:created xsi:type="dcterms:W3CDTF">2015-10-02T11:32:30Z</dcterms:created>
  <dcterms:modified xsi:type="dcterms:W3CDTF">2016-04-11T18:24:17Z</dcterms:modified>
</cp:coreProperties>
</file>