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4" r:id="rId3"/>
    <p:sldId id="315" r:id="rId4"/>
    <p:sldId id="321" r:id="rId5"/>
    <p:sldId id="277" r:id="rId6"/>
    <p:sldId id="320" r:id="rId7"/>
    <p:sldId id="319" r:id="rId8"/>
    <p:sldId id="317" r:id="rId9"/>
    <p:sldId id="280" r:id="rId10"/>
    <p:sldId id="311" r:id="rId11"/>
  </p:sldIdLst>
  <p:sldSz cx="9144000" cy="6858000" type="screen4x3"/>
  <p:notesSz cx="7010400" cy="9296400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852"/>
    <a:srgbClr val="FABE00"/>
    <a:srgbClr val="D6A300"/>
    <a:srgbClr val="A47D00"/>
    <a:srgbClr val="A8034F"/>
    <a:srgbClr val="FFFFF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85172" autoAdjust="0"/>
  </p:normalViewPr>
  <p:slideViewPr>
    <p:cSldViewPr snapToGrid="0">
      <p:cViewPr varScale="1">
        <p:scale>
          <a:sx n="59" d="100"/>
          <a:sy n="59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59" y="0"/>
            <a:ext cx="3038604" cy="4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73"/>
            <a:ext cx="3038604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604" cy="4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59" y="0"/>
            <a:ext cx="3038604" cy="4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3" y="4415530"/>
            <a:ext cx="5608975" cy="418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3"/>
            <a:ext cx="3038604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59" y="8829573"/>
            <a:ext cx="3038604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se.ac.uk/impactofsocialsciences/2012/04/19/blog-tweeting-papers-worth-i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ingentaconnect.com/content/alpsp/lp/2012/00000025/00000003/art00007?token=005d1d2cc8e21fa479330437a63736a6f7c6b675d36666725442e566f644a467c79675d7c4e724770b8cca22c14d9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652463"/>
            <a:ext cx="4352925" cy="3265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known as the </a:t>
            </a:r>
            <a:r>
              <a:rPr lang="en-US" i="1" dirty="0" smtClean="0"/>
              <a:t>Hirsch index </a:t>
            </a:r>
            <a:r>
              <a:rPr lang="en-US" dirty="0" smtClean="0"/>
              <a:t>or </a:t>
            </a:r>
            <a:r>
              <a:rPr lang="en-US" i="1" dirty="0" smtClean="0"/>
              <a:t>Hirsch number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D621E-61D0-4B82-9E79-EBDB915CAF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9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652463"/>
            <a:ext cx="4352925" cy="3265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all sorts of alternatives to try and get over</a:t>
            </a:r>
            <a:r>
              <a:rPr lang="en-GB" baseline="0" dirty="0" smtClean="0"/>
              <a:t> these obstacles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D621E-61D0-4B82-9E79-EBDB915CAF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1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The creation and study of metrics based on social elements of the web for analysing, and informing scholarship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7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652463"/>
            <a:ext cx="4352925" cy="3265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Is evidence</a:t>
            </a:r>
            <a:r>
              <a:rPr lang="en-GB" baseline="0" dirty="0" smtClean="0"/>
              <a:t> that use of social media can increase your citations. Find reference </a:t>
            </a:r>
            <a:r>
              <a:rPr lang="en-US" dirty="0" smtClean="0">
                <a:hlinkClick r:id="rId3" tooltip="Melissa Terras blogging worth it?"/>
              </a:rPr>
              <a:t>Is blogging or tweeting about research papers worth it?</a:t>
            </a:r>
            <a:r>
              <a:rPr lang="en-US" dirty="0" smtClean="0"/>
              <a:t> This, from Melissa </a:t>
            </a:r>
            <a:r>
              <a:rPr lang="en-US" dirty="0" err="1" smtClean="0"/>
              <a:t>Terras</a:t>
            </a:r>
            <a:r>
              <a:rPr lang="en-US" dirty="0" smtClean="0"/>
              <a:t>, is really worth a look. </a:t>
            </a:r>
            <a:r>
              <a:rPr lang="en-US" dirty="0" smtClean="0">
                <a:hlinkClick r:id="rId4" tooltip="Increase your citations"/>
              </a:rPr>
              <a:t>Increase your </a:t>
            </a:r>
            <a:r>
              <a:rPr lang="en-US" dirty="0" err="1" smtClean="0">
                <a:hlinkClick r:id="rId4" tooltip="Increase your citations"/>
              </a:rPr>
              <a:t>citatations</a:t>
            </a:r>
            <a:r>
              <a:rPr lang="en-US" dirty="0" smtClean="0"/>
              <a:t> – this article is not new, but we’ve become aware of it fairly recently. It reports on a project which found that promoting scholarly journal articles using press releases increases citations.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D621E-61D0-4B82-9E79-EBDB915CAF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50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8275" y="652463"/>
            <a:ext cx="4352925" cy="3265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Check for ambiguous author entries,</a:t>
            </a:r>
            <a:r>
              <a:rPr lang="en-GB" baseline="0" dirty="0" smtClean="0"/>
              <a:t> get it corrected if necessary. </a:t>
            </a:r>
            <a:r>
              <a:rPr lang="en-GB" dirty="0" smtClean="0"/>
              <a:t>Scientists/Social</a:t>
            </a:r>
            <a:r>
              <a:rPr lang="en-GB" baseline="0" dirty="0" smtClean="0"/>
              <a:t> Scientists: </a:t>
            </a:r>
            <a:r>
              <a:rPr lang="en-GB" dirty="0" smtClean="0"/>
              <a:t>Check your Author ID in Web of Science and Scopus.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D621E-61D0-4B82-9E79-EBDB915CAF4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186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9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 smtClean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etrics-toolkit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denmanifesto.org/" TargetMode="External"/><Relationship Id="rId2" Type="http://schemas.openxmlformats.org/officeDocument/2006/relationships/hyperlink" Target="https://sfdora.org/read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ar.kent.ac.uk/55297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toc/rstw20/18/4?nav=tocList" TargetMode="External"/><Relationship Id="rId7" Type="http://schemas.openxmlformats.org/officeDocument/2006/relationships/hyperlink" Target="http://orcid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logs.kent.ac.uk/osc/category/social-media-guides/" TargetMode="External"/><Relationship Id="rId5" Type="http://schemas.openxmlformats.org/officeDocument/2006/relationships/hyperlink" Target="http://blogs.kent.ac.uk/isnews/tidying-up-your-author-profile/" TargetMode="External"/><Relationship Id="rId4" Type="http://schemas.openxmlformats.org/officeDocument/2006/relationships/hyperlink" Target="http://theconversation.com/u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3" b="15013"/>
          <a:stretch>
            <a:fillRect/>
          </a:stretch>
        </p:blipFill>
        <p:spPr>
          <a:xfrm>
            <a:off x="0" y="2714010"/>
            <a:ext cx="9144000" cy="426591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7544" y="989117"/>
            <a:ext cx="4176464" cy="1825204"/>
          </a:xfrm>
        </p:spPr>
        <p:txBody>
          <a:bodyPr/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/>
              <a:t>Open Scholarship / The shape of things to come? </a:t>
            </a:r>
            <a:r>
              <a:rPr lang="en-US" sz="3200" dirty="0" smtClean="0">
                <a:solidFill>
                  <a:srgbClr val="D6A300"/>
                </a:solidFill>
              </a:rPr>
              <a:t>2019</a:t>
            </a:r>
            <a:endParaRPr lang="en-US" sz="3200" dirty="0">
              <a:solidFill>
                <a:srgbClr val="D6A3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7544" y="2814321"/>
            <a:ext cx="4176464" cy="664498"/>
          </a:xfrm>
        </p:spPr>
        <p:txBody>
          <a:bodyPr/>
          <a:lstStyle/>
          <a:p>
            <a:r>
              <a:rPr lang="en-US" dirty="0" smtClean="0"/>
              <a:t>Helen Cooper</a:t>
            </a:r>
          </a:p>
          <a:p>
            <a:r>
              <a:rPr lang="en-US" dirty="0" smtClean="0"/>
              <a:t>ResearchSupport@kent.ac.uk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0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your toolkit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74" y="704044"/>
            <a:ext cx="4640026" cy="5706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082" y="2924357"/>
            <a:ext cx="418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http://www.metrics-toolkit.org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4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open scholarship fit?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40" y="1523999"/>
            <a:ext cx="4429760" cy="46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81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Publications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496341"/>
            <a:ext cx="5750560" cy="320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Journals and Science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Books and book chapters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Other forms – Open collaboration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Blurred </a:t>
            </a:r>
            <a:r>
              <a:rPr lang="en-GB" dirty="0" smtClean="0"/>
              <a:t>lines </a:t>
            </a:r>
            <a:r>
              <a:rPr lang="en-GB" dirty="0" smtClean="0"/>
              <a:t>– Is it data? Is it output?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Practice based research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922" y="2390184"/>
            <a:ext cx="333375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</a:t>
            </a:r>
            <a:r>
              <a:rPr lang="en-GB" dirty="0" smtClean="0"/>
              <a:t>easuring individuals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8822" t="9848" r="13416" b="2109"/>
          <a:stretch/>
        </p:blipFill>
        <p:spPr>
          <a:xfrm>
            <a:off x="5100320" y="383611"/>
            <a:ext cx="3946354" cy="62080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161" y="1125538"/>
            <a:ext cx="4345159" cy="52639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Citations</a:t>
            </a:r>
          </a:p>
          <a:p>
            <a:r>
              <a:rPr lang="en-GB" dirty="0" smtClean="0"/>
              <a:t>Citation counts for an individual are possible</a:t>
            </a:r>
          </a:p>
          <a:p>
            <a:r>
              <a:rPr lang="en-GB" dirty="0" smtClean="0"/>
              <a:t>Not recommended, can be biased by one paper with lots of citations</a:t>
            </a:r>
          </a:p>
          <a:p>
            <a:pPr marL="0" indent="0">
              <a:buNone/>
            </a:pPr>
            <a:endParaRPr lang="en-GB" sz="1300" b="1" dirty="0" smtClean="0"/>
          </a:p>
          <a:p>
            <a:pPr marL="0" indent="0">
              <a:buNone/>
            </a:pPr>
            <a:r>
              <a:rPr lang="en-GB" b="1" dirty="0" smtClean="0"/>
              <a:t>H-index</a:t>
            </a:r>
          </a:p>
          <a:p>
            <a:r>
              <a:rPr lang="en-GB" dirty="0"/>
              <a:t>This shows not just how many papers someone has </a:t>
            </a:r>
            <a:r>
              <a:rPr lang="en-GB" dirty="0" smtClean="0"/>
              <a:t>written, </a:t>
            </a:r>
            <a:r>
              <a:rPr lang="en-GB" dirty="0"/>
              <a:t>but how consistent they are.</a:t>
            </a:r>
          </a:p>
          <a:p>
            <a:r>
              <a:rPr lang="en-GB" dirty="0" smtClean="0"/>
              <a:t>Balances </a:t>
            </a:r>
            <a:r>
              <a:rPr lang="en-GB" dirty="0"/>
              <a:t>number of articles against numbers of </a:t>
            </a:r>
            <a:r>
              <a:rPr lang="en-GB" dirty="0" smtClean="0"/>
              <a:t>citations to </a:t>
            </a:r>
            <a:r>
              <a:rPr lang="en-GB" dirty="0"/>
              <a:t>create a fair measurement. </a:t>
            </a:r>
            <a:endParaRPr lang="en-GB" dirty="0" smtClean="0"/>
          </a:p>
          <a:p>
            <a:r>
              <a:rPr lang="en-GB" dirty="0" smtClean="0"/>
              <a:t>Can </a:t>
            </a:r>
            <a:r>
              <a:rPr lang="en-GB" dirty="0"/>
              <a:t>find </a:t>
            </a:r>
            <a:r>
              <a:rPr lang="en-GB" dirty="0" smtClean="0"/>
              <a:t>in:</a:t>
            </a:r>
            <a:endParaRPr lang="en-GB" dirty="0"/>
          </a:p>
          <a:p>
            <a:pPr lvl="1"/>
            <a:r>
              <a:rPr lang="en-GB" sz="2200" dirty="0" smtClean="0"/>
              <a:t>Scopus</a:t>
            </a:r>
            <a:endParaRPr lang="en-GB" sz="2200" dirty="0"/>
          </a:p>
          <a:p>
            <a:pPr lvl="1"/>
            <a:r>
              <a:rPr lang="en-GB" sz="2200" dirty="0"/>
              <a:t>Google </a:t>
            </a:r>
            <a:r>
              <a:rPr lang="en-GB" sz="2200" dirty="0" smtClean="0"/>
              <a:t>Sch</a:t>
            </a:r>
            <a:r>
              <a:rPr lang="en-GB" dirty="0" smtClean="0"/>
              <a:t>olar</a:t>
            </a:r>
          </a:p>
          <a:p>
            <a:pPr lvl="1"/>
            <a:r>
              <a:rPr lang="en-GB" dirty="0" smtClean="0"/>
              <a:t>Web </a:t>
            </a:r>
            <a:r>
              <a:rPr lang="en-GB" dirty="0"/>
              <a:t>of Science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074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</a:t>
            </a:r>
            <a:r>
              <a:rPr lang="en-GB" smtClean="0"/>
              <a:t>individuals</a:t>
            </a:r>
            <a:r>
              <a:rPr lang="en-GB"/>
              <a:t> </a:t>
            </a:r>
            <a:r>
              <a:rPr lang="en-GB" smtClean="0"/>
              <a:t>-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41" y="1249852"/>
            <a:ext cx="7838830" cy="489743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dirty="0" smtClean="0"/>
              <a:t>All citations are counted the same – 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/>
              <a:t>whether from low-ranking journals or high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p</a:t>
            </a:r>
            <a:r>
              <a:rPr lang="en-GB" sz="2400" dirty="0" smtClean="0"/>
              <a:t>ositive or negative treatment</a:t>
            </a:r>
          </a:p>
          <a:p>
            <a:pPr lvl="1">
              <a:spcBef>
                <a:spcPts val="1200"/>
              </a:spcBef>
            </a:pPr>
            <a:r>
              <a:rPr lang="en-GB" sz="2400" dirty="0"/>
              <a:t>i</a:t>
            </a:r>
            <a:r>
              <a:rPr lang="en-GB" sz="2400" dirty="0" smtClean="0"/>
              <a:t>ncludes self-citations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Not so good for early career researchers – can only be as high as the number of articles you’ve published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Hard to </a:t>
            </a:r>
            <a:r>
              <a:rPr lang="en-GB" dirty="0"/>
              <a:t>compare between </a:t>
            </a:r>
            <a:r>
              <a:rPr lang="en-GB" dirty="0" smtClean="0"/>
              <a:t>disciplines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Different sources have different measures</a:t>
            </a:r>
          </a:p>
        </p:txBody>
      </p:sp>
    </p:spTree>
    <p:extLst>
      <p:ext uri="{BB962C8B-B14F-4D97-AF65-F5344CB8AC3E}">
        <p14:creationId xmlns:p14="http://schemas.microsoft.com/office/powerpoint/2010/main" val="26418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Whats</a:t>
            </a:r>
            <a:r>
              <a:rPr lang="en-GB" dirty="0" smtClean="0"/>
              <a:t> the good news?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98466" y="2911483"/>
            <a:ext cx="860897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lvl="1" indent="-277813" fontAlgn="ctr"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GB" sz="11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12800" lvl="1" indent="-277813" fontAlgn="ctr"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When making resource and staffing decisions make assessments based on scientific content rather than publication metrics.</a:t>
            </a:r>
          </a:p>
          <a:p>
            <a:pPr marL="812800" lvl="1" indent="-277813" fontAlgn="ctr"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12800" lvl="1" indent="-277813" fontAlgn="ctr"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Cite primary literature rather than reviews in order to give credit where credit is due.</a:t>
            </a:r>
          </a:p>
          <a:p>
            <a:pPr marL="812800" lvl="1" indent="-277813" fontAlgn="ctr"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12800" lvl="1" indent="-277813" fontAlgn="ctr"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Use a range of metrics and indicators as evidence of the impact of articles</a:t>
            </a:r>
          </a:p>
          <a:p>
            <a:pPr marL="812800" lvl="1" indent="-277813" fontAlgn="ctr"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endParaRPr lang="en-US" sz="20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812800" lvl="1" indent="-277813" fontAlgn="ctr">
              <a:spcBef>
                <a:spcPct val="0"/>
              </a:spcBef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latin typeface="Arial"/>
                <a:cs typeface="Arial"/>
              </a:rPr>
              <a:t>Challenge research assessment practices that rely inappropriately on Journal Impact Factors</a:t>
            </a:r>
            <a:endParaRPr lang="en-GB" sz="2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197" y="2238598"/>
            <a:ext cx="79280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San Francisco Declaration on Research </a:t>
            </a:r>
            <a:r>
              <a:rPr lang="en-US" b="1" dirty="0" smtClean="0"/>
              <a:t>Assessment </a:t>
            </a:r>
            <a:r>
              <a:rPr lang="en-GB" sz="1400" dirty="0">
                <a:hlinkClick r:id="rId2"/>
              </a:rPr>
              <a:t>https://sfdora.org/read/</a:t>
            </a:r>
            <a:r>
              <a:rPr lang="en-GB" sz="14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294" y="1440490"/>
            <a:ext cx="8450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Leiden </a:t>
            </a:r>
            <a:r>
              <a:rPr lang="en-US" b="1" smtClean="0">
                <a:solidFill>
                  <a:srgbClr val="000000"/>
                </a:solidFill>
              </a:rPr>
              <a:t>Manifesto for Research Metrics</a:t>
            </a:r>
            <a:r>
              <a:rPr lang="en-GB" sz="1400" smtClean="0">
                <a:hlinkClick r:id="rId3"/>
              </a:rPr>
              <a:t>  http</a:t>
            </a:r>
            <a:r>
              <a:rPr lang="en-GB" sz="1400" dirty="0">
                <a:hlinkClick r:id="rId3"/>
              </a:rPr>
              <a:t>://www.leidenmanifesto.org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4814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Altmetrics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1575"/>
            <a:ext cx="8385243" cy="1128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Measures Social Media sharing – an alternative to </a:t>
            </a:r>
            <a:r>
              <a:rPr lang="en-GB" dirty="0" err="1" smtClean="0"/>
              <a:t>bibliometrics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13090" y="2282378"/>
            <a:ext cx="7235623" cy="412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200" b="1" kern="0" dirty="0" err="1" smtClean="0"/>
              <a:t>Altmetric</a:t>
            </a:r>
            <a:r>
              <a:rPr lang="en-GB" sz="2200" kern="0" dirty="0" smtClean="0"/>
              <a:t> </a:t>
            </a:r>
            <a:br>
              <a:rPr lang="en-GB" sz="2200" kern="0" dirty="0" smtClean="0"/>
            </a:br>
            <a:r>
              <a:rPr lang="en-GB" sz="2200" kern="0" dirty="0" smtClean="0"/>
              <a:t>collects mentions of scholarly articles from newspapers, blogs, social media </a:t>
            </a:r>
            <a:r>
              <a:rPr lang="en-GB" sz="2200" kern="0" dirty="0" err="1" smtClean="0"/>
              <a:t>etc</a:t>
            </a:r>
            <a:r>
              <a:rPr lang="en-GB" sz="2200" kern="0" dirty="0" smtClean="0"/>
              <a:t>, and presents as a score. It also gives access to all mentions of the article or </a:t>
            </a:r>
            <a:r>
              <a:rPr lang="en-GB" sz="2200" kern="0" dirty="0"/>
              <a:t>book </a:t>
            </a:r>
            <a:r>
              <a:rPr lang="en-GB" sz="2200" kern="0" dirty="0">
                <a:hlinkClick r:id="rId3"/>
              </a:rPr>
              <a:t>https://</a:t>
            </a:r>
            <a:r>
              <a:rPr lang="en-GB" sz="2200" kern="0" dirty="0" smtClean="0">
                <a:hlinkClick r:id="rId3"/>
              </a:rPr>
              <a:t>kar.kent.ac.uk/55297/</a:t>
            </a:r>
            <a:r>
              <a:rPr lang="en-GB" sz="2200" kern="0" dirty="0" smtClean="0"/>
              <a:t> </a:t>
            </a:r>
          </a:p>
          <a:p>
            <a:pPr marL="0" indent="0">
              <a:buFontTx/>
              <a:buNone/>
            </a:pPr>
            <a:endParaRPr lang="en-GB" sz="1100" kern="0" dirty="0" smtClean="0"/>
          </a:p>
          <a:p>
            <a:r>
              <a:rPr lang="en-GB" sz="2200" b="1" kern="0" dirty="0" smtClean="0"/>
              <a:t>Kudos</a:t>
            </a:r>
            <a:br>
              <a:rPr lang="en-GB" sz="2200" b="1" kern="0" dirty="0" smtClean="0"/>
            </a:br>
            <a:r>
              <a:rPr lang="en-GB" sz="2200" kern="0" dirty="0" smtClean="0"/>
              <a:t>allows you to annotate your paper for multiple audiences and use tools to promote your work using social media. Integrates data from </a:t>
            </a:r>
            <a:r>
              <a:rPr lang="en-GB" sz="2200" kern="0" dirty="0" err="1" smtClean="0"/>
              <a:t>Altmetric</a:t>
            </a:r>
            <a:r>
              <a:rPr lang="en-GB" sz="2200" kern="0" dirty="0" smtClean="0"/>
              <a:t> and other sources.</a:t>
            </a:r>
            <a:endParaRPr lang="en-GB" sz="2200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304487" y="2453472"/>
            <a:ext cx="1307600" cy="1257991"/>
            <a:chOff x="454686" y="1732167"/>
            <a:chExt cx="998975" cy="9989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86" y="1732167"/>
              <a:ext cx="998975" cy="9989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90920" y="2117689"/>
              <a:ext cx="322772" cy="262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3" y="4485967"/>
            <a:ext cx="1384764" cy="13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metrics work for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0923"/>
            <a:ext cx="7886700" cy="512298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Make your </a:t>
            </a:r>
            <a:r>
              <a:rPr lang="en-GB" dirty="0"/>
              <a:t>work Open Access</a:t>
            </a:r>
          </a:p>
          <a:p>
            <a:pPr lvl="1"/>
            <a:r>
              <a:rPr lang="en-GB" dirty="0" smtClean="0"/>
              <a:t>Put </a:t>
            </a:r>
            <a:r>
              <a:rPr lang="en-GB" dirty="0"/>
              <a:t>it in the Kent Academic Repository </a:t>
            </a:r>
            <a:endParaRPr lang="en-GB" dirty="0" smtClean="0"/>
          </a:p>
          <a:p>
            <a:pPr lvl="1"/>
            <a:r>
              <a:rPr lang="en-GB" dirty="0" smtClean="0"/>
              <a:t>Evidence shows OA material gets more citations</a:t>
            </a:r>
          </a:p>
          <a:p>
            <a:pPr lvl="1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www.tandfonline.com/toc/rstw20/18/4?nav=tocList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smtClean="0"/>
              <a:t>Write for a different audience (non-academics)</a:t>
            </a:r>
          </a:p>
          <a:p>
            <a:pPr lvl="1"/>
            <a:r>
              <a:rPr lang="en-GB" dirty="0"/>
              <a:t>The Conversation </a:t>
            </a: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theconversation.com/uk</a:t>
            </a:r>
            <a:r>
              <a:rPr lang="en-GB" dirty="0" smtClean="0"/>
              <a:t> 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Keep your profiles up to date </a:t>
            </a:r>
          </a:p>
          <a:p>
            <a:pPr lvl="1"/>
            <a:r>
              <a:rPr lang="en-GB" dirty="0" smtClean="0"/>
              <a:t>See Research Support </a:t>
            </a:r>
            <a:r>
              <a:rPr lang="en-GB" dirty="0" smtClean="0">
                <a:hlinkClick r:id="rId5"/>
              </a:rPr>
              <a:t>Blog post</a:t>
            </a:r>
            <a:endParaRPr lang="en-GB" dirty="0" smtClean="0"/>
          </a:p>
          <a:p>
            <a:r>
              <a:rPr lang="en-GB" dirty="0" smtClean="0"/>
              <a:t>Use social media</a:t>
            </a:r>
          </a:p>
          <a:p>
            <a:pPr lvl="1"/>
            <a:r>
              <a:rPr lang="en-GB" dirty="0" smtClean="0"/>
              <a:t>Use blogs, Twitter and other social media </a:t>
            </a:r>
          </a:p>
          <a:p>
            <a:pPr lvl="1"/>
            <a:r>
              <a:rPr lang="en-GB" dirty="0" smtClean="0"/>
              <a:t>See Scholarly </a:t>
            </a:r>
            <a:r>
              <a:rPr lang="en-GB" dirty="0" err="1" smtClean="0"/>
              <a:t>Comms</a:t>
            </a:r>
            <a:r>
              <a:rPr lang="en-GB" dirty="0" smtClean="0"/>
              <a:t> </a:t>
            </a:r>
            <a:r>
              <a:rPr lang="en-GB" dirty="0" err="1" smtClean="0"/>
              <a:t>Bloggs</a:t>
            </a:r>
            <a:r>
              <a:rPr lang="en-GB" dirty="0" smtClean="0"/>
              <a:t> </a:t>
            </a:r>
            <a:r>
              <a:rPr lang="en-GB" dirty="0">
                <a:hlinkClick r:id="rId6"/>
              </a:rPr>
              <a:t>Social Media profiles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smtClean="0"/>
              <a:t>Get an ORCID</a:t>
            </a:r>
          </a:p>
          <a:p>
            <a:pPr lvl="1"/>
            <a:r>
              <a:rPr lang="en-GB" dirty="0" smtClean="0">
                <a:hlinkClick r:id="rId7"/>
              </a:rPr>
              <a:t>http://orcid.org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Tips &amp; Tricks – increase your citations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606" y="1405371"/>
            <a:ext cx="7886700" cy="4960259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dirty="0" smtClean="0"/>
              <a:t>When writing: </a:t>
            </a:r>
          </a:p>
          <a:p>
            <a:pPr>
              <a:spcBef>
                <a:spcPts val="1800"/>
              </a:spcBef>
            </a:pPr>
            <a:r>
              <a:rPr lang="en-GB" dirty="0"/>
              <a:t>Think about your </a:t>
            </a:r>
            <a:r>
              <a:rPr lang="en-GB" dirty="0" smtClean="0"/>
              <a:t>title, focus on keywords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Repeat keywords </a:t>
            </a:r>
            <a:r>
              <a:rPr lang="en-GB" dirty="0"/>
              <a:t>in the </a:t>
            </a:r>
            <a:r>
              <a:rPr lang="en-GB" dirty="0" smtClean="0"/>
              <a:t>abstract/summary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/>
              <a:t>Include a “review” element in your article</a:t>
            </a:r>
          </a:p>
          <a:p>
            <a:pPr>
              <a:spcBef>
                <a:spcPts val="1800"/>
              </a:spcBef>
            </a:pPr>
            <a:r>
              <a:rPr lang="en-GB" dirty="0"/>
              <a:t>Refer to other people’s work and they </a:t>
            </a:r>
            <a:r>
              <a:rPr lang="en-GB" dirty="0" smtClean="0"/>
              <a:t>may </a:t>
            </a:r>
            <a:r>
              <a:rPr lang="en-GB" dirty="0"/>
              <a:t>cite you back in </a:t>
            </a:r>
            <a:r>
              <a:rPr lang="en-GB" dirty="0" smtClean="0"/>
              <a:t>future</a:t>
            </a:r>
          </a:p>
          <a:p>
            <a:pPr lvl="1">
              <a:spcBef>
                <a:spcPts val="1800"/>
              </a:spcBef>
            </a:pPr>
            <a:r>
              <a:rPr lang="en-GB" sz="2200" dirty="0"/>
              <a:t>There is a correlation between the </a:t>
            </a:r>
            <a:r>
              <a:rPr lang="en-GB" sz="2200" dirty="0" smtClean="0"/>
              <a:t>references </a:t>
            </a:r>
            <a:r>
              <a:rPr lang="en-GB" sz="2200" dirty="0"/>
              <a:t>you </a:t>
            </a:r>
            <a:r>
              <a:rPr lang="en-GB" sz="2200" dirty="0" smtClean="0"/>
              <a:t>use </a:t>
            </a:r>
            <a:r>
              <a:rPr lang="en-GB" sz="2200" dirty="0"/>
              <a:t>and the number of citations you receive</a:t>
            </a:r>
            <a:r>
              <a:rPr lang="en-GB" sz="2200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GB" smtClean="0"/>
              <a:t>Keep </a:t>
            </a:r>
            <a:r>
              <a:rPr lang="en-GB" dirty="0" smtClean="0"/>
              <a:t>up your profiles </a:t>
            </a:r>
            <a:endParaRPr lang="en-GB" dirty="0"/>
          </a:p>
          <a:p>
            <a:pPr marL="534987" lvl="1" indent="0">
              <a:spcBef>
                <a:spcPts val="1800"/>
              </a:spcBef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8844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1986</TotalTime>
  <Words>554</Words>
  <Application>Microsoft Office PowerPoint</Application>
  <PresentationFormat>On-screen Show (4:3)</PresentationFormat>
  <Paragraphs>85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Schoolbook</vt:lpstr>
      <vt:lpstr>kent2013</vt:lpstr>
      <vt:lpstr>PowerPoint Presentation</vt:lpstr>
      <vt:lpstr>Where does open scholarship fit?</vt:lpstr>
      <vt:lpstr>Open Publications</vt:lpstr>
      <vt:lpstr>Measuring individuals</vt:lpstr>
      <vt:lpstr>Measuring individuals - issues</vt:lpstr>
      <vt:lpstr>Whats the good news?</vt:lpstr>
      <vt:lpstr>Altmetrics</vt:lpstr>
      <vt:lpstr>Make metrics work for you</vt:lpstr>
      <vt:lpstr>Tips &amp; Tricks – increase your citations </vt:lpstr>
      <vt:lpstr>Use your toolkit</vt:lpstr>
    </vt:vector>
  </TitlesOfParts>
  <Manager/>
  <Company>University of Kent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Helen Cooper</cp:lastModifiedBy>
  <cp:revision>137</cp:revision>
  <cp:lastPrinted>2017-02-07T09:38:28Z</cp:lastPrinted>
  <dcterms:created xsi:type="dcterms:W3CDTF">2013-06-07T14:52:08Z</dcterms:created>
  <dcterms:modified xsi:type="dcterms:W3CDTF">2019-02-25T14:00:20Z</dcterms:modified>
  <cp:category/>
</cp:coreProperties>
</file>