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3" r:id="rId4"/>
    <p:sldId id="257" r:id="rId5"/>
    <p:sldId id="262" r:id="rId6"/>
    <p:sldId id="264" r:id="rId7"/>
    <p:sldId id="259" r:id="rId8"/>
    <p:sldId id="265" r:id="rId9"/>
    <p:sldId id="266" r:id="rId10"/>
    <p:sldId id="25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2D050"/>
    <a:srgbClr val="954932"/>
    <a:srgbClr val="284E44"/>
    <a:srgbClr val="CBC3B5"/>
    <a:srgbClr val="F0D9AB"/>
    <a:srgbClr val="CDF2C4"/>
    <a:srgbClr val="ADE99F"/>
    <a:srgbClr val="3CA525"/>
    <a:srgbClr val="B1E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5A907-233F-455C-8278-0FBD02A72943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99D3B-065F-46F6-B719-0734E1942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0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member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rma.org/" TargetMode="External"/><Relationship Id="rId4" Type="http://schemas.openxmlformats.org/officeDocument/2006/relationships/hyperlink" Target="http://www.jisc.ac.uk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a dissemination plan?  It is</a:t>
            </a:r>
            <a:r>
              <a:rPr lang="en-US" baseline="0" dirty="0" smtClean="0"/>
              <a:t> a p</a:t>
            </a:r>
            <a:r>
              <a:rPr lang="en-US" dirty="0" smtClean="0"/>
              <a:t>lan of how</a:t>
            </a:r>
            <a:r>
              <a:rPr lang="en-US" baseline="0" dirty="0" smtClean="0"/>
              <a:t> you will will share all of your research findings, why you are sharing them, who you need to share them with,  and how your will reach your target audience.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9D3B-065F-46F6-B719-0734E1942C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90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9D3B-065F-46F6-B719-0734E1942C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53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9D3B-065F-46F6-B719-0734E1942C3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382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 ORCID </a:t>
            </a:r>
            <a:r>
              <a:rPr lang="en-US" sz="12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iD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a </a:t>
            </a:r>
            <a:r>
              <a:rPr lang="en-US" sz="12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unique identifier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that allows you to tie all your research together in one place. This allows you to disambiguate, track and share research with one simple URL.</a:t>
            </a:r>
            <a:endParaRPr lang="en-GB" sz="1200" dirty="0" smtClean="0"/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 I need one?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and more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funding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organisations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, professional bodies and publishers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using ORCID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with support from external funding bodies like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Jisc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ARMA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 you can often use your ORCID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instead of manually submitting personal and citation information. That makes grant submissions easier and means you don't have to repeatedly enter the same information into various systems.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9D3B-065F-46F6-B719-0734E1942C3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772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9D3B-065F-46F6-B719-0734E1942C3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56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5955-2A83-4DA3-A7EF-A4AE31479E32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6C8F-A6CA-49FF-87D3-8FA8E87F9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35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5955-2A83-4DA3-A7EF-A4AE31479E32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6C8F-A6CA-49FF-87D3-8FA8E87F9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76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5955-2A83-4DA3-A7EF-A4AE31479E32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6C8F-A6CA-49FF-87D3-8FA8E87F9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4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5955-2A83-4DA3-A7EF-A4AE31479E32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6C8F-A6CA-49FF-87D3-8FA8E87F9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9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5955-2A83-4DA3-A7EF-A4AE31479E32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6C8F-A6CA-49FF-87D3-8FA8E87F9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48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5955-2A83-4DA3-A7EF-A4AE31479E32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6C8F-A6CA-49FF-87D3-8FA8E87F9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5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5955-2A83-4DA3-A7EF-A4AE31479E32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6C8F-A6CA-49FF-87D3-8FA8E87F9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02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5955-2A83-4DA3-A7EF-A4AE31479E32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6C8F-A6CA-49FF-87D3-8FA8E87F9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30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5955-2A83-4DA3-A7EF-A4AE31479E32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6C8F-A6CA-49FF-87D3-8FA8E87F9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21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5955-2A83-4DA3-A7EF-A4AE31479E32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6C8F-A6CA-49FF-87D3-8FA8E87F9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7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5955-2A83-4DA3-A7EF-A4AE31479E32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6C8F-A6CA-49FF-87D3-8FA8E87F9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7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25955-2A83-4DA3-A7EF-A4AE31479E32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76C8F-A6CA-49FF-87D3-8FA8E87F9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21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isc.ac.uk/content/open-access" TargetMode="External"/><Relationship Id="rId3" Type="http://schemas.openxmlformats.org/officeDocument/2006/relationships/hyperlink" Target="https://youtu.be/VyhpD4KFoAk" TargetMode="External"/><Relationship Id="rId7" Type="http://schemas.openxmlformats.org/officeDocument/2006/relationships/hyperlink" Target="https://creativecommons.org/" TargetMode="External"/><Relationship Id="rId12" Type="http://schemas.openxmlformats.org/officeDocument/2006/relationships/image" Target="../media/image17.jpeg"/><Relationship Id="rId2" Type="http://schemas.openxmlformats.org/officeDocument/2006/relationships/hyperlink" Target="https://www.growkudos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rcid.org/help" TargetMode="External"/><Relationship Id="rId11" Type="http://schemas.openxmlformats.org/officeDocument/2006/relationships/hyperlink" Target="https://kar.kent.ac.uk/72749/" TargetMode="External"/><Relationship Id="rId5" Type="http://schemas.openxmlformats.org/officeDocument/2006/relationships/hyperlink" Target="https://vimeo.com/97150912" TargetMode="External"/><Relationship Id="rId10" Type="http://schemas.openxmlformats.org/officeDocument/2006/relationships/hyperlink" Target="https://blogs.kent.ac.uk/osc/2019/02/07/call-for-papers-scholarly-communication-conference-at-the-university-of-kent/" TargetMode="External"/><Relationship Id="rId4" Type="http://schemas.openxmlformats.org/officeDocument/2006/relationships/hyperlink" Target="https://kudosimpactgame.com/" TargetMode="External"/><Relationship Id="rId9" Type="http://schemas.openxmlformats.org/officeDocument/2006/relationships/hyperlink" Target="https://paywallthemovi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rcid.org/0000-0002-1825-009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6"/>
          <a:stretch/>
        </p:blipFill>
        <p:spPr>
          <a:xfrm>
            <a:off x="0" y="2634066"/>
            <a:ext cx="12192000" cy="42097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08" y="1028200"/>
            <a:ext cx="4333191" cy="234659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710" y="1906765"/>
            <a:ext cx="2985155" cy="505938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W</a:t>
            </a:r>
            <a:r>
              <a:rPr lang="en-GB" dirty="0" smtClean="0">
                <a:solidFill>
                  <a:schemeClr val="bg1"/>
                </a:solidFill>
              </a:rPr>
              <a:t>hat to be aware of?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467544" y="989116"/>
            <a:ext cx="4176464" cy="2164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D6A3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4710" y="1435378"/>
            <a:ext cx="3767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Dissemination </a:t>
            </a:r>
            <a:r>
              <a:rPr lang="en-GB" sz="2800" b="1" dirty="0">
                <a:solidFill>
                  <a:schemeClr val="bg1"/>
                </a:solidFill>
              </a:rPr>
              <a:t>planning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710" y="2710117"/>
            <a:ext cx="3680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Office for Scholarly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Communication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r="72505" b="36849"/>
          <a:stretch/>
        </p:blipFill>
        <p:spPr>
          <a:xfrm>
            <a:off x="625308" y="241867"/>
            <a:ext cx="2529820" cy="4733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82802"/>
          <a:stretch/>
        </p:blipFill>
        <p:spPr>
          <a:xfrm>
            <a:off x="10482606" y="236641"/>
            <a:ext cx="1582427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-44970"/>
            <a:ext cx="12192000" cy="12110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0306"/>
          <a:stretch/>
        </p:blipFill>
        <p:spPr>
          <a:xfrm>
            <a:off x="555601" y="50249"/>
            <a:ext cx="3682482" cy="97128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10931" y="1687048"/>
            <a:ext cx="7969653" cy="4655422"/>
            <a:chOff x="3023553" y="1664470"/>
            <a:chExt cx="7969653" cy="4655422"/>
          </a:xfrm>
        </p:grpSpPr>
        <p:sp>
          <p:nvSpPr>
            <p:cNvPr id="7" name="Rectangle 6"/>
            <p:cNvSpPr/>
            <p:nvPr/>
          </p:nvSpPr>
          <p:spPr>
            <a:xfrm>
              <a:off x="3451083" y="5356737"/>
              <a:ext cx="7070161" cy="914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3992" y="4142233"/>
              <a:ext cx="7109213" cy="914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89618" y="1743527"/>
              <a:ext cx="7070161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1885" y="1912596"/>
              <a:ext cx="62195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rgbClr val="365676"/>
                  </a:solidFill>
                </a:rPr>
                <a:t>Broaden the readership of your research</a:t>
              </a:r>
              <a:endParaRPr lang="en-GB" sz="2800" dirty="0">
                <a:solidFill>
                  <a:srgbClr val="365676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73049" y="2927729"/>
              <a:ext cx="7120157" cy="914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023553" y="1664470"/>
              <a:ext cx="1384527" cy="4655422"/>
              <a:chOff x="5286861" y="876968"/>
              <a:chExt cx="1647874" cy="5104064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286861" y="876968"/>
                <a:ext cx="1109428" cy="1109428"/>
              </a:xfrm>
              <a:prstGeom prst="ellipse">
                <a:avLst/>
              </a:prstGeom>
              <a:ln>
                <a:solidFill>
                  <a:srgbClr val="5B9BD5"/>
                </a:solidFill>
              </a:ln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Oval 16"/>
              <p:cNvSpPr/>
              <p:nvPr/>
            </p:nvSpPr>
            <p:spPr>
              <a:xfrm>
                <a:off x="5795710" y="2208514"/>
                <a:ext cx="1109428" cy="1109428"/>
              </a:xfrm>
              <a:prstGeom prst="ellipse">
                <a:avLst/>
              </a:prstGeom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Oval 17"/>
              <p:cNvSpPr/>
              <p:nvPr/>
            </p:nvSpPr>
            <p:spPr>
              <a:xfrm>
                <a:off x="5795710" y="3540059"/>
                <a:ext cx="1109428" cy="1109428"/>
              </a:xfrm>
              <a:prstGeom prst="ellipse">
                <a:avLst/>
              </a:pr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Oval 18"/>
              <p:cNvSpPr/>
              <p:nvPr/>
            </p:nvSpPr>
            <p:spPr>
              <a:xfrm>
                <a:off x="5286861" y="4871604"/>
                <a:ext cx="1109428" cy="1109428"/>
              </a:xfrm>
              <a:prstGeom prst="ellipse">
                <a:avLst/>
              </a:prstGeom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20" name="Picture 19" descr="people_icons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86861" y="1142509"/>
                <a:ext cx="1117482" cy="483818"/>
              </a:xfrm>
              <a:prstGeom prst="rect">
                <a:avLst/>
              </a:prstGeom>
            </p:spPr>
          </p:pic>
          <p:pic>
            <p:nvPicPr>
              <p:cNvPr id="21" name="Picture 20" descr="document_4.png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04931" y="2275195"/>
                <a:ext cx="1116000" cy="1006258"/>
              </a:xfrm>
              <a:prstGeom prst="ellipse">
                <a:avLst/>
              </a:prstGeom>
            </p:spPr>
          </p:pic>
          <p:pic>
            <p:nvPicPr>
              <p:cNvPr id="22" name="Picture 21" descr="graphs_1.pn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02147" y="5008733"/>
                <a:ext cx="1116000" cy="881127"/>
              </a:xfrm>
              <a:prstGeom prst="ellipse">
                <a:avLst/>
              </a:prstGeom>
            </p:spPr>
          </p:pic>
          <p:pic>
            <p:nvPicPr>
              <p:cNvPr id="23" name="Picture 22" descr="docs_2.pn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18735" y="3766151"/>
                <a:ext cx="1116000" cy="627789"/>
              </a:xfrm>
              <a:prstGeom prst="ellipse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4701177" y="3137088"/>
              <a:ext cx="4786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rgbClr val="365676"/>
                  </a:solidFill>
                </a:rPr>
                <a:t>Keep track of all your outreach</a:t>
              </a:r>
              <a:endParaRPr lang="en-GB" sz="2800" dirty="0">
                <a:solidFill>
                  <a:srgbClr val="365676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12120" y="4351592"/>
              <a:ext cx="5592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rgbClr val="365676"/>
                  </a:solidFill>
                </a:rPr>
                <a:t>Manage all your outputs in one place</a:t>
              </a:r>
              <a:endParaRPr lang="en-GB" sz="2800" dirty="0">
                <a:solidFill>
                  <a:srgbClr val="365676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21885" y="5552327"/>
              <a:ext cx="42493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rgbClr val="365676"/>
                  </a:solidFill>
                </a:rPr>
                <a:t>Make the most of your time</a:t>
              </a:r>
              <a:endParaRPr lang="en-GB" sz="2800" dirty="0">
                <a:solidFill>
                  <a:srgbClr val="36567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1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3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377" y="136192"/>
            <a:ext cx="5500956" cy="1153857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Find out more…</a:t>
            </a:r>
            <a:endParaRPr lang="en-GB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807377" y="1221038"/>
            <a:ext cx="4227568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KUDOS</a:t>
            </a:r>
          </a:p>
          <a:p>
            <a:r>
              <a:rPr lang="en-GB" dirty="0" smtClean="0">
                <a:hlinkClick r:id="rId2"/>
              </a:rPr>
              <a:t>Kudos Website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How Kudos works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Test your research impact muscles</a:t>
            </a:r>
            <a:endParaRPr lang="en-GB" dirty="0" smtClean="0"/>
          </a:p>
          <a:p>
            <a:endParaRPr lang="en-GB" dirty="0"/>
          </a:p>
          <a:p>
            <a:r>
              <a:rPr lang="en-GB" b="1" dirty="0" err="1" smtClean="0"/>
              <a:t>ORCiD</a:t>
            </a:r>
            <a:endParaRPr lang="en-GB" b="1" dirty="0" smtClean="0"/>
          </a:p>
          <a:p>
            <a:r>
              <a:rPr lang="en-GB" dirty="0">
                <a:hlinkClick r:id="rId5"/>
              </a:rPr>
              <a:t>How </a:t>
            </a:r>
            <a:r>
              <a:rPr lang="en-GB" dirty="0" err="1">
                <a:hlinkClick r:id="rId5"/>
              </a:rPr>
              <a:t>ORCiD</a:t>
            </a:r>
            <a:r>
              <a:rPr lang="en-GB" dirty="0">
                <a:hlinkClick r:id="rId5"/>
              </a:rPr>
              <a:t> </a:t>
            </a:r>
            <a:r>
              <a:rPr lang="en-GB" dirty="0" smtClean="0">
                <a:hlinkClick r:id="rId5"/>
              </a:rPr>
              <a:t>works</a:t>
            </a:r>
            <a:endParaRPr lang="en-GB" b="1" dirty="0" smtClean="0"/>
          </a:p>
          <a:p>
            <a:r>
              <a:rPr lang="en-GB" dirty="0" err="1" smtClean="0">
                <a:hlinkClick r:id="rId6"/>
              </a:rPr>
              <a:t>ORCiD</a:t>
            </a:r>
            <a:r>
              <a:rPr lang="en-GB" dirty="0" smtClean="0">
                <a:hlinkClick r:id="rId6"/>
              </a:rPr>
              <a:t> Registration</a:t>
            </a:r>
            <a:endParaRPr lang="en-GB" dirty="0" smtClean="0"/>
          </a:p>
          <a:p>
            <a:r>
              <a:rPr lang="en-GB" dirty="0" err="1" smtClean="0">
                <a:hlinkClick r:id="rId6"/>
              </a:rPr>
              <a:t>ORCiD</a:t>
            </a:r>
            <a:r>
              <a:rPr lang="en-GB" dirty="0" smtClean="0">
                <a:hlinkClick r:id="rId6"/>
              </a:rPr>
              <a:t> Help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Everything else</a:t>
            </a:r>
          </a:p>
          <a:p>
            <a:r>
              <a:rPr lang="en-GB" dirty="0" smtClean="0">
                <a:hlinkClick r:id="rId7"/>
              </a:rPr>
              <a:t>Creative Commons</a:t>
            </a:r>
            <a:endParaRPr lang="en-GB" dirty="0" smtClean="0"/>
          </a:p>
          <a:p>
            <a:r>
              <a:rPr lang="en-GB" dirty="0">
                <a:hlinkClick r:id="rId8"/>
              </a:rPr>
              <a:t>Open </a:t>
            </a:r>
            <a:r>
              <a:rPr lang="en-GB" dirty="0" smtClean="0">
                <a:hlinkClick r:id="rId8"/>
              </a:rPr>
              <a:t>Access</a:t>
            </a:r>
            <a:endParaRPr lang="en-GB" dirty="0" smtClean="0"/>
          </a:p>
          <a:p>
            <a:r>
              <a:rPr lang="en-US" dirty="0">
                <a:hlinkClick r:id="rId9"/>
              </a:rPr>
              <a:t>Paywall: The Business of Scholarship </a:t>
            </a:r>
            <a:r>
              <a:rPr lang="en-US" dirty="0" smtClean="0">
                <a:hlinkClick r:id="rId9"/>
              </a:rPr>
              <a:t>Movie</a:t>
            </a:r>
            <a:endParaRPr lang="en-GB" dirty="0"/>
          </a:p>
          <a:p>
            <a:r>
              <a:rPr lang="en-GB" dirty="0" smtClean="0">
                <a:hlinkClick r:id="rId10"/>
              </a:rPr>
              <a:t>Scholarly Communications Blog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Find these slides at:</a:t>
            </a:r>
          </a:p>
          <a:p>
            <a:r>
              <a:rPr lang="en-GB" dirty="0">
                <a:hlinkClick r:id="rId11"/>
              </a:rPr>
              <a:t>https://kar.kent.ac.uk/72749</a:t>
            </a:r>
            <a:r>
              <a:rPr lang="en-GB" dirty="0" smtClean="0">
                <a:hlinkClick r:id="rId11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99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0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40230" y="812799"/>
            <a:ext cx="10508342" cy="3367315"/>
          </a:xfrm>
          <a:noFill/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en-GB" sz="4000" b="1" dirty="0"/>
          </a:p>
          <a:p>
            <a:pPr marL="0" indent="0" algn="ctr">
              <a:buNone/>
            </a:pPr>
            <a:r>
              <a:rPr lang="en-GB" sz="18500" dirty="0" smtClean="0"/>
              <a:t>“The single biggest problem with communication is the illusion that it has taken place”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 smtClean="0"/>
          </a:p>
          <a:p>
            <a:pPr marL="0" indent="0" algn="r">
              <a:buNone/>
            </a:pPr>
            <a:r>
              <a:rPr lang="en-GB" sz="6200" dirty="0" smtClean="0"/>
              <a:t>George Bernard Shaw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18000" t="-3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5878287" cy="6858000"/>
          </a:xfrm>
          <a:prstGeom prst="rect">
            <a:avLst/>
          </a:prstGeom>
          <a:solidFill>
            <a:srgbClr val="B2B83D"/>
          </a:solidFill>
          <a:ln>
            <a:solidFill>
              <a:srgbClr val="B2B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2514" y="183409"/>
            <a:ext cx="4546600" cy="1100818"/>
          </a:xfrm>
        </p:spPr>
        <p:txBody>
          <a:bodyPr>
            <a:normAutofit/>
          </a:bodyPr>
          <a:lstStyle/>
          <a:p>
            <a:r>
              <a:rPr lang="en-GB" b="1" dirty="0" smtClean="0"/>
              <a:t>Plan from the start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9105" y="1467636"/>
            <a:ext cx="51000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Schedule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Grant applications and budgeting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Know your audience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How and where to disseminate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Share the good, and the unexpected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Measuring success </a:t>
            </a:r>
          </a:p>
        </p:txBody>
      </p:sp>
    </p:spTree>
    <p:extLst>
      <p:ext uri="{BB962C8B-B14F-4D97-AF65-F5344CB8AC3E}">
        <p14:creationId xmlns:p14="http://schemas.microsoft.com/office/powerpoint/2010/main" val="4942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800" y="161926"/>
            <a:ext cx="3012428" cy="1325563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</a:rPr>
              <a:t>Audience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16203" r="14129" b="6441"/>
          <a:stretch/>
        </p:blipFill>
        <p:spPr>
          <a:xfrm>
            <a:off x="5806751" y="595086"/>
            <a:ext cx="5826236" cy="4169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86" y="1835832"/>
            <a:ext cx="47541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smtClean="0">
                <a:solidFill>
                  <a:schemeClr val="bg1"/>
                </a:solidFill>
              </a:rPr>
              <a:t>Who do you need to disseminate </a:t>
            </a:r>
          </a:p>
          <a:p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    your research to?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2"/>
            </a:pPr>
            <a:r>
              <a:rPr lang="en-GB" sz="2400" dirty="0" smtClean="0">
                <a:solidFill>
                  <a:schemeClr val="bg1"/>
                </a:solidFill>
              </a:rPr>
              <a:t>Why are they your intended </a:t>
            </a:r>
          </a:p>
          <a:p>
            <a:r>
              <a:rPr lang="en-GB" sz="2400" dirty="0">
                <a:solidFill>
                  <a:schemeClr val="bg1"/>
                </a:solidFill>
              </a:rPr>
              <a:t>  </a:t>
            </a:r>
            <a:r>
              <a:rPr lang="en-GB" sz="2400" dirty="0" smtClean="0">
                <a:solidFill>
                  <a:schemeClr val="bg1"/>
                </a:solidFill>
              </a:rPr>
              <a:t>     audience?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3"/>
            </a:pPr>
            <a:r>
              <a:rPr lang="en-GB" sz="2400" dirty="0" smtClean="0">
                <a:solidFill>
                  <a:schemeClr val="bg1"/>
                </a:solidFill>
              </a:rPr>
              <a:t>What do your audience groups need to know about?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8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05" y="345783"/>
            <a:ext cx="5065295" cy="1055688"/>
          </a:xfrm>
        </p:spPr>
        <p:txBody>
          <a:bodyPr/>
          <a:lstStyle/>
          <a:p>
            <a:r>
              <a:rPr lang="en-GB" b="1" dirty="0" smtClean="0"/>
              <a:t>What to disseminate?</a:t>
            </a:r>
            <a:endParaRPr lang="en-GB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2368" y="1738355"/>
            <a:ext cx="4965032" cy="47090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500" dirty="0" smtClean="0"/>
              <a:t>Journal articles</a:t>
            </a:r>
          </a:p>
          <a:p>
            <a:r>
              <a:rPr lang="en-GB" sz="2500" dirty="0" smtClean="0"/>
              <a:t>Conferences/workshops</a:t>
            </a:r>
          </a:p>
          <a:p>
            <a:r>
              <a:rPr lang="en-GB" sz="2500" dirty="0" smtClean="0"/>
              <a:t>Books</a:t>
            </a:r>
          </a:p>
          <a:p>
            <a:r>
              <a:rPr lang="en-GB" sz="2500" dirty="0" smtClean="0"/>
              <a:t>Pre-prints &amp; working papers</a:t>
            </a:r>
          </a:p>
          <a:p>
            <a:r>
              <a:rPr lang="en-GB" sz="2500" dirty="0" smtClean="0"/>
              <a:t>Non textual, non digital </a:t>
            </a:r>
          </a:p>
          <a:p>
            <a:r>
              <a:rPr lang="en-GB" sz="2500" dirty="0" smtClean="0"/>
              <a:t>Data</a:t>
            </a:r>
          </a:p>
          <a:p>
            <a:r>
              <a:rPr lang="en-GB" sz="2500" dirty="0" smtClean="0"/>
              <a:t>Media</a:t>
            </a:r>
          </a:p>
          <a:p>
            <a:r>
              <a:rPr lang="en-GB" sz="2500" dirty="0" smtClean="0"/>
              <a:t>Website</a:t>
            </a:r>
          </a:p>
          <a:p>
            <a:r>
              <a:rPr lang="en-GB" sz="2500" dirty="0" smtClean="0"/>
              <a:t>Social media</a:t>
            </a:r>
          </a:p>
          <a:p>
            <a:r>
              <a:rPr lang="en-GB" sz="2500" dirty="0" smtClean="0"/>
              <a:t>User specific? (e.g. arts, enterprise)</a:t>
            </a:r>
          </a:p>
          <a:p>
            <a:pPr marL="534987" lvl="1" indent="0">
              <a:buFont typeface="Arial" panose="020B0604020202020204" pitchFamily="34" charset="0"/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6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886325" y="2273024"/>
            <a:ext cx="4487780" cy="3514872"/>
          </a:xfrm>
        </p:spPr>
        <p:txBody>
          <a:bodyPr>
            <a:normAutofit/>
          </a:bodyPr>
          <a:lstStyle/>
          <a:p>
            <a:r>
              <a:rPr lang="en-GB" dirty="0" smtClean="0"/>
              <a:t>Are all stakeholder groups reached?</a:t>
            </a:r>
          </a:p>
          <a:p>
            <a:r>
              <a:rPr lang="en-GB" dirty="0" smtClean="0"/>
              <a:t>Is it behind a paywall?</a:t>
            </a:r>
          </a:p>
          <a:p>
            <a:r>
              <a:rPr lang="en-GB" dirty="0" smtClean="0"/>
              <a:t>Duration?</a:t>
            </a:r>
          </a:p>
          <a:p>
            <a:r>
              <a:rPr lang="en-GB" dirty="0" smtClean="0"/>
              <a:t>Institution or other repositories</a:t>
            </a:r>
          </a:p>
          <a:p>
            <a:r>
              <a:rPr lang="en-GB" dirty="0" smtClean="0"/>
              <a:t>Distinguish yourself…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86325" y="629025"/>
            <a:ext cx="7728286" cy="1325563"/>
          </a:xfrm>
        </p:spPr>
        <p:txBody>
          <a:bodyPr/>
          <a:lstStyle/>
          <a:p>
            <a:r>
              <a:rPr lang="en-GB" b="1" dirty="0" smtClean="0"/>
              <a:t>Where and why to disseminate?</a:t>
            </a:r>
            <a:endParaRPr lang="en-GB" b="1" dirty="0"/>
          </a:p>
        </p:txBody>
      </p:sp>
      <p:pic>
        <p:nvPicPr>
          <p:cNvPr id="3076" name="Picture 4" descr="Web, Map, Flat, Design, Pin, World, Travel, Gps, Loc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1" b="8725"/>
          <a:stretch/>
        </p:blipFill>
        <p:spPr bwMode="auto">
          <a:xfrm>
            <a:off x="5545621" y="2273024"/>
            <a:ext cx="6137979" cy="351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6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46692"/>
            <a:ext cx="12192000" cy="521130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8004" y="280448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 err="1" smtClean="0">
                <a:solidFill>
                  <a:srgbClr val="92D050"/>
                </a:solidFill>
              </a:rPr>
              <a:t>ORCiD</a:t>
            </a:r>
            <a:endParaRPr lang="en-GB" sz="6000" b="1" dirty="0">
              <a:solidFill>
                <a:srgbClr val="92D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0983" y="2477689"/>
            <a:ext cx="38901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 ORCID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iD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a 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persistent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identifier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that allows you to distinguish yourself by tying all your research together in one place.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5804" y="2293023"/>
            <a:ext cx="55209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What's an ORCID </a:t>
            </a:r>
            <a:r>
              <a:rPr lang="en-US" b="1" dirty="0" err="1"/>
              <a:t>iD</a:t>
            </a:r>
            <a:r>
              <a:rPr lang="en-US" b="1" dirty="0"/>
              <a:t> for?</a:t>
            </a:r>
          </a:p>
          <a:p>
            <a:r>
              <a:rPr lang="en-US" dirty="0"/>
              <a:t>Your unique ORCID </a:t>
            </a:r>
            <a:r>
              <a:rPr lang="en-US" dirty="0" err="1"/>
              <a:t>iD</a:t>
            </a:r>
            <a:r>
              <a:rPr lang="en-US" dirty="0"/>
              <a:t> will belong to you throughout your scholarly career. It's a persistent identifier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distinguish you from other researchers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consistent, reliable attribution of your work</a:t>
            </a:r>
          </a:p>
          <a:p>
            <a:endParaRPr lang="en-US" dirty="0" smtClean="0"/>
          </a:p>
          <a:p>
            <a:r>
              <a:rPr lang="en-US" b="1" dirty="0" smtClean="0"/>
              <a:t>You </a:t>
            </a:r>
            <a:r>
              <a:rPr lang="en-US" b="1" dirty="0"/>
              <a:t>can use it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collating existing research in one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submitting to journals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grant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professional society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linking with other identifiers and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displaying on your CV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 page, social media and more</a:t>
            </a:r>
          </a:p>
        </p:txBody>
      </p:sp>
      <p:sp>
        <p:nvSpPr>
          <p:cNvPr id="9" name="Rectangle 8"/>
          <p:cNvSpPr/>
          <p:nvPr/>
        </p:nvSpPr>
        <p:spPr>
          <a:xfrm>
            <a:off x="860983" y="5617010"/>
            <a:ext cx="4484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An example ORCID page: </a:t>
            </a:r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4A7194"/>
                </a:solidFill>
                <a:hlinkClick r:id="rId3"/>
              </a:rPr>
              <a:t>http</a:t>
            </a:r>
            <a:r>
              <a:rPr lang="en-US" dirty="0">
                <a:solidFill>
                  <a:srgbClr val="4A7194"/>
                </a:solidFill>
                <a:hlinkClick r:id="rId3"/>
              </a:rPr>
              <a:t>://orcid.org/0000-0002-1825-0097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6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910" y="661108"/>
            <a:ext cx="3558594" cy="1325563"/>
          </a:xfrm>
        </p:spPr>
        <p:txBody>
          <a:bodyPr>
            <a:normAutofit/>
          </a:bodyPr>
          <a:lstStyle/>
          <a:p>
            <a:r>
              <a:rPr lang="en-GB" sz="5400" b="1" dirty="0" smtClean="0"/>
              <a:t>Scheduling</a:t>
            </a:r>
            <a:endParaRPr lang="en-GB" sz="54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191910" y="2809617"/>
            <a:ext cx="4338539" cy="27384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/>
              <a:t>Deadlines?</a:t>
            </a:r>
          </a:p>
          <a:p>
            <a:r>
              <a:rPr lang="en-GB" sz="3200" dirty="0" smtClean="0"/>
              <a:t>During/post project?</a:t>
            </a:r>
          </a:p>
          <a:p>
            <a:r>
              <a:rPr lang="en-GB" sz="3200" dirty="0" smtClean="0"/>
              <a:t>Re-use content?</a:t>
            </a:r>
          </a:p>
          <a:p>
            <a:r>
              <a:rPr lang="en-GB" sz="3200" dirty="0" smtClean="0"/>
              <a:t>Plan to disseminate....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662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4" y="490765"/>
            <a:ext cx="6513095" cy="1325563"/>
          </a:xfrm>
        </p:spPr>
        <p:txBody>
          <a:bodyPr>
            <a:normAutofit/>
          </a:bodyPr>
          <a:lstStyle/>
          <a:p>
            <a:r>
              <a:rPr lang="en-GB" sz="4200" b="1" dirty="0" smtClean="0"/>
              <a:t>How to engage your audience</a:t>
            </a:r>
            <a:endParaRPr lang="en-GB" sz="4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70284" y="2266558"/>
            <a:ext cx="5273842" cy="39295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Experience</a:t>
            </a:r>
          </a:p>
          <a:p>
            <a:r>
              <a:rPr lang="en-GB" dirty="0" smtClean="0"/>
              <a:t>Networks</a:t>
            </a:r>
          </a:p>
          <a:p>
            <a:r>
              <a:rPr lang="en-GB" dirty="0" smtClean="0"/>
              <a:t>Direct Engagement</a:t>
            </a:r>
          </a:p>
          <a:p>
            <a:r>
              <a:rPr lang="en-GB" dirty="0" smtClean="0"/>
              <a:t>Maximising stakeholders reach</a:t>
            </a:r>
          </a:p>
          <a:p>
            <a:r>
              <a:rPr lang="en-GB" dirty="0" smtClean="0"/>
              <a:t>Institutional expertise</a:t>
            </a:r>
          </a:p>
          <a:p>
            <a:r>
              <a:rPr lang="en-GB" dirty="0" smtClean="0"/>
              <a:t>Skills/Training needs</a:t>
            </a:r>
          </a:p>
          <a:p>
            <a:r>
              <a:rPr lang="en-GB" dirty="0" smtClean="0"/>
              <a:t>Evidencing....</a:t>
            </a:r>
            <a:endParaRPr lang="en-GB" dirty="0"/>
          </a:p>
        </p:txBody>
      </p:sp>
      <p:pic>
        <p:nvPicPr>
          <p:cNvPr id="4098" name="Picture 2" descr="Tree, Share, Pieces Of The Puzzle, Silhouette, Togeth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8" t="6621" r="21864"/>
          <a:stretch/>
        </p:blipFill>
        <p:spPr bwMode="auto">
          <a:xfrm>
            <a:off x="6869921" y="1350673"/>
            <a:ext cx="4872899" cy="53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393</Words>
  <Application>Microsoft Office PowerPoint</Application>
  <PresentationFormat>Widescreen</PresentationFormat>
  <Paragraphs>113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Plan from the start</vt:lpstr>
      <vt:lpstr>Audience</vt:lpstr>
      <vt:lpstr>What to disseminate?</vt:lpstr>
      <vt:lpstr>Where and why to disseminate?</vt:lpstr>
      <vt:lpstr>ORCiD</vt:lpstr>
      <vt:lpstr>Scheduling</vt:lpstr>
      <vt:lpstr>How to engage your audience</vt:lpstr>
      <vt:lpstr>PowerPoint Presentation</vt:lpstr>
      <vt:lpstr>Find out more…</vt:lpstr>
    </vt:vector>
  </TitlesOfParts>
  <Company>University of Kent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Dissemination planning</dc:title>
  <dc:creator>Josie Caplehorne</dc:creator>
  <cp:lastModifiedBy>Josie Caplehorne</cp:lastModifiedBy>
  <cp:revision>44</cp:revision>
  <dcterms:created xsi:type="dcterms:W3CDTF">2019-02-22T09:24:25Z</dcterms:created>
  <dcterms:modified xsi:type="dcterms:W3CDTF">2019-02-25T10:24:37Z</dcterms:modified>
</cp:coreProperties>
</file>