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302" r:id="rId3"/>
    <p:sldId id="303" r:id="rId4"/>
    <p:sldId id="304" r:id="rId5"/>
    <p:sldId id="308" r:id="rId6"/>
    <p:sldId id="286" r:id="rId7"/>
    <p:sldId id="301" r:id="rId8"/>
    <p:sldId id="296" r:id="rId9"/>
    <p:sldId id="309" r:id="rId10"/>
    <p:sldId id="297" r:id="rId11"/>
    <p:sldId id="306" r:id="rId12"/>
    <p:sldId id="298" r:id="rId13"/>
    <p:sldId id="295" r:id="rId14"/>
    <p:sldId id="270" r:id="rId15"/>
    <p:sldId id="269" r:id="rId16"/>
    <p:sldId id="293" r:id="rId17"/>
    <p:sldId id="299" r:id="rId18"/>
    <p:sldId id="259" r:id="rId19"/>
    <p:sldId id="311" r:id="rId20"/>
    <p:sldId id="312" r:id="rId21"/>
    <p:sldId id="313" r:id="rId22"/>
    <p:sldId id="28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Ink Free" panose="03080402000500000000" pitchFamily="66"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0F9455-D946-4BF0-B3CE-6C56951A96EE}">
  <a:tblStyle styleId="{360F9455-D946-4BF0-B3CE-6C56951A96E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91" autoAdjust="0"/>
  </p:normalViewPr>
  <p:slideViewPr>
    <p:cSldViewPr snapToGrid="0">
      <p:cViewPr varScale="1">
        <p:scale>
          <a:sx n="96" d="100"/>
          <a:sy n="96" d="100"/>
        </p:scale>
        <p:origin x="106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m480\Dropbox\RA%20Job\PPI-PE\Number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m480\Dropbox\RA%20Job\PPI-PE\Numb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m480\Dropbox\RA%20Job\PPI-PE\Numbe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m480\Dropbox\RA%20Job\PPI-PE\Number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c:f>
              <c:strCache>
                <c:ptCount val="1"/>
                <c:pt idx="0">
                  <c:v>Category 1</c:v>
                </c:pt>
              </c:strCache>
            </c:strRef>
          </c:cat>
          <c:val>
            <c:numRef>
              <c:f>Sheet1!$B$2</c:f>
              <c:numCache>
                <c:formatCode>0%</c:formatCode>
                <c:ptCount val="1"/>
                <c:pt idx="0">
                  <c:v>0.1</c:v>
                </c:pt>
              </c:numCache>
            </c:numRef>
          </c:val>
          <c:extLst>
            <c:ext xmlns:c16="http://schemas.microsoft.com/office/drawing/2014/chart" uri="{C3380CC4-5D6E-409C-BE32-E72D297353CC}">
              <c16:uniqueId val="{00000000-7597-4510-842D-AFE7E29A4DB8}"/>
            </c:ext>
          </c:extLst>
        </c:ser>
        <c:ser>
          <c:idx val="1"/>
          <c:order val="1"/>
          <c:tx>
            <c:strRef>
              <c:f>Sheet1!$C$1</c:f>
              <c:strCache>
                <c:ptCount val="1"/>
                <c:pt idx="0">
                  <c:v>Series 2</c:v>
                </c:pt>
              </c:strCache>
            </c:strRef>
          </c:tx>
          <c:spPr>
            <a:solidFill>
              <a:schemeClr val="dk1">
                <a:tint val="55000"/>
              </a:schemeClr>
            </a:solidFill>
            <a:ln>
              <a:noFill/>
            </a:ln>
            <a:effectLst/>
          </c:spPr>
          <c:invertIfNegative val="0"/>
          <c:cat>
            <c:strRef>
              <c:f>Sheet1!$A$2</c:f>
              <c:strCache>
                <c:ptCount val="1"/>
                <c:pt idx="0">
                  <c:v>Category 1</c:v>
                </c:pt>
              </c:strCache>
            </c:strRef>
          </c:cat>
          <c:val>
            <c:numRef>
              <c:f>Sheet1!$C$2</c:f>
              <c:numCache>
                <c:formatCode>0%</c:formatCode>
                <c:ptCount val="1"/>
                <c:pt idx="0">
                  <c:v>0.17</c:v>
                </c:pt>
              </c:numCache>
            </c:numRef>
          </c:val>
          <c:extLst>
            <c:ext xmlns:c16="http://schemas.microsoft.com/office/drawing/2014/chart" uri="{C3380CC4-5D6E-409C-BE32-E72D297353CC}">
              <c16:uniqueId val="{00000001-7597-4510-842D-AFE7E29A4DB8}"/>
            </c:ext>
          </c:extLst>
        </c:ser>
        <c:ser>
          <c:idx val="2"/>
          <c:order val="2"/>
          <c:tx>
            <c:strRef>
              <c:f>Sheet1!$D$1</c:f>
              <c:strCache>
                <c:ptCount val="1"/>
                <c:pt idx="0">
                  <c:v>Series 3</c:v>
                </c:pt>
              </c:strCache>
            </c:strRef>
          </c:tx>
          <c:spPr>
            <a:solidFill>
              <a:schemeClr val="dk1">
                <a:tint val="75000"/>
              </a:schemeClr>
            </a:solidFill>
            <a:ln>
              <a:noFill/>
            </a:ln>
            <a:effectLst/>
          </c:spPr>
          <c:invertIfNegative val="0"/>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7597-4510-842D-AFE7E29A4DB8}"/>
            </c:ext>
          </c:extLst>
        </c:ser>
        <c:ser>
          <c:idx val="3"/>
          <c:order val="3"/>
          <c:tx>
            <c:strRef>
              <c:f>Sheet1!$E$1</c:f>
              <c:strCache>
                <c:ptCount val="1"/>
                <c:pt idx="0">
                  <c:v>Series 4</c:v>
                </c:pt>
              </c:strCache>
            </c:strRef>
          </c:tx>
          <c:spPr>
            <a:solidFill>
              <a:schemeClr val="dk1">
                <a:tint val="98500"/>
              </a:schemeClr>
            </a:solidFill>
            <a:ln>
              <a:noFill/>
            </a:ln>
            <a:effectLst/>
          </c:spPr>
          <c:invertIfNegative val="0"/>
          <c:cat>
            <c:strRef>
              <c:f>Sheet1!$A$2</c:f>
              <c:strCache>
                <c:ptCount val="1"/>
                <c:pt idx="0">
                  <c:v>Category 1</c:v>
                </c:pt>
              </c:strCache>
            </c:strRef>
          </c:cat>
          <c:val>
            <c:numRef>
              <c:f>Sheet1!$E$2</c:f>
              <c:numCache>
                <c:formatCode>0%</c:formatCode>
                <c:ptCount val="1"/>
                <c:pt idx="0">
                  <c:v>0.03</c:v>
                </c:pt>
              </c:numCache>
            </c:numRef>
          </c:val>
          <c:extLst>
            <c:ext xmlns:c16="http://schemas.microsoft.com/office/drawing/2014/chart" uri="{C3380CC4-5D6E-409C-BE32-E72D297353CC}">
              <c16:uniqueId val="{00000003-7597-4510-842D-AFE7E29A4DB8}"/>
            </c:ext>
          </c:extLst>
        </c:ser>
        <c:dLbls>
          <c:showLegendKey val="0"/>
          <c:showVal val="0"/>
          <c:showCatName val="0"/>
          <c:showSerName val="0"/>
          <c:showPercent val="0"/>
          <c:showBubbleSize val="0"/>
        </c:dLbls>
        <c:gapWidth val="150"/>
        <c:overlap val="100"/>
        <c:axId val="2135964696"/>
        <c:axId val="2140459960"/>
      </c:barChart>
      <c:catAx>
        <c:axId val="213596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459960"/>
        <c:crosses val="autoZero"/>
        <c:auto val="1"/>
        <c:lblAlgn val="ctr"/>
        <c:lblOffset val="100"/>
        <c:noMultiLvlLbl val="0"/>
      </c:catAx>
      <c:valAx>
        <c:axId val="2140459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5964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dPt>
            <c:idx val="0"/>
            <c:bubble3D val="0"/>
            <c:spPr>
              <a:solidFill>
                <a:schemeClr val="bg1">
                  <a:lumMod val="8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509-4DBD-B1F0-5A8499862F59}"/>
              </c:ext>
            </c:extLst>
          </c:dPt>
          <c:dPt>
            <c:idx val="1"/>
            <c:bubble3D val="0"/>
            <c:spPr>
              <a:solidFill>
                <a:schemeClr val="dk1">
                  <a:tint val="5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509-4DBD-B1F0-5A8499862F59}"/>
              </c:ext>
            </c:extLst>
          </c:dPt>
          <c:dPt>
            <c:idx val="2"/>
            <c:bubble3D val="0"/>
            <c:spPr>
              <a:solidFill>
                <a:schemeClr val="dk1">
                  <a:tint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509-4DBD-B1F0-5A8499862F59}"/>
              </c:ext>
            </c:extLst>
          </c:dPt>
          <c:dLbls>
            <c:dLbl>
              <c:idx val="0"/>
              <c:layout>
                <c:manualLayout>
                  <c:x val="5.4792074216241403E-2"/>
                  <c:y val="-9.0697966250290404E-2"/>
                </c:manualLayout>
              </c:layout>
              <c:tx>
                <c:rich>
                  <a:bodyPr/>
                  <a:lstStyle/>
                  <a:p>
                    <a:r>
                      <a:rPr lang="en-US"/>
                      <a:t>30 Students</a:t>
                    </a:r>
                    <a:endParaRPr lang="en-US" dirty="0"/>
                  </a:p>
                </c:rich>
              </c:tx>
              <c:showLegendKey val="0"/>
              <c:showVal val="1"/>
              <c:showCatName val="0"/>
              <c:showSerName val="0"/>
              <c:showPercent val="1"/>
              <c:showBubbleSize val="0"/>
              <c:extLst>
                <c:ext xmlns:c15="http://schemas.microsoft.com/office/drawing/2012/chart" uri="{CE6537A1-D6FC-4f65-9D91-7224C49458BB}">
                  <c15:layout>
                    <c:manualLayout>
                      <c:w val="0.27998671188078655"/>
                      <c:h val="0.19124314026489792"/>
                    </c:manualLayout>
                  </c15:layout>
                </c:ext>
                <c:ext xmlns:c16="http://schemas.microsoft.com/office/drawing/2014/chart" uri="{C3380CC4-5D6E-409C-BE32-E72D297353CC}">
                  <c16:uniqueId val="{00000001-1509-4DBD-B1F0-5A8499862F59}"/>
                </c:ext>
              </c:extLst>
            </c:dLbl>
            <c:dLbl>
              <c:idx val="1"/>
              <c:tx>
                <c:rich>
                  <a:bodyPr/>
                  <a:lstStyle/>
                  <a:p>
                    <a:r>
                      <a:rPr lang="en-US"/>
                      <a:t>4 PEs</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09-4DBD-B1F0-5A8499862F59}"/>
                </c:ext>
              </c:extLst>
            </c:dLbl>
            <c:dLbl>
              <c:idx val="2"/>
              <c:tx>
                <c:rich>
                  <a:bodyPr/>
                  <a:lstStyle/>
                  <a:p>
                    <a:r>
                      <a:rPr lang="en-US" baseline="0" dirty="0"/>
                      <a:t>7 PIs</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09-4DBD-B1F0-5A8499862F5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Sheet1!$CH$13:$CH$15</c:f>
              <c:strCache>
                <c:ptCount val="3"/>
                <c:pt idx="0">
                  <c:v>Students</c:v>
                </c:pt>
                <c:pt idx="1">
                  <c:v>PEs</c:v>
                </c:pt>
                <c:pt idx="2">
                  <c:v>PIs</c:v>
                </c:pt>
              </c:strCache>
            </c:strRef>
          </c:cat>
          <c:val>
            <c:numRef>
              <c:f>Sheet1!$CI$13:$CI$15</c:f>
              <c:numCache>
                <c:formatCode>0%</c:formatCode>
                <c:ptCount val="3"/>
                <c:pt idx="0">
                  <c:v>0.75609756097560998</c:v>
                </c:pt>
                <c:pt idx="1">
                  <c:v>9.7560975609756101E-2</c:v>
                </c:pt>
                <c:pt idx="2">
                  <c:v>0.146341463414634</c:v>
                </c:pt>
              </c:numCache>
            </c:numRef>
          </c:val>
          <c:extLst>
            <c:ext xmlns:c16="http://schemas.microsoft.com/office/drawing/2014/chart" uri="{C3380CC4-5D6E-409C-BE32-E72D297353CC}">
              <c16:uniqueId val="{00000006-1509-4DBD-B1F0-5A8499862F5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a:t>Change in PE Ratings</a:t>
            </a:r>
          </a:p>
        </c:rich>
      </c:tx>
      <c:layout>
        <c:manualLayout>
          <c:xMode val="edge"/>
          <c:yMode val="edge"/>
          <c:x val="0.23766169776405899"/>
          <c:y val="2.2929623993264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Sheet2!$B$37</c:f>
              <c:strCache>
                <c:ptCount val="1"/>
                <c:pt idx="0">
                  <c:v>Time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Sheet2!$A$38:$A$40</c:f>
              <c:strCache>
                <c:ptCount val="3"/>
                <c:pt idx="0">
                  <c:v>Cognitive Development</c:v>
                </c:pt>
                <c:pt idx="1">
                  <c:v>Reflective Development</c:v>
                </c:pt>
                <c:pt idx="2">
                  <c:v>Affective Development</c:v>
                </c:pt>
              </c:strCache>
            </c:strRef>
          </c:cat>
          <c:val>
            <c:numRef>
              <c:f>Sheet2!$B$38:$B$40</c:f>
              <c:numCache>
                <c:formatCode>0.00</c:formatCode>
                <c:ptCount val="3"/>
                <c:pt idx="0">
                  <c:v>6.6333333333333337</c:v>
                </c:pt>
                <c:pt idx="1">
                  <c:v>7.8</c:v>
                </c:pt>
                <c:pt idx="2">
                  <c:v>6.8666666666666663</c:v>
                </c:pt>
              </c:numCache>
            </c:numRef>
          </c:val>
          <c:extLst>
            <c:ext xmlns:c16="http://schemas.microsoft.com/office/drawing/2014/chart" uri="{C3380CC4-5D6E-409C-BE32-E72D297353CC}">
              <c16:uniqueId val="{00000000-B550-468E-A20C-0462CB73F651}"/>
            </c:ext>
          </c:extLst>
        </c:ser>
        <c:ser>
          <c:idx val="1"/>
          <c:order val="1"/>
          <c:tx>
            <c:strRef>
              <c:f>Sheet2!$C$37</c:f>
              <c:strCache>
                <c:ptCount val="1"/>
                <c:pt idx="0">
                  <c:v>Time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Sheet2!$A$38:$A$40</c:f>
              <c:strCache>
                <c:ptCount val="3"/>
                <c:pt idx="0">
                  <c:v>Cognitive Development</c:v>
                </c:pt>
                <c:pt idx="1">
                  <c:v>Reflective Development</c:v>
                </c:pt>
                <c:pt idx="2">
                  <c:v>Affective Development</c:v>
                </c:pt>
              </c:strCache>
            </c:strRef>
          </c:cat>
          <c:val>
            <c:numRef>
              <c:f>Sheet2!$C$38:$C$40</c:f>
              <c:numCache>
                <c:formatCode>0.00</c:formatCode>
                <c:ptCount val="3"/>
                <c:pt idx="0">
                  <c:v>7.9666666666666668</c:v>
                </c:pt>
                <c:pt idx="1">
                  <c:v>8.1</c:v>
                </c:pt>
                <c:pt idx="2">
                  <c:v>8.233333333333329</c:v>
                </c:pt>
              </c:numCache>
            </c:numRef>
          </c:val>
          <c:extLst>
            <c:ext xmlns:c16="http://schemas.microsoft.com/office/drawing/2014/chart" uri="{C3380CC4-5D6E-409C-BE32-E72D297353CC}">
              <c16:uniqueId val="{00000001-B550-468E-A20C-0462CB73F651}"/>
            </c:ext>
          </c:extLst>
        </c:ser>
        <c:dLbls>
          <c:showLegendKey val="0"/>
          <c:showVal val="0"/>
          <c:showCatName val="0"/>
          <c:showSerName val="0"/>
          <c:showPercent val="0"/>
          <c:showBubbleSize val="0"/>
        </c:dLbls>
        <c:gapWidth val="219"/>
        <c:overlap val="-27"/>
        <c:axId val="2062498488"/>
        <c:axId val="2062501976"/>
      </c:barChart>
      <c:catAx>
        <c:axId val="206249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501976"/>
        <c:crosses val="autoZero"/>
        <c:auto val="1"/>
        <c:lblAlgn val="ctr"/>
        <c:lblOffset val="100"/>
        <c:noMultiLvlLbl val="0"/>
      </c:catAx>
      <c:valAx>
        <c:axId val="2062501976"/>
        <c:scaling>
          <c:orientation val="minMax"/>
          <c:max val="10"/>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498488"/>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a:t>Change in Student Self-Ratings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Sheet2!$F$37</c:f>
              <c:strCache>
                <c:ptCount val="1"/>
                <c:pt idx="0">
                  <c:v>Time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Sheet2!$E$38:$E$42</c:f>
              <c:strCache>
                <c:ptCount val="5"/>
                <c:pt idx="0">
                  <c:v>Performance</c:v>
                </c:pt>
                <c:pt idx="1">
                  <c:v>Knowledge of theory</c:v>
                </c:pt>
                <c:pt idx="2">
                  <c:v>Confidence</c:v>
                </c:pt>
                <c:pt idx="3">
                  <c:v>Helpfulness of Reflection</c:v>
                </c:pt>
                <c:pt idx="4">
                  <c:v>Need to develop skills</c:v>
                </c:pt>
              </c:strCache>
            </c:strRef>
          </c:cat>
          <c:val>
            <c:numRef>
              <c:f>Sheet2!$F$38:$F$42</c:f>
              <c:numCache>
                <c:formatCode>0.00</c:formatCode>
                <c:ptCount val="5"/>
                <c:pt idx="0">
                  <c:v>6.533333333333335</c:v>
                </c:pt>
                <c:pt idx="1">
                  <c:v>6.4</c:v>
                </c:pt>
                <c:pt idx="2">
                  <c:v>6.4666666666666668</c:v>
                </c:pt>
                <c:pt idx="3">
                  <c:v>8.9333333333333336</c:v>
                </c:pt>
                <c:pt idx="4">
                  <c:v>6.166666666666667</c:v>
                </c:pt>
              </c:numCache>
            </c:numRef>
          </c:val>
          <c:extLst>
            <c:ext xmlns:c16="http://schemas.microsoft.com/office/drawing/2014/chart" uri="{C3380CC4-5D6E-409C-BE32-E72D297353CC}">
              <c16:uniqueId val="{00000000-F088-45AC-BCBD-DF6288C22DB7}"/>
            </c:ext>
          </c:extLst>
        </c:ser>
        <c:ser>
          <c:idx val="1"/>
          <c:order val="1"/>
          <c:tx>
            <c:strRef>
              <c:f>Sheet2!$G$37</c:f>
              <c:strCache>
                <c:ptCount val="1"/>
                <c:pt idx="0">
                  <c:v>Time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Sheet2!$E$38:$E$42</c:f>
              <c:strCache>
                <c:ptCount val="5"/>
                <c:pt idx="0">
                  <c:v>Performance</c:v>
                </c:pt>
                <c:pt idx="1">
                  <c:v>Knowledge of theory</c:v>
                </c:pt>
                <c:pt idx="2">
                  <c:v>Confidence</c:v>
                </c:pt>
                <c:pt idx="3">
                  <c:v>Helpfulness of Reflection</c:v>
                </c:pt>
                <c:pt idx="4">
                  <c:v>Need to develop skills</c:v>
                </c:pt>
              </c:strCache>
            </c:strRef>
          </c:cat>
          <c:val>
            <c:numRef>
              <c:f>Sheet2!$G$38:$G$42</c:f>
              <c:numCache>
                <c:formatCode>0.00</c:formatCode>
                <c:ptCount val="5"/>
                <c:pt idx="0">
                  <c:v>7.4814814814814818</c:v>
                </c:pt>
                <c:pt idx="1">
                  <c:v>7.9285714285714288</c:v>
                </c:pt>
                <c:pt idx="2">
                  <c:v>7.9285714285714288</c:v>
                </c:pt>
                <c:pt idx="3">
                  <c:v>9.1785714285714217</c:v>
                </c:pt>
                <c:pt idx="4">
                  <c:v>4.4444444444444446</c:v>
                </c:pt>
              </c:numCache>
            </c:numRef>
          </c:val>
          <c:extLst>
            <c:ext xmlns:c16="http://schemas.microsoft.com/office/drawing/2014/chart" uri="{C3380CC4-5D6E-409C-BE32-E72D297353CC}">
              <c16:uniqueId val="{00000001-F088-45AC-BCBD-DF6288C22DB7}"/>
            </c:ext>
          </c:extLst>
        </c:ser>
        <c:dLbls>
          <c:showLegendKey val="0"/>
          <c:showVal val="0"/>
          <c:showCatName val="0"/>
          <c:showSerName val="0"/>
          <c:showPercent val="0"/>
          <c:showBubbleSize val="0"/>
        </c:dLbls>
        <c:gapWidth val="219"/>
        <c:overlap val="-27"/>
        <c:axId val="2141494424"/>
        <c:axId val="2141490840"/>
      </c:barChart>
      <c:catAx>
        <c:axId val="214149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490840"/>
        <c:crosses val="autoZero"/>
        <c:auto val="1"/>
        <c:lblAlgn val="ctr"/>
        <c:lblOffset val="100"/>
        <c:noMultiLvlLbl val="0"/>
      </c:catAx>
      <c:valAx>
        <c:axId val="214149084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494424"/>
        <c:crosses val="autoZero"/>
        <c:crossBetween val="between"/>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a:t>Change in PI ratings</a:t>
            </a:r>
          </a:p>
        </c:rich>
      </c:tx>
      <c:layout>
        <c:manualLayout>
          <c:xMode val="edge"/>
          <c:yMode val="edge"/>
          <c:x val="0.37751524390243901"/>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546619934703297E-2"/>
          <c:y val="0.105441772439236"/>
          <c:w val="0.92268508738236998"/>
          <c:h val="0.53178098782292005"/>
        </c:manualLayout>
      </c:layout>
      <c:barChart>
        <c:barDir val="col"/>
        <c:grouping val="clustered"/>
        <c:varyColors val="0"/>
        <c:ser>
          <c:idx val="0"/>
          <c:order val="0"/>
          <c:tx>
            <c:strRef>
              <c:f>Sheet2!$J$37</c:f>
              <c:strCache>
                <c:ptCount val="1"/>
                <c:pt idx="0">
                  <c:v>Time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Sheet2!$I$38:$I$52</c:f>
              <c:strCache>
                <c:ptCount val="15"/>
                <c:pt idx="0">
                  <c:v>Introduction</c:v>
                </c:pt>
                <c:pt idx="1">
                  <c:v>Explanation for meeting</c:v>
                </c:pt>
                <c:pt idx="2">
                  <c:v>Explanation of agenda</c:v>
                </c:pt>
                <c:pt idx="3">
                  <c:v>Sticking to time</c:v>
                </c:pt>
                <c:pt idx="4">
                  <c:v>Listening to PI</c:v>
                </c:pt>
                <c:pt idx="5">
                  <c:v>Allowing for PI views</c:v>
                </c:pt>
                <c:pt idx="6">
                  <c:v>Understanding PI views</c:v>
                </c:pt>
                <c:pt idx="7">
                  <c:v>Look out for PI comfort</c:v>
                </c:pt>
                <c:pt idx="8">
                  <c:v>Treating PI with respect</c:v>
                </c:pt>
                <c:pt idx="9">
                  <c:v>Care for PI feelings</c:v>
                </c:pt>
                <c:pt idx="10">
                  <c:v>Asking relevant questions</c:v>
                </c:pt>
                <c:pt idx="11">
                  <c:v>Avoiding jargon</c:v>
                </c:pt>
                <c:pt idx="12">
                  <c:v>Preparedness for meeting</c:v>
                </c:pt>
                <c:pt idx="13">
                  <c:v>Ending the meeting</c:v>
                </c:pt>
                <c:pt idx="14">
                  <c:v>Confidence </c:v>
                </c:pt>
              </c:strCache>
            </c:strRef>
          </c:cat>
          <c:val>
            <c:numRef>
              <c:f>Sheet2!$J$38:$J$52</c:f>
              <c:numCache>
                <c:formatCode>0.0</c:formatCode>
                <c:ptCount val="15"/>
                <c:pt idx="0">
                  <c:v>4.096774193548387</c:v>
                </c:pt>
                <c:pt idx="1">
                  <c:v>3.967741935483871</c:v>
                </c:pt>
                <c:pt idx="2">
                  <c:v>3.7419354838709671</c:v>
                </c:pt>
                <c:pt idx="3">
                  <c:v>4.1290322580645142</c:v>
                </c:pt>
                <c:pt idx="4">
                  <c:v>4.419354838709677</c:v>
                </c:pt>
                <c:pt idx="5">
                  <c:v>4.5161290322580649</c:v>
                </c:pt>
                <c:pt idx="6">
                  <c:v>4.1333333333333337</c:v>
                </c:pt>
                <c:pt idx="7">
                  <c:v>3.838709677419355</c:v>
                </c:pt>
                <c:pt idx="8">
                  <c:v>4.666666666666667</c:v>
                </c:pt>
                <c:pt idx="9">
                  <c:v>4.3225806451612856</c:v>
                </c:pt>
                <c:pt idx="10">
                  <c:v>4.096774193548387</c:v>
                </c:pt>
                <c:pt idx="11">
                  <c:v>4.3225806451612856</c:v>
                </c:pt>
                <c:pt idx="12">
                  <c:v>4.1290322580645142</c:v>
                </c:pt>
                <c:pt idx="13">
                  <c:v>4.193548387096774</c:v>
                </c:pt>
                <c:pt idx="14">
                  <c:v>3.8064516129032242</c:v>
                </c:pt>
              </c:numCache>
            </c:numRef>
          </c:val>
          <c:extLst>
            <c:ext xmlns:c16="http://schemas.microsoft.com/office/drawing/2014/chart" uri="{C3380CC4-5D6E-409C-BE32-E72D297353CC}">
              <c16:uniqueId val="{00000000-A2B5-4653-9F6A-F4A52D4A9EFB}"/>
            </c:ext>
          </c:extLst>
        </c:ser>
        <c:ser>
          <c:idx val="1"/>
          <c:order val="1"/>
          <c:tx>
            <c:strRef>
              <c:f>Sheet2!$K$37</c:f>
              <c:strCache>
                <c:ptCount val="1"/>
                <c:pt idx="0">
                  <c:v>Time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Sheet2!$I$38:$I$52</c:f>
              <c:strCache>
                <c:ptCount val="15"/>
                <c:pt idx="0">
                  <c:v>Introduction</c:v>
                </c:pt>
                <c:pt idx="1">
                  <c:v>Explanation for meeting</c:v>
                </c:pt>
                <c:pt idx="2">
                  <c:v>Explanation of agenda</c:v>
                </c:pt>
                <c:pt idx="3">
                  <c:v>Sticking to time</c:v>
                </c:pt>
                <c:pt idx="4">
                  <c:v>Listening to PI</c:v>
                </c:pt>
                <c:pt idx="5">
                  <c:v>Allowing for PI views</c:v>
                </c:pt>
                <c:pt idx="6">
                  <c:v>Understanding PI views</c:v>
                </c:pt>
                <c:pt idx="7">
                  <c:v>Look out for PI comfort</c:v>
                </c:pt>
                <c:pt idx="8">
                  <c:v>Treating PI with respect</c:v>
                </c:pt>
                <c:pt idx="9">
                  <c:v>Care for PI feelings</c:v>
                </c:pt>
                <c:pt idx="10">
                  <c:v>Asking relevant questions</c:v>
                </c:pt>
                <c:pt idx="11">
                  <c:v>Avoiding jargon</c:v>
                </c:pt>
                <c:pt idx="12">
                  <c:v>Preparedness for meeting</c:v>
                </c:pt>
                <c:pt idx="13">
                  <c:v>Ending the meeting</c:v>
                </c:pt>
                <c:pt idx="14">
                  <c:v>Confidence </c:v>
                </c:pt>
              </c:strCache>
            </c:strRef>
          </c:cat>
          <c:val>
            <c:numRef>
              <c:f>Sheet2!$K$38:$K$52</c:f>
              <c:numCache>
                <c:formatCode>0.0</c:formatCode>
                <c:ptCount val="15"/>
                <c:pt idx="0">
                  <c:v>4.7586206896551726</c:v>
                </c:pt>
                <c:pt idx="1">
                  <c:v>4.4000000000000004</c:v>
                </c:pt>
                <c:pt idx="2">
                  <c:v>4.3666666666666663</c:v>
                </c:pt>
                <c:pt idx="3">
                  <c:v>4.5999999999999996</c:v>
                </c:pt>
                <c:pt idx="4">
                  <c:v>4.8</c:v>
                </c:pt>
                <c:pt idx="5">
                  <c:v>4.7666666666666666</c:v>
                </c:pt>
                <c:pt idx="6">
                  <c:v>4.5666666666666664</c:v>
                </c:pt>
                <c:pt idx="7">
                  <c:v>4.4814814814814818</c:v>
                </c:pt>
                <c:pt idx="8">
                  <c:v>4.833333333333333</c:v>
                </c:pt>
                <c:pt idx="9">
                  <c:v>4.7333333333333352</c:v>
                </c:pt>
                <c:pt idx="10">
                  <c:v>4.5</c:v>
                </c:pt>
                <c:pt idx="11">
                  <c:v>4.7333333333333352</c:v>
                </c:pt>
                <c:pt idx="12">
                  <c:v>4.5517241379310347</c:v>
                </c:pt>
                <c:pt idx="13">
                  <c:v>4.4333333333333371</c:v>
                </c:pt>
                <c:pt idx="14">
                  <c:v>4.4000000000000004</c:v>
                </c:pt>
              </c:numCache>
            </c:numRef>
          </c:val>
          <c:extLst>
            <c:ext xmlns:c16="http://schemas.microsoft.com/office/drawing/2014/chart" uri="{C3380CC4-5D6E-409C-BE32-E72D297353CC}">
              <c16:uniqueId val="{00000001-A2B5-4653-9F6A-F4A52D4A9EFB}"/>
            </c:ext>
          </c:extLst>
        </c:ser>
        <c:dLbls>
          <c:showLegendKey val="0"/>
          <c:showVal val="0"/>
          <c:showCatName val="0"/>
          <c:showSerName val="0"/>
          <c:showPercent val="0"/>
          <c:showBubbleSize val="0"/>
        </c:dLbls>
        <c:gapWidth val="219"/>
        <c:overlap val="-27"/>
        <c:axId val="2141388200"/>
        <c:axId val="2141384616"/>
      </c:barChart>
      <c:catAx>
        <c:axId val="214138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41384616"/>
        <c:crosses val="autoZero"/>
        <c:auto val="1"/>
        <c:lblAlgn val="ctr"/>
        <c:lblOffset val="100"/>
        <c:noMultiLvlLbl val="0"/>
      </c:catAx>
      <c:valAx>
        <c:axId val="2141384616"/>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388200"/>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0.14244</cdr:x>
      <cdr:y>0.18774</cdr:y>
    </cdr:from>
    <cdr:to>
      <cdr:x>0.2717</cdr:x>
      <cdr:y>0.35749</cdr:y>
    </cdr:to>
    <cdr:sp macro="" textlink="">
      <cdr:nvSpPr>
        <cdr:cNvPr id="3" name="Google Shape;313;p39"/>
        <cdr:cNvSpPr/>
      </cdr:nvSpPr>
      <cdr:spPr>
        <a:xfrm xmlns:a="http://schemas.openxmlformats.org/drawingml/2006/main">
          <a:off x="462216" y="552045"/>
          <a:ext cx="419466" cy="499154"/>
        </a:xfrm>
        <a:custGeom xmlns:a="http://schemas.openxmlformats.org/drawingml/2006/main">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xmlns:a="http://schemas.openxmlformats.org/drawingml/2006/main">
          <a:schemeClr val="tx1">
            <a:lumMod val="75000"/>
            <a:lumOff val="25000"/>
          </a:schemeClr>
        </a:solidFill>
        <a:ln xmlns:a="http://schemas.openxmlformats.org/drawingml/2006/main">
          <a:noFill/>
        </a:ln>
      </cdr:spPr>
      <cdr:txBody>
        <a:bodyPr xmlns:a="http://schemas.openxmlformats.org/drawingml/2006/main" spcFirstLastPara="1" wrap="square" lIns="91425" tIns="91425" rIns="91425" bIns="91425" anchor="ctr"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lvl="0" indent="0">
            <a:spcBef>
              <a:spcPts val="0"/>
            </a:spcBef>
            <a:spcAft>
              <a:spcPts val="0"/>
            </a:spcAft>
            <a:buNone/>
          </a:pPr>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0.04335</cdr:y>
    </cdr:from>
    <cdr:to>
      <cdr:x>0.08092</cdr:x>
      <cdr:y>0.72449</cdr:y>
    </cdr:to>
    <cdr:sp macro="" textlink="">
      <cdr:nvSpPr>
        <cdr:cNvPr id="2" name="TextBox 1"/>
        <cdr:cNvSpPr txBox="1"/>
      </cdr:nvSpPr>
      <cdr:spPr>
        <a:xfrm xmlns:a="http://schemas.openxmlformats.org/drawingml/2006/main">
          <a:off x="0" y="188485"/>
          <a:ext cx="674180" cy="2961643"/>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GB" sz="800" i="1" dirty="0">
              <a:solidFill>
                <a:schemeClr val="tx1">
                  <a:lumMod val="50000"/>
                  <a:lumOff val="50000"/>
                </a:schemeClr>
              </a:solidFill>
            </a:rPr>
            <a:t>Not at all well    Slightly     Somewhat     Fairly well    Very well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352794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9718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71921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929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872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948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0616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8707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61457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9001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5472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0845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050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11589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2757715" y="3865194"/>
            <a:ext cx="6075734" cy="1159800"/>
          </a:xfrm>
          <a:prstGeom prst="rect">
            <a:avLst/>
          </a:prstGeom>
        </p:spPr>
        <p:txBody>
          <a:bodyPr spcFirstLastPara="1" wrap="square" lIns="91425" tIns="91425" rIns="91425" bIns="91425" anchor="b" anchorCtr="0">
            <a:noAutofit/>
          </a:bodyPr>
          <a:lstStyle/>
          <a:p>
            <a:r>
              <a:rPr lang="en-GB" sz="4400" b="1" dirty="0"/>
              <a:t>Evaluation of service user-led role play feedback for social work students</a:t>
            </a:r>
            <a:br>
              <a:rPr lang="en-GB" sz="4400" b="1" dirty="0"/>
            </a:br>
            <a:br>
              <a:rPr lang="en-GB" sz="800" b="1" dirty="0"/>
            </a:br>
            <a:r>
              <a:rPr lang="en-GB" sz="1800" b="1" dirty="0"/>
              <a:t>Dr Eleni Skoura-Kirk, </a:t>
            </a:r>
            <a:r>
              <a:rPr lang="en-GB" sz="1800" dirty="0"/>
              <a:t>Lecturer in Social Work   </a:t>
            </a:r>
            <a:br>
              <a:rPr lang="en-GB" sz="1800" dirty="0"/>
            </a:br>
            <a:r>
              <a:rPr lang="en-GB" sz="1800" b="1" dirty="0"/>
              <a:t>Sarah Brown, </a:t>
            </a:r>
            <a:r>
              <a:rPr lang="en-GB" sz="1800" dirty="0"/>
              <a:t>Senior Lecturer in Social Work   </a:t>
            </a:r>
            <a:br>
              <a:rPr lang="en-GB" sz="1800" b="1" dirty="0"/>
            </a:br>
            <a:r>
              <a:rPr lang="en-GB" sz="1800" b="1" dirty="0"/>
              <a:t>Dr Rasa </a:t>
            </a:r>
            <a:r>
              <a:rPr lang="en-GB" sz="1800" b="1" dirty="0" err="1"/>
              <a:t>Mikelyte</a:t>
            </a:r>
            <a:r>
              <a:rPr lang="en-GB" sz="1800" b="1" dirty="0"/>
              <a:t>, </a:t>
            </a:r>
            <a:r>
              <a:rPr lang="en-GB" sz="1800" dirty="0"/>
              <a:t>Research Assistant - CHSS</a:t>
            </a:r>
            <a:endParaRPr lang="en-GB" dirty="0"/>
          </a:p>
        </p:txBody>
      </p:sp>
      <p:pic>
        <p:nvPicPr>
          <p:cNvPr id="8" name="Picture 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765306" y="-665588"/>
            <a:ext cx="2571750" cy="2571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777186" y="1626006"/>
            <a:ext cx="1554834" cy="1183442"/>
          </a:xfrm>
          <a:prstGeom prst="rect">
            <a:avLst/>
          </a:prstGeom>
        </p:spPr>
        <p:txBody>
          <a:bodyPr spcFirstLastPara="1" wrap="square" lIns="91425" tIns="91425" rIns="91425" bIns="91425" anchor="t" anchorCtr="0">
            <a:noAutofit/>
          </a:bodyPr>
          <a:lstStyle/>
          <a:p>
            <a:pPr marL="0" indent="0">
              <a:spcBef>
                <a:spcPts val="0"/>
              </a:spcBef>
              <a:buNone/>
            </a:pPr>
            <a:r>
              <a:rPr lang="en-US" sz="1800" b="1" dirty="0"/>
              <a:t>Students</a:t>
            </a:r>
          </a:p>
          <a:p>
            <a:pPr marL="0" indent="0">
              <a:spcBef>
                <a:spcPts val="0"/>
              </a:spcBef>
              <a:buNone/>
            </a:pPr>
            <a:r>
              <a:rPr lang="en-US" sz="1800" i="1" dirty="0"/>
              <a:t>Procedural &amp;</a:t>
            </a:r>
          </a:p>
          <a:p>
            <a:pPr marL="0" indent="0">
              <a:spcBef>
                <a:spcPts val="0"/>
              </a:spcBef>
              <a:buNone/>
            </a:pPr>
            <a:r>
              <a:rPr lang="en-US" sz="1800" i="1" dirty="0"/>
              <a:t>Explicit </a:t>
            </a:r>
          </a:p>
          <a:p>
            <a:pPr marL="0" indent="0">
              <a:spcBef>
                <a:spcPts val="0"/>
              </a:spcBef>
              <a:buNone/>
            </a:pPr>
            <a:r>
              <a:rPr lang="en-US" sz="1800" i="1" dirty="0"/>
              <a:t>Improvement</a:t>
            </a:r>
            <a:endParaRPr lang="en-US" sz="1800" dirty="0"/>
          </a:p>
        </p:txBody>
      </p:sp>
      <p:sp>
        <p:nvSpPr>
          <p:cNvPr id="113" name="Google Shape;113;p20"/>
          <p:cNvSpPr txBox="1">
            <a:spLocks noGrp="1"/>
          </p:cNvSpPr>
          <p:nvPr>
            <p:ph type="title"/>
          </p:nvPr>
        </p:nvSpPr>
        <p:spPr>
          <a:xfrm>
            <a:off x="421574" y="546397"/>
            <a:ext cx="6371112" cy="857400"/>
          </a:xfrm>
          <a:prstGeom prst="rect">
            <a:avLst/>
          </a:prstGeom>
        </p:spPr>
        <p:txBody>
          <a:bodyPr spcFirstLastPara="1" wrap="square" lIns="91425" tIns="91425" rIns="91425" bIns="91425" anchor="b" anchorCtr="0">
            <a:noAutofit/>
          </a:bodyPr>
          <a:lstStyle/>
          <a:p>
            <a:pPr lvl="0"/>
            <a:r>
              <a:rPr lang="en" sz="2800" dirty="0"/>
              <a:t>2. </a:t>
            </a:r>
            <a:r>
              <a:rPr lang="en" sz="4000" b="1" dirty="0"/>
              <a:t>Diverging emphases of  </a:t>
            </a:r>
            <a:br>
              <a:rPr lang="en" sz="4000" b="1" dirty="0"/>
            </a:br>
            <a:r>
              <a:rPr lang="en" sz="4000" b="1" dirty="0"/>
              <a:t>    what improved</a:t>
            </a:r>
            <a:endParaRPr sz="36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pic>
        <p:nvPicPr>
          <p:cNvPr id="7" name="Picture 6"/>
          <p:cNvPicPr>
            <a:picLocks noChangeAspect="1"/>
          </p:cNvPicPr>
          <p:nvPr/>
        </p:nvPicPr>
        <p:blipFill rotWithShape="1">
          <a:blip r:embed="rId3">
            <a:grayscl/>
            <a:extLst>
              <a:ext uri="{28A0092B-C50C-407E-A947-70E740481C1C}">
                <a14:useLocalDpi xmlns:a14="http://schemas.microsoft.com/office/drawing/2010/main" val="0"/>
              </a:ext>
            </a:extLst>
          </a:blip>
          <a:srcRect l="50792" t="68882" r="32310" b="9032"/>
          <a:stretch/>
        </p:blipFill>
        <p:spPr>
          <a:xfrm>
            <a:off x="3981928" y="3485605"/>
            <a:ext cx="1123703" cy="1210010"/>
          </a:xfrm>
          <a:prstGeom prst="rect">
            <a:avLst/>
          </a:prstGeom>
        </p:spPr>
      </p:pic>
      <p:pic>
        <p:nvPicPr>
          <p:cNvPr id="8" name="Picture 7"/>
          <p:cNvPicPr>
            <a:picLocks noChangeAspect="1"/>
          </p:cNvPicPr>
          <p:nvPr/>
        </p:nvPicPr>
        <p:blipFill rotWithShape="1">
          <a:blip r:embed="rId3">
            <a:grayscl/>
            <a:extLst>
              <a:ext uri="{28A0092B-C50C-407E-A947-70E740481C1C}">
                <a14:useLocalDpi xmlns:a14="http://schemas.microsoft.com/office/drawing/2010/main" val="0"/>
              </a:ext>
            </a:extLst>
          </a:blip>
          <a:srcRect l="4933" t="64766" r="77377" b="9144"/>
          <a:stretch/>
        </p:blipFill>
        <p:spPr>
          <a:xfrm>
            <a:off x="580671" y="3263227"/>
            <a:ext cx="1157002" cy="1405820"/>
          </a:xfrm>
          <a:prstGeom prst="rect">
            <a:avLst/>
          </a:prstGeom>
        </p:spPr>
      </p:pic>
      <p:pic>
        <p:nvPicPr>
          <p:cNvPr id="9" name="Picture 8"/>
          <p:cNvPicPr>
            <a:picLocks noChangeAspect="1"/>
          </p:cNvPicPr>
          <p:nvPr/>
        </p:nvPicPr>
        <p:blipFill rotWithShape="1">
          <a:blip r:embed="rId3">
            <a:grayscl/>
            <a:extLst>
              <a:ext uri="{28A0092B-C50C-407E-A947-70E740481C1C}">
                <a14:useLocalDpi xmlns:a14="http://schemas.microsoft.com/office/drawing/2010/main" val="0"/>
              </a:ext>
            </a:extLst>
          </a:blip>
          <a:srcRect l="73018" t="35384" r="6628" b="37662"/>
          <a:stretch/>
        </p:blipFill>
        <p:spPr>
          <a:xfrm>
            <a:off x="2612849" y="1582560"/>
            <a:ext cx="1164337" cy="1270335"/>
          </a:xfrm>
          <a:prstGeom prst="rect">
            <a:avLst/>
          </a:prstGeom>
        </p:spPr>
      </p:pic>
      <p:sp>
        <p:nvSpPr>
          <p:cNvPr id="10" name="Google Shape;112;p20"/>
          <p:cNvSpPr txBox="1">
            <a:spLocks noGrp="1"/>
          </p:cNvSpPr>
          <p:nvPr>
            <p:ph type="body" idx="1"/>
          </p:nvPr>
        </p:nvSpPr>
        <p:spPr>
          <a:xfrm>
            <a:off x="4967677" y="3485605"/>
            <a:ext cx="1634063" cy="1183442"/>
          </a:xfrm>
          <a:prstGeom prst="rect">
            <a:avLst/>
          </a:prstGeom>
        </p:spPr>
        <p:txBody>
          <a:bodyPr spcFirstLastPara="1" wrap="square" lIns="91425" tIns="91425" rIns="91425" bIns="91425" anchor="t" anchorCtr="0">
            <a:noAutofit/>
          </a:bodyPr>
          <a:lstStyle/>
          <a:p>
            <a:pPr marL="0" indent="0">
              <a:spcBef>
                <a:spcPts val="0"/>
              </a:spcBef>
              <a:buNone/>
            </a:pPr>
            <a:r>
              <a:rPr lang="en-US" sz="1800" b="1" dirty="0"/>
              <a:t>PIs</a:t>
            </a:r>
          </a:p>
          <a:p>
            <a:pPr marL="0" indent="0">
              <a:spcBef>
                <a:spcPts val="0"/>
              </a:spcBef>
              <a:buNone/>
            </a:pPr>
            <a:r>
              <a:rPr lang="en-US" sz="1800" i="1" dirty="0"/>
              <a:t>Relational &amp; Embodied</a:t>
            </a:r>
          </a:p>
          <a:p>
            <a:pPr marL="0" indent="0">
              <a:spcBef>
                <a:spcPts val="0"/>
              </a:spcBef>
              <a:buNone/>
            </a:pPr>
            <a:r>
              <a:rPr lang="en-US" sz="1800" i="1" dirty="0"/>
              <a:t>Improvement</a:t>
            </a:r>
            <a:endParaRPr lang="en-US" sz="1800" dirty="0"/>
          </a:p>
        </p:txBody>
      </p:sp>
      <p:sp>
        <p:nvSpPr>
          <p:cNvPr id="11" name="Google Shape;112;p20"/>
          <p:cNvSpPr txBox="1">
            <a:spLocks noGrp="1"/>
          </p:cNvSpPr>
          <p:nvPr>
            <p:ph type="body" idx="1"/>
          </p:nvPr>
        </p:nvSpPr>
        <p:spPr>
          <a:xfrm>
            <a:off x="1660919" y="3455144"/>
            <a:ext cx="2056102" cy="1183442"/>
          </a:xfrm>
          <a:prstGeom prst="rect">
            <a:avLst/>
          </a:prstGeom>
        </p:spPr>
        <p:txBody>
          <a:bodyPr spcFirstLastPara="1" wrap="square" lIns="91425" tIns="91425" rIns="91425" bIns="91425" anchor="t" anchorCtr="0">
            <a:noAutofit/>
          </a:bodyPr>
          <a:lstStyle/>
          <a:p>
            <a:pPr marL="0" indent="0">
              <a:spcBef>
                <a:spcPts val="0"/>
              </a:spcBef>
              <a:buNone/>
            </a:pPr>
            <a:r>
              <a:rPr lang="en-US" sz="1800" b="1" dirty="0"/>
              <a:t>PEs</a:t>
            </a:r>
          </a:p>
          <a:p>
            <a:pPr marL="0" indent="0">
              <a:spcBef>
                <a:spcPts val="0"/>
              </a:spcBef>
              <a:buNone/>
            </a:pPr>
            <a:r>
              <a:rPr lang="en-US" sz="1800" i="1" dirty="0"/>
              <a:t>Cognitive &amp; </a:t>
            </a:r>
          </a:p>
          <a:p>
            <a:pPr marL="0" indent="0">
              <a:spcBef>
                <a:spcPts val="0"/>
              </a:spcBef>
              <a:buNone/>
            </a:pPr>
            <a:r>
              <a:rPr lang="en-US" sz="1800" i="1" dirty="0"/>
              <a:t>Theory-to-Practice</a:t>
            </a:r>
          </a:p>
          <a:p>
            <a:pPr marL="0" indent="0">
              <a:spcBef>
                <a:spcPts val="0"/>
              </a:spcBef>
              <a:buNone/>
            </a:pPr>
            <a:r>
              <a:rPr lang="en-US" sz="1800" i="1" dirty="0"/>
              <a:t>Improvement</a:t>
            </a:r>
            <a:endParaRPr lang="en-US" sz="1800" dirty="0"/>
          </a:p>
        </p:txBody>
      </p:sp>
      <p:cxnSp>
        <p:nvCxnSpPr>
          <p:cNvPr id="5" name="Straight Arrow Connector 4"/>
          <p:cNvCxnSpPr/>
          <p:nvPr/>
        </p:nvCxnSpPr>
        <p:spPr>
          <a:xfrm flipH="1">
            <a:off x="1658801" y="2852895"/>
            <a:ext cx="823419" cy="541919"/>
          </a:xfrm>
          <a:prstGeom prst="straightConnector1">
            <a:avLst/>
          </a:prstGeom>
          <a:ln w="38100">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77186" y="2868991"/>
            <a:ext cx="545432" cy="616614"/>
          </a:xfrm>
          <a:prstGeom prst="straightConnector1">
            <a:avLst/>
          </a:prstGeom>
          <a:ln w="38100">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32639" y="3966137"/>
            <a:ext cx="1017263" cy="0"/>
          </a:xfrm>
          <a:prstGeom prst="straightConnector1">
            <a:avLst/>
          </a:prstGeom>
          <a:ln w="38100">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8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8" name="Picture 7"/>
          <p:cNvPicPr>
            <a:picLocks noChangeAspect="1"/>
          </p:cNvPicPr>
          <p:nvPr/>
        </p:nvPicPr>
        <p:blipFill rotWithShape="1">
          <a:blip r:embed="rId3">
            <a:grayscl/>
            <a:extLst>
              <a:ext uri="{28A0092B-C50C-407E-A947-70E740481C1C}">
                <a14:useLocalDpi xmlns:a14="http://schemas.microsoft.com/office/drawing/2010/main" val="0"/>
              </a:ext>
            </a:extLst>
          </a:blip>
          <a:srcRect l="4933" t="64766" r="77377" b="9144"/>
          <a:stretch/>
        </p:blipFill>
        <p:spPr>
          <a:xfrm>
            <a:off x="421574" y="3119448"/>
            <a:ext cx="570236" cy="692868"/>
          </a:xfrm>
          <a:prstGeom prst="rect">
            <a:avLst/>
          </a:prstGeom>
        </p:spPr>
      </p:pic>
      <p:sp>
        <p:nvSpPr>
          <p:cNvPr id="113" name="Google Shape;113;p20"/>
          <p:cNvSpPr txBox="1">
            <a:spLocks noGrp="1"/>
          </p:cNvSpPr>
          <p:nvPr>
            <p:ph type="title"/>
          </p:nvPr>
        </p:nvSpPr>
        <p:spPr>
          <a:xfrm>
            <a:off x="421574" y="558272"/>
            <a:ext cx="6371112" cy="857400"/>
          </a:xfrm>
          <a:prstGeom prst="rect">
            <a:avLst/>
          </a:prstGeom>
        </p:spPr>
        <p:txBody>
          <a:bodyPr spcFirstLastPara="1" wrap="square" lIns="91425" tIns="91425" rIns="91425" bIns="91425" anchor="b" anchorCtr="0">
            <a:noAutofit/>
          </a:bodyPr>
          <a:lstStyle/>
          <a:p>
            <a:pPr lvl="0"/>
            <a:r>
              <a:rPr lang="en" sz="2800" dirty="0"/>
              <a:t>2. </a:t>
            </a:r>
            <a:r>
              <a:rPr lang="en" sz="4000" b="1" dirty="0"/>
              <a:t>Diverging emphases of  </a:t>
            </a:r>
            <a:br>
              <a:rPr lang="en" sz="4000" b="1" dirty="0"/>
            </a:br>
            <a:r>
              <a:rPr lang="en" sz="4000" b="1" dirty="0"/>
              <a:t>    what improved</a:t>
            </a:r>
            <a:endParaRPr sz="36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pic>
        <p:nvPicPr>
          <p:cNvPr id="7" name="Picture 6"/>
          <p:cNvPicPr>
            <a:picLocks noChangeAspect="1"/>
          </p:cNvPicPr>
          <p:nvPr/>
        </p:nvPicPr>
        <p:blipFill rotWithShape="1">
          <a:blip r:embed="rId3">
            <a:grayscl/>
            <a:extLst>
              <a:ext uri="{28A0092B-C50C-407E-A947-70E740481C1C}">
                <a14:useLocalDpi xmlns:a14="http://schemas.microsoft.com/office/drawing/2010/main" val="0"/>
              </a:ext>
            </a:extLst>
          </a:blip>
          <a:srcRect l="50792" t="68882" r="32310" b="9032"/>
          <a:stretch/>
        </p:blipFill>
        <p:spPr>
          <a:xfrm>
            <a:off x="396231" y="4265065"/>
            <a:ext cx="559160" cy="602106"/>
          </a:xfrm>
          <a:prstGeom prst="rect">
            <a:avLst/>
          </a:prstGeom>
        </p:spPr>
      </p:pic>
      <p:pic>
        <p:nvPicPr>
          <p:cNvPr id="9" name="Picture 8"/>
          <p:cNvPicPr>
            <a:picLocks noChangeAspect="1"/>
          </p:cNvPicPr>
          <p:nvPr/>
        </p:nvPicPr>
        <p:blipFill rotWithShape="1">
          <a:blip r:embed="rId3">
            <a:grayscl/>
            <a:extLst>
              <a:ext uri="{28A0092B-C50C-407E-A947-70E740481C1C}">
                <a14:useLocalDpi xmlns:a14="http://schemas.microsoft.com/office/drawing/2010/main" val="0"/>
              </a:ext>
            </a:extLst>
          </a:blip>
          <a:srcRect l="73018" t="35384" r="6628" b="37662"/>
          <a:stretch/>
        </p:blipFill>
        <p:spPr>
          <a:xfrm>
            <a:off x="421573" y="1983092"/>
            <a:ext cx="533817" cy="58241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670292521"/>
              </p:ext>
            </p:extLst>
          </p:nvPr>
        </p:nvGraphicFramePr>
        <p:xfrm>
          <a:off x="318306" y="1554217"/>
          <a:ext cx="6583679" cy="3324078"/>
        </p:xfrm>
        <a:graphic>
          <a:graphicData uri="http://schemas.openxmlformats.org/drawingml/2006/table">
            <a:tbl>
              <a:tblPr bandRow="1">
                <a:tableStyleId>{9D7B26C5-4107-4FEC-AEDC-1716B250A1EF}</a:tableStyleId>
              </a:tblPr>
              <a:tblGrid>
                <a:gridCol w="6583679">
                  <a:extLst>
                    <a:ext uri="{9D8B030D-6E8A-4147-A177-3AD203B41FA5}">
                      <a16:colId xmlns:a16="http://schemas.microsoft.com/office/drawing/2014/main" val="3953980794"/>
                    </a:ext>
                  </a:extLst>
                </a:gridCol>
              </a:tblGrid>
              <a:tr h="384463">
                <a:tc>
                  <a:txBody>
                    <a:bodyPr/>
                    <a:lstStyle/>
                    <a:p>
                      <a:pPr marL="0" marR="0" lvl="0" indent="0" algn="l" defTabSz="914400" rtl="0" eaLnBrk="1" fontAlgn="auto" latinLnBrk="0" hangingPunct="1">
                        <a:lnSpc>
                          <a:spcPct val="100000"/>
                        </a:lnSpc>
                        <a:spcBef>
                          <a:spcPts val="0"/>
                        </a:spcBef>
                        <a:spcAft>
                          <a:spcPts val="0"/>
                        </a:spcAft>
                        <a:buClr>
                          <a:srgbClr val="B7B7B7"/>
                        </a:buClr>
                        <a:buSzPts val="1600"/>
                        <a:buFont typeface="Lato Light"/>
                        <a:buNone/>
                        <a:tabLst/>
                        <a:defRPr/>
                      </a:pPr>
                      <a:r>
                        <a:rPr kumimoji="0" lang="en-US" sz="1800" b="1" i="0" u="none" strike="noStrike" kern="0" cap="none" spc="0" normalizeH="0" baseline="0" noProof="0" dirty="0">
                          <a:ln>
                            <a:noFill/>
                          </a:ln>
                          <a:solidFill>
                            <a:srgbClr val="666666"/>
                          </a:solidFill>
                          <a:effectLst/>
                          <a:uLnTx/>
                          <a:uFillTx/>
                          <a:latin typeface="Lato Light"/>
                          <a:sym typeface="Lato Light"/>
                        </a:rPr>
                        <a:t>Students: </a:t>
                      </a:r>
                      <a:r>
                        <a:rPr kumimoji="0" lang="en-US" sz="1800" b="0" i="1" u="none" strike="noStrike" kern="0" cap="none" spc="0" normalizeH="0" baseline="0" noProof="0" dirty="0">
                          <a:ln>
                            <a:noFill/>
                          </a:ln>
                          <a:solidFill>
                            <a:srgbClr val="666666"/>
                          </a:solidFill>
                          <a:effectLst/>
                          <a:uLnTx/>
                          <a:uFillTx/>
                          <a:latin typeface="Lato Light"/>
                          <a:sym typeface="Lato Light"/>
                        </a:rPr>
                        <a:t>Procedural &amp; Explicit Improvement</a:t>
                      </a:r>
                      <a:endParaRPr lang="en-GB" dirty="0"/>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356636004"/>
                  </a:ext>
                </a:extLst>
              </a:tr>
              <a:tr h="722727">
                <a:tc>
                  <a:txBody>
                    <a:bodyPr/>
                    <a:lstStyle/>
                    <a:p>
                      <a:endParaRPr lang="en-GB" dirty="0"/>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4213362121"/>
                  </a:ext>
                </a:extLst>
              </a:tr>
              <a:tr h="384463">
                <a:tc>
                  <a:txBody>
                    <a:bodyPr/>
                    <a:lstStyle/>
                    <a:p>
                      <a:pPr marL="0" marR="0" lvl="0" indent="0" algn="l" defTabSz="914400" rtl="0" eaLnBrk="1" fontAlgn="auto" latinLnBrk="0" hangingPunct="1">
                        <a:lnSpc>
                          <a:spcPct val="100000"/>
                        </a:lnSpc>
                        <a:spcBef>
                          <a:spcPts val="0"/>
                        </a:spcBef>
                        <a:spcAft>
                          <a:spcPts val="0"/>
                        </a:spcAft>
                        <a:buClr>
                          <a:srgbClr val="B7B7B7"/>
                        </a:buClr>
                        <a:buSzPts val="1600"/>
                        <a:buFont typeface="Lato Light"/>
                        <a:buNone/>
                        <a:tabLst/>
                        <a:defRPr/>
                      </a:pPr>
                      <a:r>
                        <a:rPr kumimoji="0" lang="en-US" sz="1800" b="1" i="0" u="none" strike="noStrike" kern="0" cap="none" spc="0" normalizeH="0" baseline="0" noProof="0" dirty="0">
                          <a:ln>
                            <a:noFill/>
                          </a:ln>
                          <a:solidFill>
                            <a:srgbClr val="666666"/>
                          </a:solidFill>
                          <a:effectLst/>
                          <a:uLnTx/>
                          <a:uFillTx/>
                          <a:latin typeface="Lato Light"/>
                          <a:sym typeface="Lato Light"/>
                        </a:rPr>
                        <a:t>PEs: </a:t>
                      </a:r>
                      <a:r>
                        <a:rPr kumimoji="0" lang="en-US" sz="1800" b="0" i="1" u="none" strike="noStrike" kern="0" cap="none" spc="0" normalizeH="0" baseline="0" noProof="0" dirty="0">
                          <a:ln>
                            <a:noFill/>
                          </a:ln>
                          <a:solidFill>
                            <a:srgbClr val="666666"/>
                          </a:solidFill>
                          <a:effectLst/>
                          <a:uLnTx/>
                          <a:uFillTx/>
                          <a:latin typeface="Lato Light"/>
                          <a:sym typeface="Lato Light"/>
                        </a:rPr>
                        <a:t>Cognitive &amp; Theory-to-Practice Improvement</a:t>
                      </a:r>
                      <a:endParaRPr kumimoji="0" lang="en-US" sz="1800" b="0" i="0" u="none" strike="noStrike" kern="0" cap="none" spc="0" normalizeH="0" baseline="0" noProof="0" dirty="0">
                        <a:ln>
                          <a:noFill/>
                        </a:ln>
                        <a:solidFill>
                          <a:srgbClr val="666666"/>
                        </a:solidFill>
                        <a:effectLst/>
                        <a:uLnTx/>
                        <a:uFillTx/>
                        <a:latin typeface="Lato Light"/>
                        <a:sym typeface="Lato Light"/>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764263911"/>
                  </a:ext>
                </a:extLst>
              </a:tr>
              <a:tr h="802614">
                <a:tc>
                  <a:txBody>
                    <a:bodyPr/>
                    <a:lstStyle/>
                    <a:p>
                      <a:endParaRPr lang="en-GB" dirty="0"/>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4041036872"/>
                  </a:ext>
                </a:extLst>
              </a:tr>
              <a:tr h="384463">
                <a:tc>
                  <a:txBody>
                    <a:bodyPr/>
                    <a:lstStyle/>
                    <a:p>
                      <a:pPr marL="0" marR="0" lvl="0" indent="0" algn="l" defTabSz="914400" rtl="0" eaLnBrk="1" fontAlgn="auto" latinLnBrk="0" hangingPunct="1">
                        <a:lnSpc>
                          <a:spcPct val="100000"/>
                        </a:lnSpc>
                        <a:spcBef>
                          <a:spcPts val="0"/>
                        </a:spcBef>
                        <a:spcAft>
                          <a:spcPts val="0"/>
                        </a:spcAft>
                        <a:buClr>
                          <a:srgbClr val="B7B7B7"/>
                        </a:buClr>
                        <a:buSzPts val="1600"/>
                        <a:buFont typeface="Lato Light"/>
                        <a:buNone/>
                        <a:tabLst/>
                        <a:defRPr/>
                      </a:pPr>
                      <a:r>
                        <a:rPr kumimoji="0" lang="en-US" sz="1800" b="1" i="0" u="none" strike="noStrike" kern="0" cap="none" spc="0" normalizeH="0" baseline="0" noProof="0" dirty="0">
                          <a:ln>
                            <a:noFill/>
                          </a:ln>
                          <a:solidFill>
                            <a:srgbClr val="666666"/>
                          </a:solidFill>
                          <a:effectLst/>
                          <a:uLnTx/>
                          <a:uFillTx/>
                          <a:latin typeface="Lato Light"/>
                          <a:sym typeface="Lato Light"/>
                        </a:rPr>
                        <a:t>PIs: </a:t>
                      </a:r>
                      <a:r>
                        <a:rPr kumimoji="0" lang="en-US" sz="1800" b="0" i="1" u="none" strike="noStrike" kern="0" cap="none" spc="0" normalizeH="0" baseline="0" noProof="0" dirty="0">
                          <a:ln>
                            <a:noFill/>
                          </a:ln>
                          <a:solidFill>
                            <a:srgbClr val="666666"/>
                          </a:solidFill>
                          <a:effectLst/>
                          <a:uLnTx/>
                          <a:uFillTx/>
                          <a:latin typeface="Lato Light"/>
                          <a:sym typeface="Lato Light"/>
                        </a:rPr>
                        <a:t>Relational &amp; Embodied Improvement</a:t>
                      </a:r>
                      <a:endParaRPr kumimoji="0" lang="en-US" sz="1800" b="0" i="0" u="none" strike="noStrike" kern="0" cap="none" spc="0" normalizeH="0" baseline="0" noProof="0" dirty="0">
                        <a:ln>
                          <a:noFill/>
                        </a:ln>
                        <a:solidFill>
                          <a:srgbClr val="666666"/>
                        </a:solidFill>
                        <a:effectLst/>
                        <a:uLnTx/>
                        <a:uFillTx/>
                        <a:latin typeface="Lato Light"/>
                        <a:sym typeface="Lato Light"/>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781752634"/>
                  </a:ext>
                </a:extLst>
              </a:tr>
              <a:tr h="645348">
                <a:tc>
                  <a:txBody>
                    <a:bodyPr/>
                    <a:lstStyle/>
                    <a:p>
                      <a:endParaRPr lang="en-GB" dirty="0"/>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2988366912"/>
                  </a:ext>
                </a:extLst>
              </a:tr>
            </a:tbl>
          </a:graphicData>
        </a:graphic>
      </p:graphicFrame>
      <p:sp>
        <p:nvSpPr>
          <p:cNvPr id="14" name="Google Shape;112;p20"/>
          <p:cNvSpPr txBox="1">
            <a:spLocks/>
          </p:cNvSpPr>
          <p:nvPr/>
        </p:nvSpPr>
        <p:spPr>
          <a:xfrm>
            <a:off x="1124671" y="1865575"/>
            <a:ext cx="5874073" cy="743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600"/>
              </a:spcBef>
              <a:buClr>
                <a:srgbClr val="B7B7B7"/>
              </a:buClr>
              <a:buSzPts val="1600"/>
            </a:pPr>
            <a:r>
              <a:rPr lang="en-GB" i="1" dirty="0">
                <a:latin typeface="Lato Light"/>
              </a:rPr>
              <a:t>“I ensured that I was: summarising, reflecting, using minimal encouragers, showing empathy, used empowering speech and my body language was open” </a:t>
            </a:r>
            <a:r>
              <a:rPr lang="en-GB" sz="1200" dirty="0">
                <a:latin typeface="Lato Light"/>
              </a:rPr>
              <a:t>(S24)</a:t>
            </a:r>
            <a:endParaRPr lang="en-US" dirty="0">
              <a:solidFill>
                <a:srgbClr val="666666"/>
              </a:solidFill>
              <a:latin typeface="Lato Light"/>
              <a:sym typeface="Lato Light"/>
            </a:endParaRPr>
          </a:p>
        </p:txBody>
      </p:sp>
      <p:sp>
        <p:nvSpPr>
          <p:cNvPr id="15" name="Google Shape;112;p20"/>
          <p:cNvSpPr txBox="1">
            <a:spLocks/>
          </p:cNvSpPr>
          <p:nvPr/>
        </p:nvSpPr>
        <p:spPr>
          <a:xfrm>
            <a:off x="1101680" y="3030578"/>
            <a:ext cx="5901463" cy="8894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GB" i="1" dirty="0">
                <a:solidFill>
                  <a:schemeClr val="tx1"/>
                </a:solidFill>
                <a:latin typeface="Lato Light"/>
              </a:rPr>
              <a:t>“</a:t>
            </a:r>
            <a:r>
              <a:rPr lang="en-GB" i="1" dirty="0">
                <a:latin typeface="Lato Light"/>
              </a:rPr>
              <a:t>More discussion about theories used – strengths-based, Active listening and paraphrasing, Narrative theory, Ecological Theory, Systems Theory and even Solution-focussed” </a:t>
            </a:r>
            <a:r>
              <a:rPr lang="en-GB" sz="1200" dirty="0">
                <a:latin typeface="Lato Light"/>
              </a:rPr>
              <a:t>(E01)</a:t>
            </a:r>
            <a:endParaRPr lang="en-GB" sz="1200" dirty="0">
              <a:solidFill>
                <a:schemeClr val="tx1"/>
              </a:solidFill>
              <a:latin typeface="Lato Light"/>
            </a:endParaRPr>
          </a:p>
        </p:txBody>
      </p:sp>
      <p:sp>
        <p:nvSpPr>
          <p:cNvPr id="17" name="Google Shape;112;p20"/>
          <p:cNvSpPr txBox="1">
            <a:spLocks/>
          </p:cNvSpPr>
          <p:nvPr/>
        </p:nvSpPr>
        <p:spPr>
          <a:xfrm>
            <a:off x="1140065" y="4253236"/>
            <a:ext cx="5774014" cy="6021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i="1" dirty="0">
                <a:latin typeface="Lato Light"/>
              </a:rPr>
              <a:t>“Student was very engaged and completely interested in and focused on what I was saying” </a:t>
            </a:r>
            <a:r>
              <a:rPr lang="en-GB" sz="1200" dirty="0">
                <a:latin typeface="Lato Light"/>
              </a:rPr>
              <a:t>(P03)</a:t>
            </a:r>
          </a:p>
        </p:txBody>
      </p:sp>
    </p:spTree>
    <p:extLst>
      <p:ext uri="{BB962C8B-B14F-4D97-AF65-F5344CB8AC3E}">
        <p14:creationId xmlns:p14="http://schemas.microsoft.com/office/powerpoint/2010/main" val="12007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4"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Google Shape;124;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sp>
        <p:nvSpPr>
          <p:cNvPr id="11" name="Google Shape;113;p20"/>
          <p:cNvSpPr txBox="1">
            <a:spLocks noGrp="1"/>
          </p:cNvSpPr>
          <p:nvPr>
            <p:ph type="title"/>
          </p:nvPr>
        </p:nvSpPr>
        <p:spPr>
          <a:xfrm>
            <a:off x="457200" y="489993"/>
            <a:ext cx="6679870" cy="857400"/>
          </a:xfrm>
          <a:prstGeom prst="rect">
            <a:avLst/>
          </a:prstGeom>
        </p:spPr>
        <p:txBody>
          <a:bodyPr spcFirstLastPara="1" wrap="square" lIns="91425" tIns="91425" rIns="91425" bIns="91425" anchor="b" anchorCtr="0">
            <a:noAutofit/>
          </a:bodyPr>
          <a:lstStyle/>
          <a:p>
            <a:pPr lvl="0"/>
            <a:r>
              <a:rPr lang="en" sz="2400" dirty="0"/>
              <a:t>3. </a:t>
            </a:r>
            <a:r>
              <a:rPr lang="en" sz="3600" b="1" dirty="0"/>
              <a:t>Competing ideas on what </a:t>
            </a:r>
            <a:br>
              <a:rPr lang="en" sz="3600" b="1" dirty="0"/>
            </a:br>
            <a:r>
              <a:rPr lang="en" sz="3600" b="1" dirty="0"/>
              <a:t>    improvement is desired</a:t>
            </a:r>
            <a:endParaRPr sz="3600" b="1" dirty="0"/>
          </a:p>
        </p:txBody>
      </p:sp>
      <p:sp>
        <p:nvSpPr>
          <p:cNvPr id="18" name="Google Shape;121;p21"/>
          <p:cNvSpPr txBox="1">
            <a:spLocks noGrp="1"/>
          </p:cNvSpPr>
          <p:nvPr>
            <p:ph type="body" idx="1"/>
          </p:nvPr>
        </p:nvSpPr>
        <p:spPr>
          <a:xfrm>
            <a:off x="145357" y="2241620"/>
            <a:ext cx="1922930" cy="2481059"/>
          </a:xfrm>
          <a:prstGeom prst="roundRect">
            <a:avLst/>
          </a:prstGeom>
          <a:ln>
            <a:solidFill>
              <a:schemeClr val="tx1">
                <a:lumMod val="50000"/>
                <a:lumOff val="50000"/>
              </a:schemeClr>
            </a:solidFill>
          </a:ln>
        </p:spPr>
        <p:txBody>
          <a:bodyPr spcFirstLastPara="1" wrap="square" lIns="91425" tIns="91425" rIns="91425" bIns="91425" anchor="t" anchorCtr="0">
            <a:noAutofit/>
          </a:bodyPr>
          <a:lstStyle/>
          <a:p>
            <a:pPr marL="0" lvl="0" indent="0" rtl="0">
              <a:spcBef>
                <a:spcPts val="600"/>
              </a:spcBef>
              <a:spcAft>
                <a:spcPts val="0"/>
              </a:spcAft>
              <a:buNone/>
            </a:pPr>
            <a:r>
              <a:rPr lang="en-GB" sz="1600" b="1" dirty="0"/>
              <a:t>Students</a:t>
            </a:r>
          </a:p>
          <a:p>
            <a:pPr marL="0" lvl="0" indent="0" algn="ctr">
              <a:buNone/>
            </a:pPr>
            <a:r>
              <a:rPr lang="en-GB" sz="1500" i="1" dirty="0"/>
              <a:t>“I probably attempted to problem solve too early, rather than establishing a relationship/rapport with the service user” </a:t>
            </a:r>
            <a:r>
              <a:rPr lang="en-GB" sz="1100" i="1" dirty="0"/>
              <a:t>(S27)</a:t>
            </a:r>
            <a:endParaRPr lang="en-GB" sz="1400" b="1" i="1" dirty="0"/>
          </a:p>
          <a:p>
            <a:pPr marL="0" lvl="0" indent="0" rtl="0">
              <a:spcBef>
                <a:spcPts val="600"/>
              </a:spcBef>
              <a:spcAft>
                <a:spcPts val="0"/>
              </a:spcAft>
              <a:buNone/>
            </a:pPr>
            <a:endParaRPr lang="en-GB" sz="1600" b="1" dirty="0"/>
          </a:p>
        </p:txBody>
      </p:sp>
      <p:sp>
        <p:nvSpPr>
          <p:cNvPr id="21" name="Google Shape;121;p21"/>
          <p:cNvSpPr txBox="1">
            <a:spLocks noGrp="1"/>
          </p:cNvSpPr>
          <p:nvPr>
            <p:ph type="body" idx="1"/>
          </p:nvPr>
        </p:nvSpPr>
        <p:spPr>
          <a:xfrm>
            <a:off x="2351331" y="1331247"/>
            <a:ext cx="2038875" cy="463259"/>
          </a:xfrm>
          <a:prstGeom prst="roundRect">
            <a:avLst/>
          </a:prstGeom>
          <a:ln>
            <a:solidFill>
              <a:schemeClr val="tx1">
                <a:lumMod val="50000"/>
                <a:lumOff val="50000"/>
              </a:schemeClr>
            </a:solidFill>
          </a:ln>
        </p:spPr>
        <p:txBody>
          <a:bodyPr spcFirstLastPara="1" wrap="square" lIns="91425" tIns="91425" rIns="91425" bIns="91425" anchor="t" anchorCtr="0">
            <a:noAutofit/>
          </a:bodyPr>
          <a:lstStyle/>
          <a:p>
            <a:pPr marL="0" lvl="0" indent="0" algn="ctr">
              <a:spcBef>
                <a:spcPts val="0"/>
              </a:spcBef>
              <a:buSzPts val="1600"/>
              <a:buNone/>
            </a:pPr>
            <a:r>
              <a:rPr lang="en-US" sz="1600" b="1" dirty="0">
                <a:latin typeface="Arial"/>
                <a:cs typeface="Arial"/>
                <a:sym typeface="Arial"/>
              </a:rPr>
              <a:t>Problem-Solving</a:t>
            </a:r>
          </a:p>
        </p:txBody>
      </p:sp>
      <p:sp>
        <p:nvSpPr>
          <p:cNvPr id="22" name="Google Shape;121;p21"/>
          <p:cNvSpPr txBox="1">
            <a:spLocks noGrp="1"/>
          </p:cNvSpPr>
          <p:nvPr>
            <p:ph type="body" idx="1"/>
          </p:nvPr>
        </p:nvSpPr>
        <p:spPr>
          <a:xfrm>
            <a:off x="2116667" y="2201333"/>
            <a:ext cx="2516909" cy="2840182"/>
          </a:xfrm>
          <a:prstGeom prst="roundRect">
            <a:avLst/>
          </a:prstGeom>
          <a:ln>
            <a:solidFill>
              <a:schemeClr val="tx1">
                <a:lumMod val="50000"/>
                <a:lumOff val="50000"/>
              </a:schemeClr>
            </a:solidFill>
          </a:ln>
        </p:spPr>
        <p:txBody>
          <a:bodyPr spcFirstLastPara="1" wrap="square" lIns="91425" tIns="91425" rIns="91425" bIns="91425" anchor="t" anchorCtr="0">
            <a:noAutofit/>
          </a:bodyPr>
          <a:lstStyle/>
          <a:p>
            <a:pPr marL="0" lvl="0" indent="0" rtl="0">
              <a:spcBef>
                <a:spcPts val="600"/>
              </a:spcBef>
              <a:spcAft>
                <a:spcPts val="0"/>
              </a:spcAft>
              <a:buNone/>
            </a:pPr>
            <a:r>
              <a:rPr lang="en-GB" sz="1600" b="1" dirty="0"/>
              <a:t>PEs</a:t>
            </a:r>
          </a:p>
          <a:p>
            <a:pPr marL="0" lvl="0" indent="0" algn="ctr">
              <a:buNone/>
            </a:pPr>
            <a:r>
              <a:rPr lang="en-GB" sz="1350" i="1" dirty="0"/>
              <a:t>“We discussed the temptation to problem-solve and offer solutions before the assessment stage has been completed.  It was explored that there could be a risk of not only raising unrealistic expectations, but also not listening to the service user” </a:t>
            </a:r>
            <a:r>
              <a:rPr lang="en-GB" sz="1300" i="1" dirty="0"/>
              <a:t>(E02)</a:t>
            </a:r>
            <a:endParaRPr lang="en-US" sz="1300" i="1" dirty="0"/>
          </a:p>
        </p:txBody>
      </p:sp>
      <p:sp>
        <p:nvSpPr>
          <p:cNvPr id="23" name="Google Shape;121;p21"/>
          <p:cNvSpPr txBox="1">
            <a:spLocks noGrp="1"/>
          </p:cNvSpPr>
          <p:nvPr>
            <p:ph type="body" idx="1"/>
          </p:nvPr>
        </p:nvSpPr>
        <p:spPr>
          <a:xfrm>
            <a:off x="4680857" y="2243220"/>
            <a:ext cx="1804226" cy="2481059"/>
          </a:xfrm>
          <a:prstGeom prst="roundRect">
            <a:avLst/>
          </a:prstGeom>
          <a:ln>
            <a:solidFill>
              <a:schemeClr val="tx1">
                <a:lumMod val="50000"/>
                <a:lumOff val="50000"/>
              </a:schemeClr>
            </a:solidFill>
          </a:ln>
        </p:spPr>
        <p:txBody>
          <a:bodyPr spcFirstLastPara="1" wrap="square" lIns="91425" tIns="91425" rIns="91425" bIns="91425" anchor="t" anchorCtr="0">
            <a:noAutofit/>
          </a:bodyPr>
          <a:lstStyle/>
          <a:p>
            <a:pPr marL="0" lvl="0" indent="0" rtl="0">
              <a:spcBef>
                <a:spcPts val="600"/>
              </a:spcBef>
              <a:spcAft>
                <a:spcPts val="0"/>
              </a:spcAft>
              <a:buNone/>
            </a:pPr>
            <a:r>
              <a:rPr lang="en-GB" sz="1600" b="1" dirty="0"/>
              <a:t>PIs</a:t>
            </a:r>
          </a:p>
          <a:p>
            <a:pPr marL="152400" indent="0" algn="ctr">
              <a:buNone/>
            </a:pPr>
            <a:r>
              <a:rPr lang="en-GB" sz="1400" i="1" dirty="0"/>
              <a:t>“</a:t>
            </a:r>
            <a:r>
              <a:rPr lang="en-GB" sz="1500" i="1" dirty="0"/>
              <a:t>Willingness to find out what can be done.”</a:t>
            </a:r>
            <a:r>
              <a:rPr lang="en-GB" sz="1400" i="1" dirty="0"/>
              <a:t> </a:t>
            </a:r>
            <a:r>
              <a:rPr lang="en-GB" sz="1100" i="1" dirty="0"/>
              <a:t>(P07)</a:t>
            </a:r>
          </a:p>
          <a:p>
            <a:pPr marL="0" indent="0" algn="ctr">
              <a:buNone/>
            </a:pPr>
            <a:r>
              <a:rPr lang="en-GB" sz="1500" i="1" dirty="0"/>
              <a:t>“Very quick to think of solutions” </a:t>
            </a:r>
            <a:r>
              <a:rPr lang="en-GB" sz="1100" i="1" dirty="0"/>
              <a:t>(P05)</a:t>
            </a:r>
          </a:p>
          <a:p>
            <a:pPr marL="0" lvl="0" indent="0" rtl="0">
              <a:spcBef>
                <a:spcPts val="600"/>
              </a:spcBef>
              <a:spcAft>
                <a:spcPts val="0"/>
              </a:spcAft>
              <a:buNone/>
            </a:pPr>
            <a:endParaRPr lang="en-GB" sz="1600" b="1" dirty="0"/>
          </a:p>
          <a:p>
            <a:pPr marL="0" lvl="0" indent="0" rtl="0">
              <a:spcBef>
                <a:spcPts val="600"/>
              </a:spcBef>
              <a:spcAft>
                <a:spcPts val="0"/>
              </a:spcAft>
              <a:buNone/>
            </a:pPr>
            <a:endParaRPr lang="en-US" dirty="0"/>
          </a:p>
        </p:txBody>
      </p:sp>
      <p:cxnSp>
        <p:nvCxnSpPr>
          <p:cNvPr id="28" name="Straight Arrow Connector 27"/>
          <p:cNvCxnSpPr/>
          <p:nvPr/>
        </p:nvCxnSpPr>
        <p:spPr>
          <a:xfrm flipH="1">
            <a:off x="1448790" y="1909530"/>
            <a:ext cx="1140617" cy="279117"/>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09802" y="1909530"/>
            <a:ext cx="1140617" cy="279117"/>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2" idx="0"/>
          </p:cNvCxnSpPr>
          <p:nvPr/>
        </p:nvCxnSpPr>
        <p:spPr>
          <a:xfrm>
            <a:off x="3370770" y="1909530"/>
            <a:ext cx="4352" cy="291803"/>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53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bg/>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bg/>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P spid="21" grpId="0" uiExpand="1" build="p" animBg="1"/>
      <p:bldP spid="22" grpId="0" uiExpand="1" build="p" animBg="1"/>
      <p:bldP spid="23" grpId="0" uiExpan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ctrTitle" idx="4294967295"/>
          </p:nvPr>
        </p:nvSpPr>
        <p:spPr>
          <a:xfrm>
            <a:off x="2415815" y="2158176"/>
            <a:ext cx="4497052"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solidFill>
                  <a:srgbClr val="FFFFFF"/>
                </a:solidFill>
              </a:rPr>
              <a:t>Quantitative</a:t>
            </a:r>
            <a:br>
              <a:rPr lang="en" sz="6000" dirty="0">
                <a:solidFill>
                  <a:srgbClr val="FFFFFF"/>
                </a:solidFill>
              </a:rPr>
            </a:br>
            <a:r>
              <a:rPr lang="en" sz="6000" dirty="0">
                <a:solidFill>
                  <a:srgbClr val="FFFFFF"/>
                </a:solidFill>
              </a:rPr>
              <a:t>Findings</a:t>
            </a:r>
            <a:endParaRPr sz="6000" dirty="0">
              <a:solidFill>
                <a:srgbClr val="FFFFFF"/>
              </a:solidFill>
            </a:endParaRPr>
          </a:p>
        </p:txBody>
      </p:sp>
      <p:sp>
        <p:nvSpPr>
          <p:cNvPr id="107" name="Google Shape;107;p19"/>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
        <p:nvSpPr>
          <p:cNvPr id="9" name="Google Shape;328;p39"/>
          <p:cNvSpPr/>
          <p:nvPr/>
        </p:nvSpPr>
        <p:spPr>
          <a:xfrm>
            <a:off x="2725947" y="3490505"/>
            <a:ext cx="612476" cy="63031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10" name="Google Shape;329;p39"/>
          <p:cNvSpPr/>
          <p:nvPr/>
        </p:nvSpPr>
        <p:spPr>
          <a:xfrm>
            <a:off x="5501579" y="3958093"/>
            <a:ext cx="588670" cy="49151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11" name="Google Shape;330;p39"/>
          <p:cNvSpPr/>
          <p:nvPr/>
        </p:nvSpPr>
        <p:spPr>
          <a:xfrm>
            <a:off x="4979217" y="665121"/>
            <a:ext cx="688337" cy="482438"/>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Tree>
    <p:extLst>
      <p:ext uri="{BB962C8B-B14F-4D97-AF65-F5344CB8AC3E}">
        <p14:creationId xmlns:p14="http://schemas.microsoft.com/office/powerpoint/2010/main" val="189873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7"/>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999999"/>
                </a:solidFill>
              </a:rPr>
              <a:t>14</a:t>
            </a:fld>
            <a:endParaRPr>
              <a:solidFill>
                <a:srgbClr val="999999"/>
              </a:solidFill>
            </a:endParaRPr>
          </a:p>
        </p:txBody>
      </p:sp>
      <p:sp>
        <p:nvSpPr>
          <p:cNvPr id="3" name="Rectangle 2"/>
          <p:cNvSpPr/>
          <p:nvPr/>
        </p:nvSpPr>
        <p:spPr>
          <a:xfrm>
            <a:off x="435429" y="420915"/>
            <a:ext cx="8331200" cy="4348087"/>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aphicFrame>
        <p:nvGraphicFramePr>
          <p:cNvPr id="7" name="Chart 6"/>
          <p:cNvGraphicFramePr>
            <a:graphicFrameLocks/>
          </p:cNvGraphicFramePr>
          <p:nvPr>
            <p:extLst>
              <p:ext uri="{D42A27DB-BD31-4B8C-83A1-F6EECF244321}">
                <p14:modId xmlns:p14="http://schemas.microsoft.com/office/powerpoint/2010/main" val="3446640240"/>
              </p:ext>
            </p:extLst>
          </p:nvPr>
        </p:nvGraphicFramePr>
        <p:xfrm>
          <a:off x="435429" y="420914"/>
          <a:ext cx="3862221" cy="43480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743509200"/>
              </p:ext>
            </p:extLst>
          </p:nvPr>
        </p:nvGraphicFramePr>
        <p:xfrm>
          <a:off x="4448628" y="420915"/>
          <a:ext cx="4421021" cy="43480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66" name="Google Shape;166;p26"/>
          <p:cNvSpPr/>
          <p:nvPr/>
        </p:nvSpPr>
        <p:spPr>
          <a:xfrm>
            <a:off x="6930993" y="349559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Rectangle 11"/>
          <p:cNvSpPr/>
          <p:nvPr/>
        </p:nvSpPr>
        <p:spPr>
          <a:xfrm>
            <a:off x="435429" y="420915"/>
            <a:ext cx="8331200" cy="4348087"/>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aphicFrame>
        <p:nvGraphicFramePr>
          <p:cNvPr id="13" name="Chart 12"/>
          <p:cNvGraphicFramePr>
            <a:graphicFrameLocks/>
          </p:cNvGraphicFramePr>
          <p:nvPr>
            <p:extLst>
              <p:ext uri="{D42A27DB-BD31-4B8C-83A1-F6EECF244321}">
                <p14:modId xmlns:p14="http://schemas.microsoft.com/office/powerpoint/2010/main" val="1267717072"/>
              </p:ext>
            </p:extLst>
          </p:nvPr>
        </p:nvGraphicFramePr>
        <p:xfrm>
          <a:off x="435429" y="420915"/>
          <a:ext cx="8331200" cy="43480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graphicFrame>
        <p:nvGraphicFramePr>
          <p:cNvPr id="9" name="Table 8"/>
          <p:cNvGraphicFramePr>
            <a:graphicFrameLocks noGrp="1"/>
          </p:cNvGraphicFramePr>
          <p:nvPr>
            <p:extLst>
              <p:ext uri="{D42A27DB-BD31-4B8C-83A1-F6EECF244321}">
                <p14:modId xmlns:p14="http://schemas.microsoft.com/office/powerpoint/2010/main" val="3214977196"/>
              </p:ext>
            </p:extLst>
          </p:nvPr>
        </p:nvGraphicFramePr>
        <p:xfrm>
          <a:off x="347081" y="438035"/>
          <a:ext cx="5575475" cy="4432416"/>
        </p:xfrm>
        <a:graphic>
          <a:graphicData uri="http://schemas.openxmlformats.org/drawingml/2006/table">
            <a:tbl>
              <a:tblPr firstRow="1" firstCol="1" bandRow="1">
                <a:tableStyleId>{360F9455-D946-4BF0-B3CE-6C56951A96EE}</a:tableStyleId>
              </a:tblPr>
              <a:tblGrid>
                <a:gridCol w="426869">
                  <a:extLst>
                    <a:ext uri="{9D8B030D-6E8A-4147-A177-3AD203B41FA5}">
                      <a16:colId xmlns:a16="http://schemas.microsoft.com/office/drawing/2014/main" val="92016629"/>
                    </a:ext>
                  </a:extLst>
                </a:gridCol>
                <a:gridCol w="1969796">
                  <a:extLst>
                    <a:ext uri="{9D8B030D-6E8A-4147-A177-3AD203B41FA5}">
                      <a16:colId xmlns:a16="http://schemas.microsoft.com/office/drawing/2014/main" val="2490835612"/>
                    </a:ext>
                  </a:extLst>
                </a:gridCol>
                <a:gridCol w="623133">
                  <a:extLst>
                    <a:ext uri="{9D8B030D-6E8A-4147-A177-3AD203B41FA5}">
                      <a16:colId xmlns:a16="http://schemas.microsoft.com/office/drawing/2014/main" val="4059246327"/>
                    </a:ext>
                  </a:extLst>
                </a:gridCol>
                <a:gridCol w="493602">
                  <a:extLst>
                    <a:ext uri="{9D8B030D-6E8A-4147-A177-3AD203B41FA5}">
                      <a16:colId xmlns:a16="http://schemas.microsoft.com/office/drawing/2014/main" val="1346827930"/>
                    </a:ext>
                  </a:extLst>
                </a:gridCol>
                <a:gridCol w="116758">
                  <a:extLst>
                    <a:ext uri="{9D8B030D-6E8A-4147-A177-3AD203B41FA5}">
                      <a16:colId xmlns:a16="http://schemas.microsoft.com/office/drawing/2014/main" val="4051803297"/>
                    </a:ext>
                  </a:extLst>
                </a:gridCol>
                <a:gridCol w="488269">
                  <a:extLst>
                    <a:ext uri="{9D8B030D-6E8A-4147-A177-3AD203B41FA5}">
                      <a16:colId xmlns:a16="http://schemas.microsoft.com/office/drawing/2014/main" val="559836820"/>
                    </a:ext>
                  </a:extLst>
                </a:gridCol>
                <a:gridCol w="445807">
                  <a:extLst>
                    <a:ext uri="{9D8B030D-6E8A-4147-A177-3AD203B41FA5}">
                      <a16:colId xmlns:a16="http://schemas.microsoft.com/office/drawing/2014/main" val="337553724"/>
                    </a:ext>
                  </a:extLst>
                </a:gridCol>
                <a:gridCol w="379267">
                  <a:extLst>
                    <a:ext uri="{9D8B030D-6E8A-4147-A177-3AD203B41FA5}">
                      <a16:colId xmlns:a16="http://schemas.microsoft.com/office/drawing/2014/main" val="531779974"/>
                    </a:ext>
                  </a:extLst>
                </a:gridCol>
                <a:gridCol w="631974">
                  <a:extLst>
                    <a:ext uri="{9D8B030D-6E8A-4147-A177-3AD203B41FA5}">
                      <a16:colId xmlns:a16="http://schemas.microsoft.com/office/drawing/2014/main" val="2473604492"/>
                    </a:ext>
                  </a:extLst>
                </a:gridCol>
              </a:tblGrid>
              <a:tr h="131096">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GB" sz="1100" b="1" dirty="0">
                          <a:effectLst/>
                        </a:rPr>
                        <a:t>Time 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GB"/>
                    </a:p>
                  </a:txBody>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algn="ctr">
                        <a:lnSpc>
                          <a:spcPct val="100000"/>
                        </a:lnSpc>
                        <a:spcAft>
                          <a:spcPts val="0"/>
                        </a:spcAft>
                      </a:pPr>
                      <a:r>
                        <a:rPr lang="en-GB" sz="1100" b="1" dirty="0">
                          <a:effectLst/>
                        </a:rPr>
                        <a:t>Time 2</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GB"/>
                    </a:p>
                  </a:txBody>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202792"/>
                  </a:ext>
                </a:extLst>
              </a:tr>
              <a:tr h="131096">
                <a:tc>
                  <a:txBody>
                    <a:bodyPr/>
                    <a:lstStyle/>
                    <a:p>
                      <a:pPr algn="ctr">
                        <a:lnSpc>
                          <a:spcPct val="100000"/>
                        </a:lnSpc>
                        <a:spcAft>
                          <a:spcPts val="0"/>
                        </a:spcAft>
                      </a:pPr>
                      <a:endParaRPr lang="en-GB" sz="1100" b="1" dirty="0">
                        <a:effectLst/>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i="1" dirty="0">
                          <a:effectLst/>
                        </a:rPr>
                        <a:t>M</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SD</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 </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M</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SD</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err="1">
                          <a:effectLst/>
                        </a:rPr>
                        <a:t>df</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t-test</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33619158"/>
                  </a:ext>
                </a:extLst>
              </a:tr>
              <a:tr h="184884">
                <a:tc rowSpan="3">
                  <a:txBody>
                    <a:bodyPr/>
                    <a:lstStyle/>
                    <a:p>
                      <a:pPr algn="ctr">
                        <a:lnSpc>
                          <a:spcPct val="100000"/>
                        </a:lnSpc>
                        <a:spcAft>
                          <a:spcPts val="0"/>
                        </a:spcAft>
                      </a:pPr>
                      <a:r>
                        <a:rPr lang="en-GB" sz="1100" dirty="0">
                          <a:effectLst/>
                          <a:latin typeface="+mj-lt"/>
                          <a:ea typeface="Calibri" panose="020F0502020204030204" pitchFamily="34" charset="0"/>
                          <a:cs typeface="Times New Roman" panose="02020603050405020304" pitchFamily="18" charset="0"/>
                        </a:rPr>
                        <a:t>PE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mj-lt"/>
                          <a:ea typeface="Calibri" panose="020F0502020204030204" pitchFamily="34" charset="0"/>
                          <a:cs typeface="Times New Roman" panose="02020603050405020304" pitchFamily="18" charset="0"/>
                        </a:rPr>
                        <a:t>Rating</a:t>
                      </a: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0" dirty="0">
                          <a:effectLst/>
                        </a:rPr>
                        <a:t>Cognitive Development</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6.63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1.19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-7.62***</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34400892"/>
                  </a:ext>
                </a:extLst>
              </a:tr>
              <a:tr h="184884">
                <a:tc vMerge="1">
                  <a:txBody>
                    <a:bodyPr/>
                    <a:lstStyle/>
                    <a:p>
                      <a:endParaRPr lang="en-GB"/>
                    </a:p>
                  </a:txBody>
                  <a:tcPr/>
                </a:tc>
                <a:tc>
                  <a:txBody>
                    <a:bodyPr/>
                    <a:lstStyle/>
                    <a:p>
                      <a:pPr algn="l">
                        <a:lnSpc>
                          <a:spcPct val="100000"/>
                        </a:lnSpc>
                        <a:spcAft>
                          <a:spcPts val="0"/>
                        </a:spcAft>
                      </a:pPr>
                      <a:r>
                        <a:rPr lang="en-GB" sz="1100" b="0" dirty="0">
                          <a:effectLst/>
                        </a:rPr>
                        <a:t>Reflective Development</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29</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-1.43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888117705"/>
                  </a:ext>
                </a:extLst>
              </a:tr>
              <a:tr h="184884">
                <a:tc vMerge="1">
                  <a:txBody>
                    <a:bodyPr/>
                    <a:lstStyle/>
                    <a:p>
                      <a:endParaRPr lang="en-GB"/>
                    </a:p>
                  </a:txBody>
                  <a:tcPr/>
                </a:tc>
                <a:tc>
                  <a:txBody>
                    <a:bodyPr/>
                    <a:lstStyle/>
                    <a:p>
                      <a:pPr algn="l">
                        <a:lnSpc>
                          <a:spcPct val="100000"/>
                        </a:lnSpc>
                        <a:spcAft>
                          <a:spcPts val="0"/>
                        </a:spcAft>
                      </a:pPr>
                      <a:r>
                        <a:rPr lang="en-GB" sz="1100" b="0" dirty="0">
                          <a:effectLst/>
                        </a:rPr>
                        <a:t>Affective Development</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8.10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6.87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1.14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-4.85***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23210487"/>
                  </a:ext>
                </a:extLst>
              </a:tr>
              <a:tr h="131096">
                <a:tc rowSpan="5">
                  <a:txBody>
                    <a:bodyPr/>
                    <a:lstStyle/>
                    <a:p>
                      <a:pPr marL="71755" marR="71755" algn="ctr">
                        <a:lnSpc>
                          <a:spcPct val="100000"/>
                        </a:lnSpc>
                        <a:spcAft>
                          <a:spcPts val="0"/>
                        </a:spcAft>
                      </a:pPr>
                      <a:r>
                        <a:rPr lang="en-GB" sz="1100" dirty="0">
                          <a:effectLst/>
                        </a:rPr>
                        <a:t>Student </a:t>
                      </a:r>
                    </a:p>
                    <a:p>
                      <a:pPr marL="71755" marR="71755" algn="ctr">
                        <a:lnSpc>
                          <a:spcPct val="100000"/>
                        </a:lnSpc>
                        <a:spcAft>
                          <a:spcPts val="0"/>
                        </a:spcAft>
                      </a:pPr>
                      <a:r>
                        <a:rPr lang="en-GB" sz="1100" dirty="0">
                          <a:effectLst/>
                        </a:rPr>
                        <a:t>Self-Rating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0" dirty="0">
                          <a:effectLst/>
                        </a:rPr>
                        <a:t>Performance</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6.70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1.44</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 </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7.48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1.55</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995649868"/>
                  </a:ext>
                </a:extLst>
              </a:tr>
              <a:tr h="184884">
                <a:tc vMerge="1">
                  <a:txBody>
                    <a:bodyPr/>
                    <a:lstStyle/>
                    <a:p>
                      <a:endParaRPr lang="en-GB"/>
                    </a:p>
                  </a:txBody>
                  <a:tcPr/>
                </a:tc>
                <a:tc>
                  <a:txBody>
                    <a:bodyPr/>
                    <a:lstStyle/>
                    <a:p>
                      <a:pPr algn="l">
                        <a:lnSpc>
                          <a:spcPct val="100000"/>
                        </a:lnSpc>
                        <a:spcAft>
                          <a:spcPts val="0"/>
                        </a:spcAft>
                      </a:pPr>
                      <a:r>
                        <a:rPr lang="en-GB" sz="1100" b="0" dirty="0">
                          <a:effectLst/>
                        </a:rPr>
                        <a:t>Knowledge of theory</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1.78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1.33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-4.65***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24248755"/>
                  </a:ext>
                </a:extLst>
              </a:tr>
              <a:tr h="131096">
                <a:tc vMerge="1">
                  <a:txBody>
                    <a:bodyPr/>
                    <a:lstStyle/>
                    <a:p>
                      <a:endParaRPr lang="en-GB"/>
                    </a:p>
                  </a:txBody>
                  <a:tcPr/>
                </a:tc>
                <a:tc>
                  <a:txBody>
                    <a:bodyPr/>
                    <a:lstStyle/>
                    <a:p>
                      <a:pPr algn="l">
                        <a:lnSpc>
                          <a:spcPct val="100000"/>
                        </a:lnSpc>
                        <a:spcAft>
                          <a:spcPts val="0"/>
                        </a:spcAft>
                      </a:pPr>
                      <a:r>
                        <a:rPr lang="en-GB" sz="1100" b="0" dirty="0">
                          <a:effectLst/>
                        </a:rPr>
                        <a:t>Confidence</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6.46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1.54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125557114"/>
                  </a:ext>
                </a:extLst>
              </a:tr>
              <a:tr h="184884">
                <a:tc vMerge="1">
                  <a:txBody>
                    <a:bodyPr/>
                    <a:lstStyle/>
                    <a:p>
                      <a:endParaRPr lang="en-GB"/>
                    </a:p>
                  </a:txBody>
                  <a:tcPr/>
                </a:tc>
                <a:tc>
                  <a:txBody>
                    <a:bodyPr/>
                    <a:lstStyle/>
                    <a:p>
                      <a:pPr algn="l">
                        <a:lnSpc>
                          <a:spcPct val="100000"/>
                        </a:lnSpc>
                        <a:spcAft>
                          <a:spcPts val="0"/>
                        </a:spcAft>
                      </a:pPr>
                      <a:r>
                        <a:rPr lang="en-GB" sz="1100" b="0" dirty="0">
                          <a:effectLst/>
                        </a:rPr>
                        <a:t>Helpfulness of Reflection</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8.89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1.83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 </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9.18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1.52</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-.90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65271463"/>
                  </a:ext>
                </a:extLst>
              </a:tr>
              <a:tr h="184884">
                <a:tc vMerge="1">
                  <a:txBody>
                    <a:bodyPr/>
                    <a:lstStyle/>
                    <a:p>
                      <a:endParaRPr lang="en-GB"/>
                    </a:p>
                  </a:txBody>
                  <a:tcPr/>
                </a:tc>
                <a:tc>
                  <a:txBody>
                    <a:bodyPr/>
                    <a:lstStyle/>
                    <a:p>
                      <a:pPr algn="l">
                        <a:lnSpc>
                          <a:spcPct val="100000"/>
                        </a:lnSpc>
                        <a:spcAft>
                          <a:spcPts val="0"/>
                        </a:spcAft>
                      </a:pPr>
                      <a:r>
                        <a:rPr lang="en-GB" sz="1100" b="0" dirty="0">
                          <a:effectLst/>
                        </a:rPr>
                        <a:t>Need to develop skills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6.15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4.44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3.23**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3759463"/>
                  </a:ext>
                </a:extLst>
              </a:tr>
              <a:tr h="131096">
                <a:tc rowSpan="15">
                  <a:txBody>
                    <a:bodyPr/>
                    <a:lstStyle/>
                    <a:p>
                      <a:pPr marL="71755" marR="71755" algn="ctr">
                        <a:lnSpc>
                          <a:spcPct val="100000"/>
                        </a:lnSpc>
                        <a:spcAft>
                          <a:spcPts val="0"/>
                        </a:spcAft>
                      </a:pPr>
                      <a:r>
                        <a:rPr lang="en-GB" sz="1100" dirty="0">
                          <a:effectLst/>
                        </a:rPr>
                        <a:t>PI Ratings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dirty="0">
                          <a:effectLst/>
                        </a:rPr>
                        <a:t>Introduction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1.16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99360832"/>
                  </a:ext>
                </a:extLst>
              </a:tr>
              <a:tr h="184884">
                <a:tc vMerge="1">
                  <a:txBody>
                    <a:bodyPr/>
                    <a:lstStyle/>
                    <a:p>
                      <a:endParaRPr lang="en-GB"/>
                    </a:p>
                  </a:txBody>
                  <a:tcPr/>
                </a:tc>
                <a:tc>
                  <a:txBody>
                    <a:bodyPr/>
                    <a:lstStyle/>
                    <a:p>
                      <a:pPr algn="l">
                        <a:lnSpc>
                          <a:spcPct val="100000"/>
                        </a:lnSpc>
                        <a:spcAft>
                          <a:spcPts val="0"/>
                        </a:spcAft>
                      </a:pPr>
                      <a:r>
                        <a:rPr lang="en-GB" sz="1100" dirty="0">
                          <a:effectLst/>
                        </a:rPr>
                        <a:t>Explanation for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9566991"/>
                  </a:ext>
                </a:extLst>
              </a:tr>
              <a:tr h="184884">
                <a:tc vMerge="1">
                  <a:txBody>
                    <a:bodyPr/>
                    <a:lstStyle/>
                    <a:p>
                      <a:endParaRPr lang="en-GB"/>
                    </a:p>
                  </a:txBody>
                  <a:tcPr/>
                </a:tc>
                <a:tc>
                  <a:txBody>
                    <a:bodyPr/>
                    <a:lstStyle/>
                    <a:p>
                      <a:pPr algn="l">
                        <a:lnSpc>
                          <a:spcPct val="100000"/>
                        </a:lnSpc>
                        <a:spcAft>
                          <a:spcPts val="0"/>
                        </a:spcAft>
                      </a:pPr>
                      <a:r>
                        <a:rPr lang="en-GB" sz="1100" dirty="0">
                          <a:effectLst/>
                        </a:rPr>
                        <a:t>Explanation of agenda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4.37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206397038"/>
                  </a:ext>
                </a:extLst>
              </a:tr>
              <a:tr h="131096">
                <a:tc vMerge="1">
                  <a:txBody>
                    <a:bodyPr/>
                    <a:lstStyle/>
                    <a:p>
                      <a:endParaRPr lang="en-GB"/>
                    </a:p>
                  </a:txBody>
                  <a:tcPr/>
                </a:tc>
                <a:tc>
                  <a:txBody>
                    <a:bodyPr/>
                    <a:lstStyle/>
                    <a:p>
                      <a:pPr algn="l">
                        <a:lnSpc>
                          <a:spcPct val="100000"/>
                        </a:lnSpc>
                        <a:spcAft>
                          <a:spcPts val="0"/>
                        </a:spcAft>
                      </a:pPr>
                      <a:r>
                        <a:rPr lang="en-GB" sz="1100" dirty="0">
                          <a:effectLst/>
                        </a:rPr>
                        <a:t>Sticking to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.93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4.60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47552064"/>
                  </a:ext>
                </a:extLst>
              </a:tr>
              <a:tr h="131096">
                <a:tc vMerge="1">
                  <a:txBody>
                    <a:bodyPr/>
                    <a:lstStyle/>
                    <a:p>
                      <a:endParaRPr lang="en-GB"/>
                    </a:p>
                  </a:txBody>
                  <a:tcPr/>
                </a:tc>
                <a:tc>
                  <a:txBody>
                    <a:bodyPr/>
                    <a:lstStyle/>
                    <a:p>
                      <a:pPr algn="l">
                        <a:lnSpc>
                          <a:spcPct val="100000"/>
                        </a:lnSpc>
                        <a:spcAft>
                          <a:spcPts val="0"/>
                        </a:spcAft>
                      </a:pPr>
                      <a:r>
                        <a:rPr lang="en-GB" sz="1100" dirty="0">
                          <a:effectLst/>
                        </a:rPr>
                        <a:t>Listening to PI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33141881"/>
                  </a:ext>
                </a:extLst>
              </a:tr>
              <a:tr h="184884">
                <a:tc vMerge="1">
                  <a:txBody>
                    <a:bodyPr/>
                    <a:lstStyle/>
                    <a:p>
                      <a:endParaRPr lang="en-GB"/>
                    </a:p>
                  </a:txBody>
                  <a:tcPr/>
                </a:tc>
                <a:tc>
                  <a:txBody>
                    <a:bodyPr/>
                    <a:lstStyle/>
                    <a:p>
                      <a:pPr algn="l">
                        <a:lnSpc>
                          <a:spcPct val="100000"/>
                        </a:lnSpc>
                        <a:spcAft>
                          <a:spcPts val="0"/>
                        </a:spcAft>
                      </a:pPr>
                      <a:r>
                        <a:rPr lang="en-GB" sz="1100" dirty="0">
                          <a:effectLst/>
                        </a:rPr>
                        <a:t>Allowing for PI views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49659349"/>
                  </a:ext>
                </a:extLst>
              </a:tr>
              <a:tr h="184884">
                <a:tc vMerge="1">
                  <a:txBody>
                    <a:bodyPr/>
                    <a:lstStyle/>
                    <a:p>
                      <a:endParaRPr lang="en-GB"/>
                    </a:p>
                  </a:txBody>
                  <a:tcPr/>
                </a:tc>
                <a:tc>
                  <a:txBody>
                    <a:bodyPr/>
                    <a:lstStyle/>
                    <a:p>
                      <a:pPr algn="l">
                        <a:lnSpc>
                          <a:spcPct val="100000"/>
                        </a:lnSpc>
                        <a:spcAft>
                          <a:spcPts val="0"/>
                        </a:spcAft>
                      </a:pPr>
                      <a:r>
                        <a:rPr lang="en-GB" sz="1100" dirty="0">
                          <a:effectLst/>
                        </a:rPr>
                        <a:t>Understanding PI views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1254643"/>
                  </a:ext>
                </a:extLst>
              </a:tr>
              <a:tr h="184884">
                <a:tc vMerge="1">
                  <a:txBody>
                    <a:bodyPr/>
                    <a:lstStyle/>
                    <a:p>
                      <a:endParaRPr lang="en-GB"/>
                    </a:p>
                  </a:txBody>
                  <a:tcPr/>
                </a:tc>
                <a:tc>
                  <a:txBody>
                    <a:bodyPr/>
                    <a:lstStyle/>
                    <a:p>
                      <a:pPr algn="l">
                        <a:lnSpc>
                          <a:spcPct val="100000"/>
                        </a:lnSpc>
                        <a:spcAft>
                          <a:spcPts val="0"/>
                        </a:spcAft>
                      </a:pPr>
                      <a:r>
                        <a:rPr lang="en-GB" sz="1100" dirty="0">
                          <a:effectLst/>
                        </a:rPr>
                        <a:t>Look out for PI comfort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-3.65**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68449201"/>
                  </a:ext>
                </a:extLst>
              </a:tr>
              <a:tr h="184884">
                <a:tc vMerge="1">
                  <a:txBody>
                    <a:bodyPr/>
                    <a:lstStyle/>
                    <a:p>
                      <a:endParaRPr lang="en-GB"/>
                    </a:p>
                  </a:txBody>
                  <a:tcPr/>
                </a:tc>
                <a:tc>
                  <a:txBody>
                    <a:bodyPr/>
                    <a:lstStyle/>
                    <a:p>
                      <a:pPr algn="l">
                        <a:lnSpc>
                          <a:spcPct val="100000"/>
                        </a:lnSpc>
                        <a:spcAft>
                          <a:spcPts val="0"/>
                        </a:spcAft>
                      </a:pPr>
                      <a:r>
                        <a:rPr lang="en-GB" sz="1100">
                          <a:effectLst/>
                        </a:rPr>
                        <a:t>Treating PI with respect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-1.54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878336842"/>
                  </a:ext>
                </a:extLst>
              </a:tr>
              <a:tr h="131096">
                <a:tc vMerge="1">
                  <a:txBody>
                    <a:bodyPr/>
                    <a:lstStyle/>
                    <a:p>
                      <a:endParaRPr lang="en-GB"/>
                    </a:p>
                  </a:txBody>
                  <a:tcPr/>
                </a:tc>
                <a:tc>
                  <a:txBody>
                    <a:bodyPr/>
                    <a:lstStyle/>
                    <a:p>
                      <a:pPr algn="l">
                        <a:lnSpc>
                          <a:spcPct val="100000"/>
                        </a:lnSpc>
                        <a:spcAft>
                          <a:spcPts val="0"/>
                        </a:spcAft>
                      </a:pPr>
                      <a:r>
                        <a:rPr lang="en-GB" sz="1100" dirty="0">
                          <a:effectLst/>
                        </a:rPr>
                        <a:t>Care for PI feelings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.84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4.73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1485717"/>
                  </a:ext>
                </a:extLst>
              </a:tr>
              <a:tr h="184884">
                <a:tc vMerge="1">
                  <a:txBody>
                    <a:bodyPr/>
                    <a:lstStyle/>
                    <a:p>
                      <a:endParaRPr lang="en-GB"/>
                    </a:p>
                  </a:txBody>
                  <a:tcPr/>
                </a:tc>
                <a:tc>
                  <a:txBody>
                    <a:bodyPr/>
                    <a:lstStyle/>
                    <a:p>
                      <a:pPr algn="l">
                        <a:lnSpc>
                          <a:spcPct val="100000"/>
                        </a:lnSpc>
                        <a:spcAft>
                          <a:spcPts val="0"/>
                        </a:spcAft>
                      </a:pPr>
                      <a:r>
                        <a:rPr lang="en-GB" sz="1100" dirty="0">
                          <a:effectLst/>
                        </a:rPr>
                        <a:t>Asking relevant questions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28657240"/>
                  </a:ext>
                </a:extLst>
              </a:tr>
              <a:tr h="131096">
                <a:tc vMerge="1">
                  <a:txBody>
                    <a:bodyPr/>
                    <a:lstStyle/>
                    <a:p>
                      <a:endParaRPr lang="en-GB"/>
                    </a:p>
                  </a:txBody>
                  <a:tcPr/>
                </a:tc>
                <a:tc>
                  <a:txBody>
                    <a:bodyPr/>
                    <a:lstStyle/>
                    <a:p>
                      <a:pPr algn="l">
                        <a:lnSpc>
                          <a:spcPct val="100000"/>
                        </a:lnSpc>
                        <a:spcAft>
                          <a:spcPts val="0"/>
                        </a:spcAft>
                      </a:pPr>
                      <a:r>
                        <a:rPr lang="en-GB" sz="1100">
                          <a:effectLst/>
                        </a:rPr>
                        <a:t>Avoiding jargon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.57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11116573"/>
                  </a:ext>
                </a:extLst>
              </a:tr>
              <a:tr h="184884">
                <a:tc vMerge="1">
                  <a:txBody>
                    <a:bodyPr/>
                    <a:lstStyle/>
                    <a:p>
                      <a:endParaRPr lang="en-GB"/>
                    </a:p>
                  </a:txBody>
                  <a:tcPr/>
                </a:tc>
                <a:tc>
                  <a:txBody>
                    <a:bodyPr/>
                    <a:lstStyle/>
                    <a:p>
                      <a:pPr algn="l">
                        <a:lnSpc>
                          <a:spcPct val="100000"/>
                        </a:lnSpc>
                        <a:spcAft>
                          <a:spcPts val="0"/>
                        </a:spcAft>
                      </a:pPr>
                      <a:r>
                        <a:rPr lang="en-GB" sz="1100" dirty="0">
                          <a:effectLst/>
                        </a:rPr>
                        <a:t>Preparedness for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18556810"/>
                  </a:ext>
                </a:extLst>
              </a:tr>
              <a:tr h="131096">
                <a:tc vMerge="1">
                  <a:txBody>
                    <a:bodyPr/>
                    <a:lstStyle/>
                    <a:p>
                      <a:endParaRPr lang="en-GB"/>
                    </a:p>
                  </a:txBody>
                  <a:tcPr/>
                </a:tc>
                <a:tc>
                  <a:txBody>
                    <a:bodyPr/>
                    <a:lstStyle/>
                    <a:p>
                      <a:pPr algn="l">
                        <a:lnSpc>
                          <a:spcPct val="100000"/>
                        </a:lnSpc>
                        <a:spcAft>
                          <a:spcPts val="0"/>
                        </a:spcAft>
                      </a:pPr>
                      <a:r>
                        <a:rPr lang="en-GB" sz="1100" dirty="0">
                          <a:effectLst/>
                        </a:rPr>
                        <a:t>Ending the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66227527"/>
                  </a:ext>
                </a:extLst>
              </a:tr>
              <a:tr h="131096">
                <a:tc vMerge="1">
                  <a:txBody>
                    <a:bodyPr/>
                    <a:lstStyle/>
                    <a:p>
                      <a:endParaRPr lang="en-GB"/>
                    </a:p>
                  </a:txBody>
                  <a:tcPr/>
                </a:tc>
                <a:tc>
                  <a:txBody>
                    <a:bodyPr/>
                    <a:lstStyle/>
                    <a:p>
                      <a:pPr algn="l">
                        <a:lnSpc>
                          <a:spcPct val="100000"/>
                        </a:lnSpc>
                        <a:spcAft>
                          <a:spcPts val="0"/>
                        </a:spcAft>
                      </a:pPr>
                      <a:r>
                        <a:rPr lang="en-GB" sz="1100" dirty="0">
                          <a:effectLst/>
                        </a:rPr>
                        <a:t>Confidence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51887512"/>
                  </a:ext>
                </a:extLst>
              </a:tr>
            </a:tbl>
          </a:graphicData>
        </a:graphic>
      </p:graphicFrame>
      <p:sp>
        <p:nvSpPr>
          <p:cNvPr id="10" name="Google Shape;151;p25"/>
          <p:cNvSpPr txBox="1">
            <a:spLocks noGrp="1"/>
          </p:cNvSpPr>
          <p:nvPr>
            <p:ph type="title"/>
          </p:nvPr>
        </p:nvSpPr>
        <p:spPr>
          <a:xfrm>
            <a:off x="411256" y="23967"/>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i="1" dirty="0"/>
              <a:t>Results</a:t>
            </a:r>
            <a:endParaRPr i="1" dirty="0"/>
          </a:p>
        </p:txBody>
      </p:sp>
    </p:spTree>
    <p:extLst>
      <p:ext uri="{BB962C8B-B14F-4D97-AF65-F5344CB8AC3E}">
        <p14:creationId xmlns:p14="http://schemas.microsoft.com/office/powerpoint/2010/main" val="217803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graphicFrame>
        <p:nvGraphicFramePr>
          <p:cNvPr id="9" name="Table 8"/>
          <p:cNvGraphicFramePr>
            <a:graphicFrameLocks noGrp="1"/>
          </p:cNvGraphicFramePr>
          <p:nvPr>
            <p:extLst>
              <p:ext uri="{D42A27DB-BD31-4B8C-83A1-F6EECF244321}">
                <p14:modId xmlns:p14="http://schemas.microsoft.com/office/powerpoint/2010/main" val="3349992140"/>
              </p:ext>
            </p:extLst>
          </p:nvPr>
        </p:nvGraphicFramePr>
        <p:xfrm>
          <a:off x="347081" y="438035"/>
          <a:ext cx="5575475" cy="4432416"/>
        </p:xfrm>
        <a:graphic>
          <a:graphicData uri="http://schemas.openxmlformats.org/drawingml/2006/table">
            <a:tbl>
              <a:tblPr firstRow="1" firstCol="1" bandRow="1">
                <a:tableStyleId>{360F9455-D946-4BF0-B3CE-6C56951A96EE}</a:tableStyleId>
              </a:tblPr>
              <a:tblGrid>
                <a:gridCol w="426869">
                  <a:extLst>
                    <a:ext uri="{9D8B030D-6E8A-4147-A177-3AD203B41FA5}">
                      <a16:colId xmlns:a16="http://schemas.microsoft.com/office/drawing/2014/main" val="92016629"/>
                    </a:ext>
                  </a:extLst>
                </a:gridCol>
                <a:gridCol w="1969796">
                  <a:extLst>
                    <a:ext uri="{9D8B030D-6E8A-4147-A177-3AD203B41FA5}">
                      <a16:colId xmlns:a16="http://schemas.microsoft.com/office/drawing/2014/main" val="2490835612"/>
                    </a:ext>
                  </a:extLst>
                </a:gridCol>
                <a:gridCol w="623133">
                  <a:extLst>
                    <a:ext uri="{9D8B030D-6E8A-4147-A177-3AD203B41FA5}">
                      <a16:colId xmlns:a16="http://schemas.microsoft.com/office/drawing/2014/main" val="4059246327"/>
                    </a:ext>
                  </a:extLst>
                </a:gridCol>
                <a:gridCol w="493602">
                  <a:extLst>
                    <a:ext uri="{9D8B030D-6E8A-4147-A177-3AD203B41FA5}">
                      <a16:colId xmlns:a16="http://schemas.microsoft.com/office/drawing/2014/main" val="1346827930"/>
                    </a:ext>
                  </a:extLst>
                </a:gridCol>
                <a:gridCol w="116758">
                  <a:extLst>
                    <a:ext uri="{9D8B030D-6E8A-4147-A177-3AD203B41FA5}">
                      <a16:colId xmlns:a16="http://schemas.microsoft.com/office/drawing/2014/main" val="4051803297"/>
                    </a:ext>
                  </a:extLst>
                </a:gridCol>
                <a:gridCol w="488269">
                  <a:extLst>
                    <a:ext uri="{9D8B030D-6E8A-4147-A177-3AD203B41FA5}">
                      <a16:colId xmlns:a16="http://schemas.microsoft.com/office/drawing/2014/main" val="559836820"/>
                    </a:ext>
                  </a:extLst>
                </a:gridCol>
                <a:gridCol w="445807">
                  <a:extLst>
                    <a:ext uri="{9D8B030D-6E8A-4147-A177-3AD203B41FA5}">
                      <a16:colId xmlns:a16="http://schemas.microsoft.com/office/drawing/2014/main" val="337553724"/>
                    </a:ext>
                  </a:extLst>
                </a:gridCol>
                <a:gridCol w="379267">
                  <a:extLst>
                    <a:ext uri="{9D8B030D-6E8A-4147-A177-3AD203B41FA5}">
                      <a16:colId xmlns:a16="http://schemas.microsoft.com/office/drawing/2014/main" val="531779974"/>
                    </a:ext>
                  </a:extLst>
                </a:gridCol>
                <a:gridCol w="631974">
                  <a:extLst>
                    <a:ext uri="{9D8B030D-6E8A-4147-A177-3AD203B41FA5}">
                      <a16:colId xmlns:a16="http://schemas.microsoft.com/office/drawing/2014/main" val="2473604492"/>
                    </a:ext>
                  </a:extLst>
                </a:gridCol>
              </a:tblGrid>
              <a:tr h="131096">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GB" sz="1100" b="1" dirty="0">
                          <a:effectLst/>
                        </a:rPr>
                        <a:t>Time 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GB"/>
                    </a:p>
                  </a:txBody>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algn="ctr">
                        <a:lnSpc>
                          <a:spcPct val="100000"/>
                        </a:lnSpc>
                        <a:spcAft>
                          <a:spcPts val="0"/>
                        </a:spcAft>
                      </a:pPr>
                      <a:r>
                        <a:rPr lang="en-GB" sz="1100" b="1" dirty="0">
                          <a:effectLst/>
                        </a:rPr>
                        <a:t>Time 2</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GB"/>
                    </a:p>
                  </a:txBody>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202792"/>
                  </a:ext>
                </a:extLst>
              </a:tr>
              <a:tr h="131096">
                <a:tc>
                  <a:txBody>
                    <a:bodyPr/>
                    <a:lstStyle/>
                    <a:p>
                      <a:pPr algn="ctr">
                        <a:lnSpc>
                          <a:spcPct val="100000"/>
                        </a:lnSpc>
                        <a:spcAft>
                          <a:spcPts val="0"/>
                        </a:spcAft>
                      </a:pPr>
                      <a:endParaRPr lang="en-GB" sz="1100" b="1" dirty="0">
                        <a:effectLst/>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i="1" dirty="0">
                          <a:effectLst/>
                        </a:rPr>
                        <a:t>M</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SD</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 </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M</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SD</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err="1">
                          <a:effectLst/>
                        </a:rPr>
                        <a:t>df</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t-test</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33619158"/>
                  </a:ext>
                </a:extLst>
              </a:tr>
              <a:tr h="184884">
                <a:tc rowSpan="3">
                  <a:txBody>
                    <a:bodyPr/>
                    <a:lstStyle/>
                    <a:p>
                      <a:pPr algn="ctr">
                        <a:lnSpc>
                          <a:spcPct val="100000"/>
                        </a:lnSpc>
                        <a:spcAft>
                          <a:spcPts val="0"/>
                        </a:spcAft>
                      </a:pPr>
                      <a:r>
                        <a:rPr lang="en-GB" sz="1100" dirty="0">
                          <a:effectLst/>
                          <a:latin typeface="+mj-lt"/>
                          <a:ea typeface="Calibri" panose="020F0502020204030204" pitchFamily="34" charset="0"/>
                          <a:cs typeface="Times New Roman" panose="02020603050405020304" pitchFamily="18" charset="0"/>
                        </a:rPr>
                        <a:t>PE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mj-lt"/>
                          <a:ea typeface="Calibri" panose="020F0502020204030204" pitchFamily="34" charset="0"/>
                          <a:cs typeface="Times New Roman" panose="02020603050405020304" pitchFamily="18" charset="0"/>
                        </a:rPr>
                        <a:t>Rating</a:t>
                      </a: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1" dirty="0">
                          <a:effectLst/>
                        </a:rPr>
                        <a:t>Cognitive</a:t>
                      </a:r>
                      <a:r>
                        <a:rPr lang="en-GB" sz="1100" b="0" dirty="0">
                          <a:effectLst/>
                        </a:rPr>
                        <a:t> </a:t>
                      </a:r>
                      <a:r>
                        <a:rPr lang="en-GB" sz="1100" b="1" dirty="0">
                          <a:effectLst/>
                        </a:rPr>
                        <a:t>Development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6.63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1.19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-7.62***</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34400892"/>
                  </a:ext>
                </a:extLst>
              </a:tr>
              <a:tr h="184884">
                <a:tc vMerge="1">
                  <a:txBody>
                    <a:bodyPr/>
                    <a:lstStyle/>
                    <a:p>
                      <a:endParaRPr lang="en-GB"/>
                    </a:p>
                  </a:txBody>
                  <a:tcPr/>
                </a:tc>
                <a:tc>
                  <a:txBody>
                    <a:bodyPr/>
                    <a:lstStyle/>
                    <a:p>
                      <a:pPr algn="l">
                        <a:lnSpc>
                          <a:spcPct val="100000"/>
                        </a:lnSpc>
                        <a:spcAft>
                          <a:spcPts val="0"/>
                        </a:spcAft>
                      </a:pPr>
                      <a:r>
                        <a:rPr lang="en-GB" sz="1100" b="0" dirty="0">
                          <a:effectLst/>
                        </a:rPr>
                        <a:t>Reflective Development</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29</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-1.43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888117705"/>
                  </a:ext>
                </a:extLst>
              </a:tr>
              <a:tr h="184884">
                <a:tc vMerge="1">
                  <a:txBody>
                    <a:bodyPr/>
                    <a:lstStyle/>
                    <a:p>
                      <a:endParaRPr lang="en-GB"/>
                    </a:p>
                  </a:txBody>
                  <a:tcPr/>
                </a:tc>
                <a:tc>
                  <a:txBody>
                    <a:bodyPr/>
                    <a:lstStyle/>
                    <a:p>
                      <a:pPr algn="l">
                        <a:lnSpc>
                          <a:spcPct val="100000"/>
                        </a:lnSpc>
                        <a:spcAft>
                          <a:spcPts val="0"/>
                        </a:spcAft>
                      </a:pPr>
                      <a:r>
                        <a:rPr lang="en-GB" sz="1100" b="1" dirty="0">
                          <a:effectLst/>
                        </a:rPr>
                        <a:t>Affective</a:t>
                      </a:r>
                      <a:r>
                        <a:rPr lang="en-GB" sz="1100" b="0" dirty="0">
                          <a:effectLst/>
                        </a:rPr>
                        <a:t> </a:t>
                      </a:r>
                      <a:r>
                        <a:rPr lang="en-GB" sz="1100" b="1" dirty="0">
                          <a:effectLst/>
                        </a:rPr>
                        <a:t>Development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8.10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6.87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1.14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-4.85***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23210487"/>
                  </a:ext>
                </a:extLst>
              </a:tr>
              <a:tr h="131096">
                <a:tc rowSpan="5">
                  <a:txBody>
                    <a:bodyPr/>
                    <a:lstStyle/>
                    <a:p>
                      <a:pPr marL="71755" marR="71755" algn="ctr">
                        <a:lnSpc>
                          <a:spcPct val="100000"/>
                        </a:lnSpc>
                        <a:spcAft>
                          <a:spcPts val="0"/>
                        </a:spcAft>
                      </a:pPr>
                      <a:r>
                        <a:rPr lang="en-GB" sz="1100" dirty="0">
                          <a:effectLst/>
                        </a:rPr>
                        <a:t>Student </a:t>
                      </a:r>
                    </a:p>
                    <a:p>
                      <a:pPr marL="71755" marR="71755" algn="ctr">
                        <a:lnSpc>
                          <a:spcPct val="100000"/>
                        </a:lnSpc>
                        <a:spcAft>
                          <a:spcPts val="0"/>
                        </a:spcAft>
                      </a:pPr>
                      <a:r>
                        <a:rPr lang="en-GB" sz="1100" dirty="0">
                          <a:effectLst/>
                        </a:rPr>
                        <a:t>Self-Rating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0" dirty="0">
                          <a:effectLst/>
                        </a:rPr>
                        <a:t>Performance</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6.70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1.44</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 </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7.48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1.55</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995649868"/>
                  </a:ext>
                </a:extLst>
              </a:tr>
              <a:tr h="184884">
                <a:tc vMerge="1">
                  <a:txBody>
                    <a:bodyPr/>
                    <a:lstStyle/>
                    <a:p>
                      <a:endParaRPr lang="en-GB"/>
                    </a:p>
                  </a:txBody>
                  <a:tcPr/>
                </a:tc>
                <a:tc>
                  <a:txBody>
                    <a:bodyPr/>
                    <a:lstStyle/>
                    <a:p>
                      <a:pPr algn="l">
                        <a:lnSpc>
                          <a:spcPct val="100000"/>
                        </a:lnSpc>
                        <a:spcAft>
                          <a:spcPts val="0"/>
                        </a:spcAft>
                      </a:pPr>
                      <a:r>
                        <a:rPr lang="en-GB" sz="1100" b="1" dirty="0">
                          <a:effectLst/>
                        </a:rPr>
                        <a:t>Knowledge of theory</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1.78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1.33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-4.65***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24248755"/>
                  </a:ext>
                </a:extLst>
              </a:tr>
              <a:tr h="131096">
                <a:tc vMerge="1">
                  <a:txBody>
                    <a:bodyPr/>
                    <a:lstStyle/>
                    <a:p>
                      <a:endParaRPr lang="en-GB"/>
                    </a:p>
                  </a:txBody>
                  <a:tcPr/>
                </a:tc>
                <a:tc>
                  <a:txBody>
                    <a:bodyPr/>
                    <a:lstStyle/>
                    <a:p>
                      <a:pPr algn="l">
                        <a:lnSpc>
                          <a:spcPct val="100000"/>
                        </a:lnSpc>
                        <a:spcAft>
                          <a:spcPts val="0"/>
                        </a:spcAft>
                      </a:pPr>
                      <a:r>
                        <a:rPr lang="en-GB" sz="1100" b="1" dirty="0">
                          <a:effectLst/>
                        </a:rPr>
                        <a:t>Confidence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6.46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1.54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125557114"/>
                  </a:ext>
                </a:extLst>
              </a:tr>
              <a:tr h="184884">
                <a:tc vMerge="1">
                  <a:txBody>
                    <a:bodyPr/>
                    <a:lstStyle/>
                    <a:p>
                      <a:endParaRPr lang="en-GB"/>
                    </a:p>
                  </a:txBody>
                  <a:tcPr/>
                </a:tc>
                <a:tc>
                  <a:txBody>
                    <a:bodyPr/>
                    <a:lstStyle/>
                    <a:p>
                      <a:pPr algn="l">
                        <a:lnSpc>
                          <a:spcPct val="100000"/>
                        </a:lnSpc>
                        <a:spcAft>
                          <a:spcPts val="0"/>
                        </a:spcAft>
                      </a:pPr>
                      <a:r>
                        <a:rPr lang="en-GB" sz="1100" b="0" dirty="0">
                          <a:effectLst/>
                        </a:rPr>
                        <a:t>Helpfulness of Reflection</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8.89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1.83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 </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9.18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1.52</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-.90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65271463"/>
                  </a:ext>
                </a:extLst>
              </a:tr>
              <a:tr h="184884">
                <a:tc vMerge="1">
                  <a:txBody>
                    <a:bodyPr/>
                    <a:lstStyle/>
                    <a:p>
                      <a:endParaRPr lang="en-GB"/>
                    </a:p>
                  </a:txBody>
                  <a:tcPr/>
                </a:tc>
                <a:tc>
                  <a:txBody>
                    <a:bodyPr/>
                    <a:lstStyle/>
                    <a:p>
                      <a:pPr algn="l">
                        <a:lnSpc>
                          <a:spcPct val="100000"/>
                        </a:lnSpc>
                        <a:spcAft>
                          <a:spcPts val="0"/>
                        </a:spcAft>
                      </a:pPr>
                      <a:r>
                        <a:rPr lang="en-GB" sz="1100" b="1" dirty="0">
                          <a:effectLst/>
                        </a:rPr>
                        <a:t>Need</a:t>
                      </a:r>
                      <a:r>
                        <a:rPr lang="en-GB" sz="1100" b="0" dirty="0">
                          <a:effectLst/>
                        </a:rPr>
                        <a:t> </a:t>
                      </a:r>
                      <a:r>
                        <a:rPr lang="en-GB" sz="1100" b="1" dirty="0">
                          <a:effectLst/>
                        </a:rPr>
                        <a:t>to develop skills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6.15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4.44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3.23**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3759463"/>
                  </a:ext>
                </a:extLst>
              </a:tr>
              <a:tr h="131096">
                <a:tc rowSpan="15">
                  <a:txBody>
                    <a:bodyPr/>
                    <a:lstStyle/>
                    <a:p>
                      <a:pPr marL="71755" marR="71755" algn="ctr">
                        <a:lnSpc>
                          <a:spcPct val="100000"/>
                        </a:lnSpc>
                        <a:spcAft>
                          <a:spcPts val="0"/>
                        </a:spcAft>
                      </a:pPr>
                      <a:r>
                        <a:rPr lang="en-GB" sz="1100" dirty="0">
                          <a:effectLst/>
                        </a:rPr>
                        <a:t>PI Ratings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1" dirty="0">
                          <a:effectLst/>
                        </a:rPr>
                        <a:t>Introduction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1.16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99360832"/>
                  </a:ext>
                </a:extLst>
              </a:tr>
              <a:tr h="184884">
                <a:tc vMerge="1">
                  <a:txBody>
                    <a:bodyPr/>
                    <a:lstStyle/>
                    <a:p>
                      <a:endParaRPr lang="en-GB"/>
                    </a:p>
                  </a:txBody>
                  <a:tcPr/>
                </a:tc>
                <a:tc>
                  <a:txBody>
                    <a:bodyPr/>
                    <a:lstStyle/>
                    <a:p>
                      <a:pPr algn="l">
                        <a:lnSpc>
                          <a:spcPct val="100000"/>
                        </a:lnSpc>
                        <a:spcAft>
                          <a:spcPts val="0"/>
                        </a:spcAft>
                      </a:pPr>
                      <a:r>
                        <a:rPr lang="en-GB" sz="1100" dirty="0">
                          <a:effectLst/>
                        </a:rPr>
                        <a:t>Explanation for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9566991"/>
                  </a:ext>
                </a:extLst>
              </a:tr>
              <a:tr h="184884">
                <a:tc vMerge="1">
                  <a:txBody>
                    <a:bodyPr/>
                    <a:lstStyle/>
                    <a:p>
                      <a:endParaRPr lang="en-GB"/>
                    </a:p>
                  </a:txBody>
                  <a:tcPr/>
                </a:tc>
                <a:tc>
                  <a:txBody>
                    <a:bodyPr/>
                    <a:lstStyle/>
                    <a:p>
                      <a:pPr algn="l">
                        <a:lnSpc>
                          <a:spcPct val="100000"/>
                        </a:lnSpc>
                        <a:spcAft>
                          <a:spcPts val="0"/>
                        </a:spcAft>
                      </a:pPr>
                      <a:r>
                        <a:rPr lang="en-GB" sz="1100" b="1" dirty="0">
                          <a:effectLst/>
                        </a:rPr>
                        <a:t>Explanation of agenda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4.37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206397038"/>
                  </a:ext>
                </a:extLst>
              </a:tr>
              <a:tr h="131096">
                <a:tc vMerge="1">
                  <a:txBody>
                    <a:bodyPr/>
                    <a:lstStyle/>
                    <a:p>
                      <a:endParaRPr lang="en-GB"/>
                    </a:p>
                  </a:txBody>
                  <a:tcPr/>
                </a:tc>
                <a:tc>
                  <a:txBody>
                    <a:bodyPr/>
                    <a:lstStyle/>
                    <a:p>
                      <a:pPr algn="l">
                        <a:lnSpc>
                          <a:spcPct val="100000"/>
                        </a:lnSpc>
                        <a:spcAft>
                          <a:spcPts val="0"/>
                        </a:spcAft>
                      </a:pPr>
                      <a:r>
                        <a:rPr lang="en-GB" sz="1100" b="1" dirty="0">
                          <a:effectLst/>
                        </a:rPr>
                        <a:t>Sticking to time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.93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4.60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47552064"/>
                  </a:ext>
                </a:extLst>
              </a:tr>
              <a:tr h="131096">
                <a:tc vMerge="1">
                  <a:txBody>
                    <a:bodyPr/>
                    <a:lstStyle/>
                    <a:p>
                      <a:endParaRPr lang="en-GB"/>
                    </a:p>
                  </a:txBody>
                  <a:tcPr/>
                </a:tc>
                <a:tc>
                  <a:txBody>
                    <a:bodyPr/>
                    <a:lstStyle/>
                    <a:p>
                      <a:pPr algn="l">
                        <a:lnSpc>
                          <a:spcPct val="100000"/>
                        </a:lnSpc>
                        <a:spcAft>
                          <a:spcPts val="0"/>
                        </a:spcAft>
                      </a:pPr>
                      <a:r>
                        <a:rPr lang="en-GB" sz="1100" b="1" dirty="0">
                          <a:effectLst/>
                        </a:rPr>
                        <a:t>Listening to PI</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33141881"/>
                  </a:ext>
                </a:extLst>
              </a:tr>
              <a:tr h="184884">
                <a:tc vMerge="1">
                  <a:txBody>
                    <a:bodyPr/>
                    <a:lstStyle/>
                    <a:p>
                      <a:endParaRPr lang="en-GB"/>
                    </a:p>
                  </a:txBody>
                  <a:tcPr/>
                </a:tc>
                <a:tc>
                  <a:txBody>
                    <a:bodyPr/>
                    <a:lstStyle/>
                    <a:p>
                      <a:pPr algn="l">
                        <a:lnSpc>
                          <a:spcPct val="100000"/>
                        </a:lnSpc>
                        <a:spcAft>
                          <a:spcPts val="0"/>
                        </a:spcAft>
                      </a:pPr>
                      <a:r>
                        <a:rPr lang="en-GB" sz="1100" b="1" dirty="0">
                          <a:effectLst/>
                        </a:rPr>
                        <a:t>Allowing for PI views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49659349"/>
                  </a:ext>
                </a:extLst>
              </a:tr>
              <a:tr h="184884">
                <a:tc vMerge="1">
                  <a:txBody>
                    <a:bodyPr/>
                    <a:lstStyle/>
                    <a:p>
                      <a:endParaRPr lang="en-GB"/>
                    </a:p>
                  </a:txBody>
                  <a:tcPr/>
                </a:tc>
                <a:tc>
                  <a:txBody>
                    <a:bodyPr/>
                    <a:lstStyle/>
                    <a:p>
                      <a:pPr algn="l">
                        <a:lnSpc>
                          <a:spcPct val="100000"/>
                        </a:lnSpc>
                        <a:spcAft>
                          <a:spcPts val="0"/>
                        </a:spcAft>
                      </a:pPr>
                      <a:r>
                        <a:rPr lang="en-GB" sz="1100" b="1" dirty="0">
                          <a:effectLst/>
                        </a:rPr>
                        <a:t>Understanding PI views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1254643"/>
                  </a:ext>
                </a:extLst>
              </a:tr>
              <a:tr h="184884">
                <a:tc vMerge="1">
                  <a:txBody>
                    <a:bodyPr/>
                    <a:lstStyle/>
                    <a:p>
                      <a:endParaRPr lang="en-GB"/>
                    </a:p>
                  </a:txBody>
                  <a:tcPr/>
                </a:tc>
                <a:tc>
                  <a:txBody>
                    <a:bodyPr/>
                    <a:lstStyle/>
                    <a:p>
                      <a:pPr algn="l">
                        <a:lnSpc>
                          <a:spcPct val="100000"/>
                        </a:lnSpc>
                        <a:spcAft>
                          <a:spcPts val="0"/>
                        </a:spcAft>
                      </a:pPr>
                      <a:r>
                        <a:rPr lang="en-GB" sz="1100" b="1" dirty="0">
                          <a:effectLst/>
                        </a:rPr>
                        <a:t>Look out for PI comfort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-3.65**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68449201"/>
                  </a:ext>
                </a:extLst>
              </a:tr>
              <a:tr h="184884">
                <a:tc vMerge="1">
                  <a:txBody>
                    <a:bodyPr/>
                    <a:lstStyle/>
                    <a:p>
                      <a:endParaRPr lang="en-GB"/>
                    </a:p>
                  </a:txBody>
                  <a:tcPr/>
                </a:tc>
                <a:tc>
                  <a:txBody>
                    <a:bodyPr/>
                    <a:lstStyle/>
                    <a:p>
                      <a:pPr algn="l">
                        <a:lnSpc>
                          <a:spcPct val="100000"/>
                        </a:lnSpc>
                        <a:spcAft>
                          <a:spcPts val="0"/>
                        </a:spcAft>
                      </a:pPr>
                      <a:r>
                        <a:rPr lang="en-GB" sz="1100">
                          <a:effectLst/>
                        </a:rPr>
                        <a:t>Treating PI with respect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-1.54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878336842"/>
                  </a:ext>
                </a:extLst>
              </a:tr>
              <a:tr h="131096">
                <a:tc vMerge="1">
                  <a:txBody>
                    <a:bodyPr/>
                    <a:lstStyle/>
                    <a:p>
                      <a:endParaRPr lang="en-GB"/>
                    </a:p>
                  </a:txBody>
                  <a:tcPr/>
                </a:tc>
                <a:tc>
                  <a:txBody>
                    <a:bodyPr/>
                    <a:lstStyle/>
                    <a:p>
                      <a:pPr algn="l">
                        <a:lnSpc>
                          <a:spcPct val="100000"/>
                        </a:lnSpc>
                        <a:spcAft>
                          <a:spcPts val="0"/>
                        </a:spcAft>
                      </a:pPr>
                      <a:r>
                        <a:rPr lang="en-GB" sz="1100" b="1" dirty="0">
                          <a:effectLst/>
                        </a:rPr>
                        <a:t>Care for PI feelings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.84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4.73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1485717"/>
                  </a:ext>
                </a:extLst>
              </a:tr>
              <a:tr h="184884">
                <a:tc vMerge="1">
                  <a:txBody>
                    <a:bodyPr/>
                    <a:lstStyle/>
                    <a:p>
                      <a:endParaRPr lang="en-GB"/>
                    </a:p>
                  </a:txBody>
                  <a:tcPr/>
                </a:tc>
                <a:tc>
                  <a:txBody>
                    <a:bodyPr/>
                    <a:lstStyle/>
                    <a:p>
                      <a:pPr algn="l">
                        <a:lnSpc>
                          <a:spcPct val="100000"/>
                        </a:lnSpc>
                        <a:spcAft>
                          <a:spcPts val="0"/>
                        </a:spcAft>
                      </a:pPr>
                      <a:r>
                        <a:rPr lang="en-GB" sz="1100" dirty="0">
                          <a:effectLst/>
                        </a:rPr>
                        <a:t>Asking relevant questions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28657240"/>
                  </a:ext>
                </a:extLst>
              </a:tr>
              <a:tr h="131096">
                <a:tc vMerge="1">
                  <a:txBody>
                    <a:bodyPr/>
                    <a:lstStyle/>
                    <a:p>
                      <a:endParaRPr lang="en-GB"/>
                    </a:p>
                  </a:txBody>
                  <a:tcPr/>
                </a:tc>
                <a:tc>
                  <a:txBody>
                    <a:bodyPr/>
                    <a:lstStyle/>
                    <a:p>
                      <a:pPr algn="l">
                        <a:lnSpc>
                          <a:spcPct val="100000"/>
                        </a:lnSpc>
                        <a:spcAft>
                          <a:spcPts val="0"/>
                        </a:spcAft>
                      </a:pPr>
                      <a:r>
                        <a:rPr lang="en-GB" sz="1100" b="1" dirty="0">
                          <a:effectLst/>
                        </a:rPr>
                        <a:t>Avoiding jargon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.57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11116573"/>
                  </a:ext>
                </a:extLst>
              </a:tr>
              <a:tr h="184884">
                <a:tc vMerge="1">
                  <a:txBody>
                    <a:bodyPr/>
                    <a:lstStyle/>
                    <a:p>
                      <a:endParaRPr lang="en-GB"/>
                    </a:p>
                  </a:txBody>
                  <a:tcPr/>
                </a:tc>
                <a:tc>
                  <a:txBody>
                    <a:bodyPr/>
                    <a:lstStyle/>
                    <a:p>
                      <a:pPr algn="l">
                        <a:lnSpc>
                          <a:spcPct val="100000"/>
                        </a:lnSpc>
                        <a:spcAft>
                          <a:spcPts val="0"/>
                        </a:spcAft>
                      </a:pPr>
                      <a:r>
                        <a:rPr lang="en-GB" sz="1100" dirty="0">
                          <a:effectLst/>
                        </a:rPr>
                        <a:t>Preparedness for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18556810"/>
                  </a:ext>
                </a:extLst>
              </a:tr>
              <a:tr h="131096">
                <a:tc vMerge="1">
                  <a:txBody>
                    <a:bodyPr/>
                    <a:lstStyle/>
                    <a:p>
                      <a:endParaRPr lang="en-GB"/>
                    </a:p>
                  </a:txBody>
                  <a:tcPr/>
                </a:tc>
                <a:tc>
                  <a:txBody>
                    <a:bodyPr/>
                    <a:lstStyle/>
                    <a:p>
                      <a:pPr algn="l">
                        <a:lnSpc>
                          <a:spcPct val="100000"/>
                        </a:lnSpc>
                        <a:spcAft>
                          <a:spcPts val="0"/>
                        </a:spcAft>
                      </a:pPr>
                      <a:r>
                        <a:rPr lang="en-GB" sz="1100" dirty="0">
                          <a:effectLst/>
                        </a:rPr>
                        <a:t>Ending the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66227527"/>
                  </a:ext>
                </a:extLst>
              </a:tr>
              <a:tr h="131096">
                <a:tc vMerge="1">
                  <a:txBody>
                    <a:bodyPr/>
                    <a:lstStyle/>
                    <a:p>
                      <a:endParaRPr lang="en-GB"/>
                    </a:p>
                  </a:txBody>
                  <a:tcPr/>
                </a:tc>
                <a:tc>
                  <a:txBody>
                    <a:bodyPr/>
                    <a:lstStyle/>
                    <a:p>
                      <a:pPr algn="l">
                        <a:lnSpc>
                          <a:spcPct val="100000"/>
                        </a:lnSpc>
                        <a:spcAft>
                          <a:spcPts val="0"/>
                        </a:spcAft>
                      </a:pPr>
                      <a:r>
                        <a:rPr lang="en-GB" sz="1100" b="1" dirty="0">
                          <a:effectLst/>
                        </a:rPr>
                        <a:t>Confidence</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51887512"/>
                  </a:ext>
                </a:extLst>
              </a:tr>
            </a:tbl>
          </a:graphicData>
        </a:graphic>
      </p:graphicFrame>
      <p:sp>
        <p:nvSpPr>
          <p:cNvPr id="10" name="Google Shape;151;p25"/>
          <p:cNvSpPr txBox="1">
            <a:spLocks noGrp="1"/>
          </p:cNvSpPr>
          <p:nvPr>
            <p:ph type="title"/>
          </p:nvPr>
        </p:nvSpPr>
        <p:spPr>
          <a:xfrm>
            <a:off x="411256" y="23967"/>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i="1" dirty="0"/>
              <a:t>Results</a:t>
            </a:r>
            <a:endParaRPr i="1" dirty="0"/>
          </a:p>
        </p:txBody>
      </p:sp>
    </p:spTree>
    <p:extLst>
      <p:ext uri="{BB962C8B-B14F-4D97-AF65-F5344CB8AC3E}">
        <p14:creationId xmlns:p14="http://schemas.microsoft.com/office/powerpoint/2010/main" val="388570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6"/>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9" name="Google Shape;151;p25"/>
          <p:cNvSpPr txBox="1">
            <a:spLocks/>
          </p:cNvSpPr>
          <p:nvPr/>
        </p:nvSpPr>
        <p:spPr>
          <a:xfrm>
            <a:off x="209222" y="22504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i="1" dirty="0"/>
              <a:t>Results</a:t>
            </a:r>
          </a:p>
        </p:txBody>
      </p:sp>
      <p:graphicFrame>
        <p:nvGraphicFramePr>
          <p:cNvPr id="6" name="Table 5"/>
          <p:cNvGraphicFramePr>
            <a:graphicFrameLocks noGrp="1"/>
          </p:cNvGraphicFramePr>
          <p:nvPr>
            <p:extLst>
              <p:ext uri="{D42A27DB-BD31-4B8C-83A1-F6EECF244321}">
                <p14:modId xmlns:p14="http://schemas.microsoft.com/office/powerpoint/2010/main" val="3364485089"/>
              </p:ext>
            </p:extLst>
          </p:nvPr>
        </p:nvGraphicFramePr>
        <p:xfrm>
          <a:off x="209222" y="1463477"/>
          <a:ext cx="5130801" cy="969140"/>
        </p:xfrm>
        <a:graphic>
          <a:graphicData uri="http://schemas.openxmlformats.org/drawingml/2006/table">
            <a:tbl>
              <a:tblPr firstRow="1" firstCol="1" bandRow="1">
                <a:tableStyleId>{360F9455-D946-4BF0-B3CE-6C56951A96EE}</a:tableStyleId>
              </a:tblPr>
              <a:tblGrid>
                <a:gridCol w="2164519">
                  <a:extLst>
                    <a:ext uri="{9D8B030D-6E8A-4147-A177-3AD203B41FA5}">
                      <a16:colId xmlns:a16="http://schemas.microsoft.com/office/drawing/2014/main" val="3727276995"/>
                    </a:ext>
                  </a:extLst>
                </a:gridCol>
                <a:gridCol w="396305">
                  <a:extLst>
                    <a:ext uri="{9D8B030D-6E8A-4147-A177-3AD203B41FA5}">
                      <a16:colId xmlns:a16="http://schemas.microsoft.com/office/drawing/2014/main" val="1937827954"/>
                    </a:ext>
                  </a:extLst>
                </a:gridCol>
                <a:gridCol w="444342">
                  <a:extLst>
                    <a:ext uri="{9D8B030D-6E8A-4147-A177-3AD203B41FA5}">
                      <a16:colId xmlns:a16="http://schemas.microsoft.com/office/drawing/2014/main" val="3083710073"/>
                    </a:ext>
                  </a:extLst>
                </a:gridCol>
                <a:gridCol w="516397">
                  <a:extLst>
                    <a:ext uri="{9D8B030D-6E8A-4147-A177-3AD203B41FA5}">
                      <a16:colId xmlns:a16="http://schemas.microsoft.com/office/drawing/2014/main" val="3679214038"/>
                    </a:ext>
                  </a:extLst>
                </a:gridCol>
                <a:gridCol w="544642">
                  <a:extLst>
                    <a:ext uri="{9D8B030D-6E8A-4147-A177-3AD203B41FA5}">
                      <a16:colId xmlns:a16="http://schemas.microsoft.com/office/drawing/2014/main" val="797726459"/>
                    </a:ext>
                  </a:extLst>
                </a:gridCol>
                <a:gridCol w="523453">
                  <a:extLst>
                    <a:ext uri="{9D8B030D-6E8A-4147-A177-3AD203B41FA5}">
                      <a16:colId xmlns:a16="http://schemas.microsoft.com/office/drawing/2014/main" val="4216291955"/>
                    </a:ext>
                  </a:extLst>
                </a:gridCol>
                <a:gridCol w="541143">
                  <a:extLst>
                    <a:ext uri="{9D8B030D-6E8A-4147-A177-3AD203B41FA5}">
                      <a16:colId xmlns:a16="http://schemas.microsoft.com/office/drawing/2014/main" val="3675508427"/>
                    </a:ext>
                  </a:extLst>
                </a:gridCol>
              </a:tblGrid>
              <a:tr h="193828">
                <a:tc>
                  <a:txBody>
                    <a:bodyPr/>
                    <a:lstStyle/>
                    <a:p>
                      <a:pPr>
                        <a:lnSpc>
                          <a:spcPct val="107000"/>
                        </a:lnSpc>
                        <a:spcAft>
                          <a:spcPts val="0"/>
                        </a:spcAft>
                      </a:pPr>
                      <a:r>
                        <a:rPr lang="en-GB" sz="1200" b="1" dirty="0">
                          <a:effectLst/>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rowSpan="2">
                  <a:txBody>
                    <a:bodyPr/>
                    <a:lstStyle/>
                    <a:p>
                      <a:pPr algn="ctr">
                        <a:lnSpc>
                          <a:spcPct val="107000"/>
                        </a:lnSpc>
                        <a:spcAft>
                          <a:spcPts val="0"/>
                        </a:spcAft>
                      </a:pPr>
                      <a:r>
                        <a:rPr lang="en-GB" sz="1200" b="1" i="1" dirty="0">
                          <a:effectLst/>
                        </a:rPr>
                        <a:t>N</a:t>
                      </a:r>
                      <a:endParaRPr lang="en-GB"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lnSpc>
                          <a:spcPct val="107000"/>
                        </a:lnSpc>
                        <a:spcAft>
                          <a:spcPts val="0"/>
                        </a:spcAft>
                      </a:pPr>
                      <a:r>
                        <a:rPr lang="en-GB" sz="1200" b="1" i="1" dirty="0">
                          <a:effectLst/>
                        </a:rPr>
                        <a:t>M</a:t>
                      </a:r>
                      <a:endParaRPr lang="en-GB"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lnSpc>
                          <a:spcPct val="107000"/>
                        </a:lnSpc>
                        <a:spcAft>
                          <a:spcPts val="0"/>
                        </a:spcAft>
                      </a:pPr>
                      <a:r>
                        <a:rPr lang="en-GB" sz="1200" b="1" i="1" dirty="0">
                          <a:effectLst/>
                        </a:rPr>
                        <a:t>SD</a:t>
                      </a:r>
                      <a:endParaRPr lang="en-GB"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9525" cap="flat" cmpd="sng">
                      <a:noFill/>
                      <a:prstDash val="solid"/>
                      <a:round/>
                      <a:headEnd type="none" w="sm" len="sm"/>
                      <a:tailEnd type="none" w="sm" len="sm"/>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algn="ctr">
                        <a:lnSpc>
                          <a:spcPct val="107000"/>
                        </a:lnSpc>
                        <a:spcAft>
                          <a:spcPts val="0"/>
                        </a:spcAft>
                      </a:pPr>
                      <a:r>
                        <a:rPr lang="en-GB" sz="1200" b="1" dirty="0">
                          <a:effectLst/>
                        </a:rPr>
                        <a:t>Correlations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8619937"/>
                  </a:ext>
                </a:extLst>
              </a:tr>
              <a:tr h="193828">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453430719"/>
                  </a:ext>
                </a:extLst>
              </a:tr>
              <a:tr h="193828">
                <a:tc>
                  <a:txBody>
                    <a:bodyPr/>
                    <a:lstStyle/>
                    <a:p>
                      <a:pPr>
                        <a:lnSpc>
                          <a:spcPct val="107000"/>
                        </a:lnSpc>
                        <a:spcAft>
                          <a:spcPts val="0"/>
                        </a:spcAft>
                      </a:pPr>
                      <a:r>
                        <a:rPr lang="en-GB" sz="1200" dirty="0">
                          <a:effectLst/>
                        </a:rPr>
                        <a:t>1. Change in PE Ratings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30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1.06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84978576"/>
                  </a:ext>
                </a:extLst>
              </a:tr>
              <a:tr h="193828">
                <a:tc>
                  <a:txBody>
                    <a:bodyPr/>
                    <a:lstStyle/>
                    <a:p>
                      <a:pPr>
                        <a:lnSpc>
                          <a:spcPct val="107000"/>
                        </a:lnSpc>
                        <a:spcAft>
                          <a:spcPts val="0"/>
                        </a:spcAft>
                      </a:pPr>
                      <a:r>
                        <a:rPr lang="en-GB" sz="1200" dirty="0">
                          <a:effectLst/>
                        </a:rPr>
                        <a:t>2. Change in Student Rating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27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.50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1.22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2.55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71663510"/>
                  </a:ext>
                </a:extLst>
              </a:tr>
              <a:tr h="193828">
                <a:tc>
                  <a:txBody>
                    <a:bodyPr/>
                    <a:lstStyle/>
                    <a:p>
                      <a:pPr>
                        <a:lnSpc>
                          <a:spcPct val="107000"/>
                        </a:lnSpc>
                        <a:spcAft>
                          <a:spcPts val="0"/>
                        </a:spcAft>
                      </a:pPr>
                      <a:r>
                        <a:rPr lang="en-GB" sz="1200" dirty="0">
                          <a:effectLst/>
                        </a:rPr>
                        <a:t>3. Change in PI Rating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a:effectLst/>
                        </a:rPr>
                        <a:t>26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.42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.63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-.02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63423795"/>
                  </a:ext>
                </a:extLst>
              </a:tr>
            </a:tbl>
          </a:graphicData>
        </a:graphic>
      </p:graphicFrame>
      <p:sp>
        <p:nvSpPr>
          <p:cNvPr id="11" name="Google Shape;112;p20"/>
          <p:cNvSpPr txBox="1">
            <a:spLocks/>
          </p:cNvSpPr>
          <p:nvPr/>
        </p:nvSpPr>
        <p:spPr>
          <a:xfrm>
            <a:off x="209222" y="961042"/>
            <a:ext cx="5130800" cy="5235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lvl="0" indent="0">
              <a:spcBef>
                <a:spcPts val="600"/>
              </a:spcBef>
              <a:buClr>
                <a:srgbClr val="B7B7B7"/>
              </a:buClr>
              <a:buSzPts val="1600"/>
            </a:pPr>
            <a:r>
              <a:rPr lang="en-US" sz="1600" b="1" dirty="0">
                <a:solidFill>
                  <a:srgbClr val="666666"/>
                </a:solidFill>
              </a:rPr>
              <a:t>Change between Time 1 and Time 2</a:t>
            </a:r>
            <a:endParaRPr lang="en-US" dirty="0"/>
          </a:p>
        </p:txBody>
      </p:sp>
      <p:sp>
        <p:nvSpPr>
          <p:cNvPr id="3" name="Rectangle 2"/>
          <p:cNvSpPr/>
          <p:nvPr/>
        </p:nvSpPr>
        <p:spPr>
          <a:xfrm>
            <a:off x="0" y="2621739"/>
            <a:ext cx="5720522" cy="2292935"/>
          </a:xfrm>
          <a:prstGeom prst="rect">
            <a:avLst/>
          </a:prstGeom>
        </p:spPr>
        <p:txBody>
          <a:bodyPr wrap="square">
            <a:spAutoFit/>
          </a:bodyPr>
          <a:lstStyle/>
          <a:p>
            <a:pPr marL="457200" lvl="0" indent="-342900">
              <a:spcBef>
                <a:spcPts val="600"/>
              </a:spcBef>
              <a:buClr>
                <a:srgbClr val="B7B7B7"/>
              </a:buClr>
              <a:buSzPts val="1800"/>
              <a:buFont typeface="Lato Light"/>
              <a:buChar char="×"/>
            </a:pPr>
            <a:r>
              <a:rPr lang="en-US" sz="1800" dirty="0">
                <a:solidFill>
                  <a:srgbClr val="666666"/>
                </a:solidFill>
                <a:latin typeface="Lato Light"/>
                <a:sym typeface="Lato Light"/>
              </a:rPr>
              <a:t>Most ratings showed </a:t>
            </a:r>
            <a:r>
              <a:rPr lang="en-US" sz="1800" b="1" dirty="0">
                <a:solidFill>
                  <a:srgbClr val="666666"/>
                </a:solidFill>
                <a:latin typeface="Lato Light"/>
                <a:sym typeface="Lato Light"/>
              </a:rPr>
              <a:t>improvement at </a:t>
            </a:r>
            <a:r>
              <a:rPr lang="en-US" sz="1800" b="1" dirty="0" err="1">
                <a:solidFill>
                  <a:srgbClr val="666666"/>
                </a:solidFill>
                <a:latin typeface="Lato Light"/>
                <a:sym typeface="Lato Light"/>
              </a:rPr>
              <a:t>Roleplay</a:t>
            </a:r>
            <a:r>
              <a:rPr lang="en-US" sz="1800" b="1" dirty="0">
                <a:solidFill>
                  <a:srgbClr val="666666"/>
                </a:solidFill>
                <a:latin typeface="Lato Light"/>
                <a:sym typeface="Lato Light"/>
              </a:rPr>
              <a:t> 2</a:t>
            </a:r>
            <a:r>
              <a:rPr lang="en-US" sz="1800" dirty="0">
                <a:solidFill>
                  <a:srgbClr val="666666"/>
                </a:solidFill>
                <a:latin typeface="Lato Light"/>
                <a:sym typeface="Lato Light"/>
              </a:rPr>
              <a:t>, whether they were made by PIs, PEs or the students </a:t>
            </a:r>
            <a:r>
              <a:rPr lang="en-US" sz="1600" dirty="0">
                <a:solidFill>
                  <a:srgbClr val="666666"/>
                </a:solidFill>
                <a:latin typeface="Lato Light"/>
                <a:sym typeface="Lato Light"/>
              </a:rPr>
              <a:t>(based on t-test results)</a:t>
            </a:r>
            <a:endParaRPr lang="en-GB" sz="1600" dirty="0">
              <a:solidFill>
                <a:srgbClr val="666666"/>
              </a:solidFill>
              <a:latin typeface="Lato Light"/>
              <a:sym typeface="Lato Light"/>
            </a:endParaRPr>
          </a:p>
          <a:p>
            <a:pPr marL="457200" lvl="0" indent="-342900">
              <a:spcBef>
                <a:spcPts val="600"/>
              </a:spcBef>
              <a:buClr>
                <a:srgbClr val="B7B7B7"/>
              </a:buClr>
              <a:buSzPts val="1800"/>
              <a:buFont typeface="Lato Light"/>
              <a:buChar char="×"/>
            </a:pPr>
            <a:r>
              <a:rPr lang="en-GB" sz="1800" dirty="0">
                <a:solidFill>
                  <a:srgbClr val="666666"/>
                </a:solidFill>
                <a:latin typeface="Lato Light"/>
                <a:sym typeface="Lato Light"/>
              </a:rPr>
              <a:t>However, </a:t>
            </a:r>
            <a:r>
              <a:rPr lang="en-GB" sz="1800" b="1" dirty="0">
                <a:solidFill>
                  <a:srgbClr val="666666"/>
                </a:solidFill>
                <a:latin typeface="Lato Light"/>
                <a:sym typeface="Lato Light"/>
              </a:rPr>
              <a:t>PI, PE and Student self-ratings did not go together</a:t>
            </a:r>
          </a:p>
          <a:p>
            <a:pPr marL="914400" lvl="1" indent="-342900">
              <a:buClr>
                <a:srgbClr val="B7B7B7"/>
              </a:buClr>
              <a:buSzPts val="1800"/>
              <a:buFont typeface="Lato Light"/>
              <a:buChar char="×"/>
            </a:pPr>
            <a:r>
              <a:rPr lang="en-GB" sz="1600" dirty="0">
                <a:solidFill>
                  <a:srgbClr val="0070C0"/>
                </a:solidFill>
                <a:latin typeface="Lato Light"/>
                <a:sym typeface="Lato Light"/>
              </a:rPr>
              <a:t>Student self-perceived improvement or deterioration in </a:t>
            </a:r>
            <a:r>
              <a:rPr lang="en-GB" sz="1600" dirty="0" err="1">
                <a:solidFill>
                  <a:srgbClr val="0070C0"/>
                </a:solidFill>
                <a:latin typeface="Lato Light"/>
                <a:sym typeface="Lato Light"/>
              </a:rPr>
              <a:t>roleplay</a:t>
            </a:r>
            <a:r>
              <a:rPr lang="en-GB" sz="1600" dirty="0">
                <a:solidFill>
                  <a:srgbClr val="0070C0"/>
                </a:solidFill>
                <a:latin typeface="Lato Light"/>
                <a:sym typeface="Lato Light"/>
              </a:rPr>
              <a:t> performance was not linked to that seen by the PIs or the 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44687D-0850-4D79-A795-0A61664B0E79}"/>
              </a:ext>
            </a:extLst>
          </p:cNvPr>
          <p:cNvSpPr>
            <a:spLocks noGrp="1"/>
          </p:cNvSpPr>
          <p:nvPr>
            <p:ph type="ctrTitle"/>
          </p:nvPr>
        </p:nvSpPr>
        <p:spPr>
          <a:xfrm>
            <a:off x="693497" y="3248204"/>
            <a:ext cx="5691146" cy="1159800"/>
          </a:xfrm>
        </p:spPr>
        <p:txBody>
          <a:bodyPr/>
          <a:lstStyle/>
          <a:p>
            <a:br>
              <a:rPr lang="en-GB" sz="3200" dirty="0"/>
            </a:br>
            <a:br>
              <a:rPr lang="en-GB" sz="3200" dirty="0"/>
            </a:br>
            <a:br>
              <a:rPr lang="en-GB" sz="3200" dirty="0"/>
            </a:br>
            <a:br>
              <a:rPr lang="en-GB" sz="3200" dirty="0"/>
            </a:br>
            <a:br>
              <a:rPr lang="en-GB" sz="3200" dirty="0"/>
            </a:br>
            <a:br>
              <a:rPr lang="en-GB" sz="3200" dirty="0"/>
            </a:br>
            <a:br>
              <a:rPr lang="en-GB" sz="3200" dirty="0"/>
            </a:br>
            <a:r>
              <a:rPr lang="en-GB" sz="3200" b="1" dirty="0">
                <a:solidFill>
                  <a:srgbClr val="0070C0"/>
                </a:solidFill>
                <a:latin typeface="Ink Free" panose="03080402000500000000" pitchFamily="66" charset="0"/>
              </a:rPr>
              <a:t>Do role-plays with service users lead to better communication, interpersonal and reflective skills?</a:t>
            </a:r>
            <a:br>
              <a:rPr lang="en-GB" sz="3200" b="1" dirty="0">
                <a:solidFill>
                  <a:srgbClr val="0070C0"/>
                </a:solidFill>
                <a:latin typeface="Ink Free" panose="03080402000500000000" pitchFamily="66" charset="0"/>
              </a:rPr>
            </a:br>
            <a:endParaRPr lang="en-GB" sz="3200" dirty="0"/>
          </a:p>
        </p:txBody>
      </p:sp>
      <p:sp>
        <p:nvSpPr>
          <p:cNvPr id="3" name="Google Shape;151;p25"/>
          <p:cNvSpPr txBox="1">
            <a:spLocks/>
          </p:cNvSpPr>
          <p:nvPr/>
        </p:nvSpPr>
        <p:spPr>
          <a:xfrm>
            <a:off x="209222" y="22504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i="1" dirty="0"/>
              <a:t>So</a:t>
            </a:r>
            <a:r>
              <a:rPr lang="mr-IN" i="1" dirty="0"/>
              <a:t>…</a:t>
            </a:r>
            <a:endParaRPr lang="en-GB" i="1" dirty="0"/>
          </a:p>
        </p:txBody>
      </p:sp>
    </p:spTree>
    <p:extLst>
      <p:ext uri="{BB962C8B-B14F-4D97-AF65-F5344CB8AC3E}">
        <p14:creationId xmlns:p14="http://schemas.microsoft.com/office/powerpoint/2010/main" val="250371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404687-6507-4B33-AB97-5ADB5534AD4B}"/>
              </a:ext>
            </a:extLst>
          </p:cNvPr>
          <p:cNvSpPr>
            <a:spLocks noGrp="1"/>
          </p:cNvSpPr>
          <p:nvPr>
            <p:ph type="title"/>
          </p:nvPr>
        </p:nvSpPr>
        <p:spPr>
          <a:xfrm>
            <a:off x="395638" y="207748"/>
            <a:ext cx="5511300" cy="720829"/>
          </a:xfrm>
        </p:spPr>
        <p:txBody>
          <a:bodyPr/>
          <a:lstStyle/>
          <a:p>
            <a:r>
              <a:rPr lang="en-GB" dirty="0"/>
              <a:t>Introduction</a:t>
            </a:r>
          </a:p>
        </p:txBody>
      </p:sp>
      <p:sp>
        <p:nvSpPr>
          <p:cNvPr id="7" name="Text Placeholder 6">
            <a:extLst>
              <a:ext uri="{FF2B5EF4-FFF2-40B4-BE49-F238E27FC236}">
                <a16:creationId xmlns:a16="http://schemas.microsoft.com/office/drawing/2014/main" id="{76DE808A-9835-4B5C-BE96-BC3A12DDC259}"/>
              </a:ext>
            </a:extLst>
          </p:cNvPr>
          <p:cNvSpPr>
            <a:spLocks noGrp="1"/>
          </p:cNvSpPr>
          <p:nvPr>
            <p:ph type="body" idx="1"/>
          </p:nvPr>
        </p:nvSpPr>
        <p:spPr>
          <a:xfrm>
            <a:off x="177911" y="894930"/>
            <a:ext cx="6232565" cy="3665841"/>
          </a:xfrm>
        </p:spPr>
        <p:txBody>
          <a:bodyPr/>
          <a:lstStyle/>
          <a:p>
            <a:pPr>
              <a:spcBef>
                <a:spcPts val="1800"/>
              </a:spcBef>
            </a:pPr>
            <a:r>
              <a:rPr lang="en-GB" sz="2000" dirty="0"/>
              <a:t>Evaluation of </a:t>
            </a:r>
            <a:r>
              <a:rPr lang="en-GB" sz="2000" b="1" dirty="0"/>
              <a:t>service-user led role play interviews </a:t>
            </a:r>
            <a:r>
              <a:rPr lang="en-GB" sz="2000" dirty="0"/>
              <a:t>as part of the Readiness for Direct Practice module </a:t>
            </a:r>
            <a:r>
              <a:rPr lang="en-GB" dirty="0"/>
              <a:t>(BA year 1 students)</a:t>
            </a:r>
          </a:p>
          <a:p>
            <a:pPr>
              <a:spcBef>
                <a:spcPts val="1800"/>
              </a:spcBef>
            </a:pPr>
            <a:r>
              <a:rPr lang="en-GB" sz="2000" dirty="0"/>
              <a:t>Examine the </a:t>
            </a:r>
            <a:r>
              <a:rPr lang="en-GB" sz="2000" b="1" dirty="0"/>
              <a:t>development of professional skills </a:t>
            </a:r>
            <a:r>
              <a:rPr lang="en-GB" sz="1600" dirty="0"/>
              <a:t>(procedural and meta-competencies; Bogo, 2006) </a:t>
            </a:r>
            <a:r>
              <a:rPr lang="en-GB" sz="2000" dirty="0"/>
              <a:t>for social work students through assessment feedback from service users, practice educators and student self-assessments.</a:t>
            </a:r>
          </a:p>
          <a:p>
            <a:pPr>
              <a:spcBef>
                <a:spcPts val="1800"/>
              </a:spcBef>
            </a:pPr>
            <a:r>
              <a:rPr lang="en-GB" sz="2000" b="1" dirty="0">
                <a:solidFill>
                  <a:srgbClr val="0070C0"/>
                </a:solidFill>
                <a:latin typeface="Ink Free" panose="03080402000500000000" pitchFamily="66" charset="0"/>
              </a:rPr>
              <a:t>Do role-plays with service users lead to better communication, interpersonal and reflective skills?</a:t>
            </a:r>
          </a:p>
          <a:p>
            <a:endParaRPr lang="en-GB" dirty="0"/>
          </a:p>
        </p:txBody>
      </p:sp>
      <p:sp>
        <p:nvSpPr>
          <p:cNvPr id="5" name="Slide Number Placeholder 4">
            <a:extLst>
              <a:ext uri="{FF2B5EF4-FFF2-40B4-BE49-F238E27FC236}">
                <a16:creationId xmlns:a16="http://schemas.microsoft.com/office/drawing/2014/main" id="{A3D2FD03-02B3-4F77-B02B-0A82A55BAA3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smtClean="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 sz="1800" b="0" i="0" u="none" strike="noStrike" kern="0" cap="none" spc="0" normalizeH="0" baseline="0" noProof="0">
              <a:ln>
                <a:noFill/>
              </a:ln>
              <a:solidFill>
                <a:srgbClr val="FFFFFF"/>
              </a:solidFill>
              <a:effectLst/>
              <a:uLnTx/>
              <a:uFillTx/>
              <a:latin typeface="Lato Light"/>
              <a:sym typeface="Lato Light"/>
            </a:endParaRPr>
          </a:p>
        </p:txBody>
      </p:sp>
    </p:spTree>
    <p:extLst>
      <p:ext uri="{BB962C8B-B14F-4D97-AF65-F5344CB8AC3E}">
        <p14:creationId xmlns:p14="http://schemas.microsoft.com/office/powerpoint/2010/main" val="186371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1B4AD-93E4-47CD-81BB-14DBE3124F16}"/>
              </a:ext>
            </a:extLst>
          </p:cNvPr>
          <p:cNvSpPr>
            <a:spLocks noGrp="1"/>
          </p:cNvSpPr>
          <p:nvPr>
            <p:ph type="title"/>
          </p:nvPr>
        </p:nvSpPr>
        <p:spPr>
          <a:xfrm>
            <a:off x="512859" y="442527"/>
            <a:ext cx="5511300" cy="857400"/>
          </a:xfrm>
        </p:spPr>
        <p:txBody>
          <a:bodyPr/>
          <a:lstStyle/>
          <a:p>
            <a:r>
              <a:rPr lang="en-GB" dirty="0"/>
              <a:t>Key messages</a:t>
            </a:r>
          </a:p>
        </p:txBody>
      </p:sp>
      <p:sp>
        <p:nvSpPr>
          <p:cNvPr id="5" name="Text Placeholder 4">
            <a:extLst>
              <a:ext uri="{FF2B5EF4-FFF2-40B4-BE49-F238E27FC236}">
                <a16:creationId xmlns:a16="http://schemas.microsoft.com/office/drawing/2014/main" id="{7981BB50-69BD-403F-A3D4-7033464878CF}"/>
              </a:ext>
            </a:extLst>
          </p:cNvPr>
          <p:cNvSpPr>
            <a:spLocks noGrp="1"/>
          </p:cNvSpPr>
          <p:nvPr>
            <p:ph type="body" idx="1"/>
          </p:nvPr>
        </p:nvSpPr>
        <p:spPr>
          <a:xfrm>
            <a:off x="457199" y="1470990"/>
            <a:ext cx="6023113" cy="3378609"/>
          </a:xfrm>
        </p:spPr>
        <p:txBody>
          <a:bodyPr/>
          <a:lstStyle/>
          <a:p>
            <a:r>
              <a:rPr lang="en-GB" dirty="0"/>
              <a:t>Evidence suggests </a:t>
            </a:r>
            <a:r>
              <a:rPr lang="en-GB" b="1" dirty="0"/>
              <a:t>overall improvement </a:t>
            </a:r>
            <a:r>
              <a:rPr lang="en-GB" dirty="0"/>
              <a:t>in students’ professional skills.</a:t>
            </a:r>
          </a:p>
          <a:p>
            <a:r>
              <a:rPr lang="en-GB" dirty="0"/>
              <a:t>The </a:t>
            </a:r>
            <a:r>
              <a:rPr lang="en-GB" b="1" dirty="0"/>
              <a:t>repetition of the task </a:t>
            </a:r>
            <a:r>
              <a:rPr lang="en-GB" dirty="0"/>
              <a:t>contributed to increased confidence, allowed exercise and refinement of procedural skills and linking theory to practice. </a:t>
            </a:r>
          </a:p>
          <a:p>
            <a:r>
              <a:rPr lang="en-GB" b="1" dirty="0"/>
              <a:t>Three-fold assessment promotes a holistic approach to the task </a:t>
            </a:r>
            <a:r>
              <a:rPr lang="en-GB" dirty="0"/>
              <a:t>(procedural/cognitive/relational).</a:t>
            </a:r>
          </a:p>
          <a:p>
            <a:r>
              <a:rPr lang="en-GB" b="1" dirty="0"/>
              <a:t>Competing ideas: </a:t>
            </a:r>
            <a:r>
              <a:rPr lang="en-GB" dirty="0"/>
              <a:t>importance of service user and carer involvement in social work education, avoiding exclusive reliance on professional narratives.  </a:t>
            </a:r>
          </a:p>
          <a:p>
            <a:pPr marL="114300" indent="0">
              <a:buNone/>
            </a:pPr>
            <a:endParaRPr lang="en-GB" dirty="0"/>
          </a:p>
          <a:p>
            <a:endParaRPr lang="en-GB" dirty="0"/>
          </a:p>
          <a:p>
            <a:endParaRPr lang="en-GB" dirty="0"/>
          </a:p>
        </p:txBody>
      </p:sp>
    </p:spTree>
    <p:extLst>
      <p:ext uri="{BB962C8B-B14F-4D97-AF65-F5344CB8AC3E}">
        <p14:creationId xmlns:p14="http://schemas.microsoft.com/office/powerpoint/2010/main" val="279987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9FF3-1C30-46AE-BFBA-7109FA341C95}"/>
              </a:ext>
            </a:extLst>
          </p:cNvPr>
          <p:cNvSpPr>
            <a:spLocks noGrp="1"/>
          </p:cNvSpPr>
          <p:nvPr>
            <p:ph type="title"/>
          </p:nvPr>
        </p:nvSpPr>
        <p:spPr>
          <a:xfrm>
            <a:off x="538239" y="286203"/>
            <a:ext cx="5511300" cy="857400"/>
          </a:xfrm>
        </p:spPr>
        <p:txBody>
          <a:bodyPr/>
          <a:lstStyle/>
          <a:p>
            <a:r>
              <a:rPr lang="en-GB" dirty="0"/>
              <a:t>References</a:t>
            </a:r>
          </a:p>
        </p:txBody>
      </p:sp>
      <p:sp>
        <p:nvSpPr>
          <p:cNvPr id="3" name="Text Placeholder 2">
            <a:extLst>
              <a:ext uri="{FF2B5EF4-FFF2-40B4-BE49-F238E27FC236}">
                <a16:creationId xmlns:a16="http://schemas.microsoft.com/office/drawing/2014/main" id="{3721460B-2FAC-419E-878F-A3DBE7053722}"/>
              </a:ext>
            </a:extLst>
          </p:cNvPr>
          <p:cNvSpPr>
            <a:spLocks noGrp="1"/>
          </p:cNvSpPr>
          <p:nvPr>
            <p:ph type="body" idx="1"/>
          </p:nvPr>
        </p:nvSpPr>
        <p:spPr>
          <a:xfrm>
            <a:off x="584970" y="1151300"/>
            <a:ext cx="5807878" cy="3698300"/>
          </a:xfrm>
        </p:spPr>
        <p:txBody>
          <a:bodyPr/>
          <a:lstStyle/>
          <a:p>
            <a:pPr marL="252000" indent="-1800000">
              <a:buNone/>
            </a:pPr>
            <a:r>
              <a:rPr lang="en-GB" sz="1200" b="1" dirty="0"/>
              <a:t>Bogo</a:t>
            </a:r>
            <a:r>
              <a:rPr lang="en-GB" sz="1200" dirty="0"/>
              <a:t>, M., </a:t>
            </a:r>
            <a:r>
              <a:rPr lang="en-GB" sz="1200" dirty="0" err="1"/>
              <a:t>Regehr</a:t>
            </a:r>
            <a:r>
              <a:rPr lang="en-GB" sz="1200" dirty="0"/>
              <a:t>, C., Woodford, M., Hughes, J., Power, R. &amp; </a:t>
            </a:r>
            <a:r>
              <a:rPr lang="en-GB" sz="1200" dirty="0" err="1"/>
              <a:t>Regehr</a:t>
            </a:r>
            <a:r>
              <a:rPr lang="en-GB" sz="1200" dirty="0"/>
              <a:t>, G. (2006) ‘Beyond competencies: field instructors’ descriptions of student performance’, </a:t>
            </a:r>
            <a:r>
              <a:rPr lang="en-GB" sz="1200" i="1" dirty="0"/>
              <a:t>Journal of Social Work Education</a:t>
            </a:r>
            <a:r>
              <a:rPr lang="en-GB" sz="1200" dirty="0"/>
              <a:t>, vol. 42, no. 3, pp. 579–593.</a:t>
            </a:r>
          </a:p>
          <a:p>
            <a:pPr marL="252000" indent="-1800000">
              <a:buNone/>
            </a:pPr>
            <a:r>
              <a:rPr lang="en-GB" sz="1200" b="1" dirty="0"/>
              <a:t>Cheung</a:t>
            </a:r>
            <a:r>
              <a:rPr lang="en-GB" sz="1200" dirty="0"/>
              <a:t>, M. and </a:t>
            </a:r>
            <a:r>
              <a:rPr lang="en-GB" sz="1200" dirty="0" err="1"/>
              <a:t>Dalavega</a:t>
            </a:r>
            <a:r>
              <a:rPr lang="en-GB" sz="1200" dirty="0"/>
              <a:t>, E. (2014) Five-way Experiential Learning Model for Social Work Education.  </a:t>
            </a:r>
            <a:r>
              <a:rPr lang="en-GB" sz="1200" i="1" dirty="0"/>
              <a:t>Social Work Education</a:t>
            </a:r>
            <a:r>
              <a:rPr lang="en-GB" sz="1200" dirty="0"/>
              <a:t>, vol 33, no. 8, pp 1070-1087.</a:t>
            </a:r>
          </a:p>
          <a:p>
            <a:pPr marL="252000" indent="-1800000">
              <a:buNone/>
            </a:pPr>
            <a:r>
              <a:rPr lang="en-GB" sz="1200" b="1" dirty="0"/>
              <a:t>Duffy</a:t>
            </a:r>
            <a:r>
              <a:rPr lang="en-GB" sz="1200" dirty="0"/>
              <a:t>, J., Das, C. and Davidson, D. (2013) Service User and Carer Involvement in Role-plays to Assess Readiness for Practice, </a:t>
            </a:r>
            <a:r>
              <a:rPr lang="en-GB" sz="1200" i="1" dirty="0"/>
              <a:t>Social Work Education, </a:t>
            </a:r>
            <a:r>
              <a:rPr lang="en-GB" sz="1200" dirty="0"/>
              <a:t>32(1), pp. 39-54.</a:t>
            </a:r>
          </a:p>
          <a:p>
            <a:pPr marL="252000" indent="-1800000">
              <a:buNone/>
            </a:pPr>
            <a:r>
              <a:rPr lang="en-GB" sz="1200" b="1" dirty="0"/>
              <a:t>Hitchin</a:t>
            </a:r>
            <a:r>
              <a:rPr lang="en-GB" sz="1200" dirty="0"/>
              <a:t>, S. (2016) Role-played interviews with service users in preparation for social work practice: exploring students’ and service users’ experience of co-produced workshops, </a:t>
            </a:r>
            <a:r>
              <a:rPr lang="en-GB" sz="1200" i="1" dirty="0"/>
              <a:t>Social Work Education</a:t>
            </a:r>
            <a:r>
              <a:rPr lang="en-GB" sz="1200" dirty="0"/>
              <a:t>, 35:8, 970-981</a:t>
            </a:r>
          </a:p>
          <a:p>
            <a:pPr marL="252000" indent="-1800000">
              <a:buNone/>
            </a:pPr>
            <a:r>
              <a:rPr lang="en-GB" sz="1200" b="1" dirty="0"/>
              <a:t>Kolb</a:t>
            </a:r>
            <a:r>
              <a:rPr lang="en-GB" sz="1200" dirty="0"/>
              <a:t>, D. A. (1984) Experiential Learning. Englewood Cliffs: Prentice Hall.</a:t>
            </a:r>
          </a:p>
          <a:p>
            <a:pPr marL="252000" indent="-1800000">
              <a:buNone/>
            </a:pPr>
            <a:r>
              <a:rPr lang="en-GB" sz="1200" b="1" dirty="0" err="1"/>
              <a:t>Schon</a:t>
            </a:r>
            <a:r>
              <a:rPr lang="en-GB" sz="1200" dirty="0"/>
              <a:t>, D. (1987) Educating the Reﬂective Practitioner, </a:t>
            </a:r>
            <a:r>
              <a:rPr lang="en-GB" sz="1200" dirty="0" err="1"/>
              <a:t>Jossey</a:t>
            </a:r>
            <a:r>
              <a:rPr lang="en-GB" sz="1200" dirty="0"/>
              <a:t> Bass, San Francisco.</a:t>
            </a:r>
          </a:p>
          <a:p>
            <a:pPr marL="252000" indent="-1800000">
              <a:buNone/>
            </a:pPr>
            <a:r>
              <a:rPr lang="en-GB" sz="1200" b="1" dirty="0" err="1"/>
              <a:t>Skilton</a:t>
            </a:r>
            <a:r>
              <a:rPr lang="en-GB" sz="1200" dirty="0"/>
              <a:t>, K.J. (2011) Involving Experts by Experience in Assessing Students’ Readiness to Practise: The Value of Experiential Learning in Student Reflection and Preparation for Practice, Social Work Education, 30(3), pp. 299-311</a:t>
            </a:r>
          </a:p>
          <a:p>
            <a:endParaRPr lang="en-GB" sz="1400" dirty="0"/>
          </a:p>
          <a:p>
            <a:endParaRPr lang="en-GB" sz="1400"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B93BA3F-0CA6-4159-8C37-39E3BF1A4DD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49812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1"/>
        <p:cNvGrpSpPr/>
        <p:nvPr/>
      </p:nvGrpSpPr>
      <p:grpSpPr>
        <a:xfrm>
          <a:off x="0" y="0"/>
          <a:ext cx="0" cy="0"/>
          <a:chOff x="0" y="0"/>
          <a:chExt cx="0" cy="0"/>
        </a:xfrm>
      </p:grpSpPr>
      <p:sp>
        <p:nvSpPr>
          <p:cNvPr id="365" name="Google Shape;365;p40"/>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999999"/>
                </a:solidFill>
              </a:rPr>
              <a:t>22</a:t>
            </a:fld>
            <a:endParaRPr>
              <a:solidFill>
                <a:srgbClr val="999999"/>
              </a:solidFill>
            </a:endParaRPr>
          </a:p>
        </p:txBody>
      </p:sp>
      <p:sp>
        <p:nvSpPr>
          <p:cNvPr id="2" name="Rectangle 1"/>
          <p:cNvSpPr/>
          <p:nvPr/>
        </p:nvSpPr>
        <p:spPr>
          <a:xfrm>
            <a:off x="2600300" y="1057413"/>
            <a:ext cx="4118435" cy="1323439"/>
          </a:xfrm>
          <a:prstGeom prst="rect">
            <a:avLst/>
          </a:prstGeom>
        </p:spPr>
        <p:txBody>
          <a:bodyPr wrap="none">
            <a:spAutoFit/>
          </a:bodyPr>
          <a:lstStyle/>
          <a:p>
            <a:r>
              <a:rPr lang="en" sz="8000" b="1" dirty="0">
                <a:solidFill>
                  <a:srgbClr val="FFFFFF"/>
                </a:solidFill>
              </a:rPr>
              <a:t>Thanks!</a:t>
            </a:r>
            <a:endParaRPr lang="en-GB" sz="8000" b="1" dirty="0"/>
          </a:p>
        </p:txBody>
      </p:sp>
      <p:sp>
        <p:nvSpPr>
          <p:cNvPr id="7" name="Google Shape;251;p36"/>
          <p:cNvSpPr txBox="1">
            <a:spLocks/>
          </p:cNvSpPr>
          <p:nvPr/>
        </p:nvSpPr>
        <p:spPr>
          <a:xfrm>
            <a:off x="2135620" y="2165797"/>
            <a:ext cx="48639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0" indent="0" algn="ctr">
              <a:buFont typeface="Lato Light"/>
              <a:buNone/>
            </a:pPr>
            <a:r>
              <a:rPr lang="en-GB" sz="3600" dirty="0">
                <a:solidFill>
                  <a:srgbClr val="FFFFFF"/>
                </a:solidFill>
              </a:rPr>
              <a:t>Any questions?</a:t>
            </a:r>
          </a:p>
        </p:txBody>
      </p:sp>
      <p:sp>
        <p:nvSpPr>
          <p:cNvPr id="8" name="Google Shape;252;p36"/>
          <p:cNvSpPr txBox="1">
            <a:spLocks/>
          </p:cNvSpPr>
          <p:nvPr/>
        </p:nvSpPr>
        <p:spPr>
          <a:xfrm>
            <a:off x="2135620" y="3191378"/>
            <a:ext cx="4863900" cy="137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0" indent="0" algn="ctr">
              <a:buFont typeface="Lato Light"/>
              <a:buNone/>
            </a:pPr>
            <a:r>
              <a:rPr lang="en-US" sz="1400" dirty="0">
                <a:solidFill>
                  <a:srgbClr val="FFFFFF"/>
                </a:solidFill>
              </a:rPr>
              <a:t>You can  contact us at:</a:t>
            </a:r>
          </a:p>
          <a:p>
            <a:pPr marL="0" indent="0" algn="ctr">
              <a:buFont typeface="Lato Light"/>
              <a:buNone/>
            </a:pPr>
            <a:r>
              <a:rPr lang="en-US" sz="1400" dirty="0">
                <a:solidFill>
                  <a:srgbClr val="FFFFFF"/>
                </a:solidFill>
              </a:rPr>
              <a:t>E.Skoura-Kirk@kent.ac.uk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57199" y="1362127"/>
            <a:ext cx="5922336" cy="3693176"/>
          </a:xfrm>
          <a:prstGeom prst="rect">
            <a:avLst/>
          </a:prstGeom>
        </p:spPr>
        <p:txBody>
          <a:bodyPr spcFirstLastPara="1" wrap="square" lIns="91425" tIns="91425" rIns="91425" bIns="91425" anchor="t" anchorCtr="0">
            <a:noAutofit/>
          </a:bodyPr>
          <a:lstStyle/>
          <a:p>
            <a:pPr marL="342900" indent="-342900">
              <a:spcBef>
                <a:spcPts val="1200"/>
              </a:spcBef>
            </a:pPr>
            <a:r>
              <a:rPr lang="en-US" sz="2000" dirty="0"/>
              <a:t>Skill development through </a:t>
            </a:r>
            <a:r>
              <a:rPr lang="en-US" sz="2000" b="1" dirty="0"/>
              <a:t>experiential learning </a:t>
            </a:r>
            <a:r>
              <a:rPr lang="en-US" sz="1400" dirty="0"/>
              <a:t>(Kolb, 1984); </a:t>
            </a:r>
            <a:r>
              <a:rPr lang="en-US" sz="2000" dirty="0"/>
              <a:t>importance of </a:t>
            </a:r>
            <a:r>
              <a:rPr lang="en-US" sz="2000" b="1" dirty="0"/>
              <a:t>reflective observation </a:t>
            </a:r>
            <a:r>
              <a:rPr lang="en-US" sz="1400" dirty="0"/>
              <a:t>(</a:t>
            </a:r>
            <a:r>
              <a:rPr lang="en-GB" sz="1400" dirty="0"/>
              <a:t>Cheung and </a:t>
            </a:r>
            <a:r>
              <a:rPr lang="en-GB" sz="1400" dirty="0" err="1"/>
              <a:t>Dalavega</a:t>
            </a:r>
            <a:r>
              <a:rPr lang="en-GB" sz="1400" dirty="0"/>
              <a:t> 2014; Schon, 1987)</a:t>
            </a:r>
            <a:endParaRPr lang="en-GB" sz="2000" dirty="0"/>
          </a:p>
          <a:p>
            <a:pPr marL="342900" indent="-342900">
              <a:spcBef>
                <a:spcPts val="1200"/>
              </a:spcBef>
            </a:pPr>
            <a:r>
              <a:rPr lang="en-GB" sz="2000" dirty="0"/>
              <a:t>Service user and carer involvement: </a:t>
            </a:r>
          </a:p>
          <a:p>
            <a:pPr marL="800100" lvl="1" indent="-342900">
              <a:spcBef>
                <a:spcPts val="1200"/>
              </a:spcBef>
            </a:pPr>
            <a:r>
              <a:rPr lang="en-GB" sz="1800" dirty="0"/>
              <a:t>involvement in role-plays creates a more </a:t>
            </a:r>
            <a:r>
              <a:rPr lang="en-GB" sz="1800" b="1" dirty="0"/>
              <a:t>‘authentic’ experience</a:t>
            </a:r>
          </a:p>
          <a:p>
            <a:pPr marL="800100" lvl="1" indent="-342900">
              <a:spcBef>
                <a:spcPts val="1200"/>
              </a:spcBef>
            </a:pPr>
            <a:r>
              <a:rPr lang="en-GB" sz="1800" dirty="0"/>
              <a:t>self-reported improvements in developing </a:t>
            </a:r>
            <a:r>
              <a:rPr lang="en-GB" sz="1800" b="1" dirty="0"/>
              <a:t>empathy, active listening skills, self-awareness </a:t>
            </a:r>
            <a:r>
              <a:rPr lang="en-GB" sz="1800" dirty="0"/>
              <a:t>and </a:t>
            </a:r>
            <a:r>
              <a:rPr lang="en-GB" sz="1800" b="1" dirty="0"/>
              <a:t>challenge to preconceptions</a:t>
            </a:r>
            <a:r>
              <a:rPr lang="en-GB" sz="1800" dirty="0"/>
              <a:t>                                   </a:t>
            </a:r>
            <a:r>
              <a:rPr lang="en-GB" sz="1400" dirty="0"/>
              <a:t>(</a:t>
            </a:r>
            <a:r>
              <a:rPr lang="en-GB" sz="1400" dirty="0" err="1"/>
              <a:t>Skilton</a:t>
            </a:r>
            <a:r>
              <a:rPr lang="en-GB" sz="1400" dirty="0"/>
              <a:t>, 2011; Duffy, Das and Davidson, 2013; Hitchin, 2016)</a:t>
            </a:r>
          </a:p>
          <a:p>
            <a:pPr marL="457200" lvl="1" indent="0">
              <a:spcBef>
                <a:spcPts val="1200"/>
              </a:spcBef>
              <a:buNone/>
            </a:pPr>
            <a:r>
              <a:rPr lang="en-GB" sz="1400" dirty="0"/>
              <a:t>  </a:t>
            </a:r>
          </a:p>
          <a:p>
            <a:pPr marL="457200" lvl="1" indent="0">
              <a:spcBef>
                <a:spcPts val="1200"/>
              </a:spcBef>
              <a:buNone/>
            </a:pPr>
            <a:endParaRPr lang="en-US" sz="1400" dirty="0"/>
          </a:p>
          <a:p>
            <a:pPr marL="0" indent="0">
              <a:buNone/>
            </a:pPr>
            <a:endParaRPr lang="en-US" sz="2000" dirty="0"/>
          </a:p>
        </p:txBody>
      </p:sp>
      <p:sp>
        <p:nvSpPr>
          <p:cNvPr id="113" name="Google Shape;113;p20"/>
          <p:cNvSpPr txBox="1">
            <a:spLocks noGrp="1"/>
          </p:cNvSpPr>
          <p:nvPr>
            <p:ph type="title"/>
          </p:nvPr>
        </p:nvSpPr>
        <p:spPr>
          <a:xfrm>
            <a:off x="457198" y="542261"/>
            <a:ext cx="5504214" cy="82920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dirty="0"/>
              <a:t>Skills development </a:t>
            </a:r>
            <a:r>
              <a:rPr lang="en-GB" sz="3600" dirty="0"/>
              <a:t>through role-plays</a:t>
            </a:r>
            <a:endParaRPr sz="36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800" b="0" i="0" u="none" strike="noStrike" kern="0" cap="none" spc="0" normalizeH="0" baseline="0" noProof="0">
              <a:ln>
                <a:noFill/>
              </a:ln>
              <a:solidFill>
                <a:srgbClr val="FFFFFF"/>
              </a:solidFill>
              <a:effectLst/>
              <a:uLnTx/>
              <a:uFillTx/>
              <a:latin typeface="Lato Light"/>
              <a:sym typeface="Lato Light"/>
            </a:endParaRPr>
          </a:p>
        </p:txBody>
      </p:sp>
    </p:spTree>
    <p:extLst>
      <p:ext uri="{BB962C8B-B14F-4D97-AF65-F5344CB8AC3E}">
        <p14:creationId xmlns:p14="http://schemas.microsoft.com/office/powerpoint/2010/main" val="9806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6"/>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800" b="0" i="0" u="none" strike="noStrike" kern="0" cap="none" spc="0" normalizeH="0" baseline="0" noProof="0">
              <a:ln>
                <a:noFill/>
              </a:ln>
              <a:solidFill>
                <a:srgbClr val="FFFFFF"/>
              </a:solidFill>
              <a:effectLst/>
              <a:uLnTx/>
              <a:uFillTx/>
              <a:latin typeface="Lato Light"/>
              <a:sym typeface="Lato Light"/>
            </a:endParaRPr>
          </a:p>
        </p:txBody>
      </p:sp>
      <p:sp>
        <p:nvSpPr>
          <p:cNvPr id="8" name="Google Shape;113;p20"/>
          <p:cNvSpPr txBox="1">
            <a:spLocks/>
          </p:cNvSpPr>
          <p:nvPr/>
        </p:nvSpPr>
        <p:spPr>
          <a:xfrm>
            <a:off x="243444" y="442663"/>
            <a:ext cx="6680792"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lvl="0">
              <a:defRPr/>
            </a:pPr>
            <a:r>
              <a:rPr lang="en-GB" sz="3200" b="1" dirty="0"/>
              <a:t>Role play interviews</a:t>
            </a:r>
            <a:r>
              <a:rPr lang="en-GB" sz="3200" dirty="0"/>
              <a:t>:</a:t>
            </a:r>
            <a:br>
              <a:rPr lang="en-GB" sz="3200" dirty="0"/>
            </a:br>
            <a:r>
              <a:rPr lang="en-GB" sz="3200" dirty="0"/>
              <a:t>design &amp; implementation</a:t>
            </a:r>
            <a:endParaRPr kumimoji="0" lang="en-GB" sz="3200" b="0" i="0" u="none" strike="noStrike" kern="0" cap="none" spc="0" normalizeH="0" baseline="0" noProof="0" dirty="0">
              <a:ln>
                <a:noFill/>
              </a:ln>
              <a:solidFill>
                <a:srgbClr val="434343"/>
              </a:solidFill>
              <a:effectLst/>
              <a:uLnTx/>
              <a:uFillTx/>
              <a:latin typeface="Lato Hairline"/>
              <a:sym typeface="Lato Hairline"/>
            </a:endParaRPr>
          </a:p>
        </p:txBody>
      </p:sp>
      <p:sp>
        <p:nvSpPr>
          <p:cNvPr id="5" name="Text Placeholder 6">
            <a:extLst>
              <a:ext uri="{FF2B5EF4-FFF2-40B4-BE49-F238E27FC236}">
                <a16:creationId xmlns:a16="http://schemas.microsoft.com/office/drawing/2014/main" id="{76DE808A-9835-4B5C-BE96-BC3A12DDC259}"/>
              </a:ext>
            </a:extLst>
          </p:cNvPr>
          <p:cNvSpPr txBox="1">
            <a:spLocks/>
          </p:cNvSpPr>
          <p:nvPr/>
        </p:nvSpPr>
        <p:spPr>
          <a:xfrm>
            <a:off x="137227" y="1281580"/>
            <a:ext cx="6204196" cy="366584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a:spcBef>
                <a:spcPts val="1200"/>
              </a:spcBef>
              <a:buFont typeface="Wingdings" panose="05000000000000000000" pitchFamily="2" charset="2"/>
              <a:buChar char="§"/>
            </a:pPr>
            <a:r>
              <a:rPr lang="en-US" sz="2000" b="1" dirty="0"/>
              <a:t>OSCE model adapted for social work </a:t>
            </a:r>
            <a:r>
              <a:rPr lang="en-US" dirty="0"/>
              <a:t>(Bogo et al, 2006)</a:t>
            </a:r>
            <a:r>
              <a:rPr lang="en-US" sz="2000" dirty="0"/>
              <a:t>: observed standardized role-play interviews, assessed for development of professional skills</a:t>
            </a:r>
          </a:p>
          <a:p>
            <a:pPr lvl="1">
              <a:spcBef>
                <a:spcPts val="1200"/>
              </a:spcBef>
              <a:buFont typeface="Wingdings" panose="05000000000000000000" pitchFamily="2" charset="2"/>
              <a:buChar char="§"/>
            </a:pPr>
            <a:r>
              <a:rPr lang="en-US" sz="2000" b="1" dirty="0"/>
              <a:t>Procedural skills </a:t>
            </a:r>
            <a:r>
              <a:rPr lang="en-US" sz="1800" dirty="0"/>
              <a:t>(ability to undertake set tasks to a required level; in this case relationship-forming and professional communication skills)</a:t>
            </a:r>
          </a:p>
          <a:p>
            <a:pPr lvl="1">
              <a:spcBef>
                <a:spcPts val="1200"/>
              </a:spcBef>
              <a:buFont typeface="Wingdings" panose="05000000000000000000" pitchFamily="2" charset="2"/>
              <a:buChar char="§"/>
            </a:pPr>
            <a:r>
              <a:rPr lang="en-US" sz="2000" b="1" dirty="0"/>
              <a:t>Meta-competencies </a:t>
            </a:r>
            <a:r>
              <a:rPr lang="en-US" sz="1800" dirty="0"/>
              <a:t>(cognitive, critical and self-reflective capacities of the learner) </a:t>
            </a:r>
          </a:p>
          <a:p>
            <a:pPr>
              <a:spcBef>
                <a:spcPts val="1200"/>
              </a:spcBef>
              <a:buFont typeface="Wingdings" panose="05000000000000000000" pitchFamily="2" charset="2"/>
              <a:buChar char="§"/>
            </a:pPr>
            <a:r>
              <a:rPr lang="en-GB" sz="1800" b="1" dirty="0">
                <a:solidFill>
                  <a:srgbClr val="444D26"/>
                </a:solidFill>
              </a:rPr>
              <a:t>Formative assessment </a:t>
            </a:r>
            <a:r>
              <a:rPr lang="en-GB" sz="1800" dirty="0">
                <a:solidFill>
                  <a:srgbClr val="444D26"/>
                </a:solidFill>
              </a:rPr>
              <a:t>based on: PI feedback, Student self reflection and PE group feedback</a:t>
            </a:r>
            <a:endParaRPr lang="en-US" sz="1800" dirty="0"/>
          </a:p>
          <a:p>
            <a:endParaRPr lang="en-GB" dirty="0"/>
          </a:p>
        </p:txBody>
      </p:sp>
    </p:spTree>
    <p:extLst>
      <p:ext uri="{BB962C8B-B14F-4D97-AF65-F5344CB8AC3E}">
        <p14:creationId xmlns:p14="http://schemas.microsoft.com/office/powerpoint/2010/main" val="21576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985C-CF9C-4DA6-86E0-FD4C4F621AD1}"/>
              </a:ext>
            </a:extLst>
          </p:cNvPr>
          <p:cNvSpPr>
            <a:spLocks noGrp="1"/>
          </p:cNvSpPr>
          <p:nvPr>
            <p:ph type="ctrTitle"/>
          </p:nvPr>
        </p:nvSpPr>
        <p:spPr>
          <a:xfrm>
            <a:off x="206678" y="425353"/>
            <a:ext cx="6267894" cy="766358"/>
          </a:xfrm>
        </p:spPr>
        <p:txBody>
          <a:bodyPr/>
          <a:lstStyle/>
          <a:p>
            <a:br>
              <a:rPr lang="en-GB" sz="3200" dirty="0"/>
            </a:br>
            <a:br>
              <a:rPr lang="en-GB" sz="3200" dirty="0"/>
            </a:br>
            <a:br>
              <a:rPr lang="en-GB" sz="3200" dirty="0"/>
            </a:br>
            <a:br>
              <a:rPr lang="en-GB" sz="4000" dirty="0"/>
            </a:br>
            <a:r>
              <a:rPr lang="en-GB" sz="3200" b="1" dirty="0"/>
              <a:t>Role play interviews</a:t>
            </a:r>
            <a:r>
              <a:rPr lang="en-GB" sz="3200" dirty="0"/>
              <a:t>:</a:t>
            </a:r>
            <a:br>
              <a:rPr lang="en-GB" sz="3200" dirty="0"/>
            </a:br>
            <a:r>
              <a:rPr lang="en-GB" sz="3200" dirty="0"/>
              <a:t>design &amp; implementation</a:t>
            </a:r>
          </a:p>
        </p:txBody>
      </p:sp>
      <p:grpSp>
        <p:nvGrpSpPr>
          <p:cNvPr id="50" name="Group 49">
            <a:extLst>
              <a:ext uri="{FF2B5EF4-FFF2-40B4-BE49-F238E27FC236}">
                <a16:creationId xmlns:a16="http://schemas.microsoft.com/office/drawing/2014/main" id="{021E978B-B420-4811-AF39-379543F20769}"/>
              </a:ext>
            </a:extLst>
          </p:cNvPr>
          <p:cNvGrpSpPr/>
          <p:nvPr/>
        </p:nvGrpSpPr>
        <p:grpSpPr>
          <a:xfrm>
            <a:off x="241047" y="4724772"/>
            <a:ext cx="6808040" cy="242724"/>
            <a:chOff x="683559" y="3482898"/>
            <a:chExt cx="10928081" cy="242724"/>
          </a:xfrm>
        </p:grpSpPr>
        <p:cxnSp>
          <p:nvCxnSpPr>
            <p:cNvPr id="51" name="Straight Arrow Connector 50">
              <a:extLst>
                <a:ext uri="{FF2B5EF4-FFF2-40B4-BE49-F238E27FC236}">
                  <a16:creationId xmlns:a16="http://schemas.microsoft.com/office/drawing/2014/main" id="{CA0CEBF1-2564-45DD-BBE4-8C6A4B248B09}"/>
                </a:ext>
              </a:extLst>
            </p:cNvPr>
            <p:cNvCxnSpPr>
              <a:cxnSpLocks/>
            </p:cNvCxnSpPr>
            <p:nvPr/>
          </p:nvCxnSpPr>
          <p:spPr>
            <a:xfrm>
              <a:off x="683559" y="3604260"/>
              <a:ext cx="10824882" cy="0"/>
            </a:xfrm>
            <a:prstGeom prst="straightConnector1">
              <a:avLst/>
            </a:prstGeom>
            <a:ln w="1905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F617A203-1192-4B1A-B1F2-B3253E61B3C4}"/>
                </a:ext>
              </a:extLst>
            </p:cNvPr>
            <p:cNvSpPr/>
            <p:nvPr/>
          </p:nvSpPr>
          <p:spPr>
            <a:xfrm rot="5400000">
              <a:off x="11311346" y="3425328"/>
              <a:ext cx="242724" cy="357864"/>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42D44E4-D002-4F84-A9F0-7D152C67DC44}"/>
              </a:ext>
            </a:extLst>
          </p:cNvPr>
          <p:cNvGrpSpPr/>
          <p:nvPr/>
        </p:nvGrpSpPr>
        <p:grpSpPr>
          <a:xfrm>
            <a:off x="544823" y="3225335"/>
            <a:ext cx="1590810" cy="1715398"/>
            <a:chOff x="1656848" y="1398648"/>
            <a:chExt cx="2011459" cy="2158474"/>
          </a:xfrm>
        </p:grpSpPr>
        <p:sp>
          <p:nvSpPr>
            <p:cNvPr id="55" name="Arrow: Pentagon 6">
              <a:extLst>
                <a:ext uri="{FF2B5EF4-FFF2-40B4-BE49-F238E27FC236}">
                  <a16:creationId xmlns:a16="http://schemas.microsoft.com/office/drawing/2014/main" id="{CA4DAD17-777F-4545-8955-0D78C554B13D}"/>
                </a:ext>
              </a:extLst>
            </p:cNvPr>
            <p:cNvSpPr/>
            <p:nvPr/>
          </p:nvSpPr>
          <p:spPr>
            <a:xfrm>
              <a:off x="1661159" y="1398648"/>
              <a:ext cx="2007148" cy="480031"/>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t>Roleplay</a:t>
              </a:r>
              <a:r>
                <a:rPr lang="en-US" sz="1800" b="1" dirty="0"/>
                <a:t> 1</a:t>
              </a:r>
            </a:p>
          </p:txBody>
        </p:sp>
        <p:cxnSp>
          <p:nvCxnSpPr>
            <p:cNvPr id="56" name="Straight Connector 55">
              <a:extLst>
                <a:ext uri="{FF2B5EF4-FFF2-40B4-BE49-F238E27FC236}">
                  <a16:creationId xmlns:a16="http://schemas.microsoft.com/office/drawing/2014/main" id="{A5AD8EAA-EBF5-41A7-9DC9-5CA1E3F451A0}"/>
                </a:ext>
              </a:extLst>
            </p:cNvPr>
            <p:cNvCxnSpPr>
              <a:stCxn id="81" idx="3"/>
              <a:endCxn id="55" idx="1"/>
            </p:cNvCxnSpPr>
            <p:nvPr/>
          </p:nvCxnSpPr>
          <p:spPr>
            <a:xfrm flipV="1">
              <a:off x="1656846" y="1638664"/>
              <a:ext cx="4313" cy="191845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09B0441D-77BF-4A72-BE16-78C8BAF2987C}"/>
              </a:ext>
            </a:extLst>
          </p:cNvPr>
          <p:cNvSpPr txBox="1"/>
          <p:nvPr/>
        </p:nvSpPr>
        <p:spPr>
          <a:xfrm>
            <a:off x="677748" y="3621658"/>
            <a:ext cx="2725808" cy="1200329"/>
          </a:xfrm>
          <a:prstGeom prst="rect">
            <a:avLst/>
          </a:prstGeom>
          <a:noFill/>
        </p:spPr>
        <p:txBody>
          <a:bodyPr wrap="square" lIns="0" rIns="0" rtlCol="0" anchor="t">
            <a:spAutoFit/>
          </a:bodyPr>
          <a:lstStyle/>
          <a:p>
            <a:pPr marL="171450" indent="-171450">
              <a:buFontTx/>
              <a:buChar char="-"/>
            </a:pPr>
            <a:r>
              <a:rPr lang="en-US" sz="1200" dirty="0">
                <a:solidFill>
                  <a:schemeClr val="tx1">
                    <a:lumMod val="65000"/>
                    <a:lumOff val="35000"/>
                  </a:schemeClr>
                </a:solidFill>
              </a:rPr>
              <a:t>15 minute </a:t>
            </a:r>
            <a:r>
              <a:rPr lang="en-US" sz="1200" dirty="0" err="1">
                <a:solidFill>
                  <a:schemeClr val="tx1">
                    <a:lumMod val="65000"/>
                    <a:lumOff val="35000"/>
                  </a:schemeClr>
                </a:solidFill>
              </a:rPr>
              <a:t>roleplay</a:t>
            </a:r>
            <a:r>
              <a:rPr lang="en-US" sz="1200" dirty="0">
                <a:solidFill>
                  <a:schemeClr val="tx1">
                    <a:lumMod val="65000"/>
                    <a:lumOff val="35000"/>
                  </a:schemeClr>
                </a:solidFill>
              </a:rPr>
              <a:t> between 1 Student and 1 PI member</a:t>
            </a:r>
          </a:p>
          <a:p>
            <a:pPr marL="171450" indent="-171450">
              <a:buFontTx/>
              <a:buChar char="-"/>
            </a:pPr>
            <a:r>
              <a:rPr lang="en-US" sz="1200" dirty="0">
                <a:solidFill>
                  <a:schemeClr val="tx1">
                    <a:lumMod val="65000"/>
                    <a:lumOff val="35000"/>
                  </a:schemeClr>
                </a:solidFill>
              </a:rPr>
              <a:t>Feedback collected from Students and PIs soon after</a:t>
            </a:r>
          </a:p>
          <a:p>
            <a:pPr marL="171450" indent="-171450">
              <a:buFontTx/>
              <a:buChar char="-"/>
            </a:pPr>
            <a:r>
              <a:rPr lang="en-US" sz="1200" dirty="0">
                <a:solidFill>
                  <a:schemeClr val="tx1">
                    <a:lumMod val="65000"/>
                    <a:lumOff val="35000"/>
                  </a:schemeClr>
                </a:solidFill>
              </a:rPr>
              <a:t>PE-facilitated reflective discussion 1 week later, PE feedback collected</a:t>
            </a:r>
          </a:p>
        </p:txBody>
      </p:sp>
      <p:sp>
        <p:nvSpPr>
          <p:cNvPr id="70" name="TextBox 69">
            <a:extLst>
              <a:ext uri="{FF2B5EF4-FFF2-40B4-BE49-F238E27FC236}">
                <a16:creationId xmlns:a16="http://schemas.microsoft.com/office/drawing/2014/main" id="{9F8FD879-2F27-4572-9306-D563614AD6F0}"/>
              </a:ext>
            </a:extLst>
          </p:cNvPr>
          <p:cNvSpPr txBox="1"/>
          <p:nvPr/>
        </p:nvSpPr>
        <p:spPr>
          <a:xfrm rot="16200000">
            <a:off x="-243978" y="3897235"/>
            <a:ext cx="1317990" cy="276999"/>
          </a:xfrm>
          <a:prstGeom prst="rect">
            <a:avLst/>
          </a:prstGeom>
          <a:noFill/>
        </p:spPr>
        <p:txBody>
          <a:bodyPr wrap="none" rtlCol="0">
            <a:spAutoFit/>
          </a:bodyPr>
          <a:lstStyle/>
          <a:p>
            <a:r>
              <a:rPr lang="en-US" sz="1200" b="1" dirty="0">
                <a:solidFill>
                  <a:schemeClr val="tx1">
                    <a:lumMod val="75000"/>
                    <a:lumOff val="25000"/>
                  </a:schemeClr>
                </a:solidFill>
              </a:rPr>
              <a:t>November 2017</a:t>
            </a:r>
          </a:p>
        </p:txBody>
      </p:sp>
      <p:grpSp>
        <p:nvGrpSpPr>
          <p:cNvPr id="73" name="Group 72">
            <a:extLst>
              <a:ext uri="{FF2B5EF4-FFF2-40B4-BE49-F238E27FC236}">
                <a16:creationId xmlns:a16="http://schemas.microsoft.com/office/drawing/2014/main" id="{142D44E4-D002-4F84-A9F0-7D152C67DC44}"/>
              </a:ext>
            </a:extLst>
          </p:cNvPr>
          <p:cNvGrpSpPr/>
          <p:nvPr/>
        </p:nvGrpSpPr>
        <p:grpSpPr>
          <a:xfrm>
            <a:off x="3721733" y="3300984"/>
            <a:ext cx="189754" cy="1661730"/>
            <a:chOff x="1555824" y="1731284"/>
            <a:chExt cx="213226" cy="2004714"/>
          </a:xfrm>
          <a:solidFill>
            <a:schemeClr val="tx1">
              <a:lumMod val="50000"/>
              <a:lumOff val="50000"/>
            </a:schemeClr>
          </a:solidFill>
        </p:grpSpPr>
        <p:sp>
          <p:nvSpPr>
            <p:cNvPr id="74" name="Teardrop 73">
              <a:extLst>
                <a:ext uri="{FF2B5EF4-FFF2-40B4-BE49-F238E27FC236}">
                  <a16:creationId xmlns:a16="http://schemas.microsoft.com/office/drawing/2014/main" id="{87103EB0-7999-4007-BD2B-456A8CCBA8B5}"/>
                </a:ext>
              </a:extLst>
            </p:cNvPr>
            <p:cNvSpPr/>
            <p:nvPr/>
          </p:nvSpPr>
          <p:spPr>
            <a:xfrm rot="18900000">
              <a:off x="1555824" y="3508420"/>
              <a:ext cx="213226" cy="227578"/>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A5AD8EAA-EBF5-41A7-9DC9-5CA1E3F451A0}"/>
                </a:ext>
              </a:extLst>
            </p:cNvPr>
            <p:cNvCxnSpPr/>
            <p:nvPr/>
          </p:nvCxnSpPr>
          <p:spPr>
            <a:xfrm flipH="1" flipV="1">
              <a:off x="1652810" y="1731284"/>
              <a:ext cx="8351" cy="1885278"/>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8" name="Arrow: Pentagon 6">
            <a:extLst>
              <a:ext uri="{FF2B5EF4-FFF2-40B4-BE49-F238E27FC236}">
                <a16:creationId xmlns:a16="http://schemas.microsoft.com/office/drawing/2014/main" id="{CA4DAD17-777F-4545-8955-0D78C554B13D}"/>
              </a:ext>
            </a:extLst>
          </p:cNvPr>
          <p:cNvSpPr/>
          <p:nvPr/>
        </p:nvSpPr>
        <p:spPr>
          <a:xfrm>
            <a:off x="3808043" y="3233009"/>
            <a:ext cx="1587401" cy="381494"/>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t>Roleplay</a:t>
            </a:r>
            <a:r>
              <a:rPr lang="en-US" sz="1800" b="1" dirty="0"/>
              <a:t> 2</a:t>
            </a:r>
          </a:p>
        </p:txBody>
      </p:sp>
      <p:sp>
        <p:nvSpPr>
          <p:cNvPr id="79" name="TextBox 78">
            <a:extLst>
              <a:ext uri="{FF2B5EF4-FFF2-40B4-BE49-F238E27FC236}">
                <a16:creationId xmlns:a16="http://schemas.microsoft.com/office/drawing/2014/main" id="{9F8FD879-2F27-4572-9306-D563614AD6F0}"/>
              </a:ext>
            </a:extLst>
          </p:cNvPr>
          <p:cNvSpPr txBox="1"/>
          <p:nvPr/>
        </p:nvSpPr>
        <p:spPr>
          <a:xfrm rot="16200000">
            <a:off x="3167060" y="4018914"/>
            <a:ext cx="1019831" cy="276999"/>
          </a:xfrm>
          <a:prstGeom prst="rect">
            <a:avLst/>
          </a:prstGeom>
          <a:noFill/>
        </p:spPr>
        <p:txBody>
          <a:bodyPr wrap="none" rtlCol="0">
            <a:spAutoFit/>
          </a:bodyPr>
          <a:lstStyle/>
          <a:p>
            <a:r>
              <a:rPr lang="en-US" sz="1200" b="1" dirty="0">
                <a:solidFill>
                  <a:schemeClr val="tx1">
                    <a:lumMod val="75000"/>
                    <a:lumOff val="25000"/>
                  </a:schemeClr>
                </a:solidFill>
              </a:rPr>
              <a:t>March 2018</a:t>
            </a:r>
          </a:p>
        </p:txBody>
      </p:sp>
      <p:sp>
        <p:nvSpPr>
          <p:cNvPr id="81" name="Teardrop 80">
            <a:extLst>
              <a:ext uri="{FF2B5EF4-FFF2-40B4-BE49-F238E27FC236}">
                <a16:creationId xmlns:a16="http://schemas.microsoft.com/office/drawing/2014/main" id="{87103EB0-7999-4007-BD2B-456A8CCBA8B5}"/>
              </a:ext>
            </a:extLst>
          </p:cNvPr>
          <p:cNvSpPr/>
          <p:nvPr/>
        </p:nvSpPr>
        <p:spPr>
          <a:xfrm rot="18900000">
            <a:off x="450224" y="4751813"/>
            <a:ext cx="189754" cy="188642"/>
          </a:xfrm>
          <a:prstGeom prst="teardrop">
            <a:avLst>
              <a:gd name="adj" fmla="val 20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37404" y="1203397"/>
            <a:ext cx="6335746" cy="1877437"/>
          </a:xfrm>
          <a:prstGeom prst="rect">
            <a:avLst/>
          </a:prstGeom>
        </p:spPr>
        <p:txBody>
          <a:bodyPr wrap="square">
            <a:spAutoFit/>
          </a:bodyPr>
          <a:lstStyle/>
          <a:p>
            <a:pPr marL="457200" lvl="0" indent="-342900">
              <a:spcAft>
                <a:spcPts val="1200"/>
              </a:spcAft>
              <a:buClr>
                <a:srgbClr val="444D26"/>
              </a:buClr>
              <a:buSzPts val="1400"/>
              <a:buFont typeface="Arial" panose="020B0604020202020204" pitchFamily="34" charset="0"/>
              <a:buChar char="•"/>
            </a:pPr>
            <a:r>
              <a:rPr lang="en-GB" sz="1600" dirty="0">
                <a:solidFill>
                  <a:schemeClr val="tx1">
                    <a:lumMod val="75000"/>
                    <a:lumOff val="25000"/>
                  </a:schemeClr>
                </a:solidFill>
                <a:latin typeface="Lato Light"/>
                <a:sym typeface="Lato Light"/>
              </a:rPr>
              <a:t>Role-play based on scenario written by Partnership Initiative members (PIs), given to students in advance.</a:t>
            </a:r>
          </a:p>
          <a:p>
            <a:pPr marL="457200" lvl="0" indent="-342900">
              <a:spcAft>
                <a:spcPts val="1200"/>
              </a:spcAft>
              <a:buClr>
                <a:srgbClr val="444D26"/>
              </a:buClr>
              <a:buSzPts val="1400"/>
              <a:buFont typeface="Arial" panose="020B0604020202020204" pitchFamily="34" charset="0"/>
              <a:buChar char="•"/>
            </a:pPr>
            <a:r>
              <a:rPr lang="en-GB" sz="1600" dirty="0">
                <a:solidFill>
                  <a:schemeClr val="tx1">
                    <a:lumMod val="75000"/>
                    <a:lumOff val="25000"/>
                  </a:schemeClr>
                </a:solidFill>
                <a:latin typeface="Lato Light"/>
                <a:sym typeface="Lato Light"/>
              </a:rPr>
              <a:t>Reflecting PCF Readiness for Direct Practice levels, assessing building rapport, engaging with the individual and identifying some initial assessment information. </a:t>
            </a:r>
          </a:p>
          <a:p>
            <a:pPr marL="457200" lvl="0" indent="-342900">
              <a:spcAft>
                <a:spcPts val="1200"/>
              </a:spcAft>
              <a:buClr>
                <a:srgbClr val="444D26"/>
              </a:buClr>
              <a:buSzPts val="1400"/>
              <a:buFont typeface="Arial" panose="020B0604020202020204" pitchFamily="34" charset="0"/>
              <a:buChar char="•"/>
            </a:pPr>
            <a:r>
              <a:rPr lang="en-GB" sz="1600" dirty="0">
                <a:solidFill>
                  <a:schemeClr val="tx1">
                    <a:lumMod val="75000"/>
                    <a:lumOff val="25000"/>
                  </a:schemeClr>
                </a:solidFill>
                <a:latin typeface="Lato Light"/>
                <a:sym typeface="Lato Light"/>
              </a:rPr>
              <a:t>Learning and Teaching Enhancement Fund </a:t>
            </a:r>
            <a:r>
              <a:rPr lang="en-GB" dirty="0">
                <a:solidFill>
                  <a:schemeClr val="tx1">
                    <a:lumMod val="75000"/>
                    <a:lumOff val="25000"/>
                  </a:schemeClr>
                </a:solidFill>
                <a:latin typeface="Lato Light"/>
                <a:sym typeface="Lato Light"/>
              </a:rPr>
              <a:t>(University of Kent)</a:t>
            </a:r>
          </a:p>
        </p:txBody>
      </p:sp>
      <p:sp>
        <p:nvSpPr>
          <p:cNvPr id="96" name="TextBox 95">
            <a:extLst>
              <a:ext uri="{FF2B5EF4-FFF2-40B4-BE49-F238E27FC236}">
                <a16:creationId xmlns:a16="http://schemas.microsoft.com/office/drawing/2014/main" id="{09B0441D-77BF-4A72-BE16-78C8BAF2987C}"/>
              </a:ext>
            </a:extLst>
          </p:cNvPr>
          <p:cNvSpPr txBox="1"/>
          <p:nvPr/>
        </p:nvSpPr>
        <p:spPr>
          <a:xfrm>
            <a:off x="3882876" y="3654594"/>
            <a:ext cx="2775206" cy="1200329"/>
          </a:xfrm>
          <a:prstGeom prst="rect">
            <a:avLst/>
          </a:prstGeom>
          <a:noFill/>
        </p:spPr>
        <p:txBody>
          <a:bodyPr wrap="square" lIns="0" rIns="0" rtlCol="0" anchor="t">
            <a:spAutoFit/>
          </a:bodyPr>
          <a:lstStyle/>
          <a:p>
            <a:pPr marL="171450" indent="-171450">
              <a:buFontTx/>
              <a:buChar char="-"/>
            </a:pPr>
            <a:r>
              <a:rPr lang="en-US" sz="1200" dirty="0">
                <a:solidFill>
                  <a:schemeClr val="tx1">
                    <a:lumMod val="65000"/>
                    <a:lumOff val="35000"/>
                  </a:schemeClr>
                </a:solidFill>
              </a:rPr>
              <a:t>15 minute </a:t>
            </a:r>
            <a:r>
              <a:rPr lang="en-US" sz="1200" dirty="0" err="1">
                <a:solidFill>
                  <a:schemeClr val="tx1">
                    <a:lumMod val="65000"/>
                    <a:lumOff val="35000"/>
                  </a:schemeClr>
                </a:solidFill>
              </a:rPr>
              <a:t>roleplay</a:t>
            </a:r>
            <a:r>
              <a:rPr lang="en-US" sz="1200" dirty="0">
                <a:solidFill>
                  <a:schemeClr val="tx1">
                    <a:lumMod val="65000"/>
                    <a:lumOff val="35000"/>
                  </a:schemeClr>
                </a:solidFill>
              </a:rPr>
              <a:t> between 1 Student and 1 PI member</a:t>
            </a:r>
          </a:p>
          <a:p>
            <a:pPr marL="171450" indent="-171450">
              <a:buFontTx/>
              <a:buChar char="-"/>
            </a:pPr>
            <a:r>
              <a:rPr lang="en-US" sz="1200" dirty="0">
                <a:solidFill>
                  <a:schemeClr val="tx1">
                    <a:lumMod val="65000"/>
                    <a:lumOff val="35000"/>
                  </a:schemeClr>
                </a:solidFill>
              </a:rPr>
              <a:t>Feedback collected from Students and PIs soon after</a:t>
            </a:r>
          </a:p>
          <a:p>
            <a:pPr marL="171450" indent="-171450">
              <a:buFontTx/>
              <a:buChar char="-"/>
            </a:pPr>
            <a:r>
              <a:rPr lang="en-US" sz="1200" dirty="0">
                <a:solidFill>
                  <a:schemeClr val="tx1">
                    <a:lumMod val="65000"/>
                    <a:lumOff val="35000"/>
                  </a:schemeClr>
                </a:solidFill>
              </a:rPr>
              <a:t>PE-facilitated reflective discussion 1 week later, PE feedback collected</a:t>
            </a:r>
          </a:p>
        </p:txBody>
      </p:sp>
    </p:spTree>
    <p:extLst>
      <p:ext uri="{BB962C8B-B14F-4D97-AF65-F5344CB8AC3E}">
        <p14:creationId xmlns:p14="http://schemas.microsoft.com/office/powerpoint/2010/main" val="18939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p:tgtEl>
                                          <p:spTgt spid="50"/>
                                        </p:tgtEl>
                                        <p:attrNameLst>
                                          <p:attrName>ppt_x</p:attrName>
                                        </p:attrNameLst>
                                      </p:cBhvr>
                                      <p:tavLst>
                                        <p:tav tm="0">
                                          <p:val>
                                            <p:strVal val="#ppt_x-#ppt_w*1.125000"/>
                                          </p:val>
                                        </p:tav>
                                        <p:tav tm="100000">
                                          <p:val>
                                            <p:strVal val="#ppt_x"/>
                                          </p:val>
                                        </p:tav>
                                      </p:tavLst>
                                    </p:anim>
                                    <p:animEffect transition="in" filter="wipe(right)">
                                      <p:cBhvr>
                                        <p:cTn id="16" dur="500"/>
                                        <p:tgtEl>
                                          <p:spTgt spid="50"/>
                                        </p:tgtEl>
                                      </p:cBhvr>
                                    </p:animEffect>
                                  </p:childTnLst>
                                </p:cTn>
                              </p:par>
                              <p:par>
                                <p:cTn id="17" presetID="1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p:tgtEl>
                                          <p:spTgt spid="67"/>
                                        </p:tgtEl>
                                        <p:attrNameLst>
                                          <p:attrName>ppt_x</p:attrName>
                                        </p:attrNameLst>
                                      </p:cBhvr>
                                      <p:tavLst>
                                        <p:tav tm="0">
                                          <p:val>
                                            <p:strVal val="#ppt_x-#ppt_w*1.125000"/>
                                          </p:val>
                                        </p:tav>
                                        <p:tav tm="100000">
                                          <p:val>
                                            <p:strVal val="#ppt_x"/>
                                          </p:val>
                                        </p:tav>
                                      </p:tavLst>
                                    </p:anim>
                                    <p:animEffect transition="in" filter="wipe(right)">
                                      <p:cBhvr>
                                        <p:cTn id="24" dur="500"/>
                                        <p:tgtEl>
                                          <p:spTgt spid="67"/>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p:tgtEl>
                                          <p:spTgt spid="70"/>
                                        </p:tgtEl>
                                        <p:attrNameLst>
                                          <p:attrName>ppt_x</p:attrName>
                                        </p:attrNameLst>
                                      </p:cBhvr>
                                      <p:tavLst>
                                        <p:tav tm="0">
                                          <p:val>
                                            <p:strVal val="#ppt_x-#ppt_w*1.125000"/>
                                          </p:val>
                                        </p:tav>
                                        <p:tav tm="100000">
                                          <p:val>
                                            <p:strVal val="#ppt_x"/>
                                          </p:val>
                                        </p:tav>
                                      </p:tavLst>
                                    </p:anim>
                                    <p:animEffect transition="in" filter="wipe(right)">
                                      <p:cBhvr>
                                        <p:cTn id="28" dur="500"/>
                                        <p:tgtEl>
                                          <p:spTgt spid="70"/>
                                        </p:tgtEl>
                                      </p:cBhvr>
                                    </p:animEffect>
                                  </p:childTnLst>
                                </p:cTn>
                              </p:par>
                              <p:par>
                                <p:cTn id="29" presetID="12" presetClass="entr" presetSubtype="8"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p:tgtEl>
                                          <p:spTgt spid="73"/>
                                        </p:tgtEl>
                                        <p:attrNameLst>
                                          <p:attrName>ppt_x</p:attrName>
                                        </p:attrNameLst>
                                      </p:cBhvr>
                                      <p:tavLst>
                                        <p:tav tm="0">
                                          <p:val>
                                            <p:strVal val="#ppt_x-#ppt_w*1.125000"/>
                                          </p:val>
                                        </p:tav>
                                        <p:tav tm="100000">
                                          <p:val>
                                            <p:strVal val="#ppt_x"/>
                                          </p:val>
                                        </p:tav>
                                      </p:tavLst>
                                    </p:anim>
                                    <p:animEffect transition="in" filter="wipe(right)">
                                      <p:cBhvr>
                                        <p:cTn id="32" dur="500"/>
                                        <p:tgtEl>
                                          <p:spTgt spid="73"/>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500"/>
                                        <p:tgtEl>
                                          <p:spTgt spid="78"/>
                                        </p:tgtEl>
                                        <p:attrNameLst>
                                          <p:attrName>ppt_x</p:attrName>
                                        </p:attrNameLst>
                                      </p:cBhvr>
                                      <p:tavLst>
                                        <p:tav tm="0">
                                          <p:val>
                                            <p:strVal val="#ppt_x-#ppt_w*1.125000"/>
                                          </p:val>
                                        </p:tav>
                                        <p:tav tm="100000">
                                          <p:val>
                                            <p:strVal val="#ppt_x"/>
                                          </p:val>
                                        </p:tav>
                                      </p:tavLst>
                                    </p:anim>
                                    <p:animEffect transition="in" filter="wipe(right)">
                                      <p:cBhvr>
                                        <p:cTn id="36" dur="500"/>
                                        <p:tgtEl>
                                          <p:spTgt spid="7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500"/>
                                        <p:tgtEl>
                                          <p:spTgt spid="79"/>
                                        </p:tgtEl>
                                        <p:attrNameLst>
                                          <p:attrName>ppt_x</p:attrName>
                                        </p:attrNameLst>
                                      </p:cBhvr>
                                      <p:tavLst>
                                        <p:tav tm="0">
                                          <p:val>
                                            <p:strVal val="#ppt_x-#ppt_w*1.125000"/>
                                          </p:val>
                                        </p:tav>
                                        <p:tav tm="100000">
                                          <p:val>
                                            <p:strVal val="#ppt_x"/>
                                          </p:val>
                                        </p:tav>
                                      </p:tavLst>
                                    </p:anim>
                                    <p:animEffect transition="in" filter="wipe(right)">
                                      <p:cBhvr>
                                        <p:cTn id="40" dur="500"/>
                                        <p:tgtEl>
                                          <p:spTgt spid="79"/>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additive="base">
                                        <p:cTn id="43" dur="500"/>
                                        <p:tgtEl>
                                          <p:spTgt spid="81"/>
                                        </p:tgtEl>
                                        <p:attrNameLst>
                                          <p:attrName>ppt_x</p:attrName>
                                        </p:attrNameLst>
                                      </p:cBhvr>
                                      <p:tavLst>
                                        <p:tav tm="0">
                                          <p:val>
                                            <p:strVal val="#ppt_x-#ppt_w*1.125000"/>
                                          </p:val>
                                        </p:tav>
                                        <p:tav tm="100000">
                                          <p:val>
                                            <p:strVal val="#ppt_x"/>
                                          </p:val>
                                        </p:tav>
                                      </p:tavLst>
                                    </p:anim>
                                    <p:animEffect transition="in" filter="wipe(right)">
                                      <p:cBhvr>
                                        <p:cTn id="44" dur="500"/>
                                        <p:tgtEl>
                                          <p:spTgt spid="81"/>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additive="base">
                                        <p:cTn id="47" dur="500"/>
                                        <p:tgtEl>
                                          <p:spTgt spid="96"/>
                                        </p:tgtEl>
                                        <p:attrNameLst>
                                          <p:attrName>ppt_x</p:attrName>
                                        </p:attrNameLst>
                                      </p:cBhvr>
                                      <p:tavLst>
                                        <p:tav tm="0">
                                          <p:val>
                                            <p:strVal val="#ppt_x-#ppt_w*1.125000"/>
                                          </p:val>
                                        </p:tav>
                                        <p:tav tm="100000">
                                          <p:val>
                                            <p:strVal val="#ppt_x"/>
                                          </p:val>
                                        </p:tav>
                                      </p:tavLst>
                                    </p:anim>
                                    <p:animEffect transition="in" filter="wipe(right)">
                                      <p:cBhvr>
                                        <p:cTn id="4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8" grpId="0" animBg="1"/>
      <p:bldP spid="79" grpId="0"/>
      <p:bldP spid="81" grpId="0" animBg="1"/>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052618362"/>
              </p:ext>
            </p:extLst>
          </p:nvPr>
        </p:nvGraphicFramePr>
        <p:xfrm>
          <a:off x="-1060803" y="1706137"/>
          <a:ext cx="5088675" cy="3636855"/>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6"/>
          <p:cNvSpPr/>
          <p:nvPr/>
        </p:nvSpPr>
        <p:spPr>
          <a:xfrm>
            <a:off x="-2501104" y="265273"/>
            <a:ext cx="8296506" cy="5943599"/>
          </a:xfrm>
          <a:custGeom>
            <a:avLst/>
            <a:gdLst>
              <a:gd name="connsiteX0" fmla="*/ 4243746 w 9144000"/>
              <a:gd name="connsiteY0" fmla="*/ 2497796 h 6858000"/>
              <a:gd name="connsiteX1" fmla="*/ 4180968 w 9144000"/>
              <a:gd name="connsiteY1" fmla="*/ 2510473 h 6858000"/>
              <a:gd name="connsiteX2" fmla="*/ 4095132 w 9144000"/>
              <a:gd name="connsiteY2" fmla="*/ 2596308 h 6858000"/>
              <a:gd name="connsiteX3" fmla="*/ 4071709 w 9144000"/>
              <a:gd name="connsiteY3" fmla="*/ 2657838 h 6858000"/>
              <a:gd name="connsiteX4" fmla="*/ 3840479 w 9144000"/>
              <a:gd name="connsiteY4" fmla="*/ 3537774 h 6858000"/>
              <a:gd name="connsiteX5" fmla="*/ 3920101 w 9144000"/>
              <a:gd name="connsiteY5" fmla="*/ 3674159 h 6858000"/>
              <a:gd name="connsiteX6" fmla="*/ 4036948 w 9144000"/>
              <a:gd name="connsiteY6" fmla="*/ 3634345 h 6858000"/>
              <a:gd name="connsiteX7" fmla="*/ 4041601 w 9144000"/>
              <a:gd name="connsiteY7" fmla="*/ 3624863 h 6858000"/>
              <a:gd name="connsiteX8" fmla="*/ 4041440 w 9144000"/>
              <a:gd name="connsiteY8" fmla="*/ 3623681 h 6858000"/>
              <a:gd name="connsiteX9" fmla="*/ 4242232 w 9144000"/>
              <a:gd name="connsiteY9" fmla="*/ 2859574 h 6858000"/>
              <a:gd name="connsiteX10" fmla="*/ 4243746 w 9144000"/>
              <a:gd name="connsiteY10" fmla="*/ 2857581 h 6858000"/>
              <a:gd name="connsiteX11" fmla="*/ 4243746 w 9144000"/>
              <a:gd name="connsiteY11" fmla="*/ 3130943 h 6858000"/>
              <a:gd name="connsiteX12" fmla="*/ 4000475 w 9144000"/>
              <a:gd name="connsiteY12" fmla="*/ 4015919 h 6858000"/>
              <a:gd name="connsiteX13" fmla="*/ 4243748 w 9144000"/>
              <a:gd name="connsiteY13" fmla="*/ 4015919 h 6858000"/>
              <a:gd name="connsiteX14" fmla="*/ 4243748 w 9144000"/>
              <a:gd name="connsiteY14" fmla="*/ 4861169 h 6858000"/>
              <a:gd name="connsiteX15" fmla="*/ 4388918 w 9144000"/>
              <a:gd name="connsiteY15" fmla="*/ 5006340 h 6858000"/>
              <a:gd name="connsiteX16" fmla="*/ 4534088 w 9144000"/>
              <a:gd name="connsiteY16" fmla="*/ 4861169 h 6858000"/>
              <a:gd name="connsiteX17" fmla="*/ 4534088 w 9144000"/>
              <a:gd name="connsiteY17" fmla="*/ 4015919 h 6858000"/>
              <a:gd name="connsiteX18" fmla="*/ 4609139 w 9144000"/>
              <a:gd name="connsiteY18" fmla="*/ 4015919 h 6858000"/>
              <a:gd name="connsiteX19" fmla="*/ 4609139 w 9144000"/>
              <a:gd name="connsiteY19" fmla="*/ 4861169 h 6858000"/>
              <a:gd name="connsiteX20" fmla="*/ 4754309 w 9144000"/>
              <a:gd name="connsiteY20" fmla="*/ 5006340 h 6858000"/>
              <a:gd name="connsiteX21" fmla="*/ 4899479 w 9144000"/>
              <a:gd name="connsiteY21" fmla="*/ 4861169 h 6858000"/>
              <a:gd name="connsiteX22" fmla="*/ 4899479 w 9144000"/>
              <a:gd name="connsiteY22" fmla="*/ 4015919 h 6858000"/>
              <a:gd name="connsiteX23" fmla="*/ 5137276 w 9144000"/>
              <a:gd name="connsiteY23" fmla="*/ 4015919 h 6858000"/>
              <a:gd name="connsiteX24" fmla="*/ 4899476 w 9144000"/>
              <a:gd name="connsiteY24" fmla="*/ 3150846 h 6858000"/>
              <a:gd name="connsiteX25" fmla="*/ 4899476 w 9144000"/>
              <a:gd name="connsiteY25" fmla="*/ 2891261 h 6858000"/>
              <a:gd name="connsiteX26" fmla="*/ 5104931 w 9144000"/>
              <a:gd name="connsiteY26" fmla="*/ 3617057 h 6858000"/>
              <a:gd name="connsiteX27" fmla="*/ 5104796 w 9144000"/>
              <a:gd name="connsiteY27" fmla="*/ 3618239 h 6858000"/>
              <a:gd name="connsiteX28" fmla="*/ 5109615 w 9144000"/>
              <a:gd name="connsiteY28" fmla="*/ 3627635 h 6858000"/>
              <a:gd name="connsiteX29" fmla="*/ 5226577 w 9144000"/>
              <a:gd name="connsiteY29" fmla="*/ 3665411 h 6858000"/>
              <a:gd name="connsiteX30" fmla="*/ 5302940 w 9144000"/>
              <a:gd name="connsiteY30" fmla="*/ 3527736 h 6858000"/>
              <a:gd name="connsiteX31" fmla="*/ 5032324 w 9144000"/>
              <a:gd name="connsiteY31" fmla="*/ 2596308 h 6858000"/>
              <a:gd name="connsiteX32" fmla="*/ 4946489 w 9144000"/>
              <a:gd name="connsiteY32" fmla="*/ 2510473 h 6858000"/>
              <a:gd name="connsiteX33" fmla="*/ 4899476 w 9144000"/>
              <a:gd name="connsiteY33" fmla="*/ 2497796 h 6858000"/>
              <a:gd name="connsiteX34" fmla="*/ 4883705 w 9144000"/>
              <a:gd name="connsiteY34" fmla="*/ 2497796 h 6858000"/>
              <a:gd name="connsiteX35" fmla="*/ 4243748 w 9144000"/>
              <a:gd name="connsiteY35" fmla="*/ 2497796 h 6858000"/>
              <a:gd name="connsiteX36" fmla="*/ 4559758 w 9144000"/>
              <a:gd name="connsiteY36" fmla="*/ 1851660 h 6858000"/>
              <a:gd name="connsiteX37" fmla="*/ 4260587 w 9144000"/>
              <a:gd name="connsiteY37" fmla="*/ 2150834 h 6858000"/>
              <a:gd name="connsiteX38" fmla="*/ 4559758 w 9144000"/>
              <a:gd name="connsiteY38" fmla="*/ 2450007 h 6858000"/>
              <a:gd name="connsiteX39" fmla="*/ 4858929 w 9144000"/>
              <a:gd name="connsiteY39" fmla="*/ 2150834 h 6858000"/>
              <a:gd name="connsiteX40" fmla="*/ 4559758 w 9144000"/>
              <a:gd name="connsiteY40" fmla="*/ 1851660 h 6858000"/>
              <a:gd name="connsiteX41" fmla="*/ 0 w 9144000"/>
              <a:gd name="connsiteY41" fmla="*/ 0 h 6858000"/>
              <a:gd name="connsiteX42" fmla="*/ 9144000 w 9144000"/>
              <a:gd name="connsiteY42" fmla="*/ 0 h 6858000"/>
              <a:gd name="connsiteX43" fmla="*/ 9144000 w 9144000"/>
              <a:gd name="connsiteY43" fmla="*/ 857250 h 6858000"/>
              <a:gd name="connsiteX44" fmla="*/ 9144000 w 9144000"/>
              <a:gd name="connsiteY44" fmla="*/ 1050503 h 6858000"/>
              <a:gd name="connsiteX45" fmla="*/ 9144000 w 9144000"/>
              <a:gd name="connsiteY45" fmla="*/ 5807497 h 6858000"/>
              <a:gd name="connsiteX46" fmla="*/ 9144000 w 9144000"/>
              <a:gd name="connsiteY46" fmla="*/ 6000750 h 6858000"/>
              <a:gd name="connsiteX47" fmla="*/ 9144000 w 9144000"/>
              <a:gd name="connsiteY47" fmla="*/ 6858000 h 6858000"/>
              <a:gd name="connsiteX48" fmla="*/ 0 w 9144000"/>
              <a:gd name="connsiteY48" fmla="*/ 6858000 h 6858000"/>
              <a:gd name="connsiteX49" fmla="*/ 0 w 9144000"/>
              <a:gd name="connsiteY49" fmla="*/ 5807497 h 6858000"/>
              <a:gd name="connsiteX50" fmla="*/ 0 w 9144000"/>
              <a:gd name="connsiteY50" fmla="*/ 5807497 h 6858000"/>
              <a:gd name="connsiteX51" fmla="*/ 0 w 9144000"/>
              <a:gd name="connsiteY51" fmla="*/ 1050503 h 6858000"/>
              <a:gd name="connsiteX52" fmla="*/ 0 w 9144000"/>
              <a:gd name="connsiteY52"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6858000">
                <a:moveTo>
                  <a:pt x="4243746" y="2497796"/>
                </a:moveTo>
                <a:lnTo>
                  <a:pt x="4180968" y="2510473"/>
                </a:lnTo>
                <a:cubicBezTo>
                  <a:pt x="4142374" y="2526795"/>
                  <a:pt x="4111455" y="2557715"/>
                  <a:pt x="4095132" y="2596308"/>
                </a:cubicBezTo>
                <a:lnTo>
                  <a:pt x="4071709" y="2657838"/>
                </a:lnTo>
                <a:lnTo>
                  <a:pt x="3840479" y="3537774"/>
                </a:lnTo>
                <a:cubicBezTo>
                  <a:pt x="3824804" y="3597422"/>
                  <a:pt x="3860454" y="3658486"/>
                  <a:pt x="3920101" y="3674159"/>
                </a:cubicBezTo>
                <a:cubicBezTo>
                  <a:pt x="3964837" y="3685915"/>
                  <a:pt x="4010368" y="3668803"/>
                  <a:pt x="4036948" y="3634345"/>
                </a:cubicBezTo>
                <a:lnTo>
                  <a:pt x="4041601" y="3624863"/>
                </a:lnTo>
                <a:cubicBezTo>
                  <a:pt x="4041548" y="3624470"/>
                  <a:pt x="4041494" y="3624074"/>
                  <a:pt x="4041440" y="3623681"/>
                </a:cubicBezTo>
                <a:lnTo>
                  <a:pt x="4242232" y="2859574"/>
                </a:lnTo>
                <a:lnTo>
                  <a:pt x="4243746" y="2857581"/>
                </a:lnTo>
                <a:lnTo>
                  <a:pt x="4243746" y="3130943"/>
                </a:lnTo>
                <a:lnTo>
                  <a:pt x="4000475" y="4015919"/>
                </a:lnTo>
                <a:lnTo>
                  <a:pt x="4243748" y="4015919"/>
                </a:lnTo>
                <a:lnTo>
                  <a:pt x="4243748" y="4861169"/>
                </a:lnTo>
                <a:cubicBezTo>
                  <a:pt x="4243748" y="4941346"/>
                  <a:pt x="4308743" y="5006340"/>
                  <a:pt x="4388918" y="5006340"/>
                </a:cubicBezTo>
                <a:cubicBezTo>
                  <a:pt x="4469094" y="5006340"/>
                  <a:pt x="4534088" y="4941346"/>
                  <a:pt x="4534088" y="4861169"/>
                </a:cubicBezTo>
                <a:lnTo>
                  <a:pt x="4534088" y="4015919"/>
                </a:lnTo>
                <a:lnTo>
                  <a:pt x="4609139" y="4015919"/>
                </a:lnTo>
                <a:lnTo>
                  <a:pt x="4609139" y="4861169"/>
                </a:lnTo>
                <a:cubicBezTo>
                  <a:pt x="4609139" y="4941346"/>
                  <a:pt x="4674133" y="5006340"/>
                  <a:pt x="4754309" y="5006340"/>
                </a:cubicBezTo>
                <a:cubicBezTo>
                  <a:pt x="4834485" y="5006340"/>
                  <a:pt x="4899479" y="4941346"/>
                  <a:pt x="4899479" y="4861169"/>
                </a:cubicBezTo>
                <a:lnTo>
                  <a:pt x="4899479" y="4015919"/>
                </a:lnTo>
                <a:lnTo>
                  <a:pt x="5137276" y="4015919"/>
                </a:lnTo>
                <a:lnTo>
                  <a:pt x="4899476" y="3150846"/>
                </a:lnTo>
                <a:lnTo>
                  <a:pt x="4899476" y="2891261"/>
                </a:lnTo>
                <a:lnTo>
                  <a:pt x="5104931" y="3617057"/>
                </a:lnTo>
                <a:cubicBezTo>
                  <a:pt x="5104886" y="3617450"/>
                  <a:pt x="5104841" y="3617846"/>
                  <a:pt x="5104796" y="3618239"/>
                </a:cubicBezTo>
                <a:lnTo>
                  <a:pt x="5109615" y="3627635"/>
                </a:lnTo>
                <a:cubicBezTo>
                  <a:pt x="5136739" y="3661615"/>
                  <a:pt x="5182349" y="3677930"/>
                  <a:pt x="5226577" y="3665411"/>
                </a:cubicBezTo>
                <a:cubicBezTo>
                  <a:pt x="5285548" y="3648716"/>
                  <a:pt x="5319737" y="3587075"/>
                  <a:pt x="5302940" y="3527736"/>
                </a:cubicBezTo>
                <a:lnTo>
                  <a:pt x="5032324" y="2596308"/>
                </a:lnTo>
                <a:cubicBezTo>
                  <a:pt x="5015999" y="2557715"/>
                  <a:pt x="4985082" y="2526795"/>
                  <a:pt x="4946489" y="2510473"/>
                </a:cubicBezTo>
                <a:lnTo>
                  <a:pt x="4899476" y="2497796"/>
                </a:lnTo>
                <a:lnTo>
                  <a:pt x="4883705" y="2497796"/>
                </a:lnTo>
                <a:lnTo>
                  <a:pt x="4243748" y="2497796"/>
                </a:lnTo>
                <a:close/>
                <a:moveTo>
                  <a:pt x="4559758" y="1851660"/>
                </a:moveTo>
                <a:cubicBezTo>
                  <a:pt x="4394531" y="1851660"/>
                  <a:pt x="4260587" y="1985605"/>
                  <a:pt x="4260587" y="2150834"/>
                </a:cubicBezTo>
                <a:cubicBezTo>
                  <a:pt x="4260587" y="2316062"/>
                  <a:pt x="4394531" y="2450007"/>
                  <a:pt x="4559758" y="2450007"/>
                </a:cubicBezTo>
                <a:cubicBezTo>
                  <a:pt x="4724985" y="2450007"/>
                  <a:pt x="4858929" y="2316062"/>
                  <a:pt x="4858929" y="2150834"/>
                </a:cubicBezTo>
                <a:cubicBezTo>
                  <a:pt x="4858929" y="1985605"/>
                  <a:pt x="4724985" y="1851660"/>
                  <a:pt x="4559758" y="1851660"/>
                </a:cubicBezTo>
                <a:close/>
                <a:moveTo>
                  <a:pt x="0" y="0"/>
                </a:moveTo>
                <a:lnTo>
                  <a:pt x="9144000" y="0"/>
                </a:lnTo>
                <a:lnTo>
                  <a:pt x="9144000" y="857250"/>
                </a:lnTo>
                <a:lnTo>
                  <a:pt x="9144000" y="1050503"/>
                </a:lnTo>
                <a:lnTo>
                  <a:pt x="9144000" y="5807497"/>
                </a:lnTo>
                <a:lnTo>
                  <a:pt x="9144000" y="6000750"/>
                </a:lnTo>
                <a:lnTo>
                  <a:pt x="9144000" y="6858000"/>
                </a:lnTo>
                <a:lnTo>
                  <a:pt x="0" y="6858000"/>
                </a:lnTo>
                <a:lnTo>
                  <a:pt x="0" y="5807497"/>
                </a:lnTo>
                <a:lnTo>
                  <a:pt x="0" y="5807497"/>
                </a:lnTo>
                <a:lnTo>
                  <a:pt x="0" y="1050503"/>
                </a:lnTo>
                <a:lnTo>
                  <a:pt x="0" y="857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4" name="Google Shape;124;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11" name="Google Shape;113;p20"/>
          <p:cNvSpPr txBox="1">
            <a:spLocks noGrp="1"/>
          </p:cNvSpPr>
          <p:nvPr>
            <p:ph type="title"/>
          </p:nvPr>
        </p:nvSpPr>
        <p:spPr>
          <a:xfrm>
            <a:off x="387635" y="33893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Methodology</a:t>
            </a:r>
            <a:endParaRPr dirty="0"/>
          </a:p>
        </p:txBody>
      </p:sp>
      <p:sp>
        <p:nvSpPr>
          <p:cNvPr id="12" name="Google Shape;112;p20"/>
          <p:cNvSpPr txBox="1">
            <a:spLocks/>
          </p:cNvSpPr>
          <p:nvPr/>
        </p:nvSpPr>
        <p:spPr>
          <a:xfrm>
            <a:off x="374952" y="1565890"/>
            <a:ext cx="2588381" cy="3561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lgn="ctr">
              <a:spcBef>
                <a:spcPts val="600"/>
              </a:spcBef>
            </a:pPr>
            <a:r>
              <a:rPr lang="en-US" sz="1200" dirty="0">
                <a:solidFill>
                  <a:schemeClr val="tx1">
                    <a:lumMod val="85000"/>
                    <a:lumOff val="15000"/>
                  </a:schemeClr>
                </a:solidFill>
              </a:rPr>
              <a:t>3% &lt;20yos</a:t>
            </a:r>
          </a:p>
          <a:p>
            <a:pPr marL="0" indent="0" algn="ctr">
              <a:spcBef>
                <a:spcPts val="600"/>
              </a:spcBef>
            </a:pPr>
            <a:endParaRPr lang="en-US" sz="1200" dirty="0">
              <a:solidFill>
                <a:schemeClr val="tx1">
                  <a:lumMod val="85000"/>
                  <a:lumOff val="15000"/>
                </a:schemeClr>
              </a:solidFill>
            </a:endParaRPr>
          </a:p>
          <a:p>
            <a:pPr marL="0" indent="0" algn="ctr">
              <a:spcBef>
                <a:spcPts val="600"/>
              </a:spcBef>
            </a:pPr>
            <a:endParaRPr lang="en-US" dirty="0">
              <a:solidFill>
                <a:schemeClr val="tx1">
                  <a:lumMod val="85000"/>
                  <a:lumOff val="15000"/>
                </a:schemeClr>
              </a:solidFill>
            </a:endParaRPr>
          </a:p>
          <a:p>
            <a:pPr marL="0" indent="0" algn="ctr">
              <a:spcBef>
                <a:spcPts val="600"/>
              </a:spcBef>
            </a:pPr>
            <a:endParaRPr lang="en-US" dirty="0">
              <a:solidFill>
                <a:schemeClr val="tx1">
                  <a:lumMod val="85000"/>
                  <a:lumOff val="15000"/>
                </a:schemeClr>
              </a:solidFill>
            </a:endParaRPr>
          </a:p>
          <a:p>
            <a:pPr marL="0" indent="0" algn="ctr">
              <a:spcBef>
                <a:spcPts val="600"/>
              </a:spcBef>
            </a:pPr>
            <a:endParaRPr lang="en-US" dirty="0">
              <a:solidFill>
                <a:schemeClr val="tx1">
                  <a:lumMod val="85000"/>
                  <a:lumOff val="15000"/>
                </a:schemeClr>
              </a:solidFill>
            </a:endParaRPr>
          </a:p>
          <a:p>
            <a:pPr marL="0" indent="0" algn="ctr"/>
            <a:r>
              <a:rPr lang="en-US" dirty="0">
                <a:solidFill>
                  <a:schemeClr val="tx1">
                    <a:lumMod val="85000"/>
                    <a:lumOff val="15000"/>
                  </a:schemeClr>
                </a:solidFill>
              </a:rPr>
              <a:t>70% </a:t>
            </a:r>
          </a:p>
          <a:p>
            <a:pPr marL="0" indent="0" algn="ctr"/>
            <a:r>
              <a:rPr lang="en-US" dirty="0">
                <a:solidFill>
                  <a:schemeClr val="tx1">
                    <a:lumMod val="85000"/>
                    <a:lumOff val="15000"/>
                  </a:schemeClr>
                </a:solidFill>
              </a:rPr>
              <a:t>20-30yos</a:t>
            </a:r>
          </a:p>
          <a:p>
            <a:pPr marL="0" indent="0" algn="ctr">
              <a:spcBef>
                <a:spcPts val="600"/>
              </a:spcBef>
            </a:pPr>
            <a:endParaRPr lang="en-US" dirty="0">
              <a:solidFill>
                <a:schemeClr val="tx1">
                  <a:lumMod val="85000"/>
                  <a:lumOff val="15000"/>
                </a:schemeClr>
              </a:solidFill>
            </a:endParaRPr>
          </a:p>
          <a:p>
            <a:pPr marL="0" indent="0" algn="ctr">
              <a:spcBef>
                <a:spcPts val="600"/>
              </a:spcBef>
            </a:pPr>
            <a:endParaRPr lang="en-US" sz="200" dirty="0">
              <a:solidFill>
                <a:schemeClr val="tx1">
                  <a:lumMod val="85000"/>
                  <a:lumOff val="15000"/>
                </a:schemeClr>
              </a:solidFill>
            </a:endParaRPr>
          </a:p>
          <a:p>
            <a:pPr marL="0" indent="0" algn="ctr">
              <a:spcBef>
                <a:spcPts val="600"/>
              </a:spcBef>
            </a:pPr>
            <a:endParaRPr lang="en-US" sz="900" dirty="0">
              <a:solidFill>
                <a:schemeClr val="tx1">
                  <a:lumMod val="85000"/>
                  <a:lumOff val="15000"/>
                </a:schemeClr>
              </a:solidFill>
            </a:endParaRPr>
          </a:p>
          <a:p>
            <a:pPr marL="0" indent="0" algn="ctr"/>
            <a:r>
              <a:rPr lang="en-US" dirty="0">
                <a:solidFill>
                  <a:schemeClr val="tx1">
                    <a:lumMod val="85000"/>
                    <a:lumOff val="15000"/>
                  </a:schemeClr>
                </a:solidFill>
              </a:rPr>
              <a:t>      17%                  30-40yos</a:t>
            </a:r>
          </a:p>
          <a:p>
            <a:pPr marL="0" indent="0" algn="ctr"/>
            <a:endParaRPr lang="en-US" sz="700" dirty="0">
              <a:solidFill>
                <a:schemeClr val="tx1">
                  <a:lumMod val="85000"/>
                  <a:lumOff val="15000"/>
                </a:schemeClr>
              </a:solidFill>
            </a:endParaRPr>
          </a:p>
          <a:p>
            <a:pPr marL="0" indent="0" algn="ctr"/>
            <a:r>
              <a:rPr lang="en-US" dirty="0">
                <a:solidFill>
                  <a:schemeClr val="tx1">
                    <a:lumMod val="85000"/>
                    <a:lumOff val="15000"/>
                  </a:schemeClr>
                </a:solidFill>
              </a:rPr>
              <a:t>      10%                 40+yos</a:t>
            </a:r>
          </a:p>
          <a:p>
            <a:pPr marL="0" indent="0" algn="ctr">
              <a:spcBef>
                <a:spcPts val="600"/>
              </a:spcBef>
            </a:pPr>
            <a:endParaRPr lang="en-US" sz="500" dirty="0">
              <a:solidFill>
                <a:schemeClr val="tx1">
                  <a:lumMod val="85000"/>
                  <a:lumOff val="15000"/>
                </a:schemeClr>
              </a:solidFill>
            </a:endParaRPr>
          </a:p>
          <a:p>
            <a:pPr marL="0" indent="0" algn="ctr">
              <a:spcBef>
                <a:spcPts val="600"/>
              </a:spcBef>
            </a:pPr>
            <a:r>
              <a:rPr lang="en-US" b="1" dirty="0">
                <a:solidFill>
                  <a:schemeClr val="tx1">
                    <a:lumMod val="85000"/>
                    <a:lumOff val="15000"/>
                  </a:schemeClr>
                </a:solidFill>
              </a:rPr>
              <a:t>97%   Female</a:t>
            </a:r>
          </a:p>
        </p:txBody>
      </p:sp>
      <p:sp>
        <p:nvSpPr>
          <p:cNvPr id="5" name="Google Shape;112;p20"/>
          <p:cNvSpPr txBox="1">
            <a:spLocks/>
          </p:cNvSpPr>
          <p:nvPr/>
        </p:nvSpPr>
        <p:spPr>
          <a:xfrm>
            <a:off x="387635" y="1143756"/>
            <a:ext cx="1306051" cy="8902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pPr>
            <a:r>
              <a:rPr lang="en-US" b="1" dirty="0"/>
              <a:t>Students:</a:t>
            </a:r>
            <a:endParaRPr lang="en-US" dirty="0"/>
          </a:p>
        </p:txBody>
      </p:sp>
      <p:sp>
        <p:nvSpPr>
          <p:cNvPr id="9" name="Google Shape;112;p20"/>
          <p:cNvSpPr txBox="1">
            <a:spLocks/>
          </p:cNvSpPr>
          <p:nvPr/>
        </p:nvSpPr>
        <p:spPr>
          <a:xfrm>
            <a:off x="3088312" y="1139819"/>
            <a:ext cx="1306051" cy="3655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pPr>
            <a:r>
              <a:rPr lang="en-US" b="1" dirty="0"/>
              <a:t>Participants:</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3296347195"/>
              </p:ext>
            </p:extLst>
          </p:nvPr>
        </p:nvGraphicFramePr>
        <p:xfrm>
          <a:off x="3088312" y="1706137"/>
          <a:ext cx="3529770" cy="3070303"/>
        </p:xfrm>
        <a:graphic>
          <a:graphicData uri="http://schemas.openxmlformats.org/drawingml/2006/chart">
            <c:chart xmlns:c="http://schemas.openxmlformats.org/drawingml/2006/chart" xmlns:r="http://schemas.openxmlformats.org/officeDocument/2006/relationships" r:id="rId4"/>
          </a:graphicData>
        </a:graphic>
      </p:graphicFrame>
      <p:sp>
        <p:nvSpPr>
          <p:cNvPr id="16" name="Google Shape;317;p39"/>
          <p:cNvSpPr/>
          <p:nvPr/>
        </p:nvSpPr>
        <p:spPr>
          <a:xfrm>
            <a:off x="4258577" y="1868341"/>
            <a:ext cx="546911" cy="348894"/>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296;p39"/>
          <p:cNvSpPr/>
          <p:nvPr/>
        </p:nvSpPr>
        <p:spPr>
          <a:xfrm>
            <a:off x="5611804" y="2708295"/>
            <a:ext cx="460270" cy="519983"/>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920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12" grpId="0"/>
      <p:bldP spid="12" grpId="1"/>
      <p:bldP spid="12" grpId="2"/>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57199" y="1364332"/>
            <a:ext cx="2796419" cy="2637900"/>
          </a:xfrm>
          <a:prstGeom prst="rect">
            <a:avLst/>
          </a:prstGeom>
        </p:spPr>
        <p:txBody>
          <a:bodyPr spcFirstLastPara="1" wrap="square" lIns="91425" tIns="91425" rIns="91425" bIns="91425" anchor="t" anchorCtr="0">
            <a:noAutofit/>
          </a:bodyPr>
          <a:lstStyle/>
          <a:p>
            <a:pPr marL="0" lvl="0" indent="0">
              <a:buNone/>
            </a:pPr>
            <a:r>
              <a:rPr lang="en-GB" sz="1800" b="1" dirty="0"/>
              <a:t>Qualitative section: </a:t>
            </a:r>
          </a:p>
          <a:p>
            <a:pPr marL="285750" lvl="0" indent="-285750">
              <a:spcAft>
                <a:spcPts val="1200"/>
              </a:spcAft>
              <a:buFontTx/>
              <a:buChar char="-"/>
            </a:pPr>
            <a:r>
              <a:rPr lang="en-GB" sz="1400" b="1" dirty="0"/>
              <a:t>Thematic analysis </a:t>
            </a:r>
            <a:r>
              <a:rPr lang="en-GB" sz="1400" dirty="0"/>
              <a:t>of:</a:t>
            </a:r>
            <a:endParaRPr lang="en-GB" sz="1400" b="1" dirty="0"/>
          </a:p>
          <a:p>
            <a:pPr marL="742950" lvl="1" indent="-285750">
              <a:spcAft>
                <a:spcPts val="1200"/>
              </a:spcAft>
              <a:buFontTx/>
              <a:buChar char="-"/>
            </a:pPr>
            <a:r>
              <a:rPr lang="en-GB" sz="1400" dirty="0"/>
              <a:t>PI qualitative feedback on assessment forms</a:t>
            </a:r>
          </a:p>
          <a:p>
            <a:pPr marL="742950" lvl="1" indent="-285750">
              <a:spcAft>
                <a:spcPts val="1200"/>
              </a:spcAft>
              <a:buFontTx/>
              <a:buChar char="-"/>
            </a:pPr>
            <a:r>
              <a:rPr lang="en-GB" sz="1400" dirty="0"/>
              <a:t>Student self-assessment forms completed soon after the role plays (qualitative feedback)</a:t>
            </a:r>
          </a:p>
          <a:p>
            <a:pPr marL="742950" lvl="1" indent="-285750">
              <a:spcAft>
                <a:spcPts val="1200"/>
              </a:spcAft>
              <a:buFontTx/>
              <a:buChar char="-"/>
            </a:pPr>
            <a:r>
              <a:rPr lang="en-GB" sz="1400" dirty="0"/>
              <a:t>PE reflective discussion feedback form (qualitative)</a:t>
            </a:r>
          </a:p>
        </p:txBody>
      </p:sp>
      <p:sp>
        <p:nvSpPr>
          <p:cNvPr id="113" name="Google Shape;113;p20"/>
          <p:cNvSpPr txBox="1">
            <a:spLocks noGrp="1"/>
          </p:cNvSpPr>
          <p:nvPr>
            <p:ph type="title"/>
          </p:nvPr>
        </p:nvSpPr>
        <p:spPr>
          <a:xfrm>
            <a:off x="376650" y="389970"/>
            <a:ext cx="5511300" cy="857400"/>
          </a:xfrm>
          <a:prstGeom prst="rect">
            <a:avLst/>
          </a:prstGeom>
        </p:spPr>
        <p:txBody>
          <a:bodyPr spcFirstLastPara="1" wrap="square" lIns="91425" tIns="91425" rIns="91425" bIns="91425" anchor="b" anchorCtr="0">
            <a:noAutofit/>
          </a:bodyPr>
          <a:lstStyle/>
          <a:p>
            <a:pPr lvl="0"/>
            <a:r>
              <a:rPr lang="en" dirty="0"/>
              <a:t>Methodology</a:t>
            </a:r>
            <a:endParaRPr dirty="0"/>
          </a:p>
        </p:txBody>
      </p:sp>
      <p:sp>
        <p:nvSpPr>
          <p:cNvPr id="114" name="Google Shape;114;p20"/>
          <p:cNvSpPr txBox="1">
            <a:spLocks noGrp="1"/>
          </p:cNvSpPr>
          <p:nvPr>
            <p:ph type="body" idx="2"/>
          </p:nvPr>
        </p:nvSpPr>
        <p:spPr>
          <a:xfrm>
            <a:off x="3371463" y="1364332"/>
            <a:ext cx="3088714" cy="2637900"/>
          </a:xfrm>
          <a:prstGeom prst="rect">
            <a:avLst/>
          </a:prstGeom>
        </p:spPr>
        <p:txBody>
          <a:bodyPr spcFirstLastPara="1" wrap="square" lIns="91425" tIns="91425" rIns="91425" bIns="91425" anchor="t" anchorCtr="0">
            <a:noAutofit/>
          </a:bodyPr>
          <a:lstStyle/>
          <a:p>
            <a:pPr marL="0" indent="0">
              <a:buNone/>
            </a:pPr>
            <a:r>
              <a:rPr lang="en-US" sz="1800" b="1" dirty="0"/>
              <a:t>Quantitative section: </a:t>
            </a:r>
          </a:p>
          <a:p>
            <a:pPr marL="285750" indent="-285750">
              <a:buFontTx/>
              <a:buChar char="-"/>
            </a:pPr>
            <a:r>
              <a:rPr lang="en-US" sz="1400" u="sng" dirty="0"/>
              <a:t>PE Survey </a:t>
            </a:r>
            <a:r>
              <a:rPr lang="en-US" sz="1400" dirty="0"/>
              <a:t>on </a:t>
            </a:r>
            <a:r>
              <a:rPr lang="en-US" sz="1400" dirty="0" err="1"/>
              <a:t>roleplay</a:t>
            </a:r>
            <a:r>
              <a:rPr lang="en-US" sz="1400" dirty="0"/>
              <a:t> performance</a:t>
            </a:r>
          </a:p>
          <a:p>
            <a:pPr marL="742950" lvl="1" indent="-285750">
              <a:spcBef>
                <a:spcPts val="600"/>
              </a:spcBef>
              <a:buFontTx/>
              <a:buChar char="-"/>
            </a:pPr>
            <a:r>
              <a:rPr lang="en-US" sz="1200" dirty="0"/>
              <a:t>3 items; 10-point semantic differential scale</a:t>
            </a:r>
          </a:p>
          <a:p>
            <a:pPr marL="285750" indent="-285750">
              <a:buFontTx/>
              <a:buChar char="-"/>
            </a:pPr>
            <a:r>
              <a:rPr lang="en-US" sz="1400" u="sng" dirty="0"/>
              <a:t>Student Self-Rating Survey </a:t>
            </a:r>
            <a:r>
              <a:rPr lang="en-US" sz="1400" dirty="0"/>
              <a:t>on </a:t>
            </a:r>
            <a:r>
              <a:rPr lang="en-US" sz="1400" dirty="0" err="1"/>
              <a:t>roleplay</a:t>
            </a:r>
            <a:r>
              <a:rPr lang="en-US" sz="1400" dirty="0"/>
              <a:t> performance</a:t>
            </a:r>
          </a:p>
          <a:p>
            <a:pPr marL="742950" lvl="1" indent="-285750">
              <a:spcBef>
                <a:spcPts val="600"/>
              </a:spcBef>
              <a:buFontTx/>
              <a:buChar char="-"/>
            </a:pPr>
            <a:r>
              <a:rPr lang="en-US" sz="1200" dirty="0"/>
              <a:t>5 items; 10-point semantic differential scale</a:t>
            </a:r>
          </a:p>
          <a:p>
            <a:pPr marL="285750" indent="-285750">
              <a:buFontTx/>
              <a:buChar char="-"/>
            </a:pPr>
            <a:r>
              <a:rPr lang="en-US" sz="1400" u="sng" dirty="0"/>
              <a:t>PI Survey </a:t>
            </a:r>
            <a:r>
              <a:rPr lang="en-US" sz="1400" dirty="0"/>
              <a:t>on </a:t>
            </a:r>
            <a:r>
              <a:rPr lang="en-US" sz="1400" dirty="0" err="1"/>
              <a:t>roleplay</a:t>
            </a:r>
            <a:r>
              <a:rPr lang="en-US" sz="1400" dirty="0"/>
              <a:t> performance</a:t>
            </a:r>
          </a:p>
          <a:p>
            <a:pPr marL="742950" lvl="1" indent="-285750">
              <a:spcBef>
                <a:spcPts val="600"/>
              </a:spcBef>
              <a:buFontTx/>
              <a:buChar char="-"/>
            </a:pPr>
            <a:r>
              <a:rPr lang="en-US" sz="1200" dirty="0"/>
              <a:t>15 items; 5-point Likert scale</a:t>
            </a:r>
          </a:p>
          <a:p>
            <a:pPr marL="285750" indent="-285750">
              <a:buFontTx/>
              <a:buChar char="-"/>
            </a:pPr>
            <a:r>
              <a:rPr lang="en-US" sz="1400" dirty="0"/>
              <a:t>Repeat measures</a:t>
            </a:r>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722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11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
        <p:nvSpPr>
          <p:cNvPr id="5" name="Google Shape;101;p19"/>
          <p:cNvSpPr txBox="1">
            <a:spLocks/>
          </p:cNvSpPr>
          <p:nvPr/>
        </p:nvSpPr>
        <p:spPr>
          <a:xfrm>
            <a:off x="2424441" y="2339330"/>
            <a:ext cx="4497052"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n-GB" sz="6000" dirty="0">
                <a:solidFill>
                  <a:srgbClr val="FFFFFF"/>
                </a:solidFill>
              </a:rPr>
              <a:t>Qualitative</a:t>
            </a:r>
            <a:br>
              <a:rPr lang="en-GB" sz="6000" dirty="0">
                <a:solidFill>
                  <a:srgbClr val="FFFFFF"/>
                </a:solidFill>
              </a:rPr>
            </a:br>
            <a:r>
              <a:rPr lang="en-GB" sz="6000" dirty="0">
                <a:solidFill>
                  <a:srgbClr val="FFFFFF"/>
                </a:solidFill>
              </a:rPr>
              <a:t>Findings</a:t>
            </a:r>
          </a:p>
        </p:txBody>
      </p:sp>
      <p:sp>
        <p:nvSpPr>
          <p:cNvPr id="6" name="Google Shape;274;p39"/>
          <p:cNvSpPr/>
          <p:nvPr/>
        </p:nvSpPr>
        <p:spPr>
          <a:xfrm>
            <a:off x="5010252" y="302276"/>
            <a:ext cx="466635" cy="638003"/>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Google Shape;284;p39"/>
          <p:cNvSpPr/>
          <p:nvPr/>
        </p:nvSpPr>
        <p:spPr>
          <a:xfrm>
            <a:off x="5728704" y="3767669"/>
            <a:ext cx="486837" cy="649056"/>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Google Shape;296;p39"/>
          <p:cNvSpPr/>
          <p:nvPr/>
        </p:nvSpPr>
        <p:spPr>
          <a:xfrm>
            <a:off x="3441054" y="1069675"/>
            <a:ext cx="458086" cy="415097"/>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Google Shape;309;p39"/>
          <p:cNvSpPr/>
          <p:nvPr/>
        </p:nvSpPr>
        <p:spPr>
          <a:xfrm>
            <a:off x="2766180" y="3433914"/>
            <a:ext cx="365209" cy="842136"/>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2949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37126" y="227416"/>
            <a:ext cx="6978073"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t>1. </a:t>
            </a:r>
            <a:r>
              <a:rPr lang="en" sz="4400" b="1" dirty="0"/>
              <a:t>Overall </a:t>
            </a:r>
            <a:r>
              <a:rPr lang="en" sz="4000" b="1" dirty="0"/>
              <a:t>improvement</a:t>
            </a:r>
            <a:endParaRPr sz="4400" b="1" dirty="0"/>
          </a:p>
        </p:txBody>
      </p:sp>
      <p:sp>
        <p:nvSpPr>
          <p:cNvPr id="153" name="Google Shape;153;p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4" name="Google Shape;112;p20"/>
          <p:cNvSpPr txBox="1">
            <a:spLocks/>
          </p:cNvSpPr>
          <p:nvPr/>
        </p:nvSpPr>
        <p:spPr>
          <a:xfrm>
            <a:off x="1106894" y="1084816"/>
            <a:ext cx="5315677" cy="263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600"/>
              </a:spcBef>
              <a:buClr>
                <a:srgbClr val="B7B7B7"/>
              </a:buClr>
              <a:buSzPts val="1600"/>
            </a:pPr>
            <a:r>
              <a:rPr lang="en-US" sz="1600" b="1" dirty="0">
                <a:solidFill>
                  <a:srgbClr val="666666"/>
                </a:solidFill>
                <a:latin typeface="Lato Light"/>
                <a:sym typeface="Lato Light"/>
              </a:rPr>
              <a:t>Students</a:t>
            </a:r>
          </a:p>
          <a:p>
            <a:pPr lvl="0">
              <a:spcBef>
                <a:spcPts val="600"/>
              </a:spcBef>
              <a:buClr>
                <a:srgbClr val="B7B7B7"/>
              </a:buClr>
              <a:buSzPts val="1600"/>
            </a:pPr>
            <a:r>
              <a:rPr lang="en-GB" dirty="0"/>
              <a:t>“</a:t>
            </a:r>
            <a:r>
              <a:rPr lang="en-GB" i="1" dirty="0">
                <a:solidFill>
                  <a:srgbClr val="008000"/>
                </a:solidFill>
              </a:rPr>
              <a:t>Since the first role play I feel that I have gained many new communication skills, I am a lot more confident when speaking to service users</a:t>
            </a:r>
            <a:r>
              <a:rPr lang="en-GB" dirty="0"/>
              <a:t>” </a:t>
            </a:r>
            <a:r>
              <a:rPr lang="en-GB" sz="1100" dirty="0"/>
              <a:t>(S18)</a:t>
            </a:r>
          </a:p>
          <a:p>
            <a:pPr lvl="0">
              <a:spcBef>
                <a:spcPts val="600"/>
              </a:spcBef>
              <a:buClr>
                <a:srgbClr val="B7B7B7"/>
              </a:buClr>
              <a:buSzPts val="1600"/>
            </a:pPr>
            <a:r>
              <a:rPr lang="en-US" sz="1600" b="1" dirty="0">
                <a:solidFill>
                  <a:srgbClr val="666666"/>
                </a:solidFill>
                <a:latin typeface="Lato Light"/>
                <a:sym typeface="Lato Light"/>
              </a:rPr>
              <a:t>PIs</a:t>
            </a:r>
          </a:p>
          <a:p>
            <a:pPr>
              <a:spcBef>
                <a:spcPts val="600"/>
              </a:spcBef>
              <a:buClr>
                <a:srgbClr val="B7B7B7"/>
              </a:buClr>
              <a:buSzPts val="1600"/>
            </a:pPr>
            <a:r>
              <a:rPr lang="en-GB" sz="1050" dirty="0"/>
              <a:t>From:</a:t>
            </a:r>
            <a:r>
              <a:rPr lang="en-GB" dirty="0"/>
              <a:t> </a:t>
            </a:r>
            <a:r>
              <a:rPr lang="en-GB" i="1" dirty="0"/>
              <a:t>“</a:t>
            </a:r>
            <a:r>
              <a:rPr lang="en-GB" i="1" dirty="0">
                <a:solidFill>
                  <a:srgbClr val="008000"/>
                </a:solidFill>
              </a:rPr>
              <a:t>Student was so nervous that it is very difficult to answer these two questions. She shows signs of future promise but will have to work on her approach to service users and lack of confidence</a:t>
            </a:r>
            <a:r>
              <a:rPr lang="en-GB" i="1" dirty="0"/>
              <a:t>” </a:t>
            </a:r>
            <a:r>
              <a:rPr lang="en-GB" sz="1100" dirty="0"/>
              <a:t>To:</a:t>
            </a:r>
            <a:r>
              <a:rPr lang="en-GB" dirty="0"/>
              <a:t> “</a:t>
            </a:r>
            <a:r>
              <a:rPr lang="en-GB" i="1" dirty="0">
                <a:solidFill>
                  <a:srgbClr val="008000"/>
                </a:solidFill>
              </a:rPr>
              <a:t>Student goes from strength to strength. She is confident and capable and knows how to ask the right questions</a:t>
            </a:r>
            <a:r>
              <a:rPr lang="en-GB" i="1" dirty="0"/>
              <a:t>” </a:t>
            </a:r>
            <a:r>
              <a:rPr lang="en-GB" sz="1100" dirty="0"/>
              <a:t>(P03 for S22)</a:t>
            </a:r>
            <a:endParaRPr lang="en-US" sz="1100" dirty="0">
              <a:solidFill>
                <a:srgbClr val="666666"/>
              </a:solidFill>
              <a:latin typeface="Lato Light"/>
              <a:sym typeface="Lato Light"/>
            </a:endParaRPr>
          </a:p>
          <a:p>
            <a:pPr lvl="0">
              <a:spcBef>
                <a:spcPts val="600"/>
              </a:spcBef>
              <a:buClr>
                <a:srgbClr val="B7B7B7"/>
              </a:buClr>
              <a:buSzPts val="1600"/>
            </a:pPr>
            <a:r>
              <a:rPr lang="en-US" sz="1600" b="1" dirty="0">
                <a:solidFill>
                  <a:srgbClr val="666666"/>
                </a:solidFill>
                <a:latin typeface="Lato Light"/>
                <a:sym typeface="Lato Light"/>
              </a:rPr>
              <a:t>PEs</a:t>
            </a:r>
          </a:p>
          <a:p>
            <a:r>
              <a:rPr lang="en-GB" dirty="0"/>
              <a:t>“</a:t>
            </a:r>
            <a:r>
              <a:rPr lang="en-GB" i="1" dirty="0"/>
              <a:t>[The students] </a:t>
            </a:r>
            <a:r>
              <a:rPr lang="en-GB" i="1" dirty="0">
                <a:solidFill>
                  <a:srgbClr val="008000"/>
                </a:solidFill>
              </a:rPr>
              <a:t>were more confident regarding asking open-ended questions compared to when they completed the initial role plays</a:t>
            </a:r>
            <a:r>
              <a:rPr lang="en-GB" dirty="0"/>
              <a:t>” </a:t>
            </a:r>
            <a:r>
              <a:rPr lang="en-GB" sz="1100" dirty="0"/>
              <a:t>(E02)</a:t>
            </a:r>
          </a:p>
        </p:txBody>
      </p:sp>
      <p:sp>
        <p:nvSpPr>
          <p:cNvPr id="30" name="Freeform 72"/>
          <p:cNvSpPr>
            <a:spLocks/>
          </p:cNvSpPr>
          <p:nvPr/>
        </p:nvSpPr>
        <p:spPr bwMode="auto">
          <a:xfrm rot="18900000">
            <a:off x="3487464" y="2283173"/>
            <a:ext cx="2380571" cy="2551687"/>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cxnSp>
        <p:nvCxnSpPr>
          <p:cNvPr id="46" name="Straight Connector 45"/>
          <p:cNvCxnSpPr/>
          <p:nvPr/>
        </p:nvCxnSpPr>
        <p:spPr>
          <a:xfrm>
            <a:off x="667398" y="1965966"/>
            <a:ext cx="0" cy="753483"/>
          </a:xfrm>
          <a:prstGeom prst="line">
            <a:avLst/>
          </a:prstGeom>
          <a:ln w="19050" cap="flat" cmpd="sng" algn="ctr">
            <a:solidFill>
              <a:schemeClr val="tx1">
                <a:lumMod val="50000"/>
                <a:lumOff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Google Shape;317;p39"/>
          <p:cNvSpPr/>
          <p:nvPr/>
        </p:nvSpPr>
        <p:spPr>
          <a:xfrm>
            <a:off x="337126" y="2811984"/>
            <a:ext cx="660544" cy="438187"/>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296;p39"/>
          <p:cNvSpPr/>
          <p:nvPr/>
        </p:nvSpPr>
        <p:spPr>
          <a:xfrm>
            <a:off x="337126" y="1380024"/>
            <a:ext cx="660544" cy="615707"/>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313;p39"/>
          <p:cNvSpPr/>
          <p:nvPr/>
        </p:nvSpPr>
        <p:spPr>
          <a:xfrm>
            <a:off x="325031" y="4040910"/>
            <a:ext cx="660544" cy="704376"/>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spcBef>
                <a:spcPts val="0"/>
              </a:spcBef>
              <a:spcAft>
                <a:spcPts val="0"/>
              </a:spcAft>
              <a:buNone/>
            </a:pPr>
            <a:endParaRPr/>
          </a:p>
        </p:txBody>
      </p:sp>
      <p:cxnSp>
        <p:nvCxnSpPr>
          <p:cNvPr id="53" name="Straight Connector 52"/>
          <p:cNvCxnSpPr/>
          <p:nvPr/>
        </p:nvCxnSpPr>
        <p:spPr>
          <a:xfrm flipH="1">
            <a:off x="653143" y="3335772"/>
            <a:ext cx="14255" cy="679847"/>
          </a:xfrm>
          <a:prstGeom prst="line">
            <a:avLst/>
          </a:prstGeom>
          <a:ln w="19050" cap="flat" cmpd="sng" algn="ctr">
            <a:solidFill>
              <a:schemeClr val="tx1">
                <a:lumMod val="50000"/>
                <a:lumOff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362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glamour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1885</Words>
  <Application>Microsoft Office PowerPoint</Application>
  <PresentationFormat>On-screen Show (16:9)</PresentationFormat>
  <Paragraphs>589</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Lato Hairline</vt:lpstr>
      <vt:lpstr>Times New Roman</vt:lpstr>
      <vt:lpstr>Arial</vt:lpstr>
      <vt:lpstr>Wingdings</vt:lpstr>
      <vt:lpstr>Lato Light</vt:lpstr>
      <vt:lpstr>Ink Free</vt:lpstr>
      <vt:lpstr>Eglamour template</vt:lpstr>
      <vt:lpstr>Evaluation of service user-led role play feedback for social work students  Dr Eleni Skoura-Kirk, Lecturer in Social Work    Sarah Brown, Senior Lecturer in Social Work    Dr Rasa Mikelyte, Research Assistant - CHSS</vt:lpstr>
      <vt:lpstr>Introduction</vt:lpstr>
      <vt:lpstr>Skills development through role-plays</vt:lpstr>
      <vt:lpstr>PowerPoint Presentation</vt:lpstr>
      <vt:lpstr>    Role play interviews: design &amp; implementation</vt:lpstr>
      <vt:lpstr>Methodology</vt:lpstr>
      <vt:lpstr>Methodology</vt:lpstr>
      <vt:lpstr>PowerPoint Presentation</vt:lpstr>
      <vt:lpstr>1. Overall improvement</vt:lpstr>
      <vt:lpstr>2. Diverging emphases of       what improved</vt:lpstr>
      <vt:lpstr>2. Diverging emphases of       what improved</vt:lpstr>
      <vt:lpstr>3. Competing ideas on what      improvement is desired</vt:lpstr>
      <vt:lpstr>Quantitative Findings</vt:lpstr>
      <vt:lpstr>PowerPoint Presentation</vt:lpstr>
      <vt:lpstr>PowerPoint Presentation</vt:lpstr>
      <vt:lpstr>Results</vt:lpstr>
      <vt:lpstr>Results</vt:lpstr>
      <vt:lpstr>PowerPoint Presentation</vt:lpstr>
      <vt:lpstr>       Do role-plays with service users lead to better communication, interpersonal and reflective skills? </vt:lpstr>
      <vt:lpstr>Key messages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Rasa Mikelyte</dc:creator>
  <cp:lastModifiedBy>Eleni Skoura</cp:lastModifiedBy>
  <cp:revision>103</cp:revision>
  <dcterms:modified xsi:type="dcterms:W3CDTF">2018-09-02T18:31:05Z</dcterms:modified>
</cp:coreProperties>
</file>