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9" r:id="rId2"/>
  </p:sldIdLst>
  <p:sldSz cx="6858000" cy="9906000" type="A4"/>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DDDDDD"/>
    <a:srgbClr val="FFFFCC"/>
    <a:srgbClr val="EAEAEA"/>
    <a:srgbClr val="CCFF99"/>
    <a:srgbClr val="CC00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11" autoAdjust="0"/>
    <p:restoredTop sz="90929"/>
  </p:normalViewPr>
  <p:slideViewPr>
    <p:cSldViewPr>
      <p:cViewPr>
        <p:scale>
          <a:sx n="66" d="100"/>
          <a:sy n="66" d="100"/>
        </p:scale>
        <p:origin x="-2274" y="-408"/>
      </p:cViewPr>
      <p:guideLst>
        <p:guide orient="horz" pos="3696"/>
        <p:guide pos="216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2241550" y="685800"/>
            <a:ext cx="23749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A70897-68AA-4F4F-BEA2-AD14D7E936CB}" type="slidenum">
              <a:rPr lang="en-GB"/>
              <a:pPr/>
              <a:t>‹#›</a:t>
            </a:fld>
            <a:endParaRPr lang="en-GB"/>
          </a:p>
        </p:txBody>
      </p:sp>
    </p:spTree>
    <p:extLst>
      <p:ext uri="{BB962C8B-B14F-4D97-AF65-F5344CB8AC3E}">
        <p14:creationId xmlns:p14="http://schemas.microsoft.com/office/powerpoint/2010/main" val="3741758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DBE881-6EE7-49A8-ACF4-48876733E9E5}" type="slidenum">
              <a:rPr lang="en-GB" sz="1200"/>
              <a:pPr/>
              <a:t>1</a:t>
            </a:fld>
            <a:endParaRPr lang="en-GB" sz="1200"/>
          </a:p>
        </p:txBody>
      </p:sp>
      <p:sp>
        <p:nvSpPr>
          <p:cNvPr id="4099" name="Rectangle 2"/>
          <p:cNvSpPr>
            <a:spLocks noGrp="1" noRot="1" noChangeAspect="1" noChangeArrowheads="1" noTextEdit="1"/>
          </p:cNvSpPr>
          <p:nvPr>
            <p:ph type="sldImg"/>
          </p:nvPr>
        </p:nvSpPr>
        <p:spPr>
          <a:solidFill>
            <a:srgbClr val="FFFFFF"/>
          </a:solidFill>
          <a:ln/>
        </p:spPr>
      </p:sp>
      <p:sp>
        <p:nvSpPr>
          <p:cNvPr id="4100"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EBDDA8DA-AE15-4C92-A061-1C619368A707}" type="slidenum">
              <a:rPr lang="en-GB"/>
              <a:pPr/>
              <a:t>‹#›</a:t>
            </a:fld>
            <a:endParaRPr lang="en-GB"/>
          </a:p>
        </p:txBody>
      </p:sp>
    </p:spTree>
    <p:extLst>
      <p:ext uri="{BB962C8B-B14F-4D97-AF65-F5344CB8AC3E}">
        <p14:creationId xmlns:p14="http://schemas.microsoft.com/office/powerpoint/2010/main" val="177527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B4A8667-EDFF-4D82-93CD-6D4299E3A4D3}" type="slidenum">
              <a:rPr lang="en-GB"/>
              <a:pPr/>
              <a:t>‹#›</a:t>
            </a:fld>
            <a:endParaRPr lang="en-GB"/>
          </a:p>
        </p:txBody>
      </p:sp>
    </p:spTree>
    <p:extLst>
      <p:ext uri="{BB962C8B-B14F-4D97-AF65-F5344CB8AC3E}">
        <p14:creationId xmlns:p14="http://schemas.microsoft.com/office/powerpoint/2010/main" val="308056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F8011696-A01D-40BC-BA28-E514AC5DF3E1}" type="slidenum">
              <a:rPr lang="en-GB"/>
              <a:pPr/>
              <a:t>‹#›</a:t>
            </a:fld>
            <a:endParaRPr lang="en-GB"/>
          </a:p>
        </p:txBody>
      </p:sp>
    </p:spTree>
    <p:extLst>
      <p:ext uri="{BB962C8B-B14F-4D97-AF65-F5344CB8AC3E}">
        <p14:creationId xmlns:p14="http://schemas.microsoft.com/office/powerpoint/2010/main" val="395849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54134432-5EFF-42A8-89CB-3815A6CCDCF9}" type="slidenum">
              <a:rPr lang="en-GB"/>
              <a:pPr/>
              <a:t>‹#›</a:t>
            </a:fld>
            <a:endParaRPr lang="en-GB"/>
          </a:p>
        </p:txBody>
      </p:sp>
    </p:spTree>
    <p:extLst>
      <p:ext uri="{BB962C8B-B14F-4D97-AF65-F5344CB8AC3E}">
        <p14:creationId xmlns:p14="http://schemas.microsoft.com/office/powerpoint/2010/main" val="25411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0AF54C5-957C-47BF-B64F-82CA0C297EC0}" type="slidenum">
              <a:rPr lang="en-GB"/>
              <a:pPr/>
              <a:t>‹#›</a:t>
            </a:fld>
            <a:endParaRPr lang="en-GB"/>
          </a:p>
        </p:txBody>
      </p:sp>
    </p:spTree>
    <p:extLst>
      <p:ext uri="{BB962C8B-B14F-4D97-AF65-F5344CB8AC3E}">
        <p14:creationId xmlns:p14="http://schemas.microsoft.com/office/powerpoint/2010/main" val="129200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D89007E2-B644-4F2C-8004-8EC19AF114AA}" type="slidenum">
              <a:rPr lang="en-GB"/>
              <a:pPr/>
              <a:t>‹#›</a:t>
            </a:fld>
            <a:endParaRPr lang="en-GB"/>
          </a:p>
        </p:txBody>
      </p:sp>
    </p:spTree>
    <p:extLst>
      <p:ext uri="{BB962C8B-B14F-4D97-AF65-F5344CB8AC3E}">
        <p14:creationId xmlns:p14="http://schemas.microsoft.com/office/powerpoint/2010/main" val="188995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CEAD397-F930-4F8B-926E-81C7DB6B9F6C}" type="slidenum">
              <a:rPr lang="en-GB"/>
              <a:pPr/>
              <a:t>‹#›</a:t>
            </a:fld>
            <a:endParaRPr lang="en-GB"/>
          </a:p>
        </p:txBody>
      </p:sp>
    </p:spTree>
    <p:extLst>
      <p:ext uri="{BB962C8B-B14F-4D97-AF65-F5344CB8AC3E}">
        <p14:creationId xmlns:p14="http://schemas.microsoft.com/office/powerpoint/2010/main" val="758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0FF3F1CF-71DB-4F00-91C1-45A51954E0DD}" type="slidenum">
              <a:rPr lang="en-GB"/>
              <a:pPr/>
              <a:t>‹#›</a:t>
            </a:fld>
            <a:endParaRPr lang="en-GB"/>
          </a:p>
        </p:txBody>
      </p:sp>
    </p:spTree>
    <p:extLst>
      <p:ext uri="{BB962C8B-B14F-4D97-AF65-F5344CB8AC3E}">
        <p14:creationId xmlns:p14="http://schemas.microsoft.com/office/powerpoint/2010/main" val="145078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047EF07-8B87-4858-89D3-989C819D5C24}" type="slidenum">
              <a:rPr lang="en-GB"/>
              <a:pPr/>
              <a:t>‹#›</a:t>
            </a:fld>
            <a:endParaRPr lang="en-GB"/>
          </a:p>
        </p:txBody>
      </p:sp>
    </p:spTree>
    <p:extLst>
      <p:ext uri="{BB962C8B-B14F-4D97-AF65-F5344CB8AC3E}">
        <p14:creationId xmlns:p14="http://schemas.microsoft.com/office/powerpoint/2010/main" val="381656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44CF571-B115-4AF7-A650-21BFB9E126AE}" type="slidenum">
              <a:rPr lang="en-GB"/>
              <a:pPr/>
              <a:t>‹#›</a:t>
            </a:fld>
            <a:endParaRPr lang="en-GB"/>
          </a:p>
        </p:txBody>
      </p:sp>
    </p:spTree>
    <p:extLst>
      <p:ext uri="{BB962C8B-B14F-4D97-AF65-F5344CB8AC3E}">
        <p14:creationId xmlns:p14="http://schemas.microsoft.com/office/powerpoint/2010/main" val="195159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6BC7BD2-744D-4AB8-BAA5-B706001D80D1}" type="slidenum">
              <a:rPr lang="en-GB"/>
              <a:pPr/>
              <a:t>‹#›</a:t>
            </a:fld>
            <a:endParaRPr lang="en-GB"/>
          </a:p>
        </p:txBody>
      </p:sp>
    </p:spTree>
    <p:extLst>
      <p:ext uri="{BB962C8B-B14F-4D97-AF65-F5344CB8AC3E}">
        <p14:creationId xmlns:p14="http://schemas.microsoft.com/office/powerpoint/2010/main" val="372294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1176"/>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lvl1pPr>
          </a:lstStyle>
          <a:p>
            <a:fld id="{803AD5F4-AA4C-46DC-B662-B2A0C05943E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Kent_TIZCENTRE_294_RGB"/>
          <p:cNvPicPr/>
          <p:nvPr/>
        </p:nvPicPr>
        <p:blipFill>
          <a:blip r:embed="rId3" cstate="print"/>
          <a:srcRect/>
          <a:stretch>
            <a:fillRect/>
          </a:stretch>
        </p:blipFill>
        <p:spPr bwMode="auto">
          <a:xfrm>
            <a:off x="131284" y="800193"/>
            <a:ext cx="2358028" cy="679133"/>
          </a:xfrm>
          <a:prstGeom prst="rect">
            <a:avLst/>
          </a:prstGeom>
          <a:noFill/>
        </p:spPr>
      </p:pic>
      <p:pic>
        <p:nvPicPr>
          <p:cNvPr id="2087" name="Picture 39"/>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000" b="90000" l="16563" r="72563">
                        <a14:foregroundMark x1="63625" y1="14833" x2="63625" y2="14833"/>
                        <a14:foregroundMark x1="62875" y1="16833" x2="62875" y2="16833"/>
                        <a14:foregroundMark x1="67063" y1="7583" x2="67063" y2="7583"/>
                        <a14:foregroundMark x1="69813" y1="8333" x2="69813" y2="8333"/>
                        <a14:foregroundMark x1="68375" y1="6083" x2="68375" y2="6083"/>
                        <a14:foregroundMark x1="66188" y1="6333" x2="66188" y2="6333"/>
                        <a14:foregroundMark x1="71500" y1="17000" x2="71500" y2="17000"/>
                        <a14:foregroundMark x1="72563" y1="12167" x2="72563" y2="12167"/>
                        <a14:foregroundMark x1="71500" y1="19500" x2="71500" y2="19500"/>
                        <a14:foregroundMark x1="71500" y1="22667" x2="71500" y2="22667"/>
                        <a14:foregroundMark x1="70375" y1="21917" x2="70375" y2="21917"/>
                        <a14:foregroundMark x1="71813" y1="9250" x2="71813" y2="9250"/>
                        <a14:foregroundMark x1="71813" y1="10750" x2="71813" y2="10750"/>
                        <a14:foregroundMark x1="70938" y1="36750" x2="70938" y2="36750"/>
                        <a14:foregroundMark x1="71313" y1="46667" x2="71313" y2="46667"/>
                        <a14:foregroundMark x1="71313" y1="39833" x2="71313" y2="39833"/>
                        <a14:foregroundMark x1="71125" y1="43750" x2="71125" y2="43750"/>
                        <a14:foregroundMark x1="71313" y1="41833" x2="71313" y2="41833"/>
                        <a14:foregroundMark x1="70938" y1="31333" x2="70938" y2="31333"/>
                        <a14:foregroundMark x1="71688" y1="28667" x2="71688" y2="28667"/>
                        <a14:foregroundMark x1="71688" y1="25583" x2="71688" y2="25583"/>
                        <a14:foregroundMark x1="71313" y1="27250" x2="71313" y2="27250"/>
                        <a14:foregroundMark x1="70563" y1="25333" x2="70563" y2="25333"/>
                        <a14:foregroundMark x1="70563" y1="28250" x2="70563" y2="28250"/>
                        <a14:foregroundMark x1="69813" y1="32333" x2="69813" y2="32333"/>
                        <a14:foregroundMark x1="72000" y1="15583" x2="72000" y2="15583"/>
                        <a14:foregroundMark x1="71313" y1="8083" x2="71313" y2="8083"/>
                        <a14:foregroundMark x1="71688" y1="34083" x2="71688" y2="34083"/>
                        <a14:foregroundMark x1="72188" y1="14083" x2="72188" y2="14083"/>
                        <a14:foregroundMark x1="70938" y1="7333" x2="70938" y2="7333"/>
                        <a14:foregroundMark x1="69813" y1="6583" x2="69813" y2="6583"/>
                        <a14:foregroundMark x1="72000" y1="18500" x2="72000" y2="18500"/>
                        <a14:foregroundMark x1="70563" y1="30167" x2="70563" y2="30167"/>
                        <a14:foregroundMark x1="59188" y1="18750" x2="59188" y2="18750"/>
                        <a14:foregroundMark x1="61938" y1="19750" x2="61938" y2="19750"/>
                        <a14:foregroundMark x1="60313" y1="18250" x2="60313" y2="18250"/>
                        <a14:foregroundMark x1="61375" y1="18000" x2="61375" y2="18000"/>
                        <a14:foregroundMark x1="66688" y1="61500" x2="66688" y2="61500"/>
                        <a14:foregroundMark x1="69625" y1="37167" x2="69625" y2="37167"/>
                        <a14:foregroundMark x1="66500" y1="59083" x2="66500" y2="59083"/>
                        <a14:foregroundMark x1="65250" y1="58833" x2="65250" y2="58833"/>
                        <a14:foregroundMark x1="53500" y1="29917" x2="53500" y2="29917"/>
                        <a14:foregroundMark x1="55375" y1="25583" x2="55375" y2="25583"/>
                        <a14:foregroundMark x1="56625" y1="24083" x2="56625" y2="24083"/>
                        <a14:foregroundMark x1="54813" y1="23833" x2="54813" y2="23833"/>
                        <a14:foregroundMark x1="54813" y1="23833" x2="54813" y2="23833"/>
                        <a14:foregroundMark x1="56063" y1="20917" x2="56063" y2="20917"/>
                        <a14:foregroundMark x1="61750" y1="14083" x2="61750" y2="14083"/>
                        <a14:foregroundMark x1="61563" y1="11417" x2="61563" y2="11417"/>
                        <a14:foregroundMark x1="52250" y1="30917" x2="52250" y2="30917"/>
                        <a14:foregroundMark x1="52438" y1="35000" x2="52438" y2="35000"/>
                        <a14:foregroundMark x1="52812" y1="38667" x2="52812" y2="38667"/>
                        <a14:foregroundMark x1="53188" y1="41583" x2="53188" y2="41583"/>
                        <a14:foregroundMark x1="53188" y1="44000" x2="53188" y2="44000"/>
                        <a14:foregroundMark x1="64688" y1="63000" x2="64688" y2="63000"/>
                        <a14:foregroundMark x1="64688" y1="62000" x2="64688" y2="62000"/>
                        <a14:foregroundMark x1="64875" y1="65917" x2="64875" y2="65917"/>
                        <a14:foregroundMark x1="65250" y1="64917" x2="65250" y2="64917"/>
                        <a14:foregroundMark x1="66500" y1="63250" x2="66500" y2="63250"/>
                        <a14:foregroundMark x1="67438" y1="63250" x2="67438" y2="63250"/>
                        <a14:foregroundMark x1="61063" y1="13167" x2="61063" y2="13167"/>
                        <a14:backgroundMark x1="17813" y1="52750" x2="17813" y2="52750"/>
                        <a14:backgroundMark x1="21125" y1="53250" x2="21125" y2="53250"/>
                        <a14:backgroundMark x1="26438" y1="51500" x2="26438" y2="51500"/>
                        <a14:backgroundMark x1="29500" y1="49833" x2="29500" y2="49833"/>
                        <a14:backgroundMark x1="34313" y1="50083" x2="34313" y2="50083"/>
                        <a14:backgroundMark x1="48750" y1="41083" x2="48750" y2="41083"/>
                        <a14:backgroundMark x1="48188" y1="28250" x2="48188" y2="28250"/>
                        <a14:backgroundMark x1="49125" y1="27000" x2="49125" y2="27000"/>
                        <a14:backgroundMark x1="46938" y1="28000" x2="46938" y2="28000"/>
                        <a14:backgroundMark x1="46938" y1="26500" x2="46938" y2="26500"/>
                        <a14:backgroundMark x1="45250" y1="39167" x2="45250" y2="39167"/>
                        <a14:backgroundMark x1="46000" y1="42333" x2="46000" y2="42333"/>
                        <a14:backgroundMark x1="45625" y1="45917" x2="45625" y2="45917"/>
                        <a14:backgroundMark x1="54625" y1="6833" x2="54625" y2="6833"/>
                        <a14:backgroundMark x1="54625" y1="10250" x2="54625" y2="10250"/>
                        <a14:backgroundMark x1="49313" y1="18500" x2="49313" y2="18500"/>
                        <a14:backgroundMark x1="56625" y1="9000" x2="56625" y2="9000"/>
                        <a14:backgroundMark x1="57000" y1="16583" x2="57000" y2="16583"/>
                        <a14:backgroundMark x1="56063" y1="15083" x2="56063" y2="15083"/>
                        <a14:backgroundMark x1="54813" y1="12250" x2="54813" y2="12250"/>
                        <a14:backgroundMark x1="54813" y1="13667" x2="54813" y2="13667"/>
                      </a14:backgroundRemoval>
                    </a14:imgEffect>
                    <a14:imgEffect>
                      <a14:artisticPhotocopy/>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10340" r="27143"/>
          <a:stretch/>
        </p:blipFill>
        <p:spPr bwMode="auto">
          <a:xfrm>
            <a:off x="-34843" y="1598141"/>
            <a:ext cx="6934117" cy="8364537"/>
          </a:xfrm>
          <a:prstGeom prst="rect">
            <a:avLst/>
          </a:prstGeom>
          <a:noFill/>
          <a:extLst>
            <a:ext uri="{909E8E84-426E-40DD-AFC4-6F175D3DCCD1}">
              <a14:hiddenFill xmlns:a14="http://schemas.microsoft.com/office/drawing/2010/main">
                <a:solidFill>
                  <a:srgbClr val="FFFFFF"/>
                </a:solidFill>
              </a14:hiddenFill>
            </a:ext>
          </a:extLst>
        </p:spPr>
      </p:pic>
      <p:sp>
        <p:nvSpPr>
          <p:cNvPr id="1031" name="AutoShape 4"/>
          <p:cNvSpPr>
            <a:spLocks noChangeArrowheads="1"/>
          </p:cNvSpPr>
          <p:nvPr/>
        </p:nvSpPr>
        <p:spPr bwMode="auto">
          <a:xfrm>
            <a:off x="152400" y="107836"/>
            <a:ext cx="6472238" cy="74613"/>
          </a:xfrm>
          <a:prstGeom prst="roundRect">
            <a:avLst>
              <a:gd name="adj" fmla="val 16667"/>
            </a:avLst>
          </a:prstGeom>
          <a:solidFill>
            <a:schemeClr val="accent6">
              <a:lumMod val="40000"/>
              <a:lumOff val="60000"/>
            </a:schemeClr>
          </a:solidFill>
          <a:ln w="9525">
            <a:solidFill>
              <a:srgbClr val="000099"/>
            </a:solidFill>
            <a:round/>
            <a:headEnd/>
            <a:tailEnd/>
          </a:ln>
        </p:spPr>
        <p:txBody>
          <a:bodyPr wrap="none" anchor="ctr"/>
          <a:lstStyle/>
          <a:p>
            <a:endParaRPr lang="en-GB">
              <a:solidFill>
                <a:srgbClr val="22228B"/>
              </a:solidFill>
            </a:endParaRPr>
          </a:p>
        </p:txBody>
      </p:sp>
      <p:sp>
        <p:nvSpPr>
          <p:cNvPr id="2052" name="Text Box 6"/>
          <p:cNvSpPr txBox="1">
            <a:spLocks noChangeArrowheads="1"/>
          </p:cNvSpPr>
          <p:nvPr/>
        </p:nvSpPr>
        <p:spPr bwMode="auto">
          <a:xfrm>
            <a:off x="447675" y="294363"/>
            <a:ext cx="6410325" cy="127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a:solidFill>
                  <a:srgbClr val="000099"/>
                </a:solidFill>
                <a:latin typeface="Arial Black" pitchFamily="34" charset="0"/>
                <a:cs typeface="Arial" pitchFamily="34" charset="0"/>
              </a:rPr>
              <a:t>Touch, and parents of children with tactile defensiveness and autism</a:t>
            </a:r>
            <a:r>
              <a:rPr lang="en-GB" sz="1400" dirty="0">
                <a:solidFill>
                  <a:srgbClr val="003399"/>
                </a:solidFill>
                <a:latin typeface="Arial Black" pitchFamily="34" charset="0"/>
                <a:cs typeface="Arial" pitchFamily="34" charset="0"/>
              </a:rPr>
              <a:t>	</a:t>
            </a:r>
          </a:p>
          <a:p>
            <a:pPr algn="ctr"/>
            <a:endParaRPr lang="en-GB" sz="1400" b="1" dirty="0">
              <a:solidFill>
                <a:srgbClr val="22228B"/>
              </a:solidFill>
              <a:latin typeface="Arial" charset="0"/>
              <a:cs typeface="Arial" charset="0"/>
            </a:endParaRPr>
          </a:p>
          <a:p>
            <a:pPr algn="ctr">
              <a:spcBef>
                <a:spcPct val="50000"/>
              </a:spcBef>
            </a:pPr>
            <a:endParaRPr lang="en-GB" sz="1800" b="1" dirty="0">
              <a:solidFill>
                <a:srgbClr val="22228B"/>
              </a:solidFill>
              <a:latin typeface="Arial" charset="0"/>
            </a:endParaRPr>
          </a:p>
        </p:txBody>
      </p:sp>
      <p:sp>
        <p:nvSpPr>
          <p:cNvPr id="1033" name="Text Box 7"/>
          <p:cNvSpPr txBox="1">
            <a:spLocks noChangeArrowheads="1"/>
          </p:cNvSpPr>
          <p:nvPr/>
        </p:nvSpPr>
        <p:spPr bwMode="auto">
          <a:xfrm>
            <a:off x="2103438" y="890414"/>
            <a:ext cx="4521200" cy="397022"/>
          </a:xfrm>
          <a:prstGeom prst="rect">
            <a:avLst/>
          </a:prstGeom>
          <a:noFill/>
          <a:ln w="9525">
            <a:noFill/>
            <a:miter lim="800000"/>
            <a:headEnd/>
            <a:tailEnd/>
          </a:ln>
        </p:spPr>
        <p:txBody>
          <a:bodyPr lIns="91429" tIns="45715" rIns="91429" bIns="45715">
            <a:spAutoFit/>
          </a:bodyPr>
          <a:lstStyle/>
          <a:p>
            <a:pPr algn="ctr"/>
            <a:r>
              <a:rPr lang="en-GB" sz="900" dirty="0" smtClean="0">
                <a:solidFill>
                  <a:srgbClr val="003399"/>
                </a:solidFill>
                <a:latin typeface="Arial" pitchFamily="34" charset="0"/>
                <a:cs typeface="Arial" pitchFamily="34" charset="0"/>
              </a:rPr>
              <a:t>Jennifer Leigh and Julie Beadle-Brown</a:t>
            </a:r>
            <a:r>
              <a:rPr lang="en-GB" sz="900" dirty="0">
                <a:solidFill>
                  <a:srgbClr val="003399"/>
                </a:solidFill>
                <a:latin typeface="Arial" pitchFamily="34" charset="0"/>
                <a:cs typeface="Arial" pitchFamily="34" charset="0"/>
              </a:rPr>
              <a:t>	</a:t>
            </a:r>
          </a:p>
          <a:p>
            <a:pPr algn="ctr">
              <a:lnSpc>
                <a:spcPct val="85000"/>
              </a:lnSpc>
              <a:spcBef>
                <a:spcPct val="35000"/>
              </a:spcBef>
              <a:defRPr/>
            </a:pPr>
            <a:endParaRPr lang="en-GB" sz="900" dirty="0">
              <a:solidFill>
                <a:srgbClr val="003399"/>
              </a:solidFill>
              <a:latin typeface="Arial" pitchFamily="34" charset="0"/>
              <a:cs typeface="Arial" pitchFamily="34" charset="0"/>
            </a:endParaRPr>
          </a:p>
        </p:txBody>
      </p:sp>
      <p:sp>
        <p:nvSpPr>
          <p:cNvPr id="2055" name="Rectangle 13"/>
          <p:cNvSpPr>
            <a:spLocks noChangeArrowheads="1"/>
          </p:cNvSpPr>
          <p:nvPr/>
        </p:nvSpPr>
        <p:spPr bwMode="auto">
          <a:xfrm>
            <a:off x="-1" y="1874514"/>
            <a:ext cx="6899275"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spAutoFit/>
          </a:bodyPr>
          <a:lstStyle/>
          <a:p>
            <a:r>
              <a:rPr lang="en-GB" sz="900" dirty="0" smtClean="0">
                <a:solidFill>
                  <a:srgbClr val="003399"/>
                </a:solidFill>
                <a:latin typeface="Arial" pitchFamily="34" charset="0"/>
                <a:cs typeface="Arial" pitchFamily="34" charset="0"/>
              </a:rPr>
              <a:t> </a:t>
            </a:r>
            <a:r>
              <a:rPr lang="en-GB" sz="900" dirty="0">
                <a:solidFill>
                  <a:srgbClr val="000099"/>
                </a:solidFill>
                <a:latin typeface="Arial" pitchFamily="34" charset="0"/>
                <a:cs typeface="Arial" pitchFamily="34" charset="0"/>
              </a:rPr>
              <a:t>Research has shown that parents of children with autism or autism spectrum disorder (ASD) are more likely to experience serious psychological distress than parents of children with other developmental disabilities.  Although the symptoms that an individual has as part of their ASD vary from person to person, tactile defensiveness, </a:t>
            </a:r>
            <a:r>
              <a:rPr lang="en-GB" sz="900" dirty="0" smtClean="0">
                <a:solidFill>
                  <a:srgbClr val="000099"/>
                </a:solidFill>
                <a:latin typeface="Arial" pitchFamily="34" charset="0"/>
                <a:cs typeface="Arial" pitchFamily="34" charset="0"/>
              </a:rPr>
              <a:t>is </a:t>
            </a:r>
            <a:r>
              <a:rPr lang="en-GB" sz="900" dirty="0">
                <a:solidFill>
                  <a:srgbClr val="000099"/>
                </a:solidFill>
                <a:latin typeface="Arial" pitchFamily="34" charset="0"/>
                <a:cs typeface="Arial" pitchFamily="34" charset="0"/>
              </a:rPr>
              <a:t>common. The lack of touch and positive feedback that the parent receives from their child may contribute to the stress, and potentially a lack of bonding between them, as touch is important to the psychological well-being of all people </a:t>
            </a:r>
            <a:r>
              <a:rPr lang="en-GB" sz="900" dirty="0" smtClean="0">
                <a:solidFill>
                  <a:srgbClr val="000099"/>
                </a:solidFill>
                <a:latin typeface="Arial" pitchFamily="34" charset="0"/>
                <a:cs typeface="Arial" pitchFamily="34" charset="0"/>
              </a:rPr>
              <a:t>  </a:t>
            </a:r>
            <a:r>
              <a:rPr lang="en-GB" sz="900" dirty="0">
                <a:solidFill>
                  <a:srgbClr val="000099"/>
                </a:solidFill>
                <a:latin typeface="Arial" pitchFamily="34" charset="0"/>
                <a:cs typeface="Arial" pitchFamily="34" charset="0"/>
              </a:rPr>
              <a:t>This pilot study will take a phenomenological approach to record the views and experiences of parents on their perceptions of touch and parenting their children with tactile defensiveness and ASD. </a:t>
            </a:r>
            <a:endParaRPr lang="en-GB" sz="900" b="1" dirty="0">
              <a:solidFill>
                <a:srgbClr val="000099"/>
              </a:solidFill>
              <a:latin typeface="Arial" pitchFamily="34" charset="0"/>
              <a:cs typeface="Arial" pitchFamily="34" charset="0"/>
            </a:endParaRPr>
          </a:p>
        </p:txBody>
      </p:sp>
      <p:sp>
        <p:nvSpPr>
          <p:cNvPr id="1036" name="AutoShape 17"/>
          <p:cNvSpPr>
            <a:spLocks noChangeArrowheads="1"/>
          </p:cNvSpPr>
          <p:nvPr/>
        </p:nvSpPr>
        <p:spPr bwMode="auto">
          <a:xfrm>
            <a:off x="227013" y="1452563"/>
            <a:ext cx="6486525" cy="88900"/>
          </a:xfrm>
          <a:prstGeom prst="roundRect">
            <a:avLst>
              <a:gd name="adj" fmla="val 16667"/>
            </a:avLst>
          </a:prstGeom>
          <a:solidFill>
            <a:schemeClr val="accent6">
              <a:lumMod val="40000"/>
              <a:lumOff val="60000"/>
            </a:schemeClr>
          </a:solidFill>
          <a:ln w="9525">
            <a:solidFill>
              <a:srgbClr val="000099"/>
            </a:solidFill>
            <a:round/>
            <a:headEnd/>
            <a:tailEnd/>
          </a:ln>
        </p:spPr>
        <p:txBody>
          <a:bodyPr wrap="none" lIns="91429" tIns="45715" rIns="91429" bIns="45715" anchor="ctr"/>
          <a:lstStyle/>
          <a:p>
            <a:pPr algn="ctr"/>
            <a:endParaRPr lang="en-GB">
              <a:solidFill>
                <a:srgbClr val="22228B"/>
              </a:solidFill>
              <a:latin typeface="Arial" charset="0"/>
            </a:endParaRPr>
          </a:p>
        </p:txBody>
      </p:sp>
      <p:sp>
        <p:nvSpPr>
          <p:cNvPr id="1037" name="AutoShape 18"/>
          <p:cNvSpPr>
            <a:spLocks noChangeArrowheads="1"/>
          </p:cNvSpPr>
          <p:nvPr/>
        </p:nvSpPr>
        <p:spPr bwMode="auto">
          <a:xfrm>
            <a:off x="131284" y="2815765"/>
            <a:ext cx="2108200" cy="239712"/>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lIns="91429" tIns="45715" rIns="91429" bIns="45715" anchor="ctr"/>
          <a:lstStyle/>
          <a:p>
            <a:pPr algn="ctr">
              <a:defRPr/>
            </a:pPr>
            <a:r>
              <a:rPr lang="en-GB" sz="1000" b="1" dirty="0">
                <a:solidFill>
                  <a:srgbClr val="DDDDDD"/>
                </a:solidFill>
                <a:latin typeface="Arial" charset="0"/>
              </a:rPr>
              <a:t>The project aims</a:t>
            </a:r>
          </a:p>
        </p:txBody>
      </p:sp>
      <p:sp>
        <p:nvSpPr>
          <p:cNvPr id="2058" name="Rectangle 19"/>
          <p:cNvSpPr>
            <a:spLocks noChangeArrowheads="1"/>
          </p:cNvSpPr>
          <p:nvPr/>
        </p:nvSpPr>
        <p:spPr bwMode="auto">
          <a:xfrm>
            <a:off x="149225" y="6221413"/>
            <a:ext cx="754063"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22228B"/>
              </a:solidFill>
            </a:endParaRPr>
          </a:p>
        </p:txBody>
      </p:sp>
      <p:sp>
        <p:nvSpPr>
          <p:cNvPr id="2059" name="Rectangle 20"/>
          <p:cNvSpPr>
            <a:spLocks noChangeArrowheads="1"/>
          </p:cNvSpPr>
          <p:nvPr/>
        </p:nvSpPr>
        <p:spPr bwMode="auto">
          <a:xfrm>
            <a:off x="909638" y="6221413"/>
            <a:ext cx="781050"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22228B"/>
              </a:solidFill>
            </a:endParaRPr>
          </a:p>
        </p:txBody>
      </p:sp>
      <p:sp>
        <p:nvSpPr>
          <p:cNvPr id="2060" name="Rectangle 21"/>
          <p:cNvSpPr>
            <a:spLocks noChangeArrowheads="1"/>
          </p:cNvSpPr>
          <p:nvPr/>
        </p:nvSpPr>
        <p:spPr bwMode="auto">
          <a:xfrm>
            <a:off x="2674938" y="6996113"/>
            <a:ext cx="4762"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22228B"/>
              </a:solidFill>
            </a:endParaRPr>
          </a:p>
        </p:txBody>
      </p:sp>
      <p:sp>
        <p:nvSpPr>
          <p:cNvPr id="2062" name="Text Box 43"/>
          <p:cNvSpPr txBox="1">
            <a:spLocks noChangeArrowheads="1"/>
          </p:cNvSpPr>
          <p:nvPr/>
        </p:nvSpPr>
        <p:spPr bwMode="auto">
          <a:xfrm>
            <a:off x="5675313" y="798513"/>
            <a:ext cx="1001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solidFill>
                <a:srgbClr val="22228B"/>
              </a:solidFill>
            </a:endParaRPr>
          </a:p>
        </p:txBody>
      </p:sp>
      <p:sp>
        <p:nvSpPr>
          <p:cNvPr id="1043" name="Text Box 46"/>
          <p:cNvSpPr txBox="1">
            <a:spLocks noChangeArrowheads="1"/>
          </p:cNvSpPr>
          <p:nvPr/>
        </p:nvSpPr>
        <p:spPr bwMode="auto">
          <a:xfrm>
            <a:off x="0" y="3021179"/>
            <a:ext cx="4149080" cy="3693319"/>
          </a:xfrm>
          <a:prstGeom prst="rect">
            <a:avLst/>
          </a:prstGeom>
          <a:noFill/>
          <a:ln w="9525">
            <a:noFill/>
            <a:miter lim="800000"/>
            <a:headEnd/>
            <a:tailEnd/>
          </a:ln>
        </p:spPr>
        <p:txBody>
          <a:bodyPr wrap="square">
            <a:spAutoFit/>
          </a:bodyPr>
          <a:lstStyle/>
          <a:p>
            <a:r>
              <a:rPr lang="en-GB" sz="900" dirty="0" smtClean="0">
                <a:solidFill>
                  <a:srgbClr val="000099"/>
                </a:solidFill>
                <a:latin typeface="Arial" pitchFamily="34" charset="0"/>
                <a:cs typeface="Arial" pitchFamily="34" charset="0"/>
              </a:rPr>
              <a:t>The project will </a:t>
            </a:r>
            <a:r>
              <a:rPr lang="en-GB" sz="900" dirty="0">
                <a:solidFill>
                  <a:srgbClr val="000099"/>
                </a:solidFill>
                <a:latin typeface="Arial" pitchFamily="34" charset="0"/>
                <a:cs typeface="Arial" pitchFamily="34" charset="0"/>
              </a:rPr>
              <a:t>try and map the issues that parents identify to establish what form of intervention they would prefer given a choice, weighing up any potential positive outcomes, and additional burdens in terms of time and </a:t>
            </a:r>
            <a:r>
              <a:rPr lang="en-GB" sz="900">
                <a:solidFill>
                  <a:srgbClr val="000099"/>
                </a:solidFill>
                <a:latin typeface="Arial" pitchFamily="34" charset="0"/>
                <a:cs typeface="Arial" pitchFamily="34" charset="0"/>
              </a:rPr>
              <a:t>commitment</a:t>
            </a:r>
            <a:r>
              <a:rPr lang="en-GB" sz="900" smtClean="0">
                <a:solidFill>
                  <a:srgbClr val="000099"/>
                </a:solidFill>
                <a:latin typeface="Arial" pitchFamily="34" charset="0"/>
                <a:cs typeface="Arial" pitchFamily="34" charset="0"/>
              </a:rPr>
              <a:t>.</a:t>
            </a:r>
            <a:endParaRPr lang="en-GB" sz="900" dirty="0">
              <a:solidFill>
                <a:srgbClr val="000099"/>
              </a:solidFill>
              <a:latin typeface="Arial" pitchFamily="34" charset="0"/>
              <a:cs typeface="Arial" pitchFamily="34" charset="0"/>
            </a:endParaRPr>
          </a:p>
          <a:p>
            <a:r>
              <a:rPr lang="en-GB" sz="900" dirty="0">
                <a:solidFill>
                  <a:srgbClr val="000099"/>
                </a:solidFill>
                <a:latin typeface="Arial" pitchFamily="34" charset="0"/>
                <a:cs typeface="Arial" pitchFamily="34" charset="0"/>
              </a:rPr>
              <a:t> </a:t>
            </a:r>
          </a:p>
          <a:p>
            <a:r>
              <a:rPr lang="en-GB" sz="900" dirty="0">
                <a:solidFill>
                  <a:srgbClr val="000099"/>
                </a:solidFill>
                <a:latin typeface="Arial" pitchFamily="34" charset="0"/>
                <a:cs typeface="Arial" pitchFamily="34" charset="0"/>
              </a:rPr>
              <a:t>Parent views on the type and structure of interventions to promote body awareness and positive experiences of touch will be </a:t>
            </a:r>
            <a:r>
              <a:rPr lang="en-GB" sz="900" dirty="0" smtClean="0">
                <a:solidFill>
                  <a:srgbClr val="000099"/>
                </a:solidFill>
                <a:latin typeface="Arial" pitchFamily="34" charset="0"/>
                <a:cs typeface="Arial" pitchFamily="34" charset="0"/>
              </a:rPr>
              <a:t>asked. </a:t>
            </a:r>
            <a:r>
              <a:rPr lang="en-GB" sz="900" dirty="0">
                <a:solidFill>
                  <a:srgbClr val="000099"/>
                </a:solidFill>
                <a:latin typeface="Arial" pitchFamily="34" charset="0"/>
                <a:cs typeface="Arial" pitchFamily="34" charset="0"/>
              </a:rPr>
              <a:t>individual sessions for themselves</a:t>
            </a:r>
            <a:r>
              <a:rPr lang="en-GB" sz="900" dirty="0" smtClean="0">
                <a:solidFill>
                  <a:srgbClr val="000099"/>
                </a:solidFill>
                <a:latin typeface="Arial" pitchFamily="34" charset="0"/>
                <a:cs typeface="Arial" pitchFamily="34" charset="0"/>
              </a:rPr>
              <a:t>, siblings, </a:t>
            </a:r>
            <a:r>
              <a:rPr lang="en-GB" sz="900" dirty="0">
                <a:solidFill>
                  <a:srgbClr val="000099"/>
                </a:solidFill>
                <a:latin typeface="Arial" pitchFamily="34" charset="0"/>
                <a:cs typeface="Arial" pitchFamily="34" charset="0"/>
              </a:rPr>
              <a:t>for their </a:t>
            </a:r>
            <a:r>
              <a:rPr lang="en-GB" sz="900" dirty="0" smtClean="0">
                <a:solidFill>
                  <a:srgbClr val="000099"/>
                </a:solidFill>
                <a:latin typeface="Arial" pitchFamily="34" charset="0"/>
                <a:cs typeface="Arial" pitchFamily="34" charset="0"/>
              </a:rPr>
              <a:t>children with ASD, </a:t>
            </a:r>
            <a:r>
              <a:rPr lang="en-GB" sz="900" dirty="0">
                <a:solidFill>
                  <a:srgbClr val="000099"/>
                </a:solidFill>
                <a:latin typeface="Arial" pitchFamily="34" charset="0"/>
                <a:cs typeface="Arial" pitchFamily="34" charset="0"/>
              </a:rPr>
              <a:t>with their children, or within groups, or any combination of </a:t>
            </a:r>
            <a:r>
              <a:rPr lang="en-GB" sz="900" dirty="0" smtClean="0">
                <a:solidFill>
                  <a:srgbClr val="000099"/>
                </a:solidFill>
                <a:latin typeface="Arial" pitchFamily="34" charset="0"/>
                <a:cs typeface="Arial" pitchFamily="34" charset="0"/>
              </a:rPr>
              <a:t>these  </a:t>
            </a:r>
            <a:r>
              <a:rPr lang="en-GB" sz="900" dirty="0">
                <a:solidFill>
                  <a:srgbClr val="000099"/>
                </a:solidFill>
                <a:latin typeface="Arial" pitchFamily="34" charset="0"/>
                <a:cs typeface="Arial" pitchFamily="34" charset="0"/>
              </a:rPr>
              <a:t>This section of the study would link in directly to the larger project to follow, as it would determine the shape of an intervention to be offered to participants.  Interventions would be designed to increase the quality of life for both parents and the children, and not to place additional burdens on the parents or carers.  </a:t>
            </a:r>
          </a:p>
          <a:p>
            <a:r>
              <a:rPr lang="en-GB" sz="900" b="1" dirty="0">
                <a:solidFill>
                  <a:srgbClr val="000099"/>
                </a:solidFill>
                <a:latin typeface="Arial" pitchFamily="34" charset="0"/>
                <a:cs typeface="Arial" pitchFamily="34" charset="0"/>
              </a:rPr>
              <a:t> </a:t>
            </a:r>
            <a:endParaRPr lang="en-GB" sz="900" dirty="0">
              <a:solidFill>
                <a:srgbClr val="000099"/>
              </a:solidFill>
              <a:latin typeface="Arial" pitchFamily="34" charset="0"/>
              <a:cs typeface="Arial" pitchFamily="34" charset="0"/>
            </a:endParaRPr>
          </a:p>
          <a:p>
            <a:r>
              <a:rPr lang="en-GB" sz="900" b="1" dirty="0">
                <a:solidFill>
                  <a:srgbClr val="000099"/>
                </a:solidFill>
                <a:latin typeface="Arial" pitchFamily="34" charset="0"/>
                <a:cs typeface="Arial" pitchFamily="34" charset="0"/>
              </a:rPr>
              <a:t>Objective 1:</a:t>
            </a:r>
            <a:endParaRPr lang="en-GB" sz="900" dirty="0">
              <a:solidFill>
                <a:srgbClr val="000099"/>
              </a:solidFill>
              <a:latin typeface="Arial" pitchFamily="34" charset="0"/>
              <a:cs typeface="Arial" pitchFamily="34" charset="0"/>
            </a:endParaRPr>
          </a:p>
          <a:p>
            <a:r>
              <a:rPr lang="en-GB" sz="900" dirty="0">
                <a:solidFill>
                  <a:srgbClr val="000099"/>
                </a:solidFill>
                <a:latin typeface="Arial" pitchFamily="34" charset="0"/>
                <a:cs typeface="Arial" pitchFamily="34" charset="0"/>
              </a:rPr>
              <a:t>Parents’ experiences of bringing up a child with ASD and / or tactile defensiveness will be sought, along with any differences they have experienced between that child and </a:t>
            </a:r>
            <a:r>
              <a:rPr lang="en-GB" sz="900" dirty="0" err="1">
                <a:solidFill>
                  <a:srgbClr val="000099"/>
                </a:solidFill>
                <a:latin typeface="Arial" pitchFamily="34" charset="0"/>
                <a:cs typeface="Arial" pitchFamily="34" charset="0"/>
              </a:rPr>
              <a:t>neuro</a:t>
            </a:r>
            <a:r>
              <a:rPr lang="en-GB" sz="900" dirty="0">
                <a:solidFill>
                  <a:srgbClr val="000099"/>
                </a:solidFill>
                <a:latin typeface="Arial" pitchFamily="34" charset="0"/>
                <a:cs typeface="Arial" pitchFamily="34" charset="0"/>
              </a:rPr>
              <a:t>-typical children, and the perceived effects on their own subjective health and that of their child/children.  </a:t>
            </a:r>
          </a:p>
          <a:p>
            <a:r>
              <a:rPr lang="en-GB" sz="900" dirty="0">
                <a:solidFill>
                  <a:srgbClr val="000099"/>
                </a:solidFill>
                <a:latin typeface="Arial" pitchFamily="34" charset="0"/>
                <a:cs typeface="Arial" pitchFamily="34" charset="0"/>
              </a:rPr>
              <a:t> </a:t>
            </a:r>
          </a:p>
          <a:p>
            <a:r>
              <a:rPr lang="en-GB" sz="900" b="1" dirty="0">
                <a:solidFill>
                  <a:srgbClr val="000099"/>
                </a:solidFill>
                <a:latin typeface="Arial" pitchFamily="34" charset="0"/>
                <a:cs typeface="Arial" pitchFamily="34" charset="0"/>
              </a:rPr>
              <a:t>Objective 2:</a:t>
            </a:r>
            <a:endParaRPr lang="en-GB" sz="900" dirty="0">
              <a:solidFill>
                <a:srgbClr val="000099"/>
              </a:solidFill>
              <a:latin typeface="Arial" pitchFamily="34" charset="0"/>
              <a:cs typeface="Arial" pitchFamily="34" charset="0"/>
            </a:endParaRPr>
          </a:p>
          <a:p>
            <a:r>
              <a:rPr lang="en-GB" sz="900" dirty="0">
                <a:solidFill>
                  <a:srgbClr val="000099"/>
                </a:solidFill>
                <a:latin typeface="Arial" pitchFamily="34" charset="0"/>
                <a:cs typeface="Arial" pitchFamily="34" charset="0"/>
              </a:rPr>
              <a:t>This study is a pilot study. It has been designed to map the issues that parents may have on the type and structure of interventions that could be used to promote body awareness and positive experiences of touch.  These views will then be used to design an intervention programme. </a:t>
            </a:r>
          </a:p>
        </p:txBody>
      </p:sp>
      <p:sp>
        <p:nvSpPr>
          <p:cNvPr id="2066" name="Text Box 67"/>
          <p:cNvSpPr txBox="1">
            <a:spLocks noChangeArrowheads="1"/>
          </p:cNvSpPr>
          <p:nvPr/>
        </p:nvSpPr>
        <p:spPr bwMode="auto">
          <a:xfrm>
            <a:off x="290513" y="5630863"/>
            <a:ext cx="1377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sz="1000">
              <a:solidFill>
                <a:srgbClr val="22228B"/>
              </a:solidFill>
              <a:latin typeface="Arial" charset="0"/>
            </a:endParaRPr>
          </a:p>
        </p:txBody>
      </p:sp>
      <p:sp>
        <p:nvSpPr>
          <p:cNvPr id="2067" name="Text Box 92"/>
          <p:cNvSpPr txBox="1">
            <a:spLocks noChangeArrowheads="1"/>
          </p:cNvSpPr>
          <p:nvPr/>
        </p:nvSpPr>
        <p:spPr bwMode="auto">
          <a:xfrm>
            <a:off x="1349375" y="8532813"/>
            <a:ext cx="24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solidFill>
                <a:srgbClr val="22228B"/>
              </a:solidFill>
            </a:endParaRPr>
          </a:p>
        </p:txBody>
      </p:sp>
      <p:sp>
        <p:nvSpPr>
          <p:cNvPr id="2068" name="Text Box 174"/>
          <p:cNvSpPr txBox="1">
            <a:spLocks noChangeArrowheads="1"/>
          </p:cNvSpPr>
          <p:nvPr/>
        </p:nvSpPr>
        <p:spPr bwMode="auto">
          <a:xfrm>
            <a:off x="2990850" y="6324600"/>
            <a:ext cx="1285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sz="900">
              <a:solidFill>
                <a:srgbClr val="22228B"/>
              </a:solidFill>
            </a:endParaRPr>
          </a:p>
        </p:txBody>
      </p:sp>
      <p:sp>
        <p:nvSpPr>
          <p:cNvPr id="105" name="AutoShape 49"/>
          <p:cNvSpPr>
            <a:spLocks noChangeArrowheads="1"/>
          </p:cNvSpPr>
          <p:nvPr/>
        </p:nvSpPr>
        <p:spPr bwMode="auto">
          <a:xfrm>
            <a:off x="152400" y="7881791"/>
            <a:ext cx="2143125" cy="242887"/>
          </a:xfrm>
          <a:prstGeom prst="roundRect">
            <a:avLst>
              <a:gd name="adj" fmla="val 16667"/>
            </a:avLst>
          </a:prstGeom>
          <a:solidFill>
            <a:schemeClr val="accent6">
              <a:lumMod val="40000"/>
              <a:lumOff val="60000"/>
            </a:schemeClr>
          </a:solidFill>
          <a:ln w="9525">
            <a:solidFill>
              <a:srgbClr val="000099"/>
            </a:solidFill>
            <a:round/>
            <a:headEnd/>
            <a:tailEnd/>
          </a:ln>
        </p:spPr>
        <p:txBody>
          <a:bodyPr lIns="91429" tIns="45715" rIns="91429" bIns="45715" anchor="ctr"/>
          <a:lstStyle/>
          <a:p>
            <a:pPr algn="ctr">
              <a:defRPr/>
            </a:pPr>
            <a:r>
              <a:rPr lang="en-GB" sz="1000" b="1" dirty="0" smtClean="0">
                <a:solidFill>
                  <a:srgbClr val="DDDDDD"/>
                </a:solidFill>
                <a:latin typeface="Arial" pitchFamily="34" charset="0"/>
                <a:cs typeface="Arial" pitchFamily="34" charset="0"/>
              </a:rPr>
              <a:t>Method</a:t>
            </a:r>
            <a:endParaRPr lang="en-GB" sz="1000" b="1" dirty="0">
              <a:solidFill>
                <a:srgbClr val="DDDDDD"/>
              </a:solidFill>
              <a:latin typeface="Arial" pitchFamily="34" charset="0"/>
              <a:cs typeface="Arial" pitchFamily="34" charset="0"/>
            </a:endParaRPr>
          </a:p>
        </p:txBody>
      </p:sp>
      <p:sp>
        <p:nvSpPr>
          <p:cNvPr id="106" name="TextBox 105"/>
          <p:cNvSpPr txBox="1"/>
          <p:nvPr/>
        </p:nvSpPr>
        <p:spPr>
          <a:xfrm>
            <a:off x="-14044" y="6788605"/>
            <a:ext cx="4519755" cy="1338828"/>
          </a:xfrm>
          <a:prstGeom prst="rect">
            <a:avLst/>
          </a:prstGeom>
          <a:noFill/>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900" dirty="0">
                <a:solidFill>
                  <a:srgbClr val="000099"/>
                </a:solidFill>
                <a:latin typeface="Arial" pitchFamily="34" charset="0"/>
                <a:cs typeface="Arial" pitchFamily="34" charset="0"/>
              </a:rPr>
              <a:t>Two geographical clusters, in the south east and the south west (centred around Kent, London and Gloucestershire) have been identified for recruitment of participants</a:t>
            </a:r>
            <a:r>
              <a:rPr lang="en-GB" sz="900" dirty="0" smtClean="0">
                <a:solidFill>
                  <a:srgbClr val="000099"/>
                </a:solidFill>
                <a:latin typeface="Arial" pitchFamily="34" charset="0"/>
                <a:cs typeface="Arial" pitchFamily="34" charset="0"/>
              </a:rPr>
              <a:t>.</a:t>
            </a:r>
          </a:p>
          <a:p>
            <a:r>
              <a:rPr lang="en-GB" sz="900" dirty="0">
                <a:solidFill>
                  <a:srgbClr val="000099"/>
                </a:solidFill>
                <a:latin typeface="Arial" pitchFamily="34" charset="0"/>
                <a:cs typeface="Arial" pitchFamily="34" charset="0"/>
              </a:rPr>
              <a:t>Parents with at least one child with Autism Spectrum Disorder (ASD) and/or tactile defensiveness will be asked to participate. </a:t>
            </a:r>
            <a:endParaRPr lang="en-GB" sz="900" dirty="0" smtClean="0">
              <a:solidFill>
                <a:srgbClr val="000099"/>
              </a:solidFill>
              <a:latin typeface="Arial" pitchFamily="34" charset="0"/>
              <a:cs typeface="Arial" pitchFamily="34" charset="0"/>
            </a:endParaRPr>
          </a:p>
          <a:p>
            <a:r>
              <a:rPr lang="en-GB" sz="900" dirty="0" smtClean="0">
                <a:solidFill>
                  <a:srgbClr val="000099"/>
                </a:solidFill>
                <a:latin typeface="Arial" pitchFamily="34" charset="0"/>
                <a:cs typeface="Arial" pitchFamily="34" charset="0"/>
              </a:rPr>
              <a:t>The </a:t>
            </a:r>
            <a:r>
              <a:rPr lang="en-GB" sz="900" dirty="0">
                <a:solidFill>
                  <a:srgbClr val="000099"/>
                </a:solidFill>
                <a:latin typeface="Arial" pitchFamily="34" charset="0"/>
                <a:cs typeface="Arial" pitchFamily="34" charset="0"/>
              </a:rPr>
              <a:t>sample </a:t>
            </a:r>
            <a:r>
              <a:rPr lang="en-GB" sz="900" dirty="0" smtClean="0">
                <a:solidFill>
                  <a:srgbClr val="000099"/>
                </a:solidFill>
                <a:latin typeface="Arial" pitchFamily="34" charset="0"/>
                <a:cs typeface="Arial" pitchFamily="34" charset="0"/>
              </a:rPr>
              <a:t>is an </a:t>
            </a:r>
            <a:r>
              <a:rPr lang="en-GB" sz="900" dirty="0">
                <a:solidFill>
                  <a:srgbClr val="000099"/>
                </a:solidFill>
                <a:latin typeface="Arial" pitchFamily="34" charset="0"/>
                <a:cs typeface="Arial" pitchFamily="34" charset="0"/>
              </a:rPr>
              <a:t>opportunistic sample in this pilot study, and would seek to include between 6 and 10 family units.</a:t>
            </a:r>
            <a:endParaRPr lang="en-GB" sz="900" b="1" dirty="0">
              <a:solidFill>
                <a:srgbClr val="000099"/>
              </a:solidFill>
              <a:latin typeface="Arial" pitchFamily="34" charset="0"/>
              <a:cs typeface="Arial" pitchFamily="34" charset="0"/>
            </a:endParaRPr>
          </a:p>
          <a:p>
            <a:endParaRPr lang="en-GB" sz="900" dirty="0"/>
          </a:p>
          <a:p>
            <a:endParaRPr lang="en-GB" sz="900" dirty="0"/>
          </a:p>
        </p:txBody>
      </p:sp>
      <p:sp>
        <p:nvSpPr>
          <p:cNvPr id="112" name="TextBox 111"/>
          <p:cNvSpPr txBox="1"/>
          <p:nvPr/>
        </p:nvSpPr>
        <p:spPr>
          <a:xfrm>
            <a:off x="-6494" y="9529654"/>
            <a:ext cx="6759734" cy="369332"/>
          </a:xfrm>
          <a:prstGeom prst="rect">
            <a:avLst/>
          </a:prstGeom>
          <a:noFill/>
        </p:spPr>
        <p:txBody>
          <a:bodyPr wrap="square">
            <a:spAutoFit/>
          </a:bodyPr>
          <a:lstStyle/>
          <a:p>
            <a:pPr>
              <a:defRPr/>
            </a:pPr>
            <a:r>
              <a:rPr lang="en-GB" sz="900" dirty="0" smtClean="0">
                <a:solidFill>
                  <a:schemeClr val="accent6">
                    <a:lumMod val="75000"/>
                  </a:schemeClr>
                </a:solidFill>
                <a:latin typeface="Arial" pitchFamily="34" charset="0"/>
                <a:cs typeface="Arial" pitchFamily="34" charset="0"/>
              </a:rPr>
              <a:t>The study is underway.  6 families have taken part to date, and preliminary analysis suggests that an intervention aimed at parents and / or siblings of the child with ASD in a workshop format would be the preferred shape of an intervention.</a:t>
            </a:r>
            <a:endParaRPr lang="en-GB" sz="900" dirty="0">
              <a:solidFill>
                <a:schemeClr val="accent6">
                  <a:lumMod val="75000"/>
                </a:schemeClr>
              </a:solidFill>
              <a:latin typeface="Arial" pitchFamily="34" charset="0"/>
              <a:cs typeface="Arial" pitchFamily="34" charset="0"/>
            </a:endParaRPr>
          </a:p>
        </p:txBody>
      </p:sp>
      <p:sp>
        <p:nvSpPr>
          <p:cNvPr id="2078" name="TextBox 112"/>
          <p:cNvSpPr txBox="1">
            <a:spLocks noChangeArrowheads="1"/>
          </p:cNvSpPr>
          <p:nvPr/>
        </p:nvSpPr>
        <p:spPr bwMode="auto">
          <a:xfrm>
            <a:off x="0" y="8124678"/>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900" dirty="0">
                <a:solidFill>
                  <a:srgbClr val="000099"/>
                </a:solidFill>
                <a:latin typeface="Arial" pitchFamily="34" charset="0"/>
                <a:cs typeface="Arial" pitchFamily="34" charset="0"/>
              </a:rPr>
              <a:t>Semi-structured interviews will be conducted, recorded digitally and transcribed for phenomenological analysis.  </a:t>
            </a:r>
          </a:p>
          <a:p>
            <a:r>
              <a:rPr lang="en-GB" sz="900" dirty="0">
                <a:solidFill>
                  <a:srgbClr val="000099"/>
                </a:solidFill>
                <a:latin typeface="Arial" pitchFamily="34" charset="0"/>
                <a:cs typeface="Arial" pitchFamily="34" charset="0"/>
              </a:rPr>
              <a:t>The sense of embodiment, or body awareness an individual has, and experiences of touch are often learnt through modelling as are other social </a:t>
            </a:r>
            <a:r>
              <a:rPr lang="en-GB" sz="900" dirty="0" smtClean="0">
                <a:solidFill>
                  <a:srgbClr val="000099"/>
                </a:solidFill>
                <a:latin typeface="Arial" pitchFamily="34" charset="0"/>
                <a:cs typeface="Arial" pitchFamily="34" charset="0"/>
              </a:rPr>
              <a:t>interactions.  </a:t>
            </a:r>
            <a:r>
              <a:rPr lang="en-GB" sz="900" dirty="0">
                <a:solidFill>
                  <a:srgbClr val="000099"/>
                </a:solidFill>
                <a:latin typeface="Arial" pitchFamily="34" charset="0"/>
                <a:cs typeface="Arial" pitchFamily="34" charset="0"/>
              </a:rPr>
              <a:t>Reflecting on experiences of touch and body awareness about themselves, and with their children, may provide clues as to which </a:t>
            </a:r>
            <a:r>
              <a:rPr lang="en-GB" sz="900" dirty="0" smtClean="0">
                <a:solidFill>
                  <a:srgbClr val="000099"/>
                </a:solidFill>
                <a:latin typeface="Arial" pitchFamily="34" charset="0"/>
                <a:cs typeface="Arial" pitchFamily="34" charset="0"/>
              </a:rPr>
              <a:t>methods </a:t>
            </a:r>
            <a:r>
              <a:rPr lang="en-GB" sz="900" dirty="0">
                <a:solidFill>
                  <a:srgbClr val="000099"/>
                </a:solidFill>
                <a:latin typeface="Arial" pitchFamily="34" charset="0"/>
                <a:cs typeface="Arial" pitchFamily="34" charset="0"/>
              </a:rPr>
              <a:t>would have most impact on the quality of life for the parents and the children</a:t>
            </a:r>
            <a:r>
              <a:rPr lang="en-GB" sz="900" dirty="0" smtClean="0">
                <a:solidFill>
                  <a:srgbClr val="000099"/>
                </a:solidFill>
                <a:latin typeface="Arial" pitchFamily="34" charset="0"/>
                <a:cs typeface="Arial" pitchFamily="34" charset="0"/>
              </a:rPr>
              <a:t>.</a:t>
            </a:r>
            <a:endParaRPr lang="en-GB" sz="900" b="1" dirty="0">
              <a:solidFill>
                <a:srgbClr val="000099"/>
              </a:solidFill>
              <a:latin typeface="Arial" pitchFamily="34" charset="0"/>
              <a:cs typeface="Arial" pitchFamily="34" charset="0"/>
            </a:endParaRPr>
          </a:p>
          <a:p>
            <a:r>
              <a:rPr lang="en-GB" sz="900" b="1" dirty="0" smtClean="0">
                <a:solidFill>
                  <a:srgbClr val="000099"/>
                </a:solidFill>
                <a:latin typeface="Arial" pitchFamily="34" charset="0"/>
                <a:cs typeface="Arial" pitchFamily="34" charset="0"/>
              </a:rPr>
              <a:t>Questions include</a:t>
            </a:r>
            <a:r>
              <a:rPr lang="en-GB" sz="900" dirty="0" smtClean="0">
                <a:solidFill>
                  <a:srgbClr val="000099"/>
                </a:solidFill>
                <a:latin typeface="Arial" pitchFamily="34" charset="0"/>
                <a:cs typeface="Arial" pitchFamily="34" charset="0"/>
              </a:rPr>
              <a:t>; </a:t>
            </a:r>
            <a:r>
              <a:rPr lang="en-GB" sz="900" dirty="0">
                <a:solidFill>
                  <a:srgbClr val="000099"/>
                </a:solidFill>
                <a:latin typeface="Arial" pitchFamily="34" charset="0"/>
                <a:cs typeface="Arial" pitchFamily="34" charset="0"/>
              </a:rPr>
              <a:t>parents’ perceptions on </a:t>
            </a:r>
            <a:r>
              <a:rPr lang="en-GB" sz="900" dirty="0" smtClean="0">
                <a:solidFill>
                  <a:srgbClr val="000099"/>
                </a:solidFill>
                <a:latin typeface="Arial" pitchFamily="34" charset="0"/>
                <a:cs typeface="Arial" pitchFamily="34" charset="0"/>
              </a:rPr>
              <a:t>parenting a child with ASD,  how they perceive tactile defensiveness and any issues with touch to </a:t>
            </a:r>
            <a:r>
              <a:rPr lang="en-GB" sz="900" dirty="0">
                <a:solidFill>
                  <a:srgbClr val="000099"/>
                </a:solidFill>
                <a:latin typeface="Arial" pitchFamily="34" charset="0"/>
                <a:cs typeface="Arial" pitchFamily="34" charset="0"/>
              </a:rPr>
              <a:t>have affected </a:t>
            </a:r>
            <a:r>
              <a:rPr lang="en-GB" sz="900" dirty="0" smtClean="0">
                <a:solidFill>
                  <a:srgbClr val="000099"/>
                </a:solidFill>
                <a:latin typeface="Arial" pitchFamily="34" charset="0"/>
                <a:cs typeface="Arial" pitchFamily="34" charset="0"/>
              </a:rPr>
              <a:t> their </a:t>
            </a:r>
            <a:r>
              <a:rPr lang="en-GB" sz="900" dirty="0">
                <a:solidFill>
                  <a:srgbClr val="000099"/>
                </a:solidFill>
                <a:latin typeface="Arial" pitchFamily="34" charset="0"/>
                <a:cs typeface="Arial" pitchFamily="34" charset="0"/>
              </a:rPr>
              <a:t>day-to-day experiences of touch, </a:t>
            </a:r>
            <a:r>
              <a:rPr lang="en-GB" sz="900" dirty="0" smtClean="0">
                <a:solidFill>
                  <a:srgbClr val="000099"/>
                </a:solidFill>
                <a:latin typeface="Arial" pitchFamily="34" charset="0"/>
                <a:cs typeface="Arial" pitchFamily="34" charset="0"/>
              </a:rPr>
              <a:t>bonding with their child, how their child interacts with their siblings, effects  on any siblings and </a:t>
            </a:r>
            <a:r>
              <a:rPr lang="en-GB" sz="900" dirty="0">
                <a:solidFill>
                  <a:srgbClr val="000099"/>
                </a:solidFill>
                <a:latin typeface="Arial" pitchFamily="34" charset="0"/>
                <a:cs typeface="Arial" pitchFamily="34" charset="0"/>
              </a:rPr>
              <a:t>their perceptions of their child's body awareness. </a:t>
            </a:r>
          </a:p>
          <a:p>
            <a:r>
              <a:rPr lang="en-GB" sz="900" dirty="0" smtClean="0">
                <a:solidFill>
                  <a:srgbClr val="000099"/>
                </a:solidFill>
                <a:latin typeface="Arial" pitchFamily="34" charset="0"/>
                <a:cs typeface="Arial" pitchFamily="34" charset="0"/>
              </a:rPr>
              <a:t>They would be asked their opinions on interventions offered for a variety of  family member and in a </a:t>
            </a:r>
            <a:r>
              <a:rPr lang="en-GB" sz="900" dirty="0">
                <a:solidFill>
                  <a:srgbClr val="000099"/>
                </a:solidFill>
                <a:latin typeface="Arial" pitchFamily="34" charset="0"/>
                <a:cs typeface="Arial" pitchFamily="34" charset="0"/>
              </a:rPr>
              <a:t> </a:t>
            </a:r>
            <a:r>
              <a:rPr lang="en-GB" sz="900" dirty="0" smtClean="0">
                <a:solidFill>
                  <a:srgbClr val="000099"/>
                </a:solidFill>
                <a:latin typeface="Arial" pitchFamily="34" charset="0"/>
                <a:cs typeface="Arial" pitchFamily="34" charset="0"/>
              </a:rPr>
              <a:t>range of formats</a:t>
            </a:r>
            <a:endParaRPr lang="en-GB" sz="900" dirty="0">
              <a:solidFill>
                <a:srgbClr val="22228B"/>
              </a:solidFill>
              <a:latin typeface="Arial" charset="0"/>
              <a:cs typeface="Arial" charset="0"/>
            </a:endParaRPr>
          </a:p>
        </p:txBody>
      </p:sp>
      <p:sp>
        <p:nvSpPr>
          <p:cNvPr id="25" name="AutoShape 49"/>
          <p:cNvSpPr>
            <a:spLocks noChangeArrowheads="1"/>
          </p:cNvSpPr>
          <p:nvPr/>
        </p:nvSpPr>
        <p:spPr bwMode="auto">
          <a:xfrm>
            <a:off x="149225" y="9322123"/>
            <a:ext cx="2143125" cy="242887"/>
          </a:xfrm>
          <a:prstGeom prst="roundRect">
            <a:avLst>
              <a:gd name="adj" fmla="val 16667"/>
            </a:avLst>
          </a:prstGeom>
          <a:solidFill>
            <a:schemeClr val="accent6">
              <a:lumMod val="40000"/>
              <a:lumOff val="60000"/>
            </a:schemeClr>
          </a:solidFill>
          <a:ln w="9525">
            <a:solidFill>
              <a:srgbClr val="000099"/>
            </a:solidFill>
            <a:round/>
            <a:headEnd/>
            <a:tailEnd/>
          </a:ln>
        </p:spPr>
        <p:txBody>
          <a:bodyPr lIns="91429" tIns="45715" rIns="91429" bIns="45715" anchor="ctr"/>
          <a:lstStyle/>
          <a:p>
            <a:pPr algn="ctr">
              <a:defRPr/>
            </a:pPr>
            <a:r>
              <a:rPr lang="en-GB" sz="1000" b="1" dirty="0" smtClean="0">
                <a:solidFill>
                  <a:srgbClr val="DDDDDD"/>
                </a:solidFill>
                <a:latin typeface="Arial" pitchFamily="34" charset="0"/>
                <a:cs typeface="Arial" pitchFamily="34" charset="0"/>
              </a:rPr>
              <a:t>Progress Report</a:t>
            </a:r>
            <a:endParaRPr lang="en-GB" sz="1000" b="1" dirty="0">
              <a:solidFill>
                <a:srgbClr val="DDDDDD"/>
              </a:solidFill>
              <a:latin typeface="Arial" pitchFamily="34" charset="0"/>
              <a:cs typeface="Arial" pitchFamily="34" charset="0"/>
            </a:endParaRPr>
          </a:p>
        </p:txBody>
      </p:sp>
      <p:sp>
        <p:nvSpPr>
          <p:cNvPr id="26" name="AutoShape 18"/>
          <p:cNvSpPr>
            <a:spLocks noChangeArrowheads="1"/>
          </p:cNvSpPr>
          <p:nvPr/>
        </p:nvSpPr>
        <p:spPr bwMode="auto">
          <a:xfrm>
            <a:off x="2334419" y="1631304"/>
            <a:ext cx="2108200" cy="239712"/>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lIns="91429" tIns="45715" rIns="91429" bIns="45715" anchor="ctr"/>
          <a:lstStyle/>
          <a:p>
            <a:pPr algn="ctr">
              <a:defRPr/>
            </a:pPr>
            <a:r>
              <a:rPr lang="en-GB" sz="1000" b="1" dirty="0" smtClean="0">
                <a:solidFill>
                  <a:srgbClr val="DDDDDD"/>
                </a:solidFill>
                <a:latin typeface="Arial" charset="0"/>
              </a:rPr>
              <a:t>Background</a:t>
            </a:r>
            <a:endParaRPr lang="en-GB" sz="1000" b="1" dirty="0">
              <a:solidFill>
                <a:srgbClr val="DDDDDD"/>
              </a:solidFill>
              <a:latin typeface="Arial" charset="0"/>
            </a:endParaRPr>
          </a:p>
        </p:txBody>
      </p:sp>
      <p:sp>
        <p:nvSpPr>
          <p:cNvPr id="27" name="AutoShape 18"/>
          <p:cNvSpPr>
            <a:spLocks noChangeArrowheads="1"/>
          </p:cNvSpPr>
          <p:nvPr/>
        </p:nvSpPr>
        <p:spPr bwMode="auto">
          <a:xfrm>
            <a:off x="152400" y="6558756"/>
            <a:ext cx="2108200" cy="239712"/>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lIns="91429" tIns="45715" rIns="91429" bIns="45715" anchor="ctr"/>
          <a:lstStyle/>
          <a:p>
            <a:pPr algn="ctr">
              <a:defRPr/>
            </a:pPr>
            <a:r>
              <a:rPr lang="en-GB" sz="1000" b="1" dirty="0" smtClean="0">
                <a:solidFill>
                  <a:srgbClr val="DDDDDD"/>
                </a:solidFill>
                <a:latin typeface="Arial" charset="0"/>
              </a:rPr>
              <a:t>Participants</a:t>
            </a:r>
            <a:endParaRPr lang="en-GB" sz="1000" b="1" dirty="0">
              <a:solidFill>
                <a:srgbClr val="DDDDDD"/>
              </a:solidFill>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473</Words>
  <Application>Microsoft Office PowerPoint</Application>
  <PresentationFormat>A4 Paper (210x297 mm)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UCL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PKU Poster for SHS Conference</dc:title>
  <dc:creator>ALLAYNE AMOS</dc:creator>
  <cp:lastModifiedBy>Jennifer Leigh</cp:lastModifiedBy>
  <cp:revision>157</cp:revision>
  <cp:lastPrinted>2003-08-04T11:22:07Z</cp:lastPrinted>
  <dcterms:created xsi:type="dcterms:W3CDTF">2002-07-31T10:59:19Z</dcterms:created>
  <dcterms:modified xsi:type="dcterms:W3CDTF">2012-11-23T11:48:46Z</dcterms:modified>
</cp:coreProperties>
</file>