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66" r:id="rId3"/>
    <p:sldId id="258" r:id="rId4"/>
    <p:sldId id="263" r:id="rId5"/>
    <p:sldId id="259" r:id="rId6"/>
    <p:sldId id="260" r:id="rId7"/>
    <p:sldId id="265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1ABA-D6A5-4051-8215-E90F4E98365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A02CF2-68E1-4615-908C-285E62CBDC6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0140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CM to include</a:t>
            </a:r>
            <a:r>
              <a:rPr lang="en-GB" baseline="0" dirty="0" smtClean="0"/>
              <a:t> slide(s). 1 or 2 at the absolute most.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F17C8-AD74-2C46-8DEA-7EB44452556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995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592090"/>
            <a:ext cx="9144000" cy="426591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 dirty="0"/>
          </a:p>
        </p:txBody>
      </p:sp>
      <p:pic>
        <p:nvPicPr>
          <p:cNvPr id="5137" name="Picture 17" descr="Uok_Logo_PMS294_P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933" y="299724"/>
            <a:ext cx="1007492" cy="54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7544" y="299725"/>
            <a:ext cx="2808312" cy="2769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algn="l"/>
            <a:r>
              <a:rPr lang="en-GB" sz="1200" dirty="0" smtClean="0">
                <a:solidFill>
                  <a:srgbClr val="002060"/>
                </a:solidFill>
              </a:rPr>
              <a:t>The UK’s European university</a:t>
            </a:r>
            <a:endParaRPr lang="en-GB" sz="1200" dirty="0">
              <a:solidFill>
                <a:srgbClr val="002060"/>
              </a:solidFill>
            </a:endParaRP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989117"/>
            <a:ext cx="4176464" cy="1512168"/>
          </a:xfrm>
          <a:solidFill>
            <a:schemeClr val="tx2">
              <a:lumMod val="75000"/>
            </a:schemeClr>
          </a:solidFill>
        </p:spPr>
        <p:txBody>
          <a:bodyPr lIns="252000" tIns="273600" rIns="252000"/>
          <a:lstStyle>
            <a:lvl1pPr marL="0" indent="0">
              <a:lnSpc>
                <a:spcPts val="2500"/>
              </a:lnSpc>
              <a:buNone/>
              <a:defRPr sz="2400" spc="-100" baseline="0">
                <a:solidFill>
                  <a:schemeClr val="bg1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TYPE YOUR HEADING HERE 2014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5" y="2488937"/>
            <a:ext cx="4176464" cy="664498"/>
          </a:xfrm>
          <a:solidFill>
            <a:schemeClr val="tx2">
              <a:lumMod val="75000"/>
            </a:schemeClr>
          </a:solidFill>
        </p:spPr>
        <p:txBody>
          <a:bodyPr lIns="252000" tIns="0" rIns="252000" bIns="154800" anchor="ctr" anchorCtr="0"/>
          <a:lstStyle>
            <a:lvl1pPr marL="0" indent="0">
              <a:lnSpc>
                <a:spcPts val="1380"/>
              </a:lnSpc>
              <a:spcBef>
                <a:spcPts val="0"/>
              </a:spcBef>
              <a:buNone/>
              <a:defRPr sz="1400" i="1" spc="-50">
                <a:solidFill>
                  <a:srgbClr val="D6A300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dirty="0" smtClean="0"/>
              <a:t>Sub heading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73801" y="1447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7680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72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06935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64705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2031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04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860" y="0"/>
            <a:ext cx="9143999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endParaRPr lang="en-US" sz="1800" dirty="0"/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971600" y="1268760"/>
            <a:ext cx="432048" cy="1800200"/>
          </a:xfrm>
          <a:prstGeom prst="line">
            <a:avLst/>
          </a:prstGeom>
          <a:noFill/>
          <a:ln w="25400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1547665" y="1196752"/>
            <a:ext cx="4392488" cy="22006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b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800" spc="-100" dirty="0" smtClean="0">
                <a:solidFill>
                  <a:srgbClr val="A47D00"/>
                </a:solidFill>
                <a:latin typeface="Century Schoolbook"/>
                <a:cs typeface="Century Schoolbook"/>
              </a:rPr>
              <a:t>THE UK’S EUROPEAN UNIVERSITY</a:t>
            </a:r>
          </a:p>
          <a:p>
            <a:endParaRPr lang="en-US" sz="1800" dirty="0"/>
          </a:p>
        </p:txBody>
      </p:sp>
      <p:pic>
        <p:nvPicPr>
          <p:cNvPr id="15" name="Picture 14" descr="Uok_Logo_white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9" y="5556684"/>
            <a:ext cx="1387978" cy="75263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547664" y="5949282"/>
            <a:ext cx="2736304" cy="307777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r>
              <a:rPr lang="en-US" sz="2000" kern="1400" spc="-100" dirty="0" err="1" smtClean="0">
                <a:solidFill>
                  <a:schemeClr val="bg1"/>
                </a:solidFill>
                <a:latin typeface="Century Schoolbook"/>
                <a:cs typeface="Century Schoolbook"/>
              </a:rPr>
              <a:t>www.kent.ac.uk</a:t>
            </a:r>
            <a:endParaRPr lang="en-US" sz="2000" kern="1400" spc="-100" dirty="0">
              <a:solidFill>
                <a:schemeClr val="bg1"/>
              </a:solidFill>
              <a:latin typeface="Century Schoolbook"/>
              <a:cs typeface="Century Schoolbook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549959" y="5585850"/>
            <a:ext cx="1356664" cy="284120"/>
            <a:chOff x="1547664" y="5589240"/>
            <a:chExt cx="1523655" cy="319092"/>
          </a:xfrm>
        </p:grpSpPr>
        <p:pic>
          <p:nvPicPr>
            <p:cNvPr id="2" name="Picture 1" descr="Facebook__very_small.eps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7664" y="5589240"/>
              <a:ext cx="324260" cy="312595"/>
            </a:xfrm>
            <a:prstGeom prst="rect">
              <a:avLst/>
            </a:prstGeom>
          </p:spPr>
        </p:pic>
        <p:pic>
          <p:nvPicPr>
            <p:cNvPr id="3" name="Picture 2" descr="twitter-bird-white-on-blue_small.eps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9042"/>
            <a:stretch/>
          </p:blipFill>
          <p:spPr>
            <a:xfrm>
              <a:off x="1941392" y="5589240"/>
              <a:ext cx="330409" cy="312115"/>
            </a:xfrm>
            <a:prstGeom prst="rect">
              <a:avLst/>
            </a:prstGeom>
          </p:spPr>
        </p:pic>
        <p:pic>
          <p:nvPicPr>
            <p:cNvPr id="7" name="Picture 6" descr="LI_brand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42" t="6533" r="3179" b="3587"/>
            <a:stretch/>
          </p:blipFill>
          <p:spPr>
            <a:xfrm>
              <a:off x="2755635" y="5589240"/>
              <a:ext cx="315684" cy="319092"/>
            </a:xfrm>
            <a:prstGeom prst="rect">
              <a:avLst/>
            </a:prstGeom>
          </p:spPr>
        </p:pic>
        <p:pic>
          <p:nvPicPr>
            <p:cNvPr id="8" name="Picture 7" descr="youtube.tif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244" t="7968" r="10058" b="11869"/>
            <a:stretch/>
          </p:blipFill>
          <p:spPr>
            <a:xfrm>
              <a:off x="2346244" y="5589240"/>
              <a:ext cx="330650" cy="3125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672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8488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ubsection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499992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499994" y="2276872"/>
            <a:ext cx="4176464" cy="935658"/>
          </a:xfrm>
          <a:solidFill>
            <a:srgbClr val="002A62"/>
          </a:solidFill>
          <a:ln>
            <a:noFill/>
          </a:ln>
        </p:spPr>
        <p:txBody>
          <a:bodyPr lIns="720000" rIns="360000" bIns="108000"/>
          <a:lstStyle>
            <a:lvl1pPr marL="0" indent="0">
              <a:lnSpc>
                <a:spcPts val="1480"/>
              </a:lnSpc>
              <a:spcBef>
                <a:spcPts val="0"/>
              </a:spcBef>
              <a:buNone/>
              <a:defRPr sz="1400" b="0" i="1" spc="-50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 flipH="1">
            <a:off x="4860032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428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ubsection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0" y="260648"/>
            <a:ext cx="9144000" cy="612068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467545" y="764704"/>
            <a:ext cx="4176464" cy="1584176"/>
          </a:xfrm>
          <a:solidFill>
            <a:schemeClr val="tx2">
              <a:lumMod val="75000"/>
            </a:schemeClr>
          </a:solidFill>
        </p:spPr>
        <p:txBody>
          <a:bodyPr lIns="720000" tIns="273600" rIns="360000"/>
          <a:lstStyle>
            <a:lvl1pPr marL="0" indent="0">
              <a:lnSpc>
                <a:spcPts val="2600"/>
              </a:lnSpc>
              <a:buNone/>
              <a:defRPr sz="2400" spc="-100">
                <a:solidFill>
                  <a:srgbClr val="A47D00"/>
                </a:solidFill>
                <a:latin typeface="Century Schoolbook" pitchFamily="18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7545" y="2348880"/>
            <a:ext cx="4176464" cy="720080"/>
          </a:xfrm>
          <a:solidFill>
            <a:schemeClr val="tx2">
              <a:lumMod val="75000"/>
            </a:schemeClr>
          </a:solidFill>
        </p:spPr>
        <p:txBody>
          <a:bodyPr lIns="720000" rIns="360000" bIns="108000"/>
          <a:lstStyle>
            <a:lvl1pPr marL="0" indent="0">
              <a:buNone/>
              <a:defRPr sz="1200" b="0" i="1">
                <a:solidFill>
                  <a:schemeClr val="bg1"/>
                </a:solidFill>
                <a:latin typeface="Century Schoolbook"/>
                <a:cs typeface="Century Schoolbook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6" name="Straight Connector 5"/>
          <p:cNvCxnSpPr/>
          <p:nvPr/>
        </p:nvCxnSpPr>
        <p:spPr bwMode="auto">
          <a:xfrm flipH="1">
            <a:off x="827584" y="1052736"/>
            <a:ext cx="216024" cy="1224136"/>
          </a:xfrm>
          <a:prstGeom prst="line">
            <a:avLst/>
          </a:prstGeom>
          <a:noFill/>
          <a:ln w="15875" cap="flat" cmpd="sng" algn="ctr">
            <a:solidFill>
              <a:srgbClr val="A47D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195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3419872" y="1494509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372200" y="1484784"/>
            <a:ext cx="2376264" cy="172819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467544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6372200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1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3433157" y="3861048"/>
            <a:ext cx="2376264" cy="2088232"/>
          </a:xfrm>
        </p:spPr>
        <p:txBody>
          <a:bodyPr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419872" y="3229754"/>
            <a:ext cx="23762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/>
              <a:t>Caption</a:t>
            </a:r>
            <a:endParaRPr lang="en-GB" sz="1600" dirty="0"/>
          </a:p>
        </p:txBody>
      </p:sp>
      <p:sp>
        <p:nvSpPr>
          <p:cNvPr id="22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67544" y="1484784"/>
            <a:ext cx="2376264" cy="1728192"/>
          </a:xfrm>
        </p:spPr>
        <p:txBody>
          <a:bodyPr tIns="46800" anchor="b"/>
          <a:lstStyle>
            <a:lvl1pPr marL="0" indent="0"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GB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2"/>
          </p:nvPr>
        </p:nvSpPr>
        <p:spPr>
          <a:xfrm>
            <a:off x="468314" y="3228977"/>
            <a:ext cx="2374900" cy="33933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278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31914" y="1484315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00614" y="1484315"/>
            <a:ext cx="3416300" cy="48974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544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01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636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1" y="549277"/>
            <a:ext cx="8291513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31913" y="1484315"/>
            <a:ext cx="6985000" cy="489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38200" y="6505577"/>
            <a:ext cx="605790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endParaRPr lang="en-GB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0" y="-1588"/>
            <a:ext cx="9144000" cy="2873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GB" sz="1800"/>
          </a:p>
        </p:txBody>
      </p:sp>
      <p:pic>
        <p:nvPicPr>
          <p:cNvPr id="4105" name="Picture 9" descr="Uok_horiz_PMS294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9" y="6553202"/>
            <a:ext cx="1368425" cy="20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52401" y="6489700"/>
            <a:ext cx="673100" cy="2667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455B8D9-4B2D-42B7-846E-931436A4A62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3756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55600" indent="-355600" algn="l" rtl="0" eaLnBrk="1" fontAlgn="ctr" hangingPunct="1">
        <a:spcBef>
          <a:spcPct val="35000"/>
        </a:spcBef>
        <a:spcAft>
          <a:spcPct val="0"/>
        </a:spcAft>
        <a:buClr>
          <a:schemeClr val="tx2"/>
        </a:buClr>
        <a:buSzPct val="1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12800" indent="-277813" algn="l" rtl="0" eaLnBrk="1" fontAlgn="ctr" hangingPunct="1">
        <a:spcBef>
          <a:spcPct val="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>
          <a:solidFill>
            <a:schemeClr val="tx1"/>
          </a:solidFill>
          <a:latin typeface="+mn-lt"/>
          <a:cs typeface="+mn-cs"/>
        </a:defRPr>
      </a:lvl2pPr>
      <a:lvl3pPr marL="11684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>
          <a:solidFill>
            <a:schemeClr val="tx1"/>
          </a:solidFill>
          <a:latin typeface="+mn-lt"/>
          <a:cs typeface="+mn-cs"/>
        </a:defRPr>
      </a:lvl3pPr>
      <a:lvl4pPr marL="1524000" indent="-176213" algn="l" rtl="0" eaLnBrk="1" fontAlgn="ctr" hangingPunct="1">
        <a:spcBef>
          <a:spcPct val="0"/>
        </a:spcBef>
        <a:spcAft>
          <a:spcPct val="0"/>
        </a:spcAft>
        <a:buFont typeface="Arial" pitchFamily="34" charset="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18796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3368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7940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2512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708400" indent="-176213" algn="l" rtl="0" eaLnBrk="1" fontAlgn="base" hangingPunct="1">
        <a:spcBef>
          <a:spcPct val="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gif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jpeg"/><Relationship Id="rId15" Type="http://schemas.openxmlformats.org/officeDocument/2006/relationships/image" Target="../media/image31.gif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fce.ac.uk/rsrch/oa/FAQ/#deposit4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ukscl.ac.uk/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79" b="14979"/>
          <a:stretch>
            <a:fillRect/>
          </a:stretch>
        </p:blipFill>
        <p:spPr>
          <a:xfrm>
            <a:off x="72009" y="2592090"/>
            <a:ext cx="9144000" cy="4265910"/>
          </a:xfrm>
        </p:spPr>
      </p:pic>
      <p:sp>
        <p:nvSpPr>
          <p:cNvPr id="5" name="Subtitle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The UK </a:t>
            </a:r>
            <a:r>
              <a:rPr lang="en-US" dirty="0">
                <a:latin typeface="Charter Roman" charset="0"/>
                <a:ea typeface="Charter Roman" charset="0"/>
                <a:cs typeface="Charter Roman" charset="0"/>
              </a:rPr>
              <a:t>S</a:t>
            </a:r>
            <a:r>
              <a:rPr lang="en-US" dirty="0" smtClean="0">
                <a:latin typeface="Charter Roman" charset="0"/>
                <a:ea typeface="Charter Roman" charset="0"/>
                <a:cs typeface="Charter Roman" charset="0"/>
              </a:rPr>
              <a:t>cholarly Communications </a:t>
            </a:r>
            <a:r>
              <a:rPr lang="en-US" dirty="0" err="1" smtClean="0">
                <a:latin typeface="Charter Roman" charset="0"/>
                <a:ea typeface="Charter Roman" charset="0"/>
                <a:cs typeface="Charter Roman" charset="0"/>
              </a:rPr>
              <a:t>Licence</a:t>
            </a:r>
            <a:endParaRPr lang="en-US" dirty="0">
              <a:latin typeface="Charter Roman" charset="0"/>
              <a:ea typeface="Charter Roman" charset="0"/>
              <a:cs typeface="Charter Roman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Charter Roman" charset="0"/>
                <a:ea typeface="Charter Roman" charset="0"/>
                <a:cs typeface="Charter Roman" charset="0"/>
              </a:rPr>
              <a:t>What it is, progress to date and what it means in practice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680133" y="5520924"/>
            <a:ext cx="4284564" cy="1025236"/>
          </a:xfrm>
          <a:solidFill>
            <a:schemeClr val="tx1">
              <a:alpha val="57000"/>
            </a:schemeClr>
          </a:solidFill>
        </p:spPr>
        <p:txBody>
          <a:bodyPr/>
          <a:lstStyle/>
          <a:p>
            <a:r>
              <a:rPr lang="en-US" sz="2000" b="0" spc="-50" dirty="0">
                <a:solidFill>
                  <a:schemeClr val="bg1"/>
                </a:solidFill>
                <a:latin typeface="Charter Roman" charset="0"/>
                <a:ea typeface="Charter Roman" charset="0"/>
                <a:cs typeface="Charter Roman" charset="0"/>
              </a:rPr>
              <a:t>Chris </a:t>
            </a:r>
            <a:r>
              <a:rPr lang="en-US" sz="2000" b="0" spc="-50" dirty="0" smtClean="0">
                <a:solidFill>
                  <a:schemeClr val="bg1"/>
                </a:solidFill>
                <a:latin typeface="Charter Roman" charset="0"/>
                <a:ea typeface="Charter Roman" charset="0"/>
                <a:cs typeface="Charter Roman" charset="0"/>
              </a:rPr>
              <a:t>Morrison: </a:t>
            </a:r>
            <a:r>
              <a:rPr lang="en-US" sz="2000" b="0" spc="-50" dirty="0">
                <a:solidFill>
                  <a:schemeClr val="bg1"/>
                </a:solidFill>
                <a:latin typeface="Charter Roman" charset="0"/>
                <a:ea typeface="Charter Roman" charset="0"/>
                <a:cs typeface="Charter Roman" charset="0"/>
              </a:rPr>
              <a:t>Copyright, Software Licensing and IS Policy </a:t>
            </a:r>
            <a:r>
              <a:rPr lang="en-US" sz="2000" b="0" spc="-50" dirty="0" smtClean="0">
                <a:solidFill>
                  <a:schemeClr val="bg1"/>
                </a:solidFill>
                <a:latin typeface="Charter Roman" charset="0"/>
                <a:ea typeface="Charter Roman" charset="0"/>
                <a:cs typeface="Charter Roman" charset="0"/>
              </a:rPr>
              <a:t>Manager</a:t>
            </a:r>
            <a:endParaRPr lang="en-US" sz="2000" b="0" spc="-50" dirty="0">
              <a:solidFill>
                <a:schemeClr val="bg1"/>
              </a:solidFill>
              <a:latin typeface="Charter Roman" charset="0"/>
              <a:ea typeface="Charter Roman" charset="0"/>
              <a:cs typeface="Charter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002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Chris Morrison - Introduction</a:t>
            </a:r>
            <a:endParaRPr lang="en-GB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87" y="4404449"/>
            <a:ext cx="911202" cy="911202"/>
          </a:xfrm>
        </p:spPr>
      </p:pic>
      <p:pic>
        <p:nvPicPr>
          <p:cNvPr id="4" name="Picture 4" descr="Image result for prs for music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1131" y="1079824"/>
            <a:ext cx="1411081" cy="102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Image result for university of kent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2358" y="2606684"/>
            <a:ext cx="2117042" cy="142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3276" y="4252293"/>
            <a:ext cx="1004426" cy="950069"/>
          </a:xfrm>
          <a:prstGeom prst="rect">
            <a:avLst/>
          </a:prstGeom>
        </p:spPr>
      </p:pic>
      <p:pic>
        <p:nvPicPr>
          <p:cNvPr id="7" name="Picture Placeholder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54" y="1414830"/>
            <a:ext cx="3212369" cy="4645457"/>
          </a:xfrm>
          <a:prstGeom prst="rect">
            <a:avLst/>
          </a:prstGeom>
        </p:spPr>
      </p:pic>
      <p:pic>
        <p:nvPicPr>
          <p:cNvPr id="8" name="Picture 6" descr="Image result for british library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9828" y="940165"/>
            <a:ext cx="770201" cy="150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286" y="4442665"/>
            <a:ext cx="1257300" cy="876300"/>
          </a:xfrm>
          <a:prstGeom prst="rect">
            <a:avLst/>
          </a:prstGeom>
        </p:spPr>
      </p:pic>
      <p:pic>
        <p:nvPicPr>
          <p:cNvPr id="11" name="Picture 2" descr="C:\Users\treimer\Desktop\logo_4-col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131" y="5859176"/>
            <a:ext cx="2054375" cy="650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ight Arrow 11"/>
          <p:cNvSpPr/>
          <p:nvPr/>
        </p:nvSpPr>
        <p:spPr bwMode="auto">
          <a:xfrm>
            <a:off x="4003035" y="1351718"/>
            <a:ext cx="589297" cy="3412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209809" y="1335041"/>
            <a:ext cx="589297" cy="3412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4" name="Right Arrow 13"/>
          <p:cNvSpPr/>
          <p:nvPr/>
        </p:nvSpPr>
        <p:spPr bwMode="auto">
          <a:xfrm rot="7765426">
            <a:off x="6861021" y="2655625"/>
            <a:ext cx="589297" cy="3412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 rot="7765426">
            <a:off x="4605121" y="3758336"/>
            <a:ext cx="589297" cy="3412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 rot="3022538">
            <a:off x="6760130" y="3902702"/>
            <a:ext cx="589297" cy="341250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8" name="Right Arrow 17"/>
          <p:cNvSpPr/>
          <p:nvPr/>
        </p:nvSpPr>
        <p:spPr bwMode="auto">
          <a:xfrm rot="5400000">
            <a:off x="5303845" y="5259351"/>
            <a:ext cx="589297" cy="341250"/>
          </a:xfrm>
          <a:prstGeom prst="rightArrow">
            <a:avLst>
              <a:gd name="adj1" fmla="val 52239"/>
              <a:gd name="adj2" fmla="val 50000"/>
            </a:avLst>
          </a:prstGeom>
          <a:solidFill>
            <a:schemeClr val="tx1"/>
          </a:solidFill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2041" y="5172364"/>
            <a:ext cx="16611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 smtClean="0"/>
              <a:t>copyrightliteracy.org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6453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</a:t>
            </a:r>
            <a:endParaRPr lang="en-US" dirty="0"/>
          </a:p>
        </p:txBody>
      </p:sp>
      <p:pic>
        <p:nvPicPr>
          <p:cNvPr id="3" name="Picture 2" descr="C:\Users\treimer\Desktop\logo_4-co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3140"/>
            <a:ext cx="2402296" cy="7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2" r="2398"/>
          <a:stretch/>
        </p:blipFill>
        <p:spPr>
          <a:xfrm>
            <a:off x="604911" y="2042746"/>
            <a:ext cx="3362179" cy="3695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ontent Placeholder 4"/>
          <p:cNvSpPr txBox="1">
            <a:spLocks/>
          </p:cNvSpPr>
          <p:nvPr/>
        </p:nvSpPr>
        <p:spPr>
          <a:xfrm>
            <a:off x="4332850" y="1746153"/>
            <a:ext cx="4586068" cy="4640580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-18288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Many funder policies:</a:t>
            </a:r>
          </a:p>
          <a:p>
            <a:pPr lvl="1"/>
            <a:r>
              <a:rPr lang="en-GB" dirty="0" smtClean="0"/>
              <a:t>Different compliance requirements</a:t>
            </a:r>
          </a:p>
          <a:p>
            <a:pPr lvl="1"/>
            <a:r>
              <a:rPr lang="en-GB" dirty="0" smtClean="0"/>
              <a:t>Differently funded (or not)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 smtClean="0"/>
              <a:t>Many different publisher policies</a:t>
            </a:r>
          </a:p>
          <a:p>
            <a:pPr lvl="1"/>
            <a:r>
              <a:rPr lang="en-GB" dirty="0" smtClean="0"/>
              <a:t>Some publishers have different policies depending on who funds the researcher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HEFCE policy in particular, differs substantially from other policies and applies to all UK academics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Many publisher policies are not in line with HEFCE policy</a:t>
            </a:r>
          </a:p>
          <a:p>
            <a:pPr>
              <a:buFont typeface="Arial" pitchFamily="34" charset="0"/>
              <a:buChar char="•"/>
            </a:pPr>
            <a:r>
              <a:rPr lang="en-GB" dirty="0" smtClean="0"/>
              <a:t>Difficult to know what to do to comply both with Funder and HEFCE policies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413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393" y="1113935"/>
            <a:ext cx="1135963" cy="14728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059" y="3505590"/>
            <a:ext cx="637594" cy="631116"/>
          </a:xfrm>
          <a:prstGeom prst="rect">
            <a:avLst/>
          </a:prstGeom>
        </p:spPr>
      </p:pic>
      <p:pic>
        <p:nvPicPr>
          <p:cNvPr id="1026" name="Picture 2" descr="http://www.ref.ac.uk/media/ref,2021/images/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494" y="5111314"/>
            <a:ext cx="2089759" cy="400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12" y="2678224"/>
            <a:ext cx="846306" cy="846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taylor and francis log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5" y="3677803"/>
            <a:ext cx="1437834" cy="471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hefce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8458" y="3698118"/>
            <a:ext cx="1556245" cy="51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springer nature logo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28" y="4095239"/>
            <a:ext cx="1580592" cy="693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184" y="1459237"/>
            <a:ext cx="766277" cy="20366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0957" y="1475446"/>
            <a:ext cx="770285" cy="2036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366" y="4843545"/>
            <a:ext cx="1311305" cy="124574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3528" y="4694070"/>
            <a:ext cx="156043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Commercial Publishers</a:t>
            </a:r>
            <a:endParaRPr lang="en-GB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651450" y="2818637"/>
            <a:ext cx="206543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UK Government</a:t>
            </a:r>
            <a:endParaRPr lang="en-GB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250644" y="4499676"/>
            <a:ext cx="20163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Funding bodies</a:t>
            </a:r>
            <a:endParaRPr lang="en-GB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3791711" y="6341751"/>
            <a:ext cx="15766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Universities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295832" y="5810060"/>
            <a:ext cx="249871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Research Excellence</a:t>
            </a:r>
            <a:endParaRPr lang="en-GB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6250644" y="3414834"/>
            <a:ext cx="2986722" cy="859993"/>
            <a:chOff x="5949460" y="3614109"/>
            <a:chExt cx="2986722" cy="859993"/>
          </a:xfrm>
        </p:grpSpPr>
        <p:sp>
          <p:nvSpPr>
            <p:cNvPr id="9" name="Rectangle 8"/>
            <p:cNvSpPr/>
            <p:nvPr/>
          </p:nvSpPr>
          <p:spPr bwMode="auto">
            <a:xfrm>
              <a:off x="5949460" y="3614109"/>
              <a:ext cx="2986722" cy="8599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1" fontAlgn="b" latinLnBrk="0" hangingPunct="1">
                <a:lnSpc>
                  <a:spcPct val="100000"/>
                </a:lnSpc>
                <a:spcBef>
                  <a:spcPct val="3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endParaRPr>
            </a:p>
          </p:txBody>
        </p:sp>
        <p:pic>
          <p:nvPicPr>
            <p:cNvPr id="1028" name="Picture 4" descr="UKRI Interim logo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82464" y="3809398"/>
              <a:ext cx="2020088" cy="506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Title 1"/>
          <p:cNvSpPr txBox="1">
            <a:spLocks/>
          </p:cNvSpPr>
          <p:nvPr/>
        </p:nvSpPr>
        <p:spPr bwMode="auto">
          <a:xfrm>
            <a:off x="1093967" y="574316"/>
            <a:ext cx="19761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 smtClean="0"/>
              <a:t>Private</a:t>
            </a:r>
            <a:endParaRPr lang="en-GB" kern="0" dirty="0"/>
          </a:p>
        </p:txBody>
      </p:sp>
      <p:sp>
        <p:nvSpPr>
          <p:cNvPr id="25" name="Title 1"/>
          <p:cNvSpPr txBox="1">
            <a:spLocks/>
          </p:cNvSpPr>
          <p:nvPr/>
        </p:nvSpPr>
        <p:spPr bwMode="auto">
          <a:xfrm>
            <a:off x="5813006" y="569444"/>
            <a:ext cx="19761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r>
              <a:rPr lang="en-GB" kern="0" dirty="0" smtClean="0"/>
              <a:t>Public</a:t>
            </a:r>
            <a:endParaRPr lang="en-GB" kern="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087" y="4833278"/>
            <a:ext cx="1279214" cy="1279214"/>
          </a:xfrm>
          <a:prstGeom prst="rect">
            <a:avLst/>
          </a:prstGeom>
        </p:spPr>
      </p:pic>
      <p:pic>
        <p:nvPicPr>
          <p:cNvPr id="1040" name="Picture 16" descr="Publishers Association logo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01" y="1531483"/>
            <a:ext cx="1625214" cy="382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STM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57" y="2158454"/>
            <a:ext cx="1976188" cy="3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 bwMode="auto">
          <a:xfrm>
            <a:off x="4401922" y="790909"/>
            <a:ext cx="26947" cy="4042369"/>
          </a:xfrm>
          <a:prstGeom prst="line">
            <a:avLst/>
          </a:prstGeom>
          <a:noFill/>
          <a:ln>
            <a:solidFill>
              <a:schemeClr val="tx1"/>
            </a:solidFill>
            <a:prstDash val="dash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3612460" y="3631919"/>
            <a:ext cx="171291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/>
              <a:t>Researchers</a:t>
            </a:r>
            <a:endParaRPr lang="en-GB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015" y="1460605"/>
            <a:ext cx="1251391" cy="20247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09" y="3534072"/>
            <a:ext cx="637528" cy="63752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446" y="1334223"/>
            <a:ext cx="1251391" cy="202472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 rot="20492452">
            <a:off x="2668722" y="1518071"/>
            <a:ext cx="5934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Policy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 rot="20492452">
            <a:off x="5738549" y="1376365"/>
            <a:ext cx="593432" cy="2769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Policy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259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8" grpId="0" animBg="1"/>
      <p:bldP spid="20" grpId="0" animBg="1"/>
      <p:bldP spid="21" grpId="0" animBg="1"/>
      <p:bldP spid="24" grpId="0"/>
      <p:bldP spid="25" grpId="0"/>
      <p:bldP spid="13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options</a:t>
            </a:r>
            <a:endParaRPr lang="en-US" dirty="0"/>
          </a:p>
        </p:txBody>
      </p:sp>
      <p:pic>
        <p:nvPicPr>
          <p:cNvPr id="4" name="Content Placeholder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11945" y="1477109"/>
            <a:ext cx="7924800" cy="4653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Oval 5"/>
          <p:cNvSpPr/>
          <p:nvPr/>
        </p:nvSpPr>
        <p:spPr>
          <a:xfrm>
            <a:off x="4574345" y="2518117"/>
            <a:ext cx="1519311" cy="3038621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:\Users\treimer\Desktop\logo_4-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3140"/>
            <a:ext cx="2402296" cy="7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25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UK-SCL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8704"/>
            <a:ext cx="8180364" cy="5457092"/>
          </a:xfrm>
        </p:spPr>
        <p:txBody>
          <a:bodyPr>
            <a:normAutofit/>
          </a:bodyPr>
          <a:lstStyle/>
          <a:p>
            <a:pPr fontAlgn="base"/>
            <a:r>
              <a:rPr lang="en-US" sz="2800" b="0" dirty="0" smtClean="0"/>
              <a:t>Make </a:t>
            </a:r>
            <a:r>
              <a:rPr lang="en-US" sz="2800" b="0" dirty="0" smtClean="0">
                <a:hlinkClick r:id="rId2"/>
              </a:rPr>
              <a:t>accepted manuscripts</a:t>
            </a:r>
            <a:r>
              <a:rPr lang="en-US" sz="2800" b="0" dirty="0" smtClean="0"/>
              <a:t> of scholarly articles of its staff available online</a:t>
            </a:r>
          </a:p>
          <a:p>
            <a:pPr lvl="1" fontAlgn="base"/>
            <a:r>
              <a:rPr lang="en-US" sz="2400" dirty="0" smtClean="0"/>
              <a:t>on or shortly after the date of first publication, be it online or in any other medium</a:t>
            </a:r>
          </a:p>
          <a:p>
            <a:pPr lvl="1" fontAlgn="base"/>
            <a:r>
              <a:rPr lang="en-US" sz="2400" dirty="0" smtClean="0"/>
              <a:t>with a Creative Commons </a:t>
            </a:r>
            <a:r>
              <a:rPr lang="en-US" sz="2400" dirty="0" err="1" smtClean="0"/>
              <a:t>licence</a:t>
            </a:r>
            <a:r>
              <a:rPr lang="en-US" sz="2400" dirty="0" smtClean="0"/>
              <a:t> that allows non-commercial reuse as long as the authors are fully credited (CC BY NC 4.0)</a:t>
            </a:r>
          </a:p>
          <a:p>
            <a:pPr fontAlgn="base"/>
            <a:r>
              <a:rPr lang="en-US" sz="2800" b="0" dirty="0" smtClean="0"/>
              <a:t>Allow </a:t>
            </a:r>
            <a:r>
              <a:rPr lang="en-US" sz="2800" b="0" dirty="0"/>
              <a:t>authors and publishers to request a temporary waiver for applying this right for up to 12 months for AHSS and 6 months for STEM (aligned to REF panels</a:t>
            </a:r>
            <a:r>
              <a:rPr lang="en-US" sz="2800" b="0" dirty="0" smtClean="0"/>
              <a:t>).</a:t>
            </a:r>
            <a:endParaRPr lang="en-US" sz="2800" b="0" dirty="0"/>
          </a:p>
        </p:txBody>
      </p:sp>
    </p:spTree>
    <p:extLst>
      <p:ext uri="{BB962C8B-B14F-4D97-AF65-F5344CB8AC3E}">
        <p14:creationId xmlns:p14="http://schemas.microsoft.com/office/powerpoint/2010/main" val="387826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UK-SCL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358704"/>
            <a:ext cx="8180364" cy="5457092"/>
          </a:xfrm>
        </p:spPr>
        <p:txBody>
          <a:bodyPr>
            <a:normAutofit/>
          </a:bodyPr>
          <a:lstStyle/>
          <a:p>
            <a:pPr fontAlgn="base"/>
            <a:r>
              <a:rPr lang="en-US" sz="2800" dirty="0"/>
              <a:t>Where a paper is co-authored with external co-authors, the institution will:</a:t>
            </a:r>
          </a:p>
          <a:p>
            <a:pPr lvl="1" fontAlgn="base"/>
            <a:r>
              <a:rPr lang="en-US" sz="2400" dirty="0"/>
              <a:t>Automatically sub-license this right to all co-authors credited on the paper and to their host institutions.</a:t>
            </a:r>
          </a:p>
          <a:p>
            <a:pPr lvl="1" fontAlgn="base"/>
            <a:r>
              <a:rPr lang="en-US" sz="2400" dirty="0"/>
              <a:t>Not apply the </a:t>
            </a:r>
            <a:r>
              <a:rPr lang="en-US" sz="2400" dirty="0" err="1"/>
              <a:t>licence</a:t>
            </a:r>
            <a:r>
              <a:rPr lang="en-US" sz="2400" dirty="0"/>
              <a:t> if a co-author (who is not based at an institution with a UK-SCL-based model policy) objects.</a:t>
            </a:r>
          </a:p>
          <a:p>
            <a:pPr lvl="1" fontAlgn="base"/>
            <a:r>
              <a:rPr lang="en-US" sz="2400" dirty="0" err="1"/>
              <a:t>Honour</a:t>
            </a:r>
            <a:r>
              <a:rPr lang="en-US" sz="2400" dirty="0"/>
              <a:t> waiver requests granted by other institutions which have adopted the UK-SCL model policy.</a:t>
            </a:r>
          </a:p>
          <a:p>
            <a:pPr fontAlgn="base"/>
            <a:r>
              <a:rPr lang="en-US" sz="2800" dirty="0"/>
              <a:t>Where an output is available immediately on publication with a CC-BY </a:t>
            </a:r>
            <a:r>
              <a:rPr lang="en-US" sz="2800" dirty="0" err="1"/>
              <a:t>licence</a:t>
            </a:r>
            <a:r>
              <a:rPr lang="en-US" sz="2800" dirty="0"/>
              <a:t>, the accepted manuscript will remain on closed deposit.</a:t>
            </a:r>
          </a:p>
        </p:txBody>
      </p:sp>
    </p:spTree>
    <p:extLst>
      <p:ext uri="{BB962C8B-B14F-4D97-AF65-F5344CB8AC3E}">
        <p14:creationId xmlns:p14="http://schemas.microsoft.com/office/powerpoint/2010/main" val="206389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70" y="1939690"/>
            <a:ext cx="8613460" cy="3614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C:\Users\treimer\Desktop\logo_4-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3140"/>
            <a:ext cx="2402296" cy="7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08569" y="6156346"/>
            <a:ext cx="2111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http://</a:t>
            </a:r>
            <a:r>
              <a:rPr lang="en-US" dirty="0" err="1">
                <a:latin typeface="Open Sans" charset="0"/>
                <a:ea typeface="Open Sans" charset="0"/>
                <a:cs typeface="Open Sans" charset="0"/>
              </a:rPr>
              <a:t>ukscl.ac.uk</a:t>
            </a:r>
            <a:r>
              <a:rPr lang="en-US" dirty="0">
                <a:latin typeface="Open Sans" charset="0"/>
                <a:ea typeface="Open Sans" charset="0"/>
                <a:cs typeface="Open Sans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141845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charset="0"/>
              <a:buChar char="•"/>
            </a:pPr>
            <a:r>
              <a:rPr lang="en-US" dirty="0" smtClean="0">
                <a:hlinkClick r:id="rId2"/>
              </a:rPr>
              <a:t>Website </a:t>
            </a:r>
            <a:r>
              <a:rPr lang="en-US" dirty="0" smtClean="0"/>
              <a:t>launched October 2017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A number of Russell Group institutions are ready to implement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/>
              <a:t>Academic consultation underway within institutions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Understanding sources of resistance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Addressing misconceptions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Continued dialogue with publisher groups</a:t>
            </a:r>
          </a:p>
          <a:p>
            <a:pPr marL="342900" indent="-342900">
              <a:buFont typeface="Arial" charset="0"/>
              <a:buChar char="•"/>
            </a:pPr>
            <a:r>
              <a:rPr lang="en-US" dirty="0" smtClean="0"/>
              <a:t>Technical/Procedural aspects still under development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Waiver now available at a publisher level – maximum 12 months</a:t>
            </a:r>
          </a:p>
          <a:p>
            <a:pPr marL="800100" lvl="1" indent="-342900">
              <a:buFont typeface="Arial" charset="0"/>
              <a:buChar char="•"/>
            </a:pPr>
            <a:r>
              <a:rPr lang="en-US" dirty="0" smtClean="0"/>
              <a:t>Different options for co-authored papers</a:t>
            </a:r>
          </a:p>
          <a:p>
            <a:endParaRPr lang="en-US" dirty="0"/>
          </a:p>
        </p:txBody>
      </p:sp>
      <p:pic>
        <p:nvPicPr>
          <p:cNvPr id="4" name="Picture 3" descr="C:\Users\treimer\Desktop\logo_4-co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763140"/>
            <a:ext cx="2402296" cy="761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557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ent Theme">
  <a:themeElements>
    <a:clrScheme name="bulletsandcolours 1">
      <a:dk1>
        <a:srgbClr val="000000"/>
      </a:dk1>
      <a:lt1>
        <a:srgbClr val="FFFFFF"/>
      </a:lt1>
      <a:dk2>
        <a:srgbClr val="003882"/>
      </a:dk2>
      <a:lt2>
        <a:srgbClr val="808080"/>
      </a:lt2>
      <a:accent1>
        <a:srgbClr val="008AC4"/>
      </a:accent1>
      <a:accent2>
        <a:srgbClr val="A8034F"/>
      </a:accent2>
      <a:accent3>
        <a:srgbClr val="FFFFFF"/>
      </a:accent3>
      <a:accent4>
        <a:srgbClr val="000000"/>
      </a:accent4>
      <a:accent5>
        <a:srgbClr val="AAC4DE"/>
      </a:accent5>
      <a:accent6>
        <a:srgbClr val="980247"/>
      </a:accent6>
      <a:hlink>
        <a:srgbClr val="007A5E"/>
      </a:hlink>
      <a:folHlink>
        <a:srgbClr val="DE5433"/>
      </a:folHlink>
    </a:clrScheme>
    <a:fontScheme name="bulletsandcolours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xmlns="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" latinLnBrk="0" hangingPunct="1">
          <a:lnSpc>
            <a:spcPct val="100000"/>
          </a:lnSpc>
          <a:spcBef>
            <a:spcPct val="3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ulletsandcolours 1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A8034F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980247"/>
        </a:accent6>
        <a:hlink>
          <a:srgbClr val="007A5E"/>
        </a:hlink>
        <a:folHlink>
          <a:srgbClr val="DE54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3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FFFFF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4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8AC4"/>
        </a:accent1>
        <a:accent2>
          <a:srgbClr val="B8CCDE"/>
        </a:accent2>
        <a:accent3>
          <a:srgbClr val="FBFBF9"/>
        </a:accent3>
        <a:accent4>
          <a:srgbClr val="000000"/>
        </a:accent4>
        <a:accent5>
          <a:srgbClr val="AAC4DE"/>
        </a:accent5>
        <a:accent6>
          <a:srgbClr val="A6B9C9"/>
        </a:accent6>
        <a:hlink>
          <a:srgbClr val="00789C"/>
        </a:hlink>
        <a:folHlink>
          <a:srgbClr val="82B8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5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FFFFF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6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B4035C"/>
        </a:accent1>
        <a:accent2>
          <a:srgbClr val="E29A74"/>
        </a:accent2>
        <a:accent3>
          <a:srgbClr val="FBFBF9"/>
        </a:accent3>
        <a:accent4>
          <a:srgbClr val="000000"/>
        </a:accent4>
        <a:accent5>
          <a:srgbClr val="D6AAB5"/>
        </a:accent5>
        <a:accent6>
          <a:srgbClr val="CD8B68"/>
        </a:accent6>
        <a:hlink>
          <a:srgbClr val="80293D"/>
        </a:hlink>
        <a:folHlink>
          <a:srgbClr val="D1242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7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FFFFF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8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FFFFF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9">
        <a:dk1>
          <a:srgbClr val="000000"/>
        </a:dk1>
        <a:lt1>
          <a:srgbClr val="FFFFFF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FFFFF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0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664A78"/>
        </a:accent1>
        <a:accent2>
          <a:srgbClr val="A891B0"/>
        </a:accent2>
        <a:accent3>
          <a:srgbClr val="FBFBF9"/>
        </a:accent3>
        <a:accent4>
          <a:srgbClr val="000000"/>
        </a:accent4>
        <a:accent5>
          <a:srgbClr val="B8B1BE"/>
        </a:accent5>
        <a:accent6>
          <a:srgbClr val="98839F"/>
        </a:accent6>
        <a:hlink>
          <a:srgbClr val="C985A3"/>
        </a:hlink>
        <a:folHlink>
          <a:srgbClr val="DEADB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1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007A5E"/>
        </a:accent1>
        <a:accent2>
          <a:srgbClr val="A8B50A"/>
        </a:accent2>
        <a:accent3>
          <a:srgbClr val="FBFBF9"/>
        </a:accent3>
        <a:accent4>
          <a:srgbClr val="000000"/>
        </a:accent4>
        <a:accent5>
          <a:srgbClr val="AABEB6"/>
        </a:accent5>
        <a:accent6>
          <a:srgbClr val="98A408"/>
        </a:accent6>
        <a:hlink>
          <a:srgbClr val="75A38C"/>
        </a:hlink>
        <a:folHlink>
          <a:srgbClr val="D6DE6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lletsandcolours 12">
        <a:dk1>
          <a:srgbClr val="000000"/>
        </a:dk1>
        <a:lt1>
          <a:srgbClr val="F9F8F5"/>
        </a:lt1>
        <a:dk2>
          <a:srgbClr val="003882"/>
        </a:dk2>
        <a:lt2>
          <a:srgbClr val="808080"/>
        </a:lt2>
        <a:accent1>
          <a:srgbClr val="DE5433"/>
        </a:accent1>
        <a:accent2>
          <a:srgbClr val="E87D0D"/>
        </a:accent2>
        <a:accent3>
          <a:srgbClr val="FBFBF9"/>
        </a:accent3>
        <a:accent4>
          <a:srgbClr val="000000"/>
        </a:accent4>
        <a:accent5>
          <a:srgbClr val="ECB3AD"/>
        </a:accent5>
        <a:accent6>
          <a:srgbClr val="D2710B"/>
        </a:accent6>
        <a:hlink>
          <a:srgbClr val="FA8A75"/>
        </a:hlink>
        <a:folHlink>
          <a:srgbClr val="EDBD3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Kent Theme" id="{3C81EE83-A6CC-4793-8209-71D49875E61B}" vid="{E6753A58-81DC-488B-8212-804D7CA8EC4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Kent Theme</Template>
  <TotalTime>146</TotalTime>
  <Words>289</Words>
  <Application>Microsoft Office PowerPoint</Application>
  <PresentationFormat>On-screen Show (4:3)</PresentationFormat>
  <Paragraphs>50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Schoolbook</vt:lpstr>
      <vt:lpstr>Charter Roman</vt:lpstr>
      <vt:lpstr>Open Sans</vt:lpstr>
      <vt:lpstr>Kent Theme</vt:lpstr>
      <vt:lpstr>Chris Morrison: Copyright, Software Licensing and IS Policy Manager</vt:lpstr>
      <vt:lpstr>Chris Morrison - Introduction</vt:lpstr>
      <vt:lpstr>the challenge</vt:lpstr>
      <vt:lpstr>PowerPoint Presentation</vt:lpstr>
      <vt:lpstr>The options</vt:lpstr>
      <vt:lpstr>The UK-SCL policy</vt:lpstr>
      <vt:lpstr>The UK-SCL policy</vt:lpstr>
      <vt:lpstr>implications</vt:lpstr>
      <vt:lpstr>Latest news</vt:lpstr>
    </vt:vector>
  </TitlesOfParts>
  <Company>University of Kent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UK Scholarly communications licence</dc:title>
  <dc:creator>Chris Morrison</dc:creator>
  <cp:lastModifiedBy>Chris Morrison</cp:lastModifiedBy>
  <cp:revision>27</cp:revision>
  <dcterms:created xsi:type="dcterms:W3CDTF">2018-03-08T08:30:53Z</dcterms:created>
  <dcterms:modified xsi:type="dcterms:W3CDTF">2018-03-12T13:18:53Z</dcterms:modified>
</cp:coreProperties>
</file>