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2"/>
  </p:notesMasterIdLst>
  <p:sldIdLst>
    <p:sldId id="256" r:id="rId2"/>
    <p:sldId id="257" r:id="rId3"/>
    <p:sldId id="266" r:id="rId4"/>
    <p:sldId id="259" r:id="rId5"/>
    <p:sldId id="260" r:id="rId6"/>
    <p:sldId id="261" r:id="rId7"/>
    <p:sldId id="264" r:id="rId8"/>
    <p:sldId id="265" r:id="rId9"/>
    <p:sldId id="262" r:id="rId10"/>
    <p:sldId id="263"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92" autoAdjust="0"/>
    <p:restoredTop sz="58918" autoAdjust="0"/>
  </p:normalViewPr>
  <p:slideViewPr>
    <p:cSldViewPr>
      <p:cViewPr varScale="1">
        <p:scale>
          <a:sx n="64" d="100"/>
          <a:sy n="64" d="100"/>
        </p:scale>
        <p:origin x="1092"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140971-8DB3-41F8-8645-A726B13FE6A6}" type="datetimeFigureOut">
              <a:rPr lang="en-GB" smtClean="0"/>
              <a:t>20/09/2016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28EFA-FB62-44A7-949E-CC52EAB1B9F2}" type="slidenum">
              <a:rPr lang="en-GB" smtClean="0"/>
              <a:t>‹#›</a:t>
            </a:fld>
            <a:endParaRPr lang="en-GB"/>
          </a:p>
        </p:txBody>
      </p:sp>
    </p:spTree>
    <p:extLst>
      <p:ext uri="{BB962C8B-B14F-4D97-AF65-F5344CB8AC3E}">
        <p14:creationId xmlns:p14="http://schemas.microsoft.com/office/powerpoint/2010/main" val="968926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Special Collections and Archives at the University of Kent is made up of a unique selection of locally, nationally and internationally significant collections.</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Our British Cartoon Archive</a:t>
            </a:r>
            <a:r>
              <a:rPr lang="en-GB" sz="1200" kern="1200" dirty="0" smtClean="0">
                <a:solidFill>
                  <a:schemeClr val="tx1"/>
                </a:solidFill>
                <a:effectLst/>
                <a:latin typeface="+mn-lt"/>
                <a:ea typeface="+mn-ea"/>
                <a:cs typeface="+mn-cs"/>
              </a:rPr>
              <a:t> is a national collection, predominantly made up of socio-political cartoons from the late 19</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century through to present day. It contains over 140,000 pieces of original artwork, as well as books, periodicals and personal items from cartoonists. The Archive is widely used by the media, as well as international researchers, authors, teachers, and students.</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The British Stand-Up Comedy Archive</a:t>
            </a:r>
            <a:r>
              <a:rPr lang="en-GB" sz="1200" kern="1200" dirty="0" smtClean="0">
                <a:solidFill>
                  <a:schemeClr val="tx1"/>
                </a:solidFill>
                <a:effectLst/>
                <a:latin typeface="+mn-lt"/>
                <a:ea typeface="+mn-ea"/>
                <a:cs typeface="+mn-cs"/>
              </a:rPr>
              <a:t> was established at the University of Kent just two years ago to celebrate, preserve, and provide access to the archives and records of British stand-up comedy and comedians.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The University of Kent Archive</a:t>
            </a:r>
            <a:r>
              <a:rPr lang="en-GB" sz="1200" kern="1200" dirty="0" smtClean="0">
                <a:solidFill>
                  <a:schemeClr val="tx1"/>
                </a:solidFill>
                <a:effectLst/>
                <a:latin typeface="+mn-lt"/>
                <a:ea typeface="+mn-ea"/>
                <a:cs typeface="+mn-cs"/>
              </a:rPr>
              <a:t> does what it says on the tin. It was established to preserve material that relates to the historical and cultural development of the university, and highlights the environment, governance and vision throughout the university’s existence, as an institutional and community identity.</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Special Collections contains a variety of subjects and is largely book based.  </a:t>
            </a:r>
            <a:r>
              <a:rPr lang="en-GB" sz="1200" kern="1200" dirty="0" smtClean="0">
                <a:solidFill>
                  <a:schemeClr val="tx1"/>
                </a:solidFill>
                <a:effectLst/>
                <a:latin typeface="+mn-lt"/>
                <a:ea typeface="+mn-ea"/>
                <a:cs typeface="+mn-cs"/>
              </a:rPr>
              <a:t>If what you want ranges from windmills to Victorian melodrama, then these collections are for you.  The largest collections cover nineteenth and twentieth century theatre and the history of science, and span the 17</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century to modern day.  Special Collections &amp; archives also have a close working relationship with </a:t>
            </a:r>
            <a:r>
              <a:rPr lang="en-GB" sz="1200" b="1" kern="1200" dirty="0" smtClean="0">
                <a:solidFill>
                  <a:schemeClr val="tx1"/>
                </a:solidFill>
                <a:effectLst/>
                <a:latin typeface="+mn-lt"/>
                <a:ea typeface="+mn-ea"/>
                <a:cs typeface="+mn-cs"/>
              </a:rPr>
              <a:t>Canterbury Cathedral</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Library</a:t>
            </a:r>
            <a:r>
              <a:rPr lang="en-GB" sz="1200" kern="1200" dirty="0" smtClean="0">
                <a:solidFill>
                  <a:schemeClr val="tx1"/>
                </a:solidFill>
                <a:effectLst/>
                <a:latin typeface="+mn-lt"/>
                <a:ea typeface="+mn-ea"/>
                <a:cs typeface="+mn-cs"/>
              </a:rPr>
              <a:t>, which dates back to the 15th century, and whose collections are included in the university library catalogue.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728EFA-FB62-44A7-949E-CC52EAB1B9F2}" type="slidenum">
              <a:rPr lang="en-GB" smtClean="0"/>
              <a:t>2</a:t>
            </a:fld>
            <a:endParaRPr lang="en-GB"/>
          </a:p>
        </p:txBody>
      </p:sp>
    </p:spTree>
    <p:extLst>
      <p:ext uri="{BB962C8B-B14F-4D97-AF65-F5344CB8AC3E}">
        <p14:creationId xmlns:p14="http://schemas.microsoft.com/office/powerpoint/2010/main" val="3547418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2013 University of Kent transitioned to RDA from AACR2 across its entire lending collection.  Although elements of RDA were introduced to our rare book bib records, such as content, media and carrier fields, as well as the move from the 260 to the 264, they were not fully integrated.</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Adapting our existing records and ongoing cataloguing of our standard stock has been straightforward, but implementing this to our rare book cataloguing has been an uphill struggle.  The main reason for this is that no real decision has been made in the wider library community about how to move forward with RDA &amp; DCRM(b).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deliberated for some time as to whether we should create a policy to provide a clear outline of how we would undertake this at Kent, all the while holding off, in the hope that a final decision would be made that would have a wider community impact.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728EFA-FB62-44A7-949E-CC52EAB1B9F2}" type="slidenum">
              <a:rPr lang="en-GB" smtClean="0"/>
              <a:t>3</a:t>
            </a:fld>
            <a:endParaRPr lang="en-GB"/>
          </a:p>
        </p:txBody>
      </p:sp>
    </p:spTree>
    <p:extLst>
      <p:ext uri="{BB962C8B-B14F-4D97-AF65-F5344CB8AC3E}">
        <p14:creationId xmlns:p14="http://schemas.microsoft.com/office/powerpoint/2010/main" val="2383433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However, a collaborative project between the University of Kent and Rochester Cathedral was on the horizon, requiring an immediate decision.</a:t>
            </a:r>
            <a:endParaRPr lang="en-US"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early 2013 the Heritage Lottery Fund awarded the Cathedral a grant of £3.55 million to make its “hidden collections” more accessible to the public and researchers and to refurbish the library.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Rochester Cathedral has a library of around seven thousand printed volumes, which includes roughly two hundred pre-1701 and 2,000 volumes 1701-1901. It has never been catalogued to currently recognised standards.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With part of the deliverables of the project being to create and add catalogue records for over 2000 pre 1901 books using standards MARC21 and RDA, we felt the urgency of such a decision bearing down on us.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728EFA-FB62-44A7-949E-CC52EAB1B9F2}" type="slidenum">
              <a:rPr lang="en-GB" smtClean="0"/>
              <a:t>4</a:t>
            </a:fld>
            <a:endParaRPr lang="en-GB"/>
          </a:p>
        </p:txBody>
      </p:sp>
    </p:spTree>
    <p:extLst>
      <p:ext uri="{BB962C8B-B14F-4D97-AF65-F5344CB8AC3E}">
        <p14:creationId xmlns:p14="http://schemas.microsoft.com/office/powerpoint/2010/main" val="1958936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 formed a working group of participants from across the metadata and special collections and archives teams.  We felt this collaborative approach with colleagues was complimentary to this undertaking due to the range of specialisms being brought to the table.</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group consisted of a Senior Library Assistant from Special Collections, who brought with her knowledge of our own collections and broader rare book knowledge; the Senior Library Assistant from Metadata, who contributed cataloguing advice; and Josie and I, who specialise in cataloguing the rare and special book collections here at Kent. Josie is currently a Rochester Cathedral project cataloguer. Finally, the Canterbury Cathedral Librarian lent us her expert knowledge of ecclesiastical collections.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Our discussions initially centred on the impact of RDA across all collections, including affiliated cathedral libraries, and how this would affect the standard of cataloguing required for these, whilst keeping in mind our recent move to the Resource Discovery System Primo, and how this would affect our global discoverability.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728EFA-FB62-44A7-949E-CC52EAB1B9F2}" type="slidenum">
              <a:rPr lang="en-GB" smtClean="0"/>
              <a:t>5</a:t>
            </a:fld>
            <a:endParaRPr lang="en-GB"/>
          </a:p>
        </p:txBody>
      </p:sp>
    </p:spTree>
    <p:extLst>
      <p:ext uri="{BB962C8B-B14F-4D97-AF65-F5344CB8AC3E}">
        <p14:creationId xmlns:p14="http://schemas.microsoft.com/office/powerpoint/2010/main" val="1006238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University of Kent has had a new lease of life within its archives, from the inception of our new collections, to our brand new storage and reading room facilities. But discoverability isn’t just about a physical presence; part of enabling discoverability of our collections involves the effective use of RDA. This would also unify the data across our lending and rare book collections for our users.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After much discussion between all those involved, we decided to divide all valid MARC21 values, from the leader, right up to tag field 994, into thirds, sharing bite size chunks of an entire bibliographic record between the three cataloguers. We began to build the ultimate bibliographic record template to cover every eventuality.  Every field was studied, dissected and investigated.  This helped us to decide whether the field would be necessary, how we could use it to support a hybrid standard, and how to implement this at a practical level so that it would be beneficial to users searching through our specialist material.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results of this were three </a:t>
            </a:r>
            <a:r>
              <a:rPr lang="en-GB" sz="1200" u="sng" kern="1200" dirty="0" smtClean="0">
                <a:solidFill>
                  <a:schemeClr val="tx1"/>
                </a:solidFill>
                <a:effectLst/>
                <a:latin typeface="+mn-lt"/>
                <a:ea typeface="+mn-ea"/>
                <a:cs typeface="+mn-cs"/>
              </a:rPr>
              <a:t>separate</a:t>
            </a:r>
            <a:r>
              <a:rPr lang="en-GB" sz="1200" kern="1200" dirty="0" smtClean="0">
                <a:solidFill>
                  <a:schemeClr val="tx1"/>
                </a:solidFill>
                <a:effectLst/>
                <a:latin typeface="+mn-lt"/>
                <a:ea typeface="+mn-ea"/>
                <a:cs typeface="+mn-cs"/>
              </a:rPr>
              <a:t> sets of guidelines for each respective area written by each of us.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0728EFA-FB62-44A7-949E-CC52EAB1B9F2}" type="slidenum">
              <a:rPr lang="en-GB" smtClean="0"/>
              <a:t>6</a:t>
            </a:fld>
            <a:endParaRPr lang="en-GB"/>
          </a:p>
        </p:txBody>
      </p:sp>
    </p:spTree>
    <p:extLst>
      <p:ext uri="{BB962C8B-B14F-4D97-AF65-F5344CB8AC3E}">
        <p14:creationId xmlns:p14="http://schemas.microsoft.com/office/powerpoint/2010/main" val="2728836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 regrouped with the original task force to present this work, inviting the manager for the Rochester Cathedral Cataloguing Project.  We also capitalised on our long established relationship with Canterbury Cathedral, inviting their librarian to join us.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had faith in our own work, but we asked the group for brutal honesty in order to establish if our guidelines were feasible, particularly bearing in mind the timescale of the Rochester Cathedral project.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feedback was very positive, and with some minor adaptations, the three sets of guidelines were edited into one staff user manual.  This was expanded to include appendices and glossaries to improve understanding of rare book terminology and to support future staff training.</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From our initial discussions, through to the last day of editing and printing our guidelines, we spent around three months on the whole process, which was undertaken around all other business. </a:t>
            </a:r>
            <a:endParaRPr lang="en-US" dirty="0"/>
          </a:p>
        </p:txBody>
      </p:sp>
      <p:sp>
        <p:nvSpPr>
          <p:cNvPr id="4" name="Slide Number Placeholder 3"/>
          <p:cNvSpPr>
            <a:spLocks noGrp="1"/>
          </p:cNvSpPr>
          <p:nvPr>
            <p:ph type="sldNum" sz="quarter" idx="10"/>
          </p:nvPr>
        </p:nvSpPr>
        <p:spPr/>
        <p:txBody>
          <a:bodyPr/>
          <a:lstStyle/>
          <a:p>
            <a:fld id="{60728EFA-FB62-44A7-949E-CC52EAB1B9F2}" type="slidenum">
              <a:rPr lang="en-GB" smtClean="0"/>
              <a:t>7</a:t>
            </a:fld>
            <a:endParaRPr lang="en-GB"/>
          </a:p>
        </p:txBody>
      </p:sp>
    </p:spTree>
    <p:extLst>
      <p:ext uri="{BB962C8B-B14F-4D97-AF65-F5344CB8AC3E}">
        <p14:creationId xmlns:p14="http://schemas.microsoft.com/office/powerpoint/2010/main" val="2921978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 began to implement our decisions into our cataloguing of the David Lloyd George collection, which was partially catalogued some decades ago.  It felt like a good place to start because it lacked essential metadata as well as the detail required for rare book cataloguing.  We then ran comparisons between what had existed before and the improvements that had been made as a result of this process.  Some of the main benefits RDA has brought to this collection are:</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Replacing the 260 with the 264, which allows repetition with relevant indicators, has led to clearer labelling of specific elements of the book production process. Used in collaboration with Primo it has allowed our users to better identify the information they need, thus limiting unnecessary handling of the items.</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unlimited use of 700 fields, along with an almost limitless range of relator terms, is a huge benefit for rare book cataloguing.  We are able to freely express any relationship to the work from booksellers, printers and binders, to engravers, illustrators and cartographers.  A user searching for a specific engraver would not have benefited from previous practice as this would not have been included in the metadata.  </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extension of abbreviations as well as replacement of Latin terms such as ‘et al,’ may be contentious.  But, thinking in terms of the user experience, this change has been beneficial.  In an age of clear and instant information, this element of RDA allows straightforward communication of key facts.</a:t>
            </a:r>
            <a:endParaRPr lang="en-US"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Taking inspiration from RDA, we also made changes to how terms such as ‘polyglot’ were used at Kent.  Although we still use these terms, we now expand them to include to the specific languages and how these are structured within the text.  This is particularly useful when the 008 language field limits you to specifying only the term ‘multiple languages’ without further clarification.</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After implementing this standard to our collections we invited rare book cataloguers from Lambeth Palace Library to meet with us.  The aim of this was to share our work and benefit from their experience.  Their positive feedback about our improvements was extremely welcome.  It is great when, after a period of concentrated effort, the result is ratified.</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Suggestions they made have been added to our policy and are now being implemented across all collections, including the Cathedrals. </a:t>
            </a:r>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0728EFA-FB62-44A7-949E-CC52EAB1B9F2}" type="slidenum">
              <a:rPr lang="en-GB" smtClean="0"/>
              <a:t>8</a:t>
            </a:fld>
            <a:endParaRPr lang="en-GB"/>
          </a:p>
        </p:txBody>
      </p:sp>
    </p:spTree>
    <p:extLst>
      <p:ext uri="{BB962C8B-B14F-4D97-AF65-F5344CB8AC3E}">
        <p14:creationId xmlns:p14="http://schemas.microsoft.com/office/powerpoint/2010/main" val="4069242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Our vision is ambitious, but why not?</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want to continue to review and improve all metadata, and not rest on how we do things today.  We should always be thinking of tomorrow and how the metadata we create will benefit future library users and rare book cataloguers. For instance, we are already reviewing our recent work and are creating a series of wiki pages which allows improved access for staff training and support resources.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want to continue to build-upon all existing relationships with our partners. The next phase of the Rochester Cataloguing project will see us training volunteers at the Cathedral in basic cataloguing.  This is necessary as these volunteers will run the library without the support of an in-house librarian.  The end of the project will not signal the end of Kent’s relationship with the Cathedral, we will continue to support the volunteers in their work.</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Ultimately, we want to be a centre that’s known for good practice and excellence, a place from which we can reach out and offer support to other institutions, much like the support we have received from Canterbury Cathedral and Lambeth Palace.</a:t>
            </a:r>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0728EFA-FB62-44A7-949E-CC52EAB1B9F2}" type="slidenum">
              <a:rPr lang="en-GB" smtClean="0"/>
              <a:t>9</a:t>
            </a:fld>
            <a:endParaRPr lang="en-GB"/>
          </a:p>
        </p:txBody>
      </p:sp>
    </p:spTree>
    <p:extLst>
      <p:ext uri="{BB962C8B-B14F-4D97-AF65-F5344CB8AC3E}">
        <p14:creationId xmlns:p14="http://schemas.microsoft.com/office/powerpoint/2010/main" val="2756004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728EFA-FB62-44A7-949E-CC52EAB1B9F2}" type="slidenum">
              <a:rPr lang="en-GB" smtClean="0"/>
              <a:t>10</a:t>
            </a:fld>
            <a:endParaRPr lang="en-GB"/>
          </a:p>
        </p:txBody>
      </p:sp>
    </p:spTree>
    <p:extLst>
      <p:ext uri="{BB962C8B-B14F-4D97-AF65-F5344CB8AC3E}">
        <p14:creationId xmlns:p14="http://schemas.microsoft.com/office/powerpoint/2010/main" val="2087861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AE5B188-97FC-4B19-AB5A-200EBD772450}" type="datetimeFigureOut">
              <a:rPr lang="en-GB" smtClean="0"/>
              <a:t>20/09/2016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31BB9A-1CF9-4C8D-9EEE-4DD29BBD10DA}" type="slidenum">
              <a:rPr lang="en-GB" smtClean="0"/>
              <a:t>‹#›</a:t>
            </a:fld>
            <a:endParaRPr lang="en-GB"/>
          </a:p>
        </p:txBody>
      </p:sp>
    </p:spTree>
    <p:extLst>
      <p:ext uri="{BB962C8B-B14F-4D97-AF65-F5344CB8AC3E}">
        <p14:creationId xmlns:p14="http://schemas.microsoft.com/office/powerpoint/2010/main" val="468780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E5B188-97FC-4B19-AB5A-200EBD772450}" type="datetimeFigureOut">
              <a:rPr lang="en-GB" smtClean="0"/>
              <a:t>20/09/2016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31BB9A-1CF9-4C8D-9EEE-4DD29BBD10DA}" type="slidenum">
              <a:rPr lang="en-GB" smtClean="0"/>
              <a:t>‹#›</a:t>
            </a:fld>
            <a:endParaRPr lang="en-GB"/>
          </a:p>
        </p:txBody>
      </p:sp>
    </p:spTree>
    <p:extLst>
      <p:ext uri="{BB962C8B-B14F-4D97-AF65-F5344CB8AC3E}">
        <p14:creationId xmlns:p14="http://schemas.microsoft.com/office/powerpoint/2010/main" val="3368696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E5B188-97FC-4B19-AB5A-200EBD772450}" type="datetimeFigureOut">
              <a:rPr lang="en-GB" smtClean="0"/>
              <a:t>20/09/2016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31BB9A-1CF9-4C8D-9EEE-4DD29BBD10DA}" type="slidenum">
              <a:rPr lang="en-GB" smtClean="0"/>
              <a:t>‹#›</a:t>
            </a:fld>
            <a:endParaRPr lang="en-GB"/>
          </a:p>
        </p:txBody>
      </p:sp>
    </p:spTree>
    <p:extLst>
      <p:ext uri="{BB962C8B-B14F-4D97-AF65-F5344CB8AC3E}">
        <p14:creationId xmlns:p14="http://schemas.microsoft.com/office/powerpoint/2010/main" val="294002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E5B188-97FC-4B19-AB5A-200EBD772450}" type="datetimeFigureOut">
              <a:rPr lang="en-GB" smtClean="0"/>
              <a:t>20/09/2016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31BB9A-1CF9-4C8D-9EEE-4DD29BBD10DA}" type="slidenum">
              <a:rPr lang="en-GB" smtClean="0"/>
              <a:t>‹#›</a:t>
            </a:fld>
            <a:endParaRPr lang="en-GB"/>
          </a:p>
        </p:txBody>
      </p:sp>
    </p:spTree>
    <p:extLst>
      <p:ext uri="{BB962C8B-B14F-4D97-AF65-F5344CB8AC3E}">
        <p14:creationId xmlns:p14="http://schemas.microsoft.com/office/powerpoint/2010/main" val="580901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5B188-97FC-4B19-AB5A-200EBD772450}" type="datetimeFigureOut">
              <a:rPr lang="en-GB" smtClean="0"/>
              <a:t>20/09/2016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31BB9A-1CF9-4C8D-9EEE-4DD29BBD10DA}" type="slidenum">
              <a:rPr lang="en-GB" smtClean="0"/>
              <a:t>‹#›</a:t>
            </a:fld>
            <a:endParaRPr lang="en-GB"/>
          </a:p>
        </p:txBody>
      </p:sp>
    </p:spTree>
    <p:extLst>
      <p:ext uri="{BB962C8B-B14F-4D97-AF65-F5344CB8AC3E}">
        <p14:creationId xmlns:p14="http://schemas.microsoft.com/office/powerpoint/2010/main" val="205030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AE5B188-97FC-4B19-AB5A-200EBD772450}" type="datetimeFigureOut">
              <a:rPr lang="en-GB" smtClean="0"/>
              <a:t>20/09/2016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31BB9A-1CF9-4C8D-9EEE-4DD29BBD10DA}" type="slidenum">
              <a:rPr lang="en-GB" smtClean="0"/>
              <a:t>‹#›</a:t>
            </a:fld>
            <a:endParaRPr lang="en-GB"/>
          </a:p>
        </p:txBody>
      </p:sp>
    </p:spTree>
    <p:extLst>
      <p:ext uri="{BB962C8B-B14F-4D97-AF65-F5344CB8AC3E}">
        <p14:creationId xmlns:p14="http://schemas.microsoft.com/office/powerpoint/2010/main" val="2901200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AE5B188-97FC-4B19-AB5A-200EBD772450}" type="datetimeFigureOut">
              <a:rPr lang="en-GB" smtClean="0"/>
              <a:t>20/09/2016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131BB9A-1CF9-4C8D-9EEE-4DD29BBD10DA}" type="slidenum">
              <a:rPr lang="en-GB" smtClean="0"/>
              <a:t>‹#›</a:t>
            </a:fld>
            <a:endParaRPr lang="en-GB"/>
          </a:p>
        </p:txBody>
      </p:sp>
    </p:spTree>
    <p:extLst>
      <p:ext uri="{BB962C8B-B14F-4D97-AF65-F5344CB8AC3E}">
        <p14:creationId xmlns:p14="http://schemas.microsoft.com/office/powerpoint/2010/main" val="141431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AE5B188-97FC-4B19-AB5A-200EBD772450}" type="datetimeFigureOut">
              <a:rPr lang="en-GB" smtClean="0"/>
              <a:t>20/09/2016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131BB9A-1CF9-4C8D-9EEE-4DD29BBD10DA}" type="slidenum">
              <a:rPr lang="en-GB" smtClean="0"/>
              <a:t>‹#›</a:t>
            </a:fld>
            <a:endParaRPr lang="en-GB"/>
          </a:p>
        </p:txBody>
      </p:sp>
    </p:spTree>
    <p:extLst>
      <p:ext uri="{BB962C8B-B14F-4D97-AF65-F5344CB8AC3E}">
        <p14:creationId xmlns:p14="http://schemas.microsoft.com/office/powerpoint/2010/main" val="41143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5B188-97FC-4B19-AB5A-200EBD772450}" type="datetimeFigureOut">
              <a:rPr lang="en-GB" smtClean="0"/>
              <a:t>20/09/2016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131BB9A-1CF9-4C8D-9EEE-4DD29BBD10DA}" type="slidenum">
              <a:rPr lang="en-GB" smtClean="0"/>
              <a:t>‹#›</a:t>
            </a:fld>
            <a:endParaRPr lang="en-GB"/>
          </a:p>
        </p:txBody>
      </p:sp>
    </p:spTree>
    <p:extLst>
      <p:ext uri="{BB962C8B-B14F-4D97-AF65-F5344CB8AC3E}">
        <p14:creationId xmlns:p14="http://schemas.microsoft.com/office/powerpoint/2010/main" val="384687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5B188-97FC-4B19-AB5A-200EBD772450}" type="datetimeFigureOut">
              <a:rPr lang="en-GB" smtClean="0"/>
              <a:t>20/09/2016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31BB9A-1CF9-4C8D-9EEE-4DD29BBD10DA}" type="slidenum">
              <a:rPr lang="en-GB" smtClean="0"/>
              <a:t>‹#›</a:t>
            </a:fld>
            <a:endParaRPr lang="en-GB"/>
          </a:p>
        </p:txBody>
      </p:sp>
    </p:spTree>
    <p:extLst>
      <p:ext uri="{BB962C8B-B14F-4D97-AF65-F5344CB8AC3E}">
        <p14:creationId xmlns:p14="http://schemas.microsoft.com/office/powerpoint/2010/main" val="3423377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5B188-97FC-4B19-AB5A-200EBD772450}" type="datetimeFigureOut">
              <a:rPr lang="en-GB" smtClean="0"/>
              <a:t>20/09/2016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31BB9A-1CF9-4C8D-9EEE-4DD29BBD10DA}" type="slidenum">
              <a:rPr lang="en-GB" smtClean="0"/>
              <a:t>‹#›</a:t>
            </a:fld>
            <a:endParaRPr lang="en-GB"/>
          </a:p>
        </p:txBody>
      </p:sp>
    </p:spTree>
    <p:extLst>
      <p:ext uri="{BB962C8B-B14F-4D97-AF65-F5344CB8AC3E}">
        <p14:creationId xmlns:p14="http://schemas.microsoft.com/office/powerpoint/2010/main" val="3878987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5B188-97FC-4B19-AB5A-200EBD772450}" type="datetimeFigureOut">
              <a:rPr lang="en-GB" smtClean="0"/>
              <a:t>20/09/2016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31BB9A-1CF9-4C8D-9EEE-4DD29BBD10DA}" type="slidenum">
              <a:rPr lang="en-GB" smtClean="0"/>
              <a:t>‹#›</a:t>
            </a:fld>
            <a:endParaRPr lang="en-GB"/>
          </a:p>
        </p:txBody>
      </p:sp>
    </p:spTree>
    <p:extLst>
      <p:ext uri="{BB962C8B-B14F-4D97-AF65-F5344CB8AC3E}">
        <p14:creationId xmlns:p14="http://schemas.microsoft.com/office/powerpoint/2010/main" val="43760531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rochestercathedral.org/development?catid=0&amp;id=239" TargetMode="Externa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jpeg"/><Relationship Id="rId5" Type="http://schemas.openxmlformats.org/officeDocument/2006/relationships/image" Target="../media/image3.png"/><Relationship Id="rId10" Type="http://schemas.openxmlformats.org/officeDocument/2006/relationships/image" Target="../media/image6.jpeg"/><Relationship Id="rId4" Type="http://schemas.openxmlformats.org/officeDocument/2006/relationships/image" Target="../media/image2.jpe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gif"/><Relationship Id="rId5" Type="http://schemas.microsoft.com/office/2007/relationships/hdphoto" Target="../media/hdphoto3.wdp"/><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5416"/>
            <a:ext cx="9144000" cy="2880320"/>
          </a:xfrm>
        </p:spPr>
        <p:txBody>
          <a:bodyPr>
            <a:normAutofit/>
          </a:bodyPr>
          <a:lstStyle/>
          <a:p>
            <a:r>
              <a:rPr lang="en-GB" sz="4900" b="1" dirty="0" smtClean="0"/>
              <a:t>Something Old, Something New:</a:t>
            </a:r>
            <a:br>
              <a:rPr lang="en-GB" sz="4900" b="1" dirty="0" smtClean="0"/>
            </a:br>
            <a:r>
              <a:rPr lang="en-GB" sz="4900" b="1" dirty="0" smtClean="0"/>
              <a:t>Rare Books &amp; RDA</a:t>
            </a:r>
            <a:endParaRPr lang="en-GB" sz="4900" b="1" dirty="0"/>
          </a:p>
        </p:txBody>
      </p:sp>
      <p:sp>
        <p:nvSpPr>
          <p:cNvPr id="3" name="Subtitle 2"/>
          <p:cNvSpPr>
            <a:spLocks noGrp="1"/>
          </p:cNvSpPr>
          <p:nvPr>
            <p:ph type="subTitle" idx="1"/>
          </p:nvPr>
        </p:nvSpPr>
        <p:spPr>
          <a:xfrm>
            <a:off x="827584" y="4869160"/>
            <a:ext cx="7632848" cy="1512168"/>
          </a:xfrm>
        </p:spPr>
        <p:txBody>
          <a:bodyPr>
            <a:normAutofit/>
          </a:bodyPr>
          <a:lstStyle/>
          <a:p>
            <a:r>
              <a:rPr lang="en-GB" sz="3800" b="1" dirty="0" smtClean="0">
                <a:solidFill>
                  <a:schemeClr val="tx1"/>
                </a:solidFill>
              </a:rPr>
              <a:t>Josie Caplehorne &amp; Rachel Dickinson</a:t>
            </a:r>
          </a:p>
          <a:p>
            <a:r>
              <a:rPr lang="en-GB" sz="3800" b="1" dirty="0" smtClean="0">
                <a:solidFill>
                  <a:schemeClr val="tx1"/>
                </a:solidFill>
              </a:rPr>
              <a:t>University of Kent</a:t>
            </a:r>
            <a:endParaRPr lang="en-GB" sz="3800" b="1" dirty="0">
              <a:solidFill>
                <a:schemeClr val="tx1"/>
              </a:solidFill>
            </a:endParaRPr>
          </a:p>
        </p:txBody>
      </p:sp>
    </p:spTree>
    <p:extLst>
      <p:ext uri="{BB962C8B-B14F-4D97-AF65-F5344CB8AC3E}">
        <p14:creationId xmlns:p14="http://schemas.microsoft.com/office/powerpoint/2010/main" val="13960166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3000"/>
            <a:extLst>
              <a:ext uri="{BEBA8EAE-BF5A-486C-A8C5-ECC9F3942E4B}">
                <a14:imgProps xmlns:a14="http://schemas.microsoft.com/office/drawing/2010/main">
                  <a14:imgLayer r:embed="rId4">
                    <a14:imgEffect>
                      <a14:sharpenSoften amount="50000"/>
                    </a14:imgEffect>
                    <a14:imgEffect>
                      <a14:brightnessContrast bright="11000" contrast="20000"/>
                    </a14:imgEffect>
                  </a14:imgLayer>
                </a14:imgProps>
              </a:ext>
            </a:extLst>
          </a:blip>
          <a:srcRect/>
          <a:stretch>
            <a:fillRect l="-8000" t="-15000" b="-1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628800"/>
            <a:ext cx="4032448" cy="4392488"/>
          </a:xfrm>
          <a:ln>
            <a:noFill/>
          </a:ln>
        </p:spPr>
        <p:txBody>
          <a:bodyPr>
            <a:normAutofit fontScale="92500" lnSpcReduction="20000"/>
          </a:bodyPr>
          <a:lstStyle/>
          <a:p>
            <a:pPr marL="0" indent="0">
              <a:buNone/>
            </a:pPr>
            <a:r>
              <a:rPr lang="en-GB" sz="1300" b="1" u="sng" dirty="0" smtClean="0">
                <a:solidFill>
                  <a:schemeClr val="tx2">
                    <a:lumMod val="75000"/>
                  </a:schemeClr>
                </a:solidFill>
              </a:rPr>
              <a:t>How to contact us:</a:t>
            </a:r>
          </a:p>
          <a:p>
            <a:pPr marL="0" indent="0">
              <a:buNone/>
            </a:pPr>
            <a:endParaRPr lang="en-GB" sz="1100" b="1" u="sng" dirty="0">
              <a:solidFill>
                <a:schemeClr val="tx2">
                  <a:lumMod val="75000"/>
                </a:schemeClr>
              </a:solidFill>
            </a:endParaRPr>
          </a:p>
          <a:p>
            <a:pPr marL="0" indent="0">
              <a:buNone/>
            </a:pPr>
            <a:r>
              <a:rPr lang="en-GB" sz="1300" b="1" dirty="0" smtClean="0">
                <a:solidFill>
                  <a:schemeClr val="tx2">
                    <a:lumMod val="75000"/>
                  </a:schemeClr>
                </a:solidFill>
              </a:rPr>
              <a:t>Josie Caplehorne – Rochester Cathedral Cataloguer</a:t>
            </a:r>
            <a:endParaRPr lang="en-GB" sz="1300" b="1" dirty="0">
              <a:solidFill>
                <a:schemeClr val="tx2">
                  <a:lumMod val="75000"/>
                </a:schemeClr>
              </a:solidFill>
            </a:endParaRPr>
          </a:p>
          <a:p>
            <a:pPr marL="0" indent="0">
              <a:buNone/>
            </a:pPr>
            <a:r>
              <a:rPr lang="en-GB" sz="1300" dirty="0" smtClean="0">
                <a:solidFill>
                  <a:schemeClr val="tx2">
                    <a:lumMod val="75000"/>
                  </a:schemeClr>
                </a:solidFill>
              </a:rPr>
              <a:t>J.Caplehorne@kent.ac.uk</a:t>
            </a:r>
          </a:p>
          <a:p>
            <a:pPr marL="0" indent="0">
              <a:buNone/>
            </a:pPr>
            <a:endParaRPr lang="en-GB" sz="1100" b="1" dirty="0" smtClean="0">
              <a:solidFill>
                <a:schemeClr val="tx2">
                  <a:lumMod val="75000"/>
                </a:schemeClr>
              </a:solidFill>
            </a:endParaRPr>
          </a:p>
          <a:p>
            <a:pPr marL="0" indent="0">
              <a:buNone/>
            </a:pPr>
            <a:r>
              <a:rPr lang="en-GB" sz="1300" b="1" dirty="0" smtClean="0">
                <a:solidFill>
                  <a:schemeClr val="tx2">
                    <a:lumMod val="75000"/>
                  </a:schemeClr>
                </a:solidFill>
              </a:rPr>
              <a:t>Rachel Dickinson – Metadata Assistant</a:t>
            </a:r>
          </a:p>
          <a:p>
            <a:pPr marL="0" indent="0">
              <a:buNone/>
            </a:pPr>
            <a:r>
              <a:rPr lang="en-GB" sz="1300" dirty="0" smtClean="0">
                <a:solidFill>
                  <a:schemeClr val="tx2">
                    <a:lumMod val="75000"/>
                  </a:schemeClr>
                </a:solidFill>
              </a:rPr>
              <a:t>R.Dickinson@kent.ac.uk</a:t>
            </a:r>
            <a:endParaRPr lang="en-GB" sz="1300" u="sng" dirty="0">
              <a:solidFill>
                <a:schemeClr val="tx2">
                  <a:lumMod val="75000"/>
                </a:schemeClr>
              </a:solidFill>
            </a:endParaRPr>
          </a:p>
          <a:p>
            <a:pPr marL="0" indent="0">
              <a:buNone/>
            </a:pPr>
            <a:endParaRPr lang="en-GB" sz="1100" u="sng" dirty="0"/>
          </a:p>
          <a:p>
            <a:pPr marL="0" indent="0">
              <a:buNone/>
            </a:pPr>
            <a:r>
              <a:rPr lang="en-GB" sz="1300" b="1" u="sng" dirty="0" smtClean="0">
                <a:solidFill>
                  <a:schemeClr val="tx2">
                    <a:lumMod val="75000"/>
                  </a:schemeClr>
                </a:solidFill>
              </a:rPr>
              <a:t>Where you can find out more:</a:t>
            </a:r>
          </a:p>
          <a:p>
            <a:pPr marL="0" indent="0">
              <a:buNone/>
            </a:pPr>
            <a:endParaRPr lang="en-GB" sz="1100" b="1" dirty="0" smtClean="0">
              <a:solidFill>
                <a:schemeClr val="tx2">
                  <a:lumMod val="75000"/>
                </a:schemeClr>
              </a:solidFill>
            </a:endParaRPr>
          </a:p>
          <a:p>
            <a:pPr marL="0" indent="0">
              <a:buNone/>
            </a:pPr>
            <a:r>
              <a:rPr lang="en-GB" sz="1300" b="1" dirty="0" smtClean="0">
                <a:solidFill>
                  <a:schemeClr val="tx2">
                    <a:lumMod val="75000"/>
                  </a:schemeClr>
                </a:solidFill>
              </a:rPr>
              <a:t>University </a:t>
            </a:r>
            <a:r>
              <a:rPr lang="en-GB" sz="1300" b="1" dirty="0">
                <a:solidFill>
                  <a:schemeClr val="tx2">
                    <a:lumMod val="75000"/>
                  </a:schemeClr>
                </a:solidFill>
              </a:rPr>
              <a:t>of Kent Special Collections &amp; Archives </a:t>
            </a:r>
            <a:r>
              <a:rPr lang="en-GB" sz="1300" b="1" dirty="0" smtClean="0">
                <a:solidFill>
                  <a:schemeClr val="tx2">
                    <a:lumMod val="75000"/>
                  </a:schemeClr>
                </a:solidFill>
              </a:rPr>
              <a:t>Blog</a:t>
            </a:r>
          </a:p>
          <a:p>
            <a:pPr marL="0" indent="0">
              <a:buNone/>
            </a:pPr>
            <a:r>
              <a:rPr lang="en-GB" sz="1300" dirty="0" smtClean="0">
                <a:solidFill>
                  <a:schemeClr val="tx2">
                    <a:lumMod val="75000"/>
                  </a:schemeClr>
                </a:solidFill>
              </a:rPr>
              <a:t>http://blogs.kent.ac.uk/specialcollections/</a:t>
            </a:r>
            <a:endParaRPr lang="en-GB" sz="1100" dirty="0">
              <a:solidFill>
                <a:schemeClr val="tx2">
                  <a:lumMod val="75000"/>
                </a:schemeClr>
              </a:solidFill>
            </a:endParaRPr>
          </a:p>
          <a:p>
            <a:pPr marL="0" indent="0">
              <a:buNone/>
            </a:pPr>
            <a:endParaRPr lang="en-GB" sz="1100" b="1" dirty="0">
              <a:solidFill>
                <a:schemeClr val="tx2">
                  <a:lumMod val="75000"/>
                </a:schemeClr>
              </a:solidFill>
            </a:endParaRPr>
          </a:p>
          <a:p>
            <a:pPr marL="0" indent="0">
              <a:buNone/>
            </a:pPr>
            <a:r>
              <a:rPr lang="en-GB" sz="1300" b="1" dirty="0" smtClean="0">
                <a:solidFill>
                  <a:schemeClr val="tx2">
                    <a:lumMod val="75000"/>
                  </a:schemeClr>
                </a:solidFill>
              </a:rPr>
              <a:t>Rochester </a:t>
            </a:r>
            <a:r>
              <a:rPr lang="en-GB" sz="1300" b="1" dirty="0">
                <a:solidFill>
                  <a:schemeClr val="tx2">
                    <a:lumMod val="75000"/>
                  </a:schemeClr>
                </a:solidFill>
              </a:rPr>
              <a:t>Cathedral </a:t>
            </a:r>
            <a:endParaRPr lang="en-GB" sz="1300" b="1" dirty="0" smtClean="0">
              <a:solidFill>
                <a:schemeClr val="tx2">
                  <a:lumMod val="75000"/>
                </a:schemeClr>
              </a:solidFill>
            </a:endParaRPr>
          </a:p>
          <a:p>
            <a:pPr marL="0" indent="0">
              <a:buNone/>
            </a:pPr>
            <a:r>
              <a:rPr lang="en-GB" sz="1300" dirty="0" smtClean="0">
                <a:solidFill>
                  <a:schemeClr val="tx2">
                    <a:lumMod val="75000"/>
                  </a:schemeClr>
                </a:solidFill>
              </a:rPr>
              <a:t>http://rochestercathedral.org/</a:t>
            </a:r>
          </a:p>
          <a:p>
            <a:pPr marL="0" indent="0">
              <a:buNone/>
            </a:pPr>
            <a:endParaRPr lang="en-GB" sz="1100" b="1" dirty="0" smtClean="0">
              <a:solidFill>
                <a:schemeClr val="tx2">
                  <a:lumMod val="75000"/>
                </a:schemeClr>
              </a:solidFill>
            </a:endParaRPr>
          </a:p>
          <a:p>
            <a:pPr marL="0" indent="0">
              <a:buNone/>
            </a:pPr>
            <a:r>
              <a:rPr lang="en-GB" sz="1300" b="1" dirty="0" smtClean="0">
                <a:solidFill>
                  <a:schemeClr val="tx2">
                    <a:lumMod val="75000"/>
                  </a:schemeClr>
                </a:solidFill>
              </a:rPr>
              <a:t>Hidden </a:t>
            </a:r>
            <a:r>
              <a:rPr lang="en-GB" sz="1300" b="1" dirty="0">
                <a:solidFill>
                  <a:schemeClr val="tx2">
                    <a:lumMod val="75000"/>
                  </a:schemeClr>
                </a:solidFill>
              </a:rPr>
              <a:t>Treasures Fresh Expressions </a:t>
            </a:r>
            <a:r>
              <a:rPr lang="en-GB" sz="1300" b="1" dirty="0" smtClean="0">
                <a:solidFill>
                  <a:schemeClr val="tx2">
                    <a:lumMod val="75000"/>
                  </a:schemeClr>
                </a:solidFill>
              </a:rPr>
              <a:t>Project</a:t>
            </a:r>
          </a:p>
          <a:p>
            <a:pPr marL="0" indent="0">
              <a:buNone/>
            </a:pPr>
            <a:r>
              <a:rPr lang="en-GB" sz="1300" dirty="0" smtClean="0">
                <a:solidFill>
                  <a:schemeClr val="tx2">
                    <a:lumMod val="75000"/>
                  </a:schemeClr>
                </a:solidFill>
              </a:rPr>
              <a:t>http://rochestercathedral.org/development?catid=0&amp;id=239</a:t>
            </a:r>
            <a:endParaRPr lang="en-GB" sz="1300" dirty="0">
              <a:solidFill>
                <a:schemeClr val="tx2">
                  <a:lumMod val="75000"/>
                </a:schemeClr>
              </a:solidFill>
              <a:hlinkClick r:id="rId5"/>
            </a:endParaRPr>
          </a:p>
          <a:p>
            <a:pPr marL="0" indent="0">
              <a:buNone/>
            </a:pPr>
            <a:endParaRPr lang="en-GB" sz="1200" b="1" dirty="0" smtClean="0"/>
          </a:p>
          <a:p>
            <a:pPr marL="0" indent="0">
              <a:buNone/>
            </a:pPr>
            <a:r>
              <a:rPr lang="en-GB" sz="1300" b="1" u="sng" dirty="0" smtClean="0">
                <a:solidFill>
                  <a:srgbClr val="0070C0"/>
                </a:solidFill>
              </a:rPr>
              <a:t>Follow Us On Twitter</a:t>
            </a:r>
            <a:endParaRPr lang="en-GB" sz="1300" b="1" u="sng" dirty="0">
              <a:solidFill>
                <a:srgbClr val="0070C0"/>
              </a:solidFill>
            </a:endParaRPr>
          </a:p>
          <a:p>
            <a:pPr marL="0" indent="0">
              <a:buNone/>
            </a:pPr>
            <a:r>
              <a:rPr lang="en-GB" sz="1300" b="1" dirty="0">
                <a:solidFill>
                  <a:srgbClr val="0070C0"/>
                </a:solidFill>
              </a:rPr>
              <a:t>@</a:t>
            </a:r>
            <a:r>
              <a:rPr lang="en-GB" sz="1300" b="1" dirty="0" smtClean="0">
                <a:solidFill>
                  <a:srgbClr val="0070C0"/>
                </a:solidFill>
              </a:rPr>
              <a:t>UoKSpecialColls</a:t>
            </a:r>
          </a:p>
          <a:p>
            <a:pPr marL="0" indent="0">
              <a:buNone/>
            </a:pPr>
            <a:r>
              <a:rPr lang="en-GB" sz="1300" b="1" dirty="0" smtClean="0">
                <a:solidFill>
                  <a:srgbClr val="0070C0"/>
                </a:solidFill>
              </a:rPr>
              <a:t>@</a:t>
            </a:r>
            <a:r>
              <a:rPr lang="en-GB" sz="1300" b="1" dirty="0">
                <a:solidFill>
                  <a:srgbClr val="0070C0"/>
                </a:solidFill>
              </a:rPr>
              <a:t>BritishCartoonA</a:t>
            </a:r>
          </a:p>
          <a:p>
            <a:pPr marL="0" indent="0">
              <a:buNone/>
            </a:pPr>
            <a:r>
              <a:rPr lang="en-GB" sz="1300" b="1" dirty="0">
                <a:solidFill>
                  <a:srgbClr val="0070C0"/>
                </a:solidFill>
              </a:rPr>
              <a:t>@</a:t>
            </a:r>
            <a:r>
              <a:rPr lang="en-GB" sz="1300" b="1" dirty="0" smtClean="0">
                <a:solidFill>
                  <a:srgbClr val="0070C0"/>
                </a:solidFill>
              </a:rPr>
              <a:t>unikentstandup</a:t>
            </a:r>
            <a:endParaRPr lang="en-GB" sz="1300" b="1" dirty="0">
              <a:solidFill>
                <a:srgbClr val="0070C0"/>
              </a:solidFill>
            </a:endParaRPr>
          </a:p>
        </p:txBody>
      </p:sp>
      <p:sp>
        <p:nvSpPr>
          <p:cNvPr id="2" name="TextBox 1"/>
          <p:cNvSpPr txBox="1"/>
          <p:nvPr/>
        </p:nvSpPr>
        <p:spPr>
          <a:xfrm flipH="1">
            <a:off x="179512" y="6427113"/>
            <a:ext cx="8856984" cy="430887"/>
          </a:xfrm>
          <a:prstGeom prst="rect">
            <a:avLst/>
          </a:prstGeom>
          <a:noFill/>
        </p:spPr>
        <p:txBody>
          <a:bodyPr wrap="square" rtlCol="0">
            <a:spAutoFit/>
          </a:bodyPr>
          <a:lstStyle/>
          <a:p>
            <a:r>
              <a:rPr lang="en-GB" sz="1100" dirty="0" smtClean="0"/>
              <a:t>Slides 1-9 background image: Map of Kent, 1827 ©Photograph, University of Kent, 2011.</a:t>
            </a:r>
          </a:p>
          <a:p>
            <a:r>
              <a:rPr lang="en-GB" sz="1100" dirty="0" smtClean="0"/>
              <a:t>Slide 10 background</a:t>
            </a:r>
            <a:r>
              <a:rPr lang="en-GB" sz="1100" dirty="0"/>
              <a:t>: From an edition of “A treatise of Oswaldus  Crollius of Signatures of Internal Things…”, 1669. </a:t>
            </a:r>
            <a:r>
              <a:rPr lang="en-GB" sz="1100" dirty="0" smtClean="0"/>
              <a:t>©Photograph</a:t>
            </a:r>
            <a:r>
              <a:rPr lang="en-GB" sz="1100" dirty="0"/>
              <a:t>,  Jane Gallagher, 2014.</a:t>
            </a:r>
          </a:p>
        </p:txBody>
      </p:sp>
    </p:spTree>
    <p:extLst>
      <p:ext uri="{BB962C8B-B14F-4D97-AF65-F5344CB8AC3E}">
        <p14:creationId xmlns:p14="http://schemas.microsoft.com/office/powerpoint/2010/main" val="3493693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5000"/>
            <a:lum/>
          </a:blip>
          <a:srcRect/>
          <a:stretch>
            <a:fillRect l="-10000" r="-10000"/>
          </a:stretch>
        </a:blipFill>
        <a:effectLst/>
      </p:bgPr>
    </p:bg>
    <p:spTree>
      <p:nvGrpSpPr>
        <p:cNvPr id="1" name=""/>
        <p:cNvGrpSpPr/>
        <p:nvPr/>
      </p:nvGrpSpPr>
      <p:grpSpPr>
        <a:xfrm>
          <a:off x="0" y="0"/>
          <a:ext cx="0" cy="0"/>
          <a:chOff x="0" y="0"/>
          <a:chExt cx="0" cy="0"/>
        </a:xfrm>
      </p:grpSpPr>
      <p:grpSp>
        <p:nvGrpSpPr>
          <p:cNvPr id="19" name="Group 18"/>
          <p:cNvGrpSpPr/>
          <p:nvPr/>
        </p:nvGrpSpPr>
        <p:grpSpPr>
          <a:xfrm>
            <a:off x="754682" y="600388"/>
            <a:ext cx="7808590" cy="5785108"/>
            <a:chOff x="699808" y="467489"/>
            <a:chExt cx="7808590" cy="5785108"/>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808" y="467489"/>
              <a:ext cx="7452320" cy="5237801"/>
            </a:xfrm>
            <a:prstGeom prst="rect">
              <a:avLst/>
            </a:prstGeom>
          </p:spPr>
        </p:pic>
        <p:sp>
          <p:nvSpPr>
            <p:cNvPr id="16" name="TextBox 15"/>
            <p:cNvSpPr txBox="1"/>
            <p:nvPr/>
          </p:nvSpPr>
          <p:spPr>
            <a:xfrm>
              <a:off x="803425" y="5790932"/>
              <a:ext cx="7704973" cy="461665"/>
            </a:xfrm>
            <a:prstGeom prst="rect">
              <a:avLst/>
            </a:prstGeom>
            <a:noFill/>
          </p:spPr>
          <p:txBody>
            <a:bodyPr wrap="square" rtlCol="0">
              <a:spAutoFit/>
            </a:bodyPr>
            <a:lstStyle/>
            <a:p>
              <a:r>
                <a:rPr lang="en-GB" sz="1400" dirty="0" smtClean="0"/>
                <a:t>Brochure for the first Red Wedge Comedy Tour ‘Reds Laugh Louder.’ Cartoon by Porky the Poet.</a:t>
              </a:r>
            </a:p>
            <a:p>
              <a:r>
                <a:rPr lang="en-GB" sz="1000" dirty="0" smtClean="0"/>
                <a:t>© Porky the Poet/</a:t>
              </a:r>
              <a:r>
                <a:rPr lang="en-GB" sz="1000" dirty="0" err="1" smtClean="0"/>
                <a:t>Phill</a:t>
              </a:r>
              <a:r>
                <a:rPr lang="en-GB" sz="1000" dirty="0" smtClean="0"/>
                <a:t> Jupitus, 1987.</a:t>
              </a:r>
              <a:endParaRPr lang="en-GB" sz="1000" dirty="0"/>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969" y="137256"/>
            <a:ext cx="7803556" cy="6389162"/>
          </a:xfrm>
          <a:prstGeom prst="rect">
            <a:avLst/>
          </a:prstGeom>
        </p:spPr>
      </p:pic>
      <p:grpSp>
        <p:nvGrpSpPr>
          <p:cNvPr id="9" name="Group 8"/>
          <p:cNvGrpSpPr/>
          <p:nvPr/>
        </p:nvGrpSpPr>
        <p:grpSpPr>
          <a:xfrm>
            <a:off x="696471" y="600388"/>
            <a:ext cx="7725471" cy="5536874"/>
            <a:chOff x="150099" y="1069767"/>
            <a:chExt cx="7725471" cy="5536874"/>
          </a:xfrm>
        </p:grpSpPr>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3419872" y="1069767"/>
              <a:ext cx="4455698" cy="5536874"/>
            </a:xfrm>
            <a:prstGeom prst="rect">
              <a:avLst/>
            </a:prstGeom>
          </p:spPr>
        </p:pic>
        <p:sp>
          <p:nvSpPr>
            <p:cNvPr id="8" name="TextBox 7"/>
            <p:cNvSpPr txBox="1"/>
            <p:nvPr/>
          </p:nvSpPr>
          <p:spPr>
            <a:xfrm>
              <a:off x="150099" y="2420808"/>
              <a:ext cx="2908420" cy="2554545"/>
            </a:xfrm>
            <a:prstGeom prst="rect">
              <a:avLst/>
            </a:prstGeom>
            <a:noFill/>
          </p:spPr>
          <p:txBody>
            <a:bodyPr wrap="square" rtlCol="0">
              <a:spAutoFit/>
            </a:bodyPr>
            <a:lstStyle/>
            <a:p>
              <a:r>
                <a:rPr lang="en-GB" sz="2000" b="1" dirty="0" smtClean="0"/>
                <a:t>Dedication inscription in Great Contemporaries:</a:t>
              </a:r>
            </a:p>
            <a:p>
              <a:endParaRPr lang="en-GB" sz="2000" b="1" dirty="0" smtClean="0"/>
            </a:p>
            <a:p>
              <a:r>
                <a:rPr lang="en-GB" sz="2000" b="1" dirty="0" smtClean="0"/>
                <a:t>To David Lloyd George </a:t>
              </a:r>
            </a:p>
            <a:p>
              <a:endParaRPr lang="en-GB" sz="2000" b="1" dirty="0" smtClean="0"/>
            </a:p>
            <a:p>
              <a:r>
                <a:rPr lang="en-GB" sz="2000" b="1" dirty="0" smtClean="0"/>
                <a:t>from </a:t>
              </a:r>
            </a:p>
            <a:p>
              <a:endParaRPr lang="en-GB" sz="2000" b="1" dirty="0"/>
            </a:p>
            <a:p>
              <a:r>
                <a:rPr lang="en-GB" sz="2000" b="1" dirty="0" smtClean="0"/>
                <a:t>Winston Churchill, 1937</a:t>
              </a:r>
              <a:r>
                <a:rPr lang="en-GB" b="1" dirty="0" smtClean="0"/>
                <a:t>.</a:t>
              </a:r>
              <a:endParaRPr lang="en-GB" b="1" dirty="0"/>
            </a:p>
          </p:txBody>
        </p:sp>
      </p:grpSp>
      <p:grpSp>
        <p:nvGrpSpPr>
          <p:cNvPr id="12" name="Group 11"/>
          <p:cNvGrpSpPr/>
          <p:nvPr/>
        </p:nvGrpSpPr>
        <p:grpSpPr>
          <a:xfrm>
            <a:off x="1403648" y="651229"/>
            <a:ext cx="6510658" cy="5509036"/>
            <a:chOff x="1244663" y="644640"/>
            <a:chExt cx="6510658" cy="5509036"/>
          </a:xfrm>
        </p:grpSpPr>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1244663" y="644640"/>
              <a:ext cx="6510658" cy="5259176"/>
            </a:xfrm>
            <a:prstGeom prst="rect">
              <a:avLst/>
            </a:prstGeom>
          </p:spPr>
        </p:pic>
        <p:sp>
          <p:nvSpPr>
            <p:cNvPr id="10" name="TextBox 9"/>
            <p:cNvSpPr txBox="1"/>
            <p:nvPr/>
          </p:nvSpPr>
          <p:spPr>
            <a:xfrm>
              <a:off x="1244663" y="5876677"/>
              <a:ext cx="6510658" cy="276999"/>
            </a:xfrm>
            <a:prstGeom prst="rect">
              <a:avLst/>
            </a:prstGeom>
            <a:noFill/>
          </p:spPr>
          <p:txBody>
            <a:bodyPr wrap="square" rtlCol="0">
              <a:spAutoFit/>
            </a:bodyPr>
            <a:lstStyle/>
            <a:p>
              <a:r>
                <a:rPr lang="en-GB" sz="1200" dirty="0" smtClean="0"/>
                <a:t>© Josie </a:t>
              </a:r>
              <a:r>
                <a:rPr lang="en-GB" sz="1100" dirty="0" smtClean="0"/>
                <a:t>Caplehorne</a:t>
              </a:r>
              <a:endParaRPr lang="en-GB" sz="1200" dirty="0"/>
            </a:p>
          </p:txBody>
        </p:sp>
      </p:grpSp>
      <p:grpSp>
        <p:nvGrpSpPr>
          <p:cNvPr id="15" name="Group 14"/>
          <p:cNvGrpSpPr/>
          <p:nvPr/>
        </p:nvGrpSpPr>
        <p:grpSpPr>
          <a:xfrm>
            <a:off x="2040479" y="468841"/>
            <a:ext cx="4824536" cy="5800660"/>
            <a:chOff x="2127455" y="980728"/>
            <a:chExt cx="4824536" cy="5800660"/>
          </a:xfrm>
        </p:grpSpPr>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66937" y="980728"/>
              <a:ext cx="4440063" cy="5481897"/>
            </a:xfrm>
            <a:prstGeom prst="rect">
              <a:avLst/>
            </a:prstGeom>
          </p:spPr>
        </p:pic>
        <p:sp>
          <p:nvSpPr>
            <p:cNvPr id="14" name="TextBox 13"/>
            <p:cNvSpPr txBox="1"/>
            <p:nvPr/>
          </p:nvSpPr>
          <p:spPr>
            <a:xfrm>
              <a:off x="2127455" y="6381278"/>
              <a:ext cx="4824536" cy="400110"/>
            </a:xfrm>
            <a:prstGeom prst="rect">
              <a:avLst/>
            </a:prstGeom>
            <a:noFill/>
          </p:spPr>
          <p:txBody>
            <a:bodyPr wrap="square" rtlCol="0">
              <a:spAutoFit/>
            </a:bodyPr>
            <a:lstStyle/>
            <a:p>
              <a:pPr algn="just"/>
              <a:r>
                <a:rPr lang="en-GB" sz="1000" i="1" dirty="0" smtClean="0"/>
                <a:t>© </a:t>
              </a:r>
              <a:r>
                <a:rPr lang="en-GB" sz="1000" i="1" dirty="0"/>
                <a:t>Associated Newspapers Ltd. / Solo Syndication</a:t>
              </a:r>
              <a:r>
                <a:rPr lang="en-GB" sz="1000" i="1" dirty="0" smtClean="0"/>
                <a:t>, </a:t>
              </a:r>
              <a:r>
                <a:rPr lang="en-GB" sz="1000" i="1" dirty="0"/>
                <a:t>British Cartoon Archive, </a:t>
              </a:r>
              <a:r>
                <a:rPr lang="en-GB" sz="1000" i="1" dirty="0" smtClean="0"/>
                <a:t>University </a:t>
              </a:r>
              <a:r>
                <a:rPr lang="en-GB" sz="1000" i="1" dirty="0"/>
                <a:t>of Kent, </a:t>
              </a:r>
              <a:r>
                <a:rPr lang="en-GB" sz="1000" i="1" dirty="0" smtClean="0"/>
                <a:t>NEB, </a:t>
              </a:r>
              <a:r>
                <a:rPr lang="en-GB" sz="1000" i="1" dirty="0"/>
                <a:t>Daily </a:t>
              </a:r>
              <a:r>
                <a:rPr lang="en-GB" sz="1000" i="1" dirty="0" smtClean="0"/>
                <a:t>Mail, 10</a:t>
              </a:r>
              <a:r>
                <a:rPr lang="en-GB" sz="1000" i="1" baseline="30000" dirty="0" smtClean="0"/>
                <a:t>th</a:t>
              </a:r>
              <a:r>
                <a:rPr lang="en-GB" sz="1000" i="1" dirty="0" smtClean="0"/>
                <a:t> January 1947</a:t>
              </a:r>
              <a:endParaRPr lang="en-GB" sz="1000" i="1" dirty="0"/>
            </a:p>
          </p:txBody>
        </p:sp>
      </p:grpSp>
      <p:grpSp>
        <p:nvGrpSpPr>
          <p:cNvPr id="3" name="Group 2"/>
          <p:cNvGrpSpPr/>
          <p:nvPr/>
        </p:nvGrpSpPr>
        <p:grpSpPr>
          <a:xfrm>
            <a:off x="1216325" y="836712"/>
            <a:ext cx="6472844" cy="5392685"/>
            <a:chOff x="1372791" y="944632"/>
            <a:chExt cx="6472844" cy="5392685"/>
          </a:xfrm>
        </p:grpSpPr>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2791" y="944632"/>
              <a:ext cx="6472844" cy="4896544"/>
            </a:xfrm>
            <a:prstGeom prst="rect">
              <a:avLst/>
            </a:prstGeom>
          </p:spPr>
        </p:pic>
        <p:sp>
          <p:nvSpPr>
            <p:cNvPr id="2" name="TextBox 1"/>
            <p:cNvSpPr txBox="1"/>
            <p:nvPr/>
          </p:nvSpPr>
          <p:spPr>
            <a:xfrm>
              <a:off x="1372791" y="5860263"/>
              <a:ext cx="6472844" cy="477054"/>
            </a:xfrm>
            <a:prstGeom prst="rect">
              <a:avLst/>
            </a:prstGeom>
            <a:noFill/>
          </p:spPr>
          <p:txBody>
            <a:bodyPr wrap="square" rtlCol="0">
              <a:spAutoFit/>
            </a:bodyPr>
            <a:lstStyle/>
            <a:p>
              <a:r>
                <a:rPr lang="en-GB" sz="1400" dirty="0" smtClean="0"/>
                <a:t>Particle accelerator at the University of Kent</a:t>
              </a:r>
            </a:p>
            <a:p>
              <a:r>
                <a:rPr lang="en-GB" sz="1100" dirty="0" smtClean="0"/>
                <a:t>© University of Kent, 1967</a:t>
              </a:r>
              <a:endParaRPr lang="en-GB" sz="1100" dirty="0"/>
            </a:p>
          </p:txBody>
        </p:sp>
      </p:grpSp>
    </p:spTree>
    <p:extLst>
      <p:ext uri="{BB962C8B-B14F-4D97-AF65-F5344CB8AC3E}">
        <p14:creationId xmlns:p14="http://schemas.microsoft.com/office/powerpoint/2010/main" val="726812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9"/>
                                        </p:tgtEl>
                                        <p:attrNameLst>
                                          <p:attrName>ppt_x</p:attrName>
                                        </p:attrNameLst>
                                      </p:cBhvr>
                                      <p:tavLst>
                                        <p:tav tm="0">
                                          <p:val>
                                            <p:strVal val="ppt_x"/>
                                          </p:val>
                                        </p:tav>
                                        <p:tav tm="100000">
                                          <p:val>
                                            <p:strVal val="ppt_x"/>
                                          </p:val>
                                        </p:tav>
                                      </p:tavLst>
                                    </p:anim>
                                    <p:anim calcmode="lin" valueType="num">
                                      <p:cBhvr additive="base">
                                        <p:cTn id="27" dur="500"/>
                                        <p:tgtEl>
                                          <p:spTgt spid="19"/>
                                        </p:tgtEl>
                                        <p:attrNameLst>
                                          <p:attrName>ppt_y</p:attrName>
                                        </p:attrNameLst>
                                      </p:cBhvr>
                                      <p:tavLst>
                                        <p:tav tm="0">
                                          <p:val>
                                            <p:strVal val="ppt_y"/>
                                          </p:val>
                                        </p:tav>
                                        <p:tav tm="100000">
                                          <p:val>
                                            <p:strVal val="1+ppt_h/2"/>
                                          </p:val>
                                        </p:tav>
                                      </p:tavLst>
                                    </p:anim>
                                    <p:set>
                                      <p:cBhvr>
                                        <p:cTn id="28" dur="1" fill="hold">
                                          <p:stCondLst>
                                            <p:cond delay="499"/>
                                          </p:stCondLst>
                                        </p:cTn>
                                        <p:tgtEl>
                                          <p:spTgt spid="1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nodeType="clickEffect">
                                  <p:stCondLst>
                                    <p:cond delay="0"/>
                                  </p:stCondLst>
                                  <p:childTnLst>
                                    <p:animEffect transition="out" filter="wipe(down)">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randombar(horizont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3582" y="58366"/>
            <a:ext cx="8229600" cy="1143000"/>
          </a:xfrm>
        </p:spPr>
        <p:txBody>
          <a:bodyPr/>
          <a:lstStyle/>
          <a:p>
            <a:r>
              <a:rPr lang="en-GB" b="1" dirty="0" smtClean="0"/>
              <a:t>Changing Standards</a:t>
            </a:r>
            <a:endParaRPr lang="en-GB" b="1" dirty="0"/>
          </a:p>
        </p:txBody>
      </p:sp>
      <p:grpSp>
        <p:nvGrpSpPr>
          <p:cNvPr id="5" name="Group 2"/>
          <p:cNvGrpSpPr>
            <a:grpSpLocks/>
          </p:cNvGrpSpPr>
          <p:nvPr/>
        </p:nvGrpSpPr>
        <p:grpSpPr bwMode="auto">
          <a:xfrm>
            <a:off x="665025" y="1260575"/>
            <a:ext cx="3511348" cy="5381718"/>
            <a:chOff x="106858987" y="105301443"/>
            <a:chExt cx="3743268" cy="5755124"/>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858988" y="105301443"/>
              <a:ext cx="3688400" cy="5114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58987" y="110416431"/>
              <a:ext cx="3743268" cy="640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sp>
        <p:nvSpPr>
          <p:cNvPr id="6" name="TextBox 5"/>
          <p:cNvSpPr txBox="1"/>
          <p:nvPr/>
        </p:nvSpPr>
        <p:spPr>
          <a:xfrm>
            <a:off x="4644008" y="1196019"/>
            <a:ext cx="3888432" cy="4662815"/>
          </a:xfrm>
          <a:prstGeom prst="rect">
            <a:avLst/>
          </a:prstGeom>
          <a:noFill/>
        </p:spPr>
        <p:txBody>
          <a:bodyPr wrap="square" rtlCol="0">
            <a:spAutoFit/>
          </a:bodyPr>
          <a:lstStyle/>
          <a:p>
            <a:pPr marL="342900" indent="-342900">
              <a:buFont typeface="Arial" panose="020B0604020202020204" pitchFamily="34" charset="0"/>
              <a:buChar char="•"/>
            </a:pPr>
            <a:r>
              <a:rPr lang="en-GB" sz="2700" b="1" dirty="0" smtClean="0"/>
              <a:t>Kent moved from AACR2 to RDA in 2013.</a:t>
            </a:r>
          </a:p>
          <a:p>
            <a:endParaRPr lang="en-GB" sz="2700" b="1" dirty="0" smtClean="0"/>
          </a:p>
          <a:p>
            <a:pPr marL="342900" indent="-342900">
              <a:buFont typeface="Arial" panose="020B0604020202020204" pitchFamily="34" charset="0"/>
              <a:buChar char="•"/>
            </a:pPr>
            <a:r>
              <a:rPr lang="en-GB" sz="2700" b="1" dirty="0" smtClean="0"/>
              <a:t>Partial RDA implementation made to rare book records.</a:t>
            </a:r>
          </a:p>
          <a:p>
            <a:endParaRPr lang="en-GB" sz="2700" b="1" dirty="0" smtClean="0"/>
          </a:p>
          <a:p>
            <a:pPr marL="342900" indent="-342900">
              <a:buFont typeface="Arial" panose="020B0604020202020204" pitchFamily="34" charset="0"/>
              <a:buChar char="•"/>
            </a:pPr>
            <a:r>
              <a:rPr lang="en-GB" sz="2700" b="1" dirty="0" smtClean="0"/>
              <a:t>A policy was required to enable full integration of RDA to rare books.</a:t>
            </a:r>
          </a:p>
        </p:txBody>
      </p:sp>
    </p:spTree>
    <p:extLst>
      <p:ext uri="{BB962C8B-B14F-4D97-AF65-F5344CB8AC3E}">
        <p14:creationId xmlns:p14="http://schemas.microsoft.com/office/powerpoint/2010/main" val="2482667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363272" cy="1143000"/>
          </a:xfrm>
        </p:spPr>
        <p:txBody>
          <a:bodyPr>
            <a:normAutofit fontScale="90000"/>
          </a:bodyPr>
          <a:lstStyle/>
          <a:p>
            <a:r>
              <a:rPr lang="en-GB" b="1" dirty="0" smtClean="0"/>
              <a:t>“Hidden Treasures: Fresh Expressions”</a:t>
            </a:r>
            <a:endParaRPr lang="en-GB" b="1" dirty="0"/>
          </a:p>
        </p:txBody>
      </p:sp>
      <p:grpSp>
        <p:nvGrpSpPr>
          <p:cNvPr id="8" name="Group 7"/>
          <p:cNvGrpSpPr/>
          <p:nvPr/>
        </p:nvGrpSpPr>
        <p:grpSpPr>
          <a:xfrm>
            <a:off x="611560" y="1533379"/>
            <a:ext cx="8035597" cy="5087139"/>
            <a:chOff x="611560" y="1533379"/>
            <a:chExt cx="8035597" cy="5087139"/>
          </a:xfrm>
        </p:grpSpPr>
        <p:grpSp>
          <p:nvGrpSpPr>
            <p:cNvPr id="6" name="Group 5"/>
            <p:cNvGrpSpPr/>
            <p:nvPr/>
          </p:nvGrpSpPr>
          <p:grpSpPr>
            <a:xfrm>
              <a:off x="611560" y="1533379"/>
              <a:ext cx="8035597" cy="4691744"/>
              <a:chOff x="611560" y="1533379"/>
              <a:chExt cx="8035597" cy="4691744"/>
            </a:xfrm>
          </p:grpSpPr>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sharpenSoften amount="39000"/>
                        </a14:imgEffect>
                        <a14:imgEffect>
                          <a14:brightnessContrast bright="3000" contrast="27000"/>
                        </a14:imgEffect>
                      </a14:imgLayer>
                    </a14:imgProps>
                  </a:ext>
                  <a:ext uri="{28A0092B-C50C-407E-A947-70E740481C1C}">
                    <a14:useLocalDpi xmlns:a14="http://schemas.microsoft.com/office/drawing/2010/main" val="0"/>
                  </a:ext>
                </a:extLst>
              </a:blip>
              <a:stretch>
                <a:fillRect/>
              </a:stretch>
            </p:blipFill>
            <p:spPr>
              <a:xfrm>
                <a:off x="5263597" y="1533379"/>
                <a:ext cx="3383560" cy="4691744"/>
              </a:xfrm>
              <a:prstGeom prst="rect">
                <a:avLst/>
              </a:prstGeom>
            </p:spPr>
          </p:pic>
          <p:sp>
            <p:nvSpPr>
              <p:cNvPr id="5" name="TextBox 4"/>
              <p:cNvSpPr txBox="1"/>
              <p:nvPr/>
            </p:nvSpPr>
            <p:spPr>
              <a:xfrm>
                <a:off x="611560" y="1700808"/>
                <a:ext cx="4392488" cy="4524315"/>
              </a:xfrm>
              <a:prstGeom prst="rect">
                <a:avLst/>
              </a:prstGeom>
              <a:noFill/>
            </p:spPr>
            <p:txBody>
              <a:bodyPr wrap="square" rtlCol="0">
                <a:spAutoFit/>
              </a:bodyPr>
              <a:lstStyle/>
              <a:p>
                <a:pPr marL="285750" indent="-285750">
                  <a:buBlip>
                    <a:blip r:embed="rId6"/>
                  </a:buBlip>
                </a:pPr>
                <a:r>
                  <a:rPr lang="en-GB" sz="2400" b="1" dirty="0" smtClean="0"/>
                  <a:t>Rochester Cathedral was founded in the 7</a:t>
                </a:r>
                <a:r>
                  <a:rPr lang="en-GB" sz="2400" b="1" baseline="30000" dirty="0" smtClean="0"/>
                  <a:t>th</a:t>
                </a:r>
                <a:r>
                  <a:rPr lang="en-GB" sz="2400" b="1" dirty="0" smtClean="0"/>
                  <a:t> century AD.</a:t>
                </a:r>
              </a:p>
              <a:p>
                <a:pPr marL="285750" indent="-285750">
                  <a:buBlip>
                    <a:blip r:embed="rId6"/>
                  </a:buBlip>
                </a:pPr>
                <a:endParaRPr lang="en-GB" sz="2400" b="1" dirty="0"/>
              </a:p>
              <a:p>
                <a:pPr marL="285750" indent="-285750">
                  <a:buBlip>
                    <a:blip r:embed="rId6"/>
                  </a:buBlip>
                </a:pPr>
                <a:r>
                  <a:rPr lang="en-GB" sz="2400" b="1" dirty="0"/>
                  <a:t>Heritage Lottery Fund grant of £3.55 million for refurbishment and book cataloguing.</a:t>
                </a:r>
              </a:p>
              <a:p>
                <a:r>
                  <a:rPr lang="en-GB" sz="2400" b="1" dirty="0" smtClean="0"/>
                  <a:t> </a:t>
                </a:r>
              </a:p>
              <a:p>
                <a:pPr marL="285750" indent="-285750">
                  <a:buBlip>
                    <a:blip r:embed="rId6"/>
                  </a:buBlip>
                </a:pPr>
                <a:r>
                  <a:rPr lang="en-GB" sz="2400" b="1" dirty="0" smtClean="0"/>
                  <a:t>Library </a:t>
                </a:r>
                <a:r>
                  <a:rPr lang="en-GB" sz="2400" b="1" dirty="0"/>
                  <a:t>consists of around 7000 printed volumes, with over 2000 dating from before the 20</a:t>
                </a:r>
                <a:r>
                  <a:rPr lang="en-GB" sz="2400" b="1" baseline="30000" dirty="0"/>
                  <a:t>th</a:t>
                </a:r>
                <a:r>
                  <a:rPr lang="en-GB" sz="2400" b="1" dirty="0"/>
                  <a:t> century</a:t>
                </a:r>
                <a:r>
                  <a:rPr lang="en-GB" sz="2400" b="1" dirty="0" smtClean="0"/>
                  <a:t>.</a:t>
                </a:r>
              </a:p>
            </p:txBody>
          </p:sp>
        </p:grpSp>
        <p:sp>
          <p:nvSpPr>
            <p:cNvPr id="7" name="TextBox 6"/>
            <p:cNvSpPr txBox="1"/>
            <p:nvPr/>
          </p:nvSpPr>
          <p:spPr>
            <a:xfrm>
              <a:off x="5263597" y="6174242"/>
              <a:ext cx="3365421" cy="446276"/>
            </a:xfrm>
            <a:prstGeom prst="rect">
              <a:avLst/>
            </a:prstGeom>
            <a:noFill/>
          </p:spPr>
          <p:txBody>
            <a:bodyPr wrap="square" rtlCol="0">
              <a:spAutoFit/>
            </a:bodyPr>
            <a:lstStyle/>
            <a:p>
              <a:r>
                <a:rPr lang="en-GB" sz="1200" dirty="0" smtClean="0"/>
                <a:t>18</a:t>
              </a:r>
              <a:r>
                <a:rPr lang="en-GB" sz="1200" baseline="30000" dirty="0" smtClean="0"/>
                <a:t>th</a:t>
              </a:r>
              <a:r>
                <a:rPr lang="en-GB" sz="1200" dirty="0" smtClean="0"/>
                <a:t> century Dutch prize binding   </a:t>
              </a:r>
            </a:p>
            <a:p>
              <a:r>
                <a:rPr lang="en-GB" sz="1000" dirty="0" smtClean="0"/>
                <a:t>© Josie Caplehorne, 2015</a:t>
              </a:r>
              <a:endParaRPr lang="en-GB" sz="1000" dirty="0"/>
            </a:p>
          </p:txBody>
        </p:sp>
      </p:grpSp>
      <p:grpSp>
        <p:nvGrpSpPr>
          <p:cNvPr id="10" name="Group 9"/>
          <p:cNvGrpSpPr/>
          <p:nvPr/>
        </p:nvGrpSpPr>
        <p:grpSpPr>
          <a:xfrm>
            <a:off x="2121771" y="1093967"/>
            <a:ext cx="4824536" cy="5295718"/>
            <a:chOff x="2121771" y="1124744"/>
            <a:chExt cx="4824536" cy="5295718"/>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1771" y="1124744"/>
              <a:ext cx="4824536" cy="4915812"/>
            </a:xfrm>
            <a:prstGeom prst="rect">
              <a:avLst/>
            </a:prstGeom>
          </p:spPr>
        </p:pic>
        <p:sp>
          <p:nvSpPr>
            <p:cNvPr id="9" name="TextBox 8"/>
            <p:cNvSpPr txBox="1"/>
            <p:nvPr/>
          </p:nvSpPr>
          <p:spPr>
            <a:xfrm>
              <a:off x="2123087" y="5974186"/>
              <a:ext cx="4392488" cy="446276"/>
            </a:xfrm>
            <a:prstGeom prst="rect">
              <a:avLst/>
            </a:prstGeom>
            <a:noFill/>
          </p:spPr>
          <p:txBody>
            <a:bodyPr wrap="square" rtlCol="0">
              <a:spAutoFit/>
            </a:bodyPr>
            <a:lstStyle/>
            <a:p>
              <a:r>
                <a:rPr lang="en-GB" sz="1200" dirty="0" smtClean="0"/>
                <a:t>Rochester Cathedral from the Castle</a:t>
              </a:r>
            </a:p>
            <a:p>
              <a:r>
                <a:rPr lang="en-GB" sz="1000" dirty="0" smtClean="0"/>
                <a:t>© Claire Shaw</a:t>
              </a:r>
              <a:endParaRPr lang="en-GB" sz="1000" dirty="0"/>
            </a:p>
          </p:txBody>
        </p:sp>
      </p:grpSp>
    </p:spTree>
    <p:extLst>
      <p:ext uri="{BB962C8B-B14F-4D97-AF65-F5344CB8AC3E}">
        <p14:creationId xmlns:p14="http://schemas.microsoft.com/office/powerpoint/2010/main" val="174553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Working Collaboratively</a:t>
            </a:r>
            <a:endParaRPr lang="en-GB" b="1" dirty="0"/>
          </a:p>
        </p:txBody>
      </p:sp>
      <p:sp>
        <p:nvSpPr>
          <p:cNvPr id="3" name="TextBox 2"/>
          <p:cNvSpPr txBox="1"/>
          <p:nvPr/>
        </p:nvSpPr>
        <p:spPr>
          <a:xfrm>
            <a:off x="5220072" y="1547429"/>
            <a:ext cx="3528392" cy="4893647"/>
          </a:xfrm>
          <a:prstGeom prst="rect">
            <a:avLst/>
          </a:prstGeom>
          <a:noFill/>
        </p:spPr>
        <p:txBody>
          <a:bodyPr wrap="square" rtlCol="0">
            <a:spAutoFit/>
          </a:bodyPr>
          <a:lstStyle/>
          <a:p>
            <a:pPr marL="342900" indent="-342900">
              <a:buFont typeface="Arial" panose="020B0604020202020204" pitchFamily="34" charset="0"/>
              <a:buChar char="•"/>
            </a:pPr>
            <a:r>
              <a:rPr lang="en-GB" sz="2400" b="1" dirty="0" smtClean="0"/>
              <a:t>We formed a working group consisting of staff with a range of specialisms from the Metadata and Special Collections &amp; Archives teams.</a:t>
            </a:r>
          </a:p>
          <a:p>
            <a:endParaRPr lang="en-GB" sz="2400" b="1" dirty="0" smtClean="0"/>
          </a:p>
          <a:p>
            <a:pPr marL="342900" indent="-342900">
              <a:buFont typeface="Arial" panose="020B0604020202020204" pitchFamily="34" charset="0"/>
              <a:buChar char="•"/>
            </a:pPr>
            <a:r>
              <a:rPr lang="en-GB" sz="2400" b="1" dirty="0" smtClean="0"/>
              <a:t>Discussions focused on potential impact of RDA on rare and special collections, including the Cathedral libraries.</a:t>
            </a:r>
            <a:endParaRPr lang="en-GB" sz="2400" b="1" dirty="0"/>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09569" y="2199174"/>
            <a:ext cx="4710636" cy="3029426"/>
          </a:xfrm>
          <a:prstGeom prst="rect">
            <a:avLst/>
          </a:prstGeom>
        </p:spPr>
      </p:pic>
      <p:sp>
        <p:nvSpPr>
          <p:cNvPr id="6" name="TextBox 5"/>
          <p:cNvSpPr txBox="1"/>
          <p:nvPr/>
        </p:nvSpPr>
        <p:spPr>
          <a:xfrm>
            <a:off x="309569" y="5229200"/>
            <a:ext cx="4392488" cy="446276"/>
          </a:xfrm>
          <a:prstGeom prst="rect">
            <a:avLst/>
          </a:prstGeom>
          <a:noFill/>
        </p:spPr>
        <p:txBody>
          <a:bodyPr wrap="square" rtlCol="0">
            <a:spAutoFit/>
          </a:bodyPr>
          <a:lstStyle/>
          <a:p>
            <a:r>
              <a:rPr lang="en-GB" sz="1200" dirty="0" smtClean="0"/>
              <a:t>Our working group</a:t>
            </a:r>
          </a:p>
          <a:p>
            <a:r>
              <a:rPr lang="en-GB" sz="1000" dirty="0" smtClean="0"/>
              <a:t>© Kirsty Wallis, 2015</a:t>
            </a:r>
            <a:endParaRPr lang="en-GB" sz="1000" dirty="0"/>
          </a:p>
        </p:txBody>
      </p:sp>
    </p:spTree>
    <p:extLst>
      <p:ext uri="{BB962C8B-B14F-4D97-AF65-F5344CB8AC3E}">
        <p14:creationId xmlns:p14="http://schemas.microsoft.com/office/powerpoint/2010/main" val="3794700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Working to Enable Discovery</a:t>
            </a:r>
            <a:endParaRPr lang="en-GB" b="1" dirty="0"/>
          </a:p>
        </p:txBody>
      </p:sp>
      <p:sp>
        <p:nvSpPr>
          <p:cNvPr id="4" name="Rectangle 3"/>
          <p:cNvSpPr/>
          <p:nvPr/>
        </p:nvSpPr>
        <p:spPr>
          <a:xfrm>
            <a:off x="323528" y="1412776"/>
            <a:ext cx="3528392" cy="4524315"/>
          </a:xfrm>
          <a:prstGeom prst="rect">
            <a:avLst/>
          </a:prstGeom>
        </p:spPr>
        <p:txBody>
          <a:bodyPr wrap="square">
            <a:spAutoFit/>
          </a:bodyPr>
          <a:lstStyle/>
          <a:p>
            <a:pPr marL="342900" indent="-342900">
              <a:buFont typeface="Arial" panose="020B0604020202020204" pitchFamily="34" charset="0"/>
              <a:buChar char="•"/>
            </a:pPr>
            <a:r>
              <a:rPr lang="en-GB" sz="2400" b="1" dirty="0" smtClean="0"/>
              <a:t>The aim: to unify data across our lending and rare book collections.</a:t>
            </a:r>
          </a:p>
          <a:p>
            <a:endParaRPr lang="en-GB" sz="2400" b="1" dirty="0" smtClean="0"/>
          </a:p>
          <a:p>
            <a:pPr marL="342900" indent="-342900">
              <a:buFont typeface="Arial" panose="020B0604020202020204" pitchFamily="34" charset="0"/>
              <a:buChar char="•"/>
            </a:pPr>
            <a:r>
              <a:rPr lang="en-GB" sz="2400" b="1" dirty="0" smtClean="0"/>
              <a:t>The task: to study how all MARC21 values could be used for a RDA/DCRM(b) hybrid.</a:t>
            </a:r>
          </a:p>
          <a:p>
            <a:endParaRPr lang="en-GB" sz="2400" b="1" dirty="0" smtClean="0"/>
          </a:p>
          <a:p>
            <a:pPr marL="342900" indent="-342900">
              <a:buFont typeface="Arial" panose="020B0604020202020204" pitchFamily="34" charset="0"/>
              <a:buChar char="•"/>
            </a:pPr>
            <a:r>
              <a:rPr lang="en-GB" sz="2400" b="1" dirty="0" smtClean="0"/>
              <a:t>The outcome: a series of guidelines produced by each cataloguer. </a:t>
            </a: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val="0"/>
              </a:ext>
            </a:extLst>
          </a:blip>
          <a:stretch>
            <a:fillRect/>
          </a:stretch>
        </p:blipFill>
        <p:spPr>
          <a:xfrm>
            <a:off x="4191888" y="2290981"/>
            <a:ext cx="4466438" cy="2713767"/>
          </a:xfrm>
          <a:prstGeom prst="rect">
            <a:avLst/>
          </a:prstGeom>
        </p:spPr>
      </p:pic>
      <p:sp>
        <p:nvSpPr>
          <p:cNvPr id="6" name="TextBox 5"/>
          <p:cNvSpPr txBox="1"/>
          <p:nvPr/>
        </p:nvSpPr>
        <p:spPr>
          <a:xfrm>
            <a:off x="4191888" y="5013176"/>
            <a:ext cx="4392488" cy="661720"/>
          </a:xfrm>
          <a:prstGeom prst="rect">
            <a:avLst/>
          </a:prstGeom>
          <a:noFill/>
        </p:spPr>
        <p:txBody>
          <a:bodyPr wrap="square" rtlCol="0">
            <a:spAutoFit/>
          </a:bodyPr>
          <a:lstStyle/>
          <a:p>
            <a:r>
              <a:rPr lang="en-GB" sz="1200" dirty="0" smtClean="0"/>
              <a:t>‘Sancti Bonaventurae ex Ordine Minorum S.R.E. </a:t>
            </a:r>
            <a:r>
              <a:rPr lang="en-GB" sz="1200" dirty="0" err="1" smtClean="0"/>
              <a:t>Episcopi</a:t>
            </a:r>
            <a:r>
              <a:rPr lang="en-GB" sz="1200" dirty="0" smtClean="0"/>
              <a:t> Card. </a:t>
            </a:r>
            <a:r>
              <a:rPr lang="en-GB" sz="1200" dirty="0" err="1" smtClean="0"/>
              <a:t>Albinen</a:t>
            </a:r>
            <a:r>
              <a:rPr lang="en-GB" sz="1200" dirty="0" smtClean="0"/>
              <a:t>. </a:t>
            </a:r>
            <a:r>
              <a:rPr lang="en-GB" sz="1200" dirty="0" err="1" smtClean="0"/>
              <a:t>Eximii</a:t>
            </a:r>
            <a:r>
              <a:rPr lang="en-GB" sz="1200" dirty="0" smtClean="0"/>
              <a:t> Eccles. Doctoris Opera’ – 1609</a:t>
            </a:r>
            <a:r>
              <a:rPr lang="en-GB" sz="1400" dirty="0" smtClean="0"/>
              <a:t>.</a:t>
            </a:r>
          </a:p>
          <a:p>
            <a:r>
              <a:rPr lang="en-GB" sz="1000" dirty="0" smtClean="0"/>
              <a:t>© Josie Caplehorne, 2015</a:t>
            </a:r>
            <a:endParaRPr lang="en-GB" sz="1000" dirty="0"/>
          </a:p>
        </p:txBody>
      </p:sp>
    </p:spTree>
    <p:extLst>
      <p:ext uri="{BB962C8B-B14F-4D97-AF65-F5344CB8AC3E}">
        <p14:creationId xmlns:p14="http://schemas.microsoft.com/office/powerpoint/2010/main" val="2319605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848" y="53752"/>
            <a:ext cx="8229600" cy="1143000"/>
          </a:xfrm>
        </p:spPr>
        <p:txBody>
          <a:bodyPr/>
          <a:lstStyle/>
          <a:p>
            <a:r>
              <a:rPr lang="en-GB" b="1" dirty="0" smtClean="0"/>
              <a:t>Defining Standards</a:t>
            </a:r>
            <a:endParaRPr lang="en-GB" b="1" dirty="0"/>
          </a:p>
        </p:txBody>
      </p:sp>
      <p:sp>
        <p:nvSpPr>
          <p:cNvPr id="4" name="TextBox 3"/>
          <p:cNvSpPr txBox="1"/>
          <p:nvPr/>
        </p:nvSpPr>
        <p:spPr>
          <a:xfrm>
            <a:off x="4139952" y="1710099"/>
            <a:ext cx="4392488" cy="4154984"/>
          </a:xfrm>
          <a:prstGeom prst="rect">
            <a:avLst/>
          </a:prstGeom>
          <a:noFill/>
        </p:spPr>
        <p:txBody>
          <a:bodyPr wrap="square" rtlCol="0">
            <a:spAutoFit/>
          </a:bodyPr>
          <a:lstStyle/>
          <a:p>
            <a:pPr marL="342900" indent="-342900">
              <a:buFont typeface="Arial" panose="020B0604020202020204" pitchFamily="34" charset="0"/>
              <a:buChar char="•"/>
            </a:pPr>
            <a:r>
              <a:rPr lang="en-GB" sz="2400" b="1" dirty="0" smtClean="0"/>
              <a:t>Re-formed the original working group and invited additional specialists to review our findings.</a:t>
            </a:r>
          </a:p>
          <a:p>
            <a:endParaRPr lang="en-GB" sz="2400" b="1" dirty="0" smtClean="0"/>
          </a:p>
          <a:p>
            <a:pPr marL="342900" indent="-342900">
              <a:buFont typeface="Arial" panose="020B0604020202020204" pitchFamily="34" charset="0"/>
              <a:buChar char="•"/>
            </a:pPr>
            <a:r>
              <a:rPr lang="en-GB" sz="2400" b="1" dirty="0" smtClean="0"/>
              <a:t>We sought honest feedback and received</a:t>
            </a:r>
            <a:r>
              <a:rPr lang="en-GB" sz="2400" b="1" dirty="0"/>
              <a:t> </a:t>
            </a:r>
            <a:r>
              <a:rPr lang="en-GB" sz="2400" b="1" dirty="0" smtClean="0"/>
              <a:t>positive responses.</a:t>
            </a:r>
          </a:p>
          <a:p>
            <a:endParaRPr lang="en-GB" sz="2400" b="1" dirty="0" smtClean="0"/>
          </a:p>
          <a:p>
            <a:pPr marL="342900" indent="-342900">
              <a:buFont typeface="Arial" panose="020B0604020202020204" pitchFamily="34" charset="0"/>
              <a:buChar char="•"/>
            </a:pPr>
            <a:r>
              <a:rPr lang="en-GB" sz="2400" b="1" dirty="0" smtClean="0"/>
              <a:t>A three month process led to a concise set of guidelines.</a:t>
            </a:r>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colorTemperature colorTemp="9000"/>
                    </a14:imgEffect>
                    <a14:imgEffect>
                      <a14:saturation sat="120000"/>
                    </a14:imgEffect>
                  </a14:imgLayer>
                </a14:imgProps>
              </a:ext>
              <a:ext uri="{28A0092B-C50C-407E-A947-70E740481C1C}">
                <a14:useLocalDpi xmlns:a14="http://schemas.microsoft.com/office/drawing/2010/main" val="0"/>
              </a:ext>
            </a:extLst>
          </a:blip>
          <a:stretch>
            <a:fillRect/>
          </a:stretch>
        </p:blipFill>
        <p:spPr>
          <a:xfrm>
            <a:off x="755575" y="1196752"/>
            <a:ext cx="2845013" cy="4841776"/>
          </a:xfrm>
          <a:prstGeom prst="rect">
            <a:avLst/>
          </a:prstGeom>
        </p:spPr>
      </p:pic>
      <p:sp>
        <p:nvSpPr>
          <p:cNvPr id="5" name="TextBox 4"/>
          <p:cNvSpPr txBox="1"/>
          <p:nvPr/>
        </p:nvSpPr>
        <p:spPr>
          <a:xfrm>
            <a:off x="751078" y="6013037"/>
            <a:ext cx="2849510" cy="430887"/>
          </a:xfrm>
          <a:prstGeom prst="rect">
            <a:avLst/>
          </a:prstGeom>
          <a:noFill/>
        </p:spPr>
        <p:txBody>
          <a:bodyPr wrap="square" rtlCol="0">
            <a:spAutoFit/>
          </a:bodyPr>
          <a:lstStyle/>
          <a:p>
            <a:r>
              <a:rPr lang="en-GB" sz="1200" dirty="0" smtClean="0"/>
              <a:t>Part of our store</a:t>
            </a:r>
          </a:p>
          <a:p>
            <a:r>
              <a:rPr lang="en-GB" sz="1000" dirty="0" smtClean="0"/>
              <a:t>© Rachel Dickinson, 2015</a:t>
            </a:r>
            <a:endParaRPr lang="en-GB" sz="1000" dirty="0"/>
          </a:p>
        </p:txBody>
      </p:sp>
    </p:spTree>
    <p:extLst>
      <p:ext uri="{BB962C8B-B14F-4D97-AF65-F5344CB8AC3E}">
        <p14:creationId xmlns:p14="http://schemas.microsoft.com/office/powerpoint/2010/main" val="895256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Change for the Better</a:t>
            </a:r>
            <a:endParaRPr lang="en-GB" b="1" dirty="0"/>
          </a:p>
        </p:txBody>
      </p:sp>
      <p:sp>
        <p:nvSpPr>
          <p:cNvPr id="3" name="Content Placeholder 2"/>
          <p:cNvSpPr>
            <a:spLocks noGrp="1"/>
          </p:cNvSpPr>
          <p:nvPr>
            <p:ph idx="1"/>
          </p:nvPr>
        </p:nvSpPr>
        <p:spPr>
          <a:xfrm>
            <a:off x="467544" y="1484784"/>
            <a:ext cx="3826768" cy="4857403"/>
          </a:xfrm>
        </p:spPr>
        <p:txBody>
          <a:bodyPr>
            <a:normAutofit fontScale="85000" lnSpcReduction="10000"/>
          </a:bodyPr>
          <a:lstStyle/>
          <a:p>
            <a:r>
              <a:rPr lang="en-GB" b="1" dirty="0" smtClean="0"/>
              <a:t>264 with variables replaced the 260.</a:t>
            </a:r>
          </a:p>
          <a:p>
            <a:pPr marL="0" indent="0">
              <a:buNone/>
            </a:pPr>
            <a:endParaRPr lang="en-GB" b="1" dirty="0" smtClean="0"/>
          </a:p>
          <a:p>
            <a:r>
              <a:rPr lang="en-GB" b="1" dirty="0" smtClean="0"/>
              <a:t>Unlimited use of 7XX personal, corporate and meeting name added entries.</a:t>
            </a:r>
          </a:p>
          <a:p>
            <a:pPr marL="0" indent="0">
              <a:buNone/>
            </a:pPr>
            <a:endParaRPr lang="en-GB" b="1" dirty="0" smtClean="0"/>
          </a:p>
          <a:p>
            <a:r>
              <a:rPr lang="en-GB" b="1" dirty="0" smtClean="0"/>
              <a:t>Extension of abbreviated terms and replacement of Latin.</a:t>
            </a:r>
            <a:endParaRPr lang="en-GB" b="1" dirty="0"/>
          </a:p>
        </p:txBody>
      </p:sp>
      <p:grpSp>
        <p:nvGrpSpPr>
          <p:cNvPr id="6" name="Group 5"/>
          <p:cNvGrpSpPr/>
          <p:nvPr/>
        </p:nvGrpSpPr>
        <p:grpSpPr>
          <a:xfrm>
            <a:off x="4644008" y="1844824"/>
            <a:ext cx="3904018" cy="3774613"/>
            <a:chOff x="4644008" y="1844824"/>
            <a:chExt cx="3904018" cy="3774613"/>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844824"/>
              <a:ext cx="3904018" cy="3528392"/>
            </a:xfrm>
            <a:prstGeom prst="rect">
              <a:avLst/>
            </a:prstGeom>
          </p:spPr>
        </p:pic>
        <p:sp>
          <p:nvSpPr>
            <p:cNvPr id="4" name="TextBox 3"/>
            <p:cNvSpPr txBox="1"/>
            <p:nvPr/>
          </p:nvSpPr>
          <p:spPr>
            <a:xfrm>
              <a:off x="4644008" y="5373216"/>
              <a:ext cx="3904018" cy="246221"/>
            </a:xfrm>
            <a:prstGeom prst="rect">
              <a:avLst/>
            </a:prstGeom>
            <a:noFill/>
          </p:spPr>
          <p:txBody>
            <a:bodyPr wrap="square" rtlCol="0">
              <a:spAutoFit/>
            </a:bodyPr>
            <a:lstStyle/>
            <a:p>
              <a:r>
                <a:rPr lang="en-GB" sz="1000" dirty="0" smtClean="0"/>
                <a:t>© Angela Groth-Seary, University of Kent, 2015</a:t>
              </a:r>
              <a:endParaRPr lang="en-GB" sz="1000" dirty="0"/>
            </a:p>
          </p:txBody>
        </p:sp>
      </p:grpSp>
    </p:spTree>
    <p:extLst>
      <p:ext uri="{BB962C8B-B14F-4D97-AF65-F5344CB8AC3E}">
        <p14:creationId xmlns:p14="http://schemas.microsoft.com/office/powerpoint/2010/main" val="933651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Future Gazing</a:t>
            </a:r>
            <a:endParaRPr lang="en-GB" b="1" dirty="0"/>
          </a:p>
        </p:txBody>
      </p:sp>
      <p:sp>
        <p:nvSpPr>
          <p:cNvPr id="3" name="Content Placeholder 2"/>
          <p:cNvSpPr>
            <a:spLocks noGrp="1"/>
          </p:cNvSpPr>
          <p:nvPr>
            <p:ph idx="1"/>
          </p:nvPr>
        </p:nvSpPr>
        <p:spPr>
          <a:xfrm>
            <a:off x="179512" y="1844824"/>
            <a:ext cx="3312368" cy="3888432"/>
          </a:xfrm>
        </p:spPr>
        <p:txBody>
          <a:bodyPr>
            <a:normAutofit fontScale="77500" lnSpcReduction="20000"/>
          </a:bodyPr>
          <a:lstStyle/>
          <a:p>
            <a:r>
              <a:rPr lang="en-GB" sz="2800" b="1" dirty="0" smtClean="0"/>
              <a:t>Improve metadata for users.</a:t>
            </a:r>
          </a:p>
          <a:p>
            <a:pPr marL="0" indent="0">
              <a:buNone/>
            </a:pPr>
            <a:endParaRPr lang="en-GB" sz="2400" b="1" dirty="0"/>
          </a:p>
          <a:p>
            <a:r>
              <a:rPr lang="en-GB" sz="3000" b="1" dirty="0"/>
              <a:t>Build upon all existing </a:t>
            </a:r>
            <a:r>
              <a:rPr lang="en-GB" sz="3000" b="1" dirty="0" smtClean="0"/>
              <a:t>partnerships.</a:t>
            </a:r>
          </a:p>
          <a:p>
            <a:endParaRPr lang="en-GB" sz="3000" b="1" dirty="0"/>
          </a:p>
          <a:p>
            <a:r>
              <a:rPr lang="en-GB" sz="3000" b="1" dirty="0" smtClean="0"/>
              <a:t>Seek to form new relationships.</a:t>
            </a:r>
          </a:p>
          <a:p>
            <a:pPr marL="0" indent="0">
              <a:buNone/>
            </a:pPr>
            <a:endParaRPr lang="en-GB" sz="2400" b="1" dirty="0"/>
          </a:p>
          <a:p>
            <a:r>
              <a:rPr lang="en-GB" sz="3000" b="1" dirty="0"/>
              <a:t>Centre for good </a:t>
            </a:r>
            <a:r>
              <a:rPr lang="en-GB" sz="3000" b="1" dirty="0" smtClean="0"/>
              <a:t>practice </a:t>
            </a:r>
            <a:r>
              <a:rPr lang="en-GB" sz="3000" b="1" dirty="0"/>
              <a:t>and excellence</a:t>
            </a:r>
            <a:r>
              <a:rPr lang="en-GB" sz="3000" b="1" dirty="0" smtClean="0"/>
              <a:t>.</a:t>
            </a:r>
            <a:endParaRPr lang="en-GB" sz="3000" b="1" dirty="0"/>
          </a:p>
        </p:txBody>
      </p:sp>
      <p:grpSp>
        <p:nvGrpSpPr>
          <p:cNvPr id="6" name="Group 5"/>
          <p:cNvGrpSpPr/>
          <p:nvPr/>
        </p:nvGrpSpPr>
        <p:grpSpPr>
          <a:xfrm>
            <a:off x="3635896" y="1844824"/>
            <a:ext cx="5119614" cy="4026363"/>
            <a:chOff x="3560906" y="1700808"/>
            <a:chExt cx="5263630" cy="4026363"/>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0906" y="1700808"/>
              <a:ext cx="5263630" cy="3614876"/>
            </a:xfrm>
            <a:prstGeom prst="rect">
              <a:avLst/>
            </a:prstGeom>
          </p:spPr>
        </p:pic>
        <p:sp>
          <p:nvSpPr>
            <p:cNvPr id="5" name="TextBox 4"/>
            <p:cNvSpPr txBox="1"/>
            <p:nvPr/>
          </p:nvSpPr>
          <p:spPr>
            <a:xfrm>
              <a:off x="3560906" y="5327061"/>
              <a:ext cx="5263630" cy="400110"/>
            </a:xfrm>
            <a:prstGeom prst="rect">
              <a:avLst/>
            </a:prstGeom>
            <a:noFill/>
          </p:spPr>
          <p:txBody>
            <a:bodyPr wrap="square" rtlCol="0">
              <a:spAutoFit/>
            </a:bodyPr>
            <a:lstStyle/>
            <a:p>
              <a:r>
                <a:rPr lang="en-GB" sz="1000" i="1" dirty="0" smtClean="0"/>
                <a:t>© </a:t>
              </a:r>
              <a:r>
                <a:rPr lang="en-GB" sz="1000" i="1" dirty="0"/>
                <a:t>Express Syndication </a:t>
              </a:r>
              <a:r>
                <a:rPr lang="en-GB" sz="1000" i="1" dirty="0" smtClean="0"/>
                <a:t>Ltd, British </a:t>
              </a:r>
              <a:r>
                <a:rPr lang="en-GB" sz="1000" i="1" dirty="0"/>
                <a:t>Cartoon Archive, University of Kent, </a:t>
              </a:r>
              <a:r>
                <a:rPr lang="en-GB" sz="1000" i="1" dirty="0" smtClean="0"/>
                <a:t>Giles, Daily Express, 9</a:t>
              </a:r>
              <a:r>
                <a:rPr lang="en-GB" sz="1000" i="1" baseline="30000" dirty="0" smtClean="0"/>
                <a:t>th</a:t>
              </a:r>
              <a:r>
                <a:rPr lang="en-GB" sz="1000" i="1" dirty="0" smtClean="0"/>
                <a:t> April 1953</a:t>
              </a:r>
              <a:endParaRPr lang="en-GB" sz="1000" i="1" dirty="0"/>
            </a:p>
          </p:txBody>
        </p:sp>
      </p:grpSp>
    </p:spTree>
    <p:extLst>
      <p:ext uri="{BB962C8B-B14F-4D97-AF65-F5344CB8AC3E}">
        <p14:creationId xmlns:p14="http://schemas.microsoft.com/office/powerpoint/2010/main" val="30929863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2</TotalTime>
  <Words>933</Words>
  <Application>Microsoft Office PowerPoint</Application>
  <PresentationFormat>On-screen Show (4:3)</PresentationFormat>
  <Paragraphs>158</Paragraphs>
  <Slides>10</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Something Old, Something New: Rare Books &amp; RDA</vt:lpstr>
      <vt:lpstr>PowerPoint Presentation</vt:lpstr>
      <vt:lpstr>Changing Standards</vt:lpstr>
      <vt:lpstr>“Hidden Treasures: Fresh Expressions”</vt:lpstr>
      <vt:lpstr>Working Collaboratively</vt:lpstr>
      <vt:lpstr>Working to Enable Discovery</vt:lpstr>
      <vt:lpstr>Defining Standards</vt:lpstr>
      <vt:lpstr>Change for the Better</vt:lpstr>
      <vt:lpstr>Future Gazing</vt:lpstr>
      <vt:lpstr>PowerPoint Presentation</vt:lpstr>
    </vt:vector>
  </TitlesOfParts>
  <Company>University of Kent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Something Old, Something New: Rare Books &amp; RDA</dc:title>
  <dc:creator>Josie Caplehorne</dc:creator>
  <cp:lastModifiedBy>Josie Caplehorne</cp:lastModifiedBy>
  <cp:revision>167</cp:revision>
  <dcterms:created xsi:type="dcterms:W3CDTF">2015-09-21T13:42:31Z</dcterms:created>
  <dcterms:modified xsi:type="dcterms:W3CDTF">2016-09-20T10:23:13Z</dcterms:modified>
</cp:coreProperties>
</file>